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notesMasterIdLst>
    <p:notesMasterId r:id="rId46"/>
  </p:notesMasterIdLst>
  <p:sldIdLst>
    <p:sldId id="256" r:id="rId3"/>
    <p:sldId id="257" r:id="rId4"/>
    <p:sldId id="258" r:id="rId5"/>
    <p:sldId id="259" r:id="rId6"/>
    <p:sldId id="260" r:id="rId7"/>
    <p:sldId id="263" r:id="rId8"/>
    <p:sldId id="261" r:id="rId9"/>
    <p:sldId id="266" r:id="rId10"/>
    <p:sldId id="265" r:id="rId11"/>
    <p:sldId id="264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B14E8-925C-4709-B98F-2D0C7C4FBD19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A2D9B-27C1-4E36-860C-418B52782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A2D9B-27C1-4E36-860C-418B52782BE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t>21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t>21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t>21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t>21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 b="0">
                <a:solidFill>
                  <a:schemeClr val="tx1"/>
                </a:solidFill>
                <a:latin typeface="Times New Roman" pitchFamily="18" charset="0"/>
              </a:rPr>
              <a:t>21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C8F1A63-E46E-4E7D-A1AC-58FD0ADD9D71}" type="datetimeFigureOut">
              <a:rPr lang="en-US" smtClean="0"/>
              <a:pPr/>
              <a:t>8/22/2010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6080C3-4BD4-4CE1-A006-4405A98A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GAMBARAN UMUM </a:t>
            </a:r>
            <a:r>
              <a:rPr lang="en-US" b="1" dirty="0" smtClean="0"/>
              <a:t>MANAJEMEN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US" dirty="0" smtClean="0"/>
              <a:t>   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84748" y="1461836"/>
            <a:ext cx="8763000" cy="5219700"/>
            <a:chOff x="240" y="768"/>
            <a:chExt cx="5520" cy="3336"/>
          </a:xfrm>
        </p:grpSpPr>
        <p:sp>
          <p:nvSpPr>
            <p:cNvPr id="6" name="AutoShape 5"/>
            <p:cNvSpPr>
              <a:spLocks noChangeAspect="1" noChangeArrowheads="1"/>
            </p:cNvSpPr>
            <p:nvPr/>
          </p:nvSpPr>
          <p:spPr bwMode="auto">
            <a:xfrm>
              <a:off x="240" y="864"/>
              <a:ext cx="5520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945" y="1536"/>
              <a:ext cx="0" cy="552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prstDash val="sysDot"/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2204" y="2304"/>
              <a:ext cx="1396" cy="0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round/>
              <a:headEnd type="none" w="sm" len="sm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4800" y="1536"/>
              <a:ext cx="21" cy="552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prstDash val="sysDot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 flipV="1">
              <a:off x="4464" y="1584"/>
              <a:ext cx="4" cy="504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296" y="1536"/>
              <a:ext cx="1" cy="552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204" y="1055"/>
              <a:ext cx="1428" cy="0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prstDash val="sysDot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2204" y="2448"/>
              <a:ext cx="1416" cy="0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prstDash val="sysDot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2204" y="1217"/>
              <a:ext cx="1416" cy="0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40" y="864"/>
              <a:ext cx="1965" cy="672"/>
            </a:xfrm>
            <a:prstGeom prst="rect">
              <a:avLst/>
            </a:prstGeom>
            <a:solidFill>
              <a:srgbClr val="C0C0C0">
                <a:alpha val="0"/>
              </a:srgb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88" y="768"/>
              <a:ext cx="1821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 anchor="ctr" anchorCtr="1"/>
            <a:lstStyle/>
            <a:p>
              <a:pPr algn="l">
                <a:defRPr/>
              </a:pPr>
              <a:r>
                <a:rPr lang="en-US" sz="1600" u="sng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Planning </a:t>
              </a:r>
              <a:br>
                <a:rPr lang="en-US" sz="1600" u="sng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US" sz="1600" i="1" dirty="0" err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Penentuan</a:t>
              </a:r>
              <a:r>
                <a:rPr lang="en-US" sz="1600" i="1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600" i="1" dirty="0" err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Tujuan</a:t>
              </a:r>
              <a:r>
                <a:rPr lang="en-US" sz="1600" i="1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600" i="1" dirty="0" err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dan</a:t>
              </a:r>
              <a:r>
                <a:rPr lang="en-US" sz="1600" i="1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600" i="1" dirty="0" err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Bagaimana</a:t>
              </a:r>
              <a:r>
                <a:rPr lang="en-US" sz="1600" i="1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Cara </a:t>
              </a:r>
              <a:r>
                <a:rPr lang="en-US" sz="1600" i="1" dirty="0" err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Pencapaian</a:t>
              </a:r>
              <a:r>
                <a:rPr lang="en-US" sz="1600" i="1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yang </a:t>
              </a:r>
              <a:r>
                <a:rPr lang="en-US" sz="1600" i="1" dirty="0" err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terbaik</a:t>
              </a:r>
              <a:endParaRPr lang="en-US" sz="1600" dirty="0">
                <a:solidFill>
                  <a:srgbClr val="996633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646" y="864"/>
              <a:ext cx="1927" cy="672"/>
            </a:xfrm>
            <a:prstGeom prst="rect">
              <a:avLst/>
            </a:prstGeom>
            <a:solidFill>
              <a:srgbClr val="C0C0C0">
                <a:alpha val="0"/>
              </a:srgb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648" y="864"/>
              <a:ext cx="1955" cy="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/>
            <a:lstStyle/>
            <a:p>
              <a:pPr algn="l">
                <a:defRPr/>
              </a:pPr>
              <a:r>
                <a:rPr lang="en-US" sz="1600" u="sng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Organizing</a:t>
              </a:r>
              <a:r>
                <a:rPr lang="en-US" sz="16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/>
              </a:r>
              <a:br>
                <a:rPr lang="en-US" sz="16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US" sz="1600" i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Penentuan Bagaimana Penyusunan Organisasi dan Aktifitas dapat dilakukan</a:t>
              </a:r>
              <a:endParaRPr lang="en-US" sz="1600">
                <a:solidFill>
                  <a:srgbClr val="996633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40" y="2088"/>
              <a:ext cx="1965" cy="792"/>
            </a:xfrm>
            <a:prstGeom prst="rect">
              <a:avLst/>
            </a:prstGeom>
            <a:solidFill>
              <a:srgbClr val="C0C0C0">
                <a:alpha val="0"/>
              </a:srgb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88" y="2160"/>
              <a:ext cx="188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 anchor="ctr" anchorCtr="1"/>
            <a:lstStyle/>
            <a:p>
              <a:pPr algn="l">
                <a:defRPr/>
              </a:pPr>
              <a:r>
                <a:rPr lang="en-US" sz="1600" u="sng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Controlling</a:t>
              </a:r>
            </a:p>
            <a:p>
              <a:pPr algn="l">
                <a:defRPr/>
              </a:pPr>
              <a:r>
                <a:rPr lang="en-US" sz="1600" i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Monitoring dan Perbaikan Aktifitas yang sedang berjalan agar Tujuan dapat tercapai</a:t>
              </a:r>
              <a:r>
                <a:rPr lang="en-US" sz="1000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630" y="2093"/>
              <a:ext cx="1859" cy="787"/>
            </a:xfrm>
            <a:prstGeom prst="rect">
              <a:avLst/>
            </a:prstGeom>
            <a:solidFill>
              <a:srgbClr val="C0C0C0">
                <a:alpha val="0"/>
              </a:srgb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648" y="2112"/>
              <a:ext cx="185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/>
            <a:lstStyle/>
            <a:p>
              <a:pPr algn="l">
                <a:defRPr/>
              </a:pPr>
              <a:r>
                <a:rPr lang="en-US" sz="1600" u="sng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Leading</a:t>
              </a:r>
              <a:r>
                <a:rPr lang="en-US" sz="16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/>
              </a:r>
              <a:br>
                <a:rPr lang="en-US" sz="16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US" sz="1600" i="1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Proses Memotivasi Anggota Organisasi agar Planning dapat dijalankan</a:t>
              </a:r>
              <a:endParaRPr lang="en-US" sz="1600">
                <a:solidFill>
                  <a:srgbClr val="996633"/>
                </a:solidFill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2295" y="1512"/>
              <a:ext cx="1234" cy="580"/>
            </a:xfrm>
            <a:prstGeom prst="line">
              <a:avLst/>
            </a:prstGeom>
            <a:noFill/>
            <a:ln w="63500">
              <a:solidFill>
                <a:srgbClr val="808080"/>
              </a:solidFill>
              <a:prstDash val="sysDot"/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 flipV="1">
              <a:off x="2237" y="1512"/>
              <a:ext cx="1264" cy="573"/>
            </a:xfrm>
            <a:prstGeom prst="line">
              <a:avLst/>
            </a:prstGeom>
            <a:noFill/>
            <a:ln w="63500">
              <a:solidFill>
                <a:srgbClr val="969696"/>
              </a:solidFill>
              <a:prstDash val="sysDot"/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475" y="3456"/>
              <a:ext cx="939" cy="0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475" y="3672"/>
              <a:ext cx="939" cy="0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prstDash val="sysDot"/>
              <a:round/>
              <a:headEnd type="stealth" w="med" len="med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532" y="3384"/>
              <a:ext cx="3758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/>
            <a:lstStyle/>
            <a:p>
              <a:pPr algn="l">
                <a:defRPr/>
              </a:pPr>
              <a:r>
                <a:rPr lang="en-US" sz="16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Menunjukkan Arah Tahapan dari setiap fungsi manajemen</a:t>
              </a:r>
              <a:endParaRPr lang="en-US" sz="1600">
                <a:solidFill>
                  <a:srgbClr val="996633"/>
                </a:solidFill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532" y="3600"/>
              <a:ext cx="3758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/>
            <a:lstStyle/>
            <a:p>
              <a:pPr algn="l">
                <a:defRPr/>
              </a:pPr>
              <a:r>
                <a:rPr lang="en-US" sz="16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Menunjukkan keterkaitan timbal balik antar fungsi manajemen</a:t>
              </a:r>
              <a:endParaRPr lang="en-US" sz="1600">
                <a:solidFill>
                  <a:srgbClr val="996633"/>
                </a:solidFill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432" y="3072"/>
              <a:ext cx="375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1532" tIns="30226" rIns="61532" bIns="30226"/>
            <a:lstStyle/>
            <a:p>
              <a:pPr algn="l">
                <a:defRPr/>
              </a:pPr>
              <a:endParaRPr lang="en-US" sz="1600" b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l">
                <a:defRPr/>
              </a:pPr>
              <a:r>
                <a:rPr lang="en-US" sz="16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Keterangan:</a:t>
              </a:r>
              <a:endParaRPr lang="en-US" sz="1600">
                <a:solidFill>
                  <a:srgbClr val="996633"/>
                </a:solidFill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9248"/>
            <a:ext cx="8534400" cy="1063752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</a:pPr>
            <a:r>
              <a:rPr lang="en-US" sz="3200" dirty="0" smtClean="0">
                <a:solidFill>
                  <a:srgbClr val="996633"/>
                </a:solidFill>
              </a:rPr>
              <a:t>  </a:t>
            </a:r>
            <a:r>
              <a:rPr lang="en-US" sz="3200" dirty="0" err="1" smtClean="0">
                <a:solidFill>
                  <a:srgbClr val="996633"/>
                </a:solidFill>
              </a:rPr>
              <a:t>Sumber</a:t>
            </a:r>
            <a:r>
              <a:rPr lang="en-US" sz="3200" dirty="0" smtClean="0">
                <a:solidFill>
                  <a:srgbClr val="996633"/>
                </a:solidFill>
              </a:rPr>
              <a:t> </a:t>
            </a:r>
            <a:r>
              <a:rPr lang="en-US" sz="3200" dirty="0" err="1" smtClean="0">
                <a:solidFill>
                  <a:srgbClr val="996633"/>
                </a:solidFill>
              </a:rPr>
              <a:t>Daya</a:t>
            </a:r>
            <a:r>
              <a:rPr lang="en-US" sz="3200" dirty="0" smtClean="0">
                <a:solidFill>
                  <a:srgbClr val="996633"/>
                </a:solidFill>
              </a:rPr>
              <a:t> </a:t>
            </a:r>
            <a:r>
              <a:rPr lang="en-US" sz="3200" dirty="0" err="1" smtClean="0">
                <a:solidFill>
                  <a:srgbClr val="996633"/>
                </a:solidFill>
              </a:rPr>
              <a:t>Organisasi</a:t>
            </a:r>
            <a:r>
              <a:rPr lang="en-US" sz="3200" dirty="0" smtClean="0">
                <a:solidFill>
                  <a:srgbClr val="996633"/>
                </a:solidFill>
              </a:rPr>
              <a:t>, </a:t>
            </a:r>
            <a:r>
              <a:rPr lang="en-US" sz="3200" dirty="0" err="1" smtClean="0">
                <a:solidFill>
                  <a:srgbClr val="996633"/>
                </a:solidFill>
              </a:rPr>
              <a:t>Tujuan</a:t>
            </a:r>
            <a:r>
              <a:rPr lang="en-US" sz="3200" dirty="0" smtClean="0">
                <a:solidFill>
                  <a:srgbClr val="996633"/>
                </a:solidFill>
              </a:rPr>
              <a:t>, </a:t>
            </a:r>
            <a:r>
              <a:rPr lang="en-US" sz="3200" dirty="0" err="1" smtClean="0">
                <a:solidFill>
                  <a:srgbClr val="996633"/>
                </a:solidFill>
              </a:rPr>
              <a:t>dan</a:t>
            </a:r>
            <a:r>
              <a:rPr lang="en-US" sz="3200" dirty="0" smtClean="0">
                <a:solidFill>
                  <a:srgbClr val="996633"/>
                </a:solidFill>
              </a:rPr>
              <a:t> </a:t>
            </a:r>
            <a:r>
              <a:rPr lang="en-US" sz="3200" dirty="0" err="1" smtClean="0">
                <a:solidFill>
                  <a:srgbClr val="996633"/>
                </a:solidFill>
              </a:rPr>
              <a:t>Fungsi-fungsi</a:t>
            </a:r>
            <a:r>
              <a:rPr lang="en-US" sz="3200" dirty="0" smtClean="0">
                <a:solidFill>
                  <a:srgbClr val="996633"/>
                </a:solidFill>
              </a:rPr>
              <a:t> </a:t>
            </a:r>
            <a:r>
              <a:rPr lang="en-US" sz="3200" dirty="0" err="1" smtClean="0">
                <a:solidFill>
                  <a:srgbClr val="996633"/>
                </a:solidFill>
              </a:rPr>
              <a:t>Manajemen</a:t>
            </a:r>
            <a:endParaRPr lang="en-US" dirty="0"/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304800" y="2209800"/>
            <a:ext cx="8585200" cy="3200400"/>
            <a:chOff x="432" y="1392"/>
            <a:chExt cx="4992" cy="2016"/>
          </a:xfrm>
        </p:grpSpPr>
        <p:sp>
          <p:nvSpPr>
            <p:cNvPr id="24" name="AutoShape 5"/>
            <p:cNvSpPr>
              <a:spLocks noChangeAspect="1" noChangeArrowheads="1"/>
            </p:cNvSpPr>
            <p:nvPr/>
          </p:nvSpPr>
          <p:spPr bwMode="auto">
            <a:xfrm>
              <a:off x="432" y="1392"/>
              <a:ext cx="4992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2006" y="1500"/>
              <a:ext cx="1976" cy="187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4072" y="2112"/>
              <a:ext cx="1248" cy="648"/>
            </a:xfrm>
            <a:prstGeom prst="rect">
              <a:avLst/>
            </a:prstGeom>
            <a:solidFill>
              <a:srgbClr val="C0C0C0">
                <a:alpha val="0"/>
              </a:srgbClr>
            </a:solidFill>
            <a:ln w="127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432" y="2016"/>
              <a:ext cx="1560" cy="774"/>
            </a:xfrm>
            <a:prstGeom prst="rect">
              <a:avLst/>
            </a:prstGeom>
            <a:solidFill>
              <a:srgbClr val="C0C0C0">
                <a:alpha val="0"/>
              </a:srgbClr>
            </a:solidFill>
            <a:ln w="12700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8" name="AutoShape 9"/>
            <p:cNvSpPr>
              <a:spLocks noChangeArrowheads="1"/>
            </p:cNvSpPr>
            <p:nvPr/>
          </p:nvSpPr>
          <p:spPr bwMode="auto">
            <a:xfrm flipH="1">
              <a:off x="2932" y="2528"/>
              <a:ext cx="869" cy="601"/>
            </a:xfrm>
            <a:prstGeom prst="rightArrow">
              <a:avLst>
                <a:gd name="adj1" fmla="val 75000"/>
                <a:gd name="adj2" fmla="val 72464"/>
              </a:avLst>
            </a:prstGeom>
            <a:solidFill>
              <a:srgbClr val="C0C0C0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9" name="AutoShape 10"/>
            <p:cNvSpPr>
              <a:spLocks noChangeArrowheads="1"/>
            </p:cNvSpPr>
            <p:nvPr/>
          </p:nvSpPr>
          <p:spPr bwMode="auto">
            <a:xfrm rot="16200000" flipH="1">
              <a:off x="3082" y="1626"/>
              <a:ext cx="628" cy="936"/>
            </a:xfrm>
            <a:prstGeom prst="rightArrow">
              <a:avLst>
                <a:gd name="adj1" fmla="val 75000"/>
                <a:gd name="adj2" fmla="val 50116"/>
              </a:avLst>
            </a:prstGeom>
            <a:solidFill>
              <a:srgbClr val="C0C0C0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0" name="AutoShape 11"/>
            <p:cNvSpPr>
              <a:spLocks noChangeArrowheads="1"/>
            </p:cNvSpPr>
            <p:nvPr/>
          </p:nvSpPr>
          <p:spPr bwMode="auto">
            <a:xfrm rot="-5400000">
              <a:off x="2097" y="2405"/>
              <a:ext cx="716" cy="789"/>
            </a:xfrm>
            <a:prstGeom prst="rightArrow">
              <a:avLst>
                <a:gd name="adj1" fmla="val 75000"/>
                <a:gd name="adj2" fmla="val 50116"/>
              </a:avLst>
            </a:prstGeom>
            <a:solidFill>
              <a:srgbClr val="C0C0C0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1" name="AutoShape 12"/>
            <p:cNvSpPr>
              <a:spLocks noChangeArrowheads="1"/>
            </p:cNvSpPr>
            <p:nvPr/>
          </p:nvSpPr>
          <p:spPr bwMode="auto">
            <a:xfrm>
              <a:off x="2101" y="1751"/>
              <a:ext cx="831" cy="662"/>
            </a:xfrm>
            <a:prstGeom prst="rightArrow">
              <a:avLst>
                <a:gd name="adj1" fmla="val 75000"/>
                <a:gd name="adj2" fmla="val 62910"/>
              </a:avLst>
            </a:prstGeom>
            <a:solidFill>
              <a:srgbClr val="C0C0C0"/>
            </a:solidFill>
            <a:ln w="12700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2060" y="1896"/>
              <a:ext cx="763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54293" tIns="26670" rIns="54293" bIns="26670" anchor="ctr"/>
            <a:lstStyle/>
            <a:p>
              <a:pPr>
                <a:defRPr/>
              </a:pPr>
              <a:r>
                <a:rPr lang="en-US" sz="14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Planning &amp; </a:t>
              </a:r>
              <a:br>
                <a:rPr lang="en-US" sz="14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US" sz="14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decision making</a:t>
              </a:r>
              <a:endParaRPr lang="en-US" sz="1400">
                <a:solidFill>
                  <a:srgbClr val="996633"/>
                </a:solidFill>
              </a:endParaRPr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432" y="2064"/>
              <a:ext cx="1560" cy="7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54293" tIns="26670" rIns="54293" bIns="26670"/>
            <a:lstStyle/>
            <a:p>
              <a:pPr algn="l">
                <a:defRPr/>
              </a:pPr>
              <a:r>
                <a:rPr lang="en-US" sz="14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Sumber Daya Organisasi</a:t>
              </a:r>
            </a:p>
            <a:p>
              <a:pPr algn="l">
                <a:buFont typeface="Symbol" pitchFamily="18" charset="2"/>
                <a:buChar char="·"/>
                <a:defRPr/>
              </a:pPr>
              <a:r>
                <a:rPr lang="en-US" sz="14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Sumber Daya Fisik/Alam</a:t>
              </a:r>
            </a:p>
            <a:p>
              <a:pPr algn="l">
                <a:buFont typeface="Symbol" pitchFamily="18" charset="2"/>
                <a:buChar char="·"/>
                <a:defRPr/>
              </a:pPr>
              <a:r>
                <a:rPr lang="en-US" sz="14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Informasi</a:t>
              </a:r>
            </a:p>
            <a:p>
              <a:pPr algn="l">
                <a:buFont typeface="Symbol" pitchFamily="18" charset="2"/>
                <a:buChar char="·"/>
                <a:defRPr/>
              </a:pPr>
              <a:r>
                <a:rPr lang="en-US" sz="14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Sumber Daya Manusia</a:t>
              </a:r>
            </a:p>
            <a:p>
              <a:pPr algn="l">
                <a:buFont typeface="Symbol" pitchFamily="18" charset="2"/>
                <a:buChar char="·"/>
                <a:defRPr/>
              </a:pPr>
              <a:r>
                <a:rPr lang="en-US" sz="1400" b="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Modal</a:t>
              </a:r>
              <a:endParaRPr lang="en-US" sz="1400" b="0">
                <a:solidFill>
                  <a:srgbClr val="996633"/>
                </a:solidFill>
              </a:endParaRPr>
            </a:p>
          </p:txBody>
        </p:sp>
        <p:sp>
          <p:nvSpPr>
            <p:cNvPr id="34" name="Rectangle 15"/>
            <p:cNvSpPr>
              <a:spLocks noChangeArrowheads="1"/>
            </p:cNvSpPr>
            <p:nvPr/>
          </p:nvSpPr>
          <p:spPr bwMode="auto">
            <a:xfrm rot="16200000">
              <a:off x="2156" y="2716"/>
              <a:ext cx="638" cy="1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4293" tIns="26670" rIns="54293" bIns="26670">
              <a:spAutoFit/>
            </a:bodyPr>
            <a:lstStyle/>
            <a:p>
              <a:pPr algn="l"/>
              <a:r>
                <a:rPr lang="en-US" sz="1400">
                  <a:solidFill>
                    <a:srgbClr val="996633"/>
                  </a:solidFill>
                </a:rPr>
                <a:t>Controlling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3312" y="2736"/>
              <a:ext cx="435" cy="1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4293" tIns="26670" rIns="54293" bIns="26670">
              <a:spAutoFit/>
            </a:bodyPr>
            <a:lstStyle/>
            <a:p>
              <a:pPr algn="l"/>
              <a:r>
                <a:rPr lang="en-US" sz="1400">
                  <a:solidFill>
                    <a:srgbClr val="996633"/>
                  </a:solidFill>
                </a:rPr>
                <a:t>Leading</a:t>
              </a:r>
            </a:p>
          </p:txBody>
        </p:sp>
        <p:sp>
          <p:nvSpPr>
            <p:cNvPr id="36" name="Rectangle 17"/>
            <p:cNvSpPr>
              <a:spLocks noChangeArrowheads="1"/>
            </p:cNvSpPr>
            <p:nvPr/>
          </p:nvSpPr>
          <p:spPr bwMode="auto">
            <a:xfrm rot="5400000">
              <a:off x="3076" y="1983"/>
              <a:ext cx="621" cy="1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4293" tIns="26670" rIns="54293" bIns="26670">
              <a:spAutoFit/>
            </a:bodyPr>
            <a:lstStyle/>
            <a:p>
              <a:pPr algn="l"/>
              <a:r>
                <a:rPr lang="en-US" sz="1400">
                  <a:solidFill>
                    <a:srgbClr val="996633"/>
                  </a:solidFill>
                </a:rPr>
                <a:t>Organizing</a:t>
              </a:r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>
              <a:off x="2096" y="2400"/>
              <a:ext cx="76" cy="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8" name="Line 19"/>
            <p:cNvSpPr>
              <a:spLocks noChangeShapeType="1"/>
            </p:cNvSpPr>
            <p:nvPr/>
          </p:nvSpPr>
          <p:spPr bwMode="auto">
            <a:xfrm>
              <a:off x="3968" y="2400"/>
              <a:ext cx="87" cy="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9" name="Rectangle 20"/>
            <p:cNvSpPr>
              <a:spLocks noChangeArrowheads="1"/>
            </p:cNvSpPr>
            <p:nvPr/>
          </p:nvSpPr>
          <p:spPr bwMode="auto">
            <a:xfrm>
              <a:off x="1968" y="1536"/>
              <a:ext cx="1872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/>
            <a:lstStyle/>
            <a:p>
              <a:pPr lvl="1" algn="l">
                <a:defRPr/>
              </a:pPr>
              <a:r>
                <a:rPr lang="en-US" sz="1400">
                  <a:solidFill>
                    <a:srgbClr val="9966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Fungsi-fungsi Manajemen</a:t>
              </a:r>
              <a:endParaRPr lang="en-US" sz="1400">
                <a:solidFill>
                  <a:srgbClr val="996633"/>
                </a:solidFill>
              </a:endParaRPr>
            </a:p>
          </p:txBody>
        </p: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4128" y="2160"/>
              <a:ext cx="1104" cy="6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Tujuan Organisasi</a:t>
              </a:r>
            </a:p>
            <a:p>
              <a:pPr lvl="1" algn="l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Efektif</a:t>
              </a:r>
            </a:p>
            <a:p>
              <a:pPr lvl="1" algn="l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Efisien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1"/>
          <p:cNvSpPr>
            <a:spLocks noGrp="1" noChangeArrowheads="1"/>
          </p:cNvSpPr>
          <p:nvPr>
            <p:ph type="title"/>
          </p:nvPr>
        </p:nvSpPr>
        <p:spPr>
          <a:xfrm>
            <a:off x="330200" y="152400"/>
            <a:ext cx="9245600" cy="1143000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  <a:defRPr/>
            </a:pPr>
            <a:r>
              <a:rPr lang="en-US" sz="3600" dirty="0" smtClean="0">
                <a:solidFill>
                  <a:srgbClr val="996633"/>
                </a:solidFill>
              </a:rPr>
              <a:t>   </a:t>
            </a:r>
            <a:r>
              <a:rPr lang="en-US" sz="3600" dirty="0" err="1" smtClean="0">
                <a:solidFill>
                  <a:srgbClr val="996633"/>
                </a:solidFill>
              </a:rPr>
              <a:t>Perbedaan</a:t>
            </a:r>
            <a:r>
              <a:rPr lang="en-US" sz="3600" dirty="0" smtClean="0">
                <a:solidFill>
                  <a:srgbClr val="996633"/>
                </a:solidFill>
              </a:rPr>
              <a:t> </a:t>
            </a:r>
            <a:r>
              <a:rPr lang="en-US" sz="3600" dirty="0" err="1" smtClean="0">
                <a:solidFill>
                  <a:srgbClr val="996633"/>
                </a:solidFill>
              </a:rPr>
              <a:t>pandangan</a:t>
            </a:r>
            <a:r>
              <a:rPr lang="en-US" sz="3600" dirty="0" smtClean="0">
                <a:solidFill>
                  <a:srgbClr val="996633"/>
                </a:solidFill>
              </a:rPr>
              <a:t> </a:t>
            </a:r>
            <a:r>
              <a:rPr lang="en-US" sz="3600" dirty="0" err="1" smtClean="0">
                <a:solidFill>
                  <a:srgbClr val="996633"/>
                </a:solidFill>
              </a:rPr>
              <a:t>dalam</a:t>
            </a:r>
            <a:r>
              <a:rPr lang="en-US" sz="3600" dirty="0" smtClean="0">
                <a:solidFill>
                  <a:srgbClr val="996633"/>
                </a:solidFill>
              </a:rPr>
              <a:t> </a:t>
            </a:r>
            <a:br>
              <a:rPr lang="en-US" sz="3600" dirty="0" smtClean="0">
                <a:solidFill>
                  <a:srgbClr val="996633"/>
                </a:solidFill>
              </a:rPr>
            </a:br>
            <a:r>
              <a:rPr lang="en-US" sz="3600" dirty="0" err="1" smtClean="0">
                <a:solidFill>
                  <a:srgbClr val="996633"/>
                </a:solidFill>
              </a:rPr>
              <a:t>Fungsi-fungsi</a:t>
            </a:r>
            <a:r>
              <a:rPr lang="en-US" sz="3600" dirty="0" smtClean="0">
                <a:solidFill>
                  <a:srgbClr val="996633"/>
                </a:solidFill>
              </a:rPr>
              <a:t> </a:t>
            </a:r>
            <a:r>
              <a:rPr lang="en-US" sz="3600" dirty="0" err="1" smtClean="0">
                <a:solidFill>
                  <a:srgbClr val="996633"/>
                </a:solidFill>
              </a:rPr>
              <a:t>Manajemen</a:t>
            </a:r>
            <a:endParaRPr lang="en-US" sz="3600" dirty="0" smtClean="0">
              <a:solidFill>
                <a:srgbClr val="996633"/>
              </a:solidFill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160280" y="1600200"/>
            <a:ext cx="8983720" cy="5029200"/>
            <a:chOff x="160280" y="1600200"/>
            <a:chExt cx="8983720" cy="5029200"/>
          </a:xfrm>
        </p:grpSpPr>
        <p:sp>
          <p:nvSpPr>
            <p:cNvPr id="6" name="Rectangle 55"/>
            <p:cNvSpPr>
              <a:spLocks noChangeArrowheads="1"/>
            </p:cNvSpPr>
            <p:nvPr/>
          </p:nvSpPr>
          <p:spPr bwMode="auto">
            <a:xfrm>
              <a:off x="7560428" y="1600200"/>
              <a:ext cx="1353002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Ernest </a:t>
              </a:r>
            </a:p>
            <a:p>
              <a:pPr marL="457200" indent="-457200" algn="ctr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Dale</a:t>
              </a:r>
            </a:p>
          </p:txBody>
        </p:sp>
        <p:sp>
          <p:nvSpPr>
            <p:cNvPr id="7" name="Rectangle 54"/>
            <p:cNvSpPr>
              <a:spLocks noChangeArrowheads="1"/>
            </p:cNvSpPr>
            <p:nvPr/>
          </p:nvSpPr>
          <p:spPr bwMode="auto">
            <a:xfrm>
              <a:off x="6300295" y="1600200"/>
              <a:ext cx="1260133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Richard </a:t>
              </a:r>
            </a:p>
            <a:p>
              <a:pPr marL="457200" indent="-457200" algn="ctr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W Griffin</a:t>
              </a:r>
            </a:p>
          </p:txBody>
        </p:sp>
        <p:sp>
          <p:nvSpPr>
            <p:cNvPr id="8" name="Rectangle 53"/>
            <p:cNvSpPr>
              <a:spLocks noChangeArrowheads="1"/>
            </p:cNvSpPr>
            <p:nvPr/>
          </p:nvSpPr>
          <p:spPr bwMode="auto">
            <a:xfrm>
              <a:off x="4916871" y="1600200"/>
              <a:ext cx="1383424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Nickels,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McHugh &amp;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 Mc Hugh </a:t>
              </a:r>
            </a:p>
          </p:txBody>
        </p:sp>
        <p:sp>
          <p:nvSpPr>
            <p:cNvPr id="9" name="Rectangle 52"/>
            <p:cNvSpPr>
              <a:spLocks noChangeArrowheads="1"/>
            </p:cNvSpPr>
            <p:nvPr/>
          </p:nvSpPr>
          <p:spPr bwMode="auto">
            <a:xfrm>
              <a:off x="3764017" y="1600200"/>
              <a:ext cx="1152853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Koontz 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&amp; O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 ’Donnelly</a:t>
              </a:r>
            </a:p>
          </p:txBody>
        </p:sp>
        <p:sp>
          <p:nvSpPr>
            <p:cNvPr id="10" name="Rectangle 51"/>
            <p:cNvSpPr>
              <a:spLocks noChangeArrowheads="1"/>
            </p:cNvSpPr>
            <p:nvPr/>
          </p:nvSpPr>
          <p:spPr bwMode="auto">
            <a:xfrm>
              <a:off x="2688021" y="1600200"/>
              <a:ext cx="1075997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James AF 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Stoner</a:t>
              </a:r>
            </a:p>
          </p:txBody>
        </p:sp>
        <p:sp>
          <p:nvSpPr>
            <p:cNvPr id="11" name="Rectangle 50"/>
            <p:cNvSpPr>
              <a:spLocks noChangeArrowheads="1"/>
            </p:cNvSpPr>
            <p:nvPr/>
          </p:nvSpPr>
          <p:spPr bwMode="auto">
            <a:xfrm>
              <a:off x="1765738" y="1600200"/>
              <a:ext cx="922283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George 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Terry</a:t>
              </a:r>
            </a:p>
          </p:txBody>
        </p:sp>
        <p:sp>
          <p:nvSpPr>
            <p:cNvPr id="12" name="Rectangle 49"/>
            <p:cNvSpPr>
              <a:spLocks noChangeArrowheads="1"/>
            </p:cNvSpPr>
            <p:nvPr/>
          </p:nvSpPr>
          <p:spPr bwMode="auto">
            <a:xfrm>
              <a:off x="459171" y="1600200"/>
              <a:ext cx="1306567" cy="707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Luther </a:t>
              </a:r>
            </a:p>
            <a:p>
              <a:pPr marL="457200" indent="-457200" algn="ctr" eaLnBrk="1" hangingPunct="1"/>
              <a:r>
                <a:rPr lang="en-US" sz="1400" b="0">
                  <a:solidFill>
                    <a:srgbClr val="996633"/>
                  </a:solidFill>
                  <a:latin typeface="Times New Roman" pitchFamily="18" charset="0"/>
                  <a:ea typeface="Times New Roman" pitchFamily="18" charset="0"/>
                  <a:cs typeface="Garamond" pitchFamily="18" charset="0"/>
                </a:rPr>
                <a:t>Gullick</a:t>
              </a:r>
            </a:p>
          </p:txBody>
        </p:sp>
        <p:sp>
          <p:nvSpPr>
            <p:cNvPr id="13" name="Line 56"/>
            <p:cNvSpPr>
              <a:spLocks noChangeShapeType="1"/>
            </p:cNvSpPr>
            <p:nvPr/>
          </p:nvSpPr>
          <p:spPr bwMode="auto">
            <a:xfrm>
              <a:off x="459171" y="1600200"/>
              <a:ext cx="845425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4" name="Line 57"/>
            <p:cNvSpPr>
              <a:spLocks noChangeShapeType="1"/>
            </p:cNvSpPr>
            <p:nvPr/>
          </p:nvSpPr>
          <p:spPr bwMode="auto">
            <a:xfrm>
              <a:off x="459171" y="2307431"/>
              <a:ext cx="845425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5" name="Line 58"/>
            <p:cNvSpPr>
              <a:spLocks noChangeShapeType="1"/>
            </p:cNvSpPr>
            <p:nvPr/>
          </p:nvSpPr>
          <p:spPr bwMode="auto">
            <a:xfrm>
              <a:off x="459171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6" name="Line 59"/>
            <p:cNvSpPr>
              <a:spLocks noChangeShapeType="1"/>
            </p:cNvSpPr>
            <p:nvPr/>
          </p:nvSpPr>
          <p:spPr bwMode="auto">
            <a:xfrm>
              <a:off x="8913429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" name="Line 63"/>
            <p:cNvSpPr>
              <a:spLocks noChangeShapeType="1"/>
            </p:cNvSpPr>
            <p:nvPr/>
          </p:nvSpPr>
          <p:spPr bwMode="auto">
            <a:xfrm>
              <a:off x="1765738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8" name="Line 66"/>
            <p:cNvSpPr>
              <a:spLocks noChangeShapeType="1"/>
            </p:cNvSpPr>
            <p:nvPr/>
          </p:nvSpPr>
          <p:spPr bwMode="auto">
            <a:xfrm>
              <a:off x="2688021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9" name="Line 69"/>
            <p:cNvSpPr>
              <a:spLocks noChangeShapeType="1"/>
            </p:cNvSpPr>
            <p:nvPr/>
          </p:nvSpPr>
          <p:spPr bwMode="auto">
            <a:xfrm>
              <a:off x="3764017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0" name="Line 72"/>
            <p:cNvSpPr>
              <a:spLocks noChangeShapeType="1"/>
            </p:cNvSpPr>
            <p:nvPr/>
          </p:nvSpPr>
          <p:spPr bwMode="auto">
            <a:xfrm>
              <a:off x="4916871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1" name="Line 75"/>
            <p:cNvSpPr>
              <a:spLocks noChangeShapeType="1"/>
            </p:cNvSpPr>
            <p:nvPr/>
          </p:nvSpPr>
          <p:spPr bwMode="auto">
            <a:xfrm>
              <a:off x="6300295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2" name="Line 78"/>
            <p:cNvSpPr>
              <a:spLocks noChangeShapeType="1"/>
            </p:cNvSpPr>
            <p:nvPr/>
          </p:nvSpPr>
          <p:spPr bwMode="auto">
            <a:xfrm>
              <a:off x="7560428" y="1600200"/>
              <a:ext cx="0" cy="70723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3" name="Text Box 131"/>
            <p:cNvSpPr txBox="1">
              <a:spLocks noChangeArrowheads="1"/>
            </p:cNvSpPr>
            <p:nvPr/>
          </p:nvSpPr>
          <p:spPr bwMode="auto">
            <a:xfrm>
              <a:off x="382314" y="2561665"/>
              <a:ext cx="853111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solidFill>
                    <a:srgbClr val="996633"/>
                  </a:solidFill>
                </a:rPr>
                <a:t>PLANNING</a:t>
              </a:r>
            </a:p>
          </p:txBody>
        </p:sp>
        <p:sp>
          <p:nvSpPr>
            <p:cNvPr id="24" name="Rectangle 132"/>
            <p:cNvSpPr>
              <a:spLocks noChangeArrowheads="1"/>
            </p:cNvSpPr>
            <p:nvPr/>
          </p:nvSpPr>
          <p:spPr bwMode="auto">
            <a:xfrm>
              <a:off x="382314" y="2487706"/>
              <a:ext cx="8531116" cy="51771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 Box 135"/>
            <p:cNvSpPr txBox="1">
              <a:spLocks noChangeArrowheads="1"/>
            </p:cNvSpPr>
            <p:nvPr/>
          </p:nvSpPr>
          <p:spPr bwMode="auto">
            <a:xfrm>
              <a:off x="459171" y="3227294"/>
              <a:ext cx="8454259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solidFill>
                    <a:srgbClr val="996633"/>
                  </a:solidFill>
                </a:rPr>
                <a:t>ORGANIZING</a:t>
              </a:r>
            </a:p>
          </p:txBody>
        </p:sp>
        <p:sp>
          <p:nvSpPr>
            <p:cNvPr id="26" name="Rectangle 136"/>
            <p:cNvSpPr>
              <a:spLocks noChangeArrowheads="1"/>
            </p:cNvSpPr>
            <p:nvPr/>
          </p:nvSpPr>
          <p:spPr bwMode="auto">
            <a:xfrm>
              <a:off x="382314" y="3153335"/>
              <a:ext cx="8531116" cy="51771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137"/>
            <p:cNvSpPr>
              <a:spLocks noChangeArrowheads="1"/>
            </p:cNvSpPr>
            <p:nvPr/>
          </p:nvSpPr>
          <p:spPr bwMode="auto">
            <a:xfrm>
              <a:off x="459171" y="6185647"/>
              <a:ext cx="8454259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Text Box 138"/>
            <p:cNvSpPr txBox="1">
              <a:spLocks noChangeArrowheads="1"/>
            </p:cNvSpPr>
            <p:nvPr/>
          </p:nvSpPr>
          <p:spPr bwMode="auto">
            <a:xfrm>
              <a:off x="459171" y="3892924"/>
              <a:ext cx="1152853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STAFFING</a:t>
              </a:r>
            </a:p>
          </p:txBody>
        </p:sp>
        <p:sp>
          <p:nvSpPr>
            <p:cNvPr id="29" name="Text Box 140"/>
            <p:cNvSpPr txBox="1">
              <a:spLocks noChangeArrowheads="1"/>
            </p:cNvSpPr>
            <p:nvPr/>
          </p:nvSpPr>
          <p:spPr bwMode="auto">
            <a:xfrm>
              <a:off x="689741" y="6199514"/>
              <a:ext cx="8454259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rgbClr val="996633"/>
                  </a:solidFill>
                </a:rPr>
                <a:t>CONTROLLING</a:t>
              </a:r>
            </a:p>
          </p:txBody>
        </p:sp>
        <p:sp>
          <p:nvSpPr>
            <p:cNvPr id="30" name="Rectangle 141"/>
            <p:cNvSpPr>
              <a:spLocks noChangeArrowheads="1"/>
            </p:cNvSpPr>
            <p:nvPr/>
          </p:nvSpPr>
          <p:spPr bwMode="auto">
            <a:xfrm>
              <a:off x="382314" y="3818965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" name="Text Box 142"/>
            <p:cNvSpPr txBox="1">
              <a:spLocks noChangeArrowheads="1"/>
            </p:cNvSpPr>
            <p:nvPr/>
          </p:nvSpPr>
          <p:spPr bwMode="auto">
            <a:xfrm>
              <a:off x="382314" y="4484594"/>
              <a:ext cx="1229710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DIRECTING</a:t>
              </a:r>
            </a:p>
          </p:txBody>
        </p:sp>
        <p:sp>
          <p:nvSpPr>
            <p:cNvPr id="32" name="Rectangle 143"/>
            <p:cNvSpPr>
              <a:spLocks noChangeArrowheads="1"/>
            </p:cNvSpPr>
            <p:nvPr/>
          </p:nvSpPr>
          <p:spPr bwMode="auto">
            <a:xfrm>
              <a:off x="382314" y="4410635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" name="Rectangle 144"/>
            <p:cNvSpPr>
              <a:spLocks noChangeArrowheads="1"/>
            </p:cNvSpPr>
            <p:nvPr/>
          </p:nvSpPr>
          <p:spPr bwMode="auto">
            <a:xfrm>
              <a:off x="305457" y="5002306"/>
              <a:ext cx="1460281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" name="Rectangle 145"/>
            <p:cNvSpPr>
              <a:spLocks noChangeArrowheads="1"/>
            </p:cNvSpPr>
            <p:nvPr/>
          </p:nvSpPr>
          <p:spPr bwMode="auto">
            <a:xfrm>
              <a:off x="382314" y="5593976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" name="Rectangle 147"/>
            <p:cNvSpPr>
              <a:spLocks noChangeArrowheads="1"/>
            </p:cNvSpPr>
            <p:nvPr/>
          </p:nvSpPr>
          <p:spPr bwMode="auto">
            <a:xfrm>
              <a:off x="160280" y="5076265"/>
              <a:ext cx="1604927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COORDINATING</a:t>
              </a:r>
            </a:p>
          </p:txBody>
        </p:sp>
        <p:sp>
          <p:nvSpPr>
            <p:cNvPr id="36" name="Rectangle 148"/>
            <p:cNvSpPr>
              <a:spLocks noChangeArrowheads="1"/>
            </p:cNvSpPr>
            <p:nvPr/>
          </p:nvSpPr>
          <p:spPr bwMode="auto">
            <a:xfrm>
              <a:off x="342218" y="5667935"/>
              <a:ext cx="1245855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REPORTING</a:t>
              </a:r>
            </a:p>
          </p:txBody>
        </p:sp>
        <p:sp>
          <p:nvSpPr>
            <p:cNvPr id="37" name="Line 149"/>
            <p:cNvSpPr>
              <a:spLocks noChangeShapeType="1"/>
            </p:cNvSpPr>
            <p:nvPr/>
          </p:nvSpPr>
          <p:spPr bwMode="auto">
            <a:xfrm>
              <a:off x="997169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8" name="Line 150"/>
            <p:cNvSpPr>
              <a:spLocks noChangeShapeType="1"/>
            </p:cNvSpPr>
            <p:nvPr/>
          </p:nvSpPr>
          <p:spPr bwMode="auto">
            <a:xfrm>
              <a:off x="997169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9" name="Line 153"/>
            <p:cNvSpPr>
              <a:spLocks noChangeShapeType="1"/>
            </p:cNvSpPr>
            <p:nvPr/>
          </p:nvSpPr>
          <p:spPr bwMode="auto">
            <a:xfrm>
              <a:off x="997169" y="3671047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0" name="Line 154"/>
            <p:cNvSpPr>
              <a:spLocks noChangeShapeType="1"/>
            </p:cNvSpPr>
            <p:nvPr/>
          </p:nvSpPr>
          <p:spPr bwMode="auto">
            <a:xfrm>
              <a:off x="997169" y="42627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1" name="Line 155"/>
            <p:cNvSpPr>
              <a:spLocks noChangeShapeType="1"/>
            </p:cNvSpPr>
            <p:nvPr/>
          </p:nvSpPr>
          <p:spPr bwMode="auto">
            <a:xfrm>
              <a:off x="997169" y="48543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2" name="Line 156"/>
            <p:cNvSpPr>
              <a:spLocks noChangeShapeType="1"/>
            </p:cNvSpPr>
            <p:nvPr/>
          </p:nvSpPr>
          <p:spPr bwMode="auto">
            <a:xfrm>
              <a:off x="997169" y="5446059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3" name="Line 157"/>
            <p:cNvSpPr>
              <a:spLocks noChangeShapeType="1"/>
            </p:cNvSpPr>
            <p:nvPr/>
          </p:nvSpPr>
          <p:spPr bwMode="auto">
            <a:xfrm>
              <a:off x="997169" y="6037729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4" name="Text Box 160"/>
            <p:cNvSpPr txBox="1">
              <a:spLocks noChangeArrowheads="1"/>
            </p:cNvSpPr>
            <p:nvPr/>
          </p:nvSpPr>
          <p:spPr bwMode="auto">
            <a:xfrm>
              <a:off x="2042575" y="4040841"/>
              <a:ext cx="430887" cy="17750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996633"/>
                  </a:solidFill>
                </a:rPr>
                <a:t>Actuat ing</a:t>
              </a:r>
            </a:p>
          </p:txBody>
        </p:sp>
        <p:sp>
          <p:nvSpPr>
            <p:cNvPr id="45" name="Rectangle 161"/>
            <p:cNvSpPr>
              <a:spLocks noChangeArrowheads="1"/>
            </p:cNvSpPr>
            <p:nvPr/>
          </p:nvSpPr>
          <p:spPr bwMode="auto">
            <a:xfrm>
              <a:off x="1996309" y="3892924"/>
              <a:ext cx="537998" cy="192292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" name="Line 162"/>
            <p:cNvSpPr>
              <a:spLocks noChangeShapeType="1"/>
            </p:cNvSpPr>
            <p:nvPr/>
          </p:nvSpPr>
          <p:spPr bwMode="auto">
            <a:xfrm>
              <a:off x="2303736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7" name="Line 163"/>
            <p:cNvSpPr>
              <a:spLocks noChangeShapeType="1"/>
            </p:cNvSpPr>
            <p:nvPr/>
          </p:nvSpPr>
          <p:spPr bwMode="auto">
            <a:xfrm>
              <a:off x="2303736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8" name="Line 165"/>
            <p:cNvSpPr>
              <a:spLocks noChangeShapeType="1"/>
            </p:cNvSpPr>
            <p:nvPr/>
          </p:nvSpPr>
          <p:spPr bwMode="auto">
            <a:xfrm>
              <a:off x="2303736" y="3671047"/>
              <a:ext cx="0" cy="2218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9" name="Line 166"/>
            <p:cNvSpPr>
              <a:spLocks noChangeShapeType="1"/>
            </p:cNvSpPr>
            <p:nvPr/>
          </p:nvSpPr>
          <p:spPr bwMode="auto">
            <a:xfrm>
              <a:off x="2303736" y="5815853"/>
              <a:ext cx="0" cy="369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0" name="Text Box 167"/>
            <p:cNvSpPr txBox="1">
              <a:spLocks noChangeArrowheads="1"/>
            </p:cNvSpPr>
            <p:nvPr/>
          </p:nvSpPr>
          <p:spPr bwMode="auto">
            <a:xfrm>
              <a:off x="3840874" y="3892924"/>
              <a:ext cx="1152853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STAFFING</a:t>
              </a:r>
            </a:p>
          </p:txBody>
        </p:sp>
        <p:sp>
          <p:nvSpPr>
            <p:cNvPr id="51" name="Rectangle 168"/>
            <p:cNvSpPr>
              <a:spLocks noChangeArrowheads="1"/>
            </p:cNvSpPr>
            <p:nvPr/>
          </p:nvSpPr>
          <p:spPr bwMode="auto">
            <a:xfrm>
              <a:off x="3764017" y="3818965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" name="Text Box 169"/>
            <p:cNvSpPr txBox="1">
              <a:spLocks noChangeArrowheads="1"/>
            </p:cNvSpPr>
            <p:nvPr/>
          </p:nvSpPr>
          <p:spPr bwMode="auto">
            <a:xfrm>
              <a:off x="3764017" y="4484594"/>
              <a:ext cx="1229710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DIRECTING</a:t>
              </a:r>
            </a:p>
          </p:txBody>
        </p:sp>
        <p:sp>
          <p:nvSpPr>
            <p:cNvPr id="53" name="Rectangle 170"/>
            <p:cNvSpPr>
              <a:spLocks noChangeArrowheads="1"/>
            </p:cNvSpPr>
            <p:nvPr/>
          </p:nvSpPr>
          <p:spPr bwMode="auto">
            <a:xfrm>
              <a:off x="3764017" y="4410635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" name="Line 171"/>
            <p:cNvSpPr>
              <a:spLocks noChangeShapeType="1"/>
            </p:cNvSpPr>
            <p:nvPr/>
          </p:nvSpPr>
          <p:spPr bwMode="auto">
            <a:xfrm>
              <a:off x="4378872" y="3671047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5" name="Line 172"/>
            <p:cNvSpPr>
              <a:spLocks noChangeShapeType="1"/>
            </p:cNvSpPr>
            <p:nvPr/>
          </p:nvSpPr>
          <p:spPr bwMode="auto">
            <a:xfrm>
              <a:off x="4378872" y="42627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6" name="Text Box 173"/>
            <p:cNvSpPr txBox="1">
              <a:spLocks noChangeArrowheads="1"/>
            </p:cNvSpPr>
            <p:nvPr/>
          </p:nvSpPr>
          <p:spPr bwMode="auto">
            <a:xfrm>
              <a:off x="2948846" y="4040841"/>
              <a:ext cx="430887" cy="17750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996633"/>
                  </a:solidFill>
                </a:rPr>
                <a:t>Leading</a:t>
              </a:r>
            </a:p>
          </p:txBody>
        </p:sp>
        <p:sp>
          <p:nvSpPr>
            <p:cNvPr id="57" name="Rectangle 174"/>
            <p:cNvSpPr>
              <a:spLocks noChangeArrowheads="1"/>
            </p:cNvSpPr>
            <p:nvPr/>
          </p:nvSpPr>
          <p:spPr bwMode="auto">
            <a:xfrm>
              <a:off x="2918591" y="3892924"/>
              <a:ext cx="537998" cy="192292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" name="Line 175"/>
            <p:cNvSpPr>
              <a:spLocks noChangeShapeType="1"/>
            </p:cNvSpPr>
            <p:nvPr/>
          </p:nvSpPr>
          <p:spPr bwMode="auto">
            <a:xfrm>
              <a:off x="3149162" y="3671047"/>
              <a:ext cx="0" cy="2218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9" name="Line 176"/>
            <p:cNvSpPr>
              <a:spLocks noChangeShapeType="1"/>
            </p:cNvSpPr>
            <p:nvPr/>
          </p:nvSpPr>
          <p:spPr bwMode="auto">
            <a:xfrm>
              <a:off x="3149162" y="5815853"/>
              <a:ext cx="0" cy="369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0" name="Text Box 177"/>
            <p:cNvSpPr txBox="1">
              <a:spLocks noChangeArrowheads="1"/>
            </p:cNvSpPr>
            <p:nvPr/>
          </p:nvSpPr>
          <p:spPr bwMode="auto">
            <a:xfrm>
              <a:off x="5472314" y="4040841"/>
              <a:ext cx="430887" cy="17750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996633"/>
                  </a:solidFill>
                </a:rPr>
                <a:t>Directing</a:t>
              </a:r>
            </a:p>
          </p:txBody>
        </p:sp>
        <p:sp>
          <p:nvSpPr>
            <p:cNvPr id="61" name="Rectangle 178"/>
            <p:cNvSpPr>
              <a:spLocks noChangeArrowheads="1"/>
            </p:cNvSpPr>
            <p:nvPr/>
          </p:nvSpPr>
          <p:spPr bwMode="auto">
            <a:xfrm>
              <a:off x="5454869" y="3892924"/>
              <a:ext cx="537998" cy="192292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2" name="Line 179"/>
            <p:cNvSpPr>
              <a:spLocks noChangeShapeType="1"/>
            </p:cNvSpPr>
            <p:nvPr/>
          </p:nvSpPr>
          <p:spPr bwMode="auto">
            <a:xfrm>
              <a:off x="5733475" y="3671047"/>
              <a:ext cx="0" cy="2218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3" name="Line 180"/>
            <p:cNvSpPr>
              <a:spLocks noChangeShapeType="1"/>
            </p:cNvSpPr>
            <p:nvPr/>
          </p:nvSpPr>
          <p:spPr bwMode="auto">
            <a:xfrm>
              <a:off x="5733475" y="5815853"/>
              <a:ext cx="0" cy="369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4" name="Text Box 181"/>
            <p:cNvSpPr txBox="1">
              <a:spLocks noChangeArrowheads="1"/>
            </p:cNvSpPr>
            <p:nvPr/>
          </p:nvSpPr>
          <p:spPr bwMode="auto">
            <a:xfrm>
              <a:off x="6762870" y="4040841"/>
              <a:ext cx="430887" cy="17750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996633"/>
                  </a:solidFill>
                </a:rPr>
                <a:t>Leading</a:t>
              </a:r>
            </a:p>
          </p:txBody>
        </p:sp>
        <p:sp>
          <p:nvSpPr>
            <p:cNvPr id="65" name="Rectangle 182"/>
            <p:cNvSpPr>
              <a:spLocks noChangeArrowheads="1"/>
            </p:cNvSpPr>
            <p:nvPr/>
          </p:nvSpPr>
          <p:spPr bwMode="auto">
            <a:xfrm>
              <a:off x="6732615" y="3892924"/>
              <a:ext cx="537998" cy="192292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6" name="Line 183"/>
            <p:cNvSpPr>
              <a:spLocks noChangeShapeType="1"/>
            </p:cNvSpPr>
            <p:nvPr/>
          </p:nvSpPr>
          <p:spPr bwMode="auto">
            <a:xfrm>
              <a:off x="6963186" y="3671047"/>
              <a:ext cx="0" cy="2218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7" name="Line 184"/>
            <p:cNvSpPr>
              <a:spLocks noChangeShapeType="1"/>
            </p:cNvSpPr>
            <p:nvPr/>
          </p:nvSpPr>
          <p:spPr bwMode="auto">
            <a:xfrm>
              <a:off x="6963186" y="5815853"/>
              <a:ext cx="0" cy="3697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8" name="Line 185"/>
            <p:cNvSpPr>
              <a:spLocks noChangeShapeType="1"/>
            </p:cNvSpPr>
            <p:nvPr/>
          </p:nvSpPr>
          <p:spPr bwMode="auto">
            <a:xfrm>
              <a:off x="4378872" y="4854388"/>
              <a:ext cx="0" cy="13312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9" name="Text Box 186"/>
            <p:cNvSpPr txBox="1">
              <a:spLocks noChangeArrowheads="1"/>
            </p:cNvSpPr>
            <p:nvPr/>
          </p:nvSpPr>
          <p:spPr bwMode="auto">
            <a:xfrm>
              <a:off x="7683719" y="3892924"/>
              <a:ext cx="1152853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STAFFING</a:t>
              </a:r>
            </a:p>
          </p:txBody>
        </p:sp>
        <p:sp>
          <p:nvSpPr>
            <p:cNvPr id="70" name="Rectangle 187"/>
            <p:cNvSpPr>
              <a:spLocks noChangeArrowheads="1"/>
            </p:cNvSpPr>
            <p:nvPr/>
          </p:nvSpPr>
          <p:spPr bwMode="auto">
            <a:xfrm>
              <a:off x="7606862" y="3818965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1" name="Text Box 188"/>
            <p:cNvSpPr txBox="1">
              <a:spLocks noChangeArrowheads="1"/>
            </p:cNvSpPr>
            <p:nvPr/>
          </p:nvSpPr>
          <p:spPr bwMode="auto">
            <a:xfrm>
              <a:off x="7606862" y="4484594"/>
              <a:ext cx="1229710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DIRECTING</a:t>
              </a:r>
            </a:p>
          </p:txBody>
        </p:sp>
        <p:sp>
          <p:nvSpPr>
            <p:cNvPr id="72" name="Rectangle 189"/>
            <p:cNvSpPr>
              <a:spLocks noChangeArrowheads="1"/>
            </p:cNvSpPr>
            <p:nvPr/>
          </p:nvSpPr>
          <p:spPr bwMode="auto">
            <a:xfrm>
              <a:off x="7606862" y="4410635"/>
              <a:ext cx="1229710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3" name="Rectangle 190"/>
            <p:cNvSpPr>
              <a:spLocks noChangeArrowheads="1"/>
            </p:cNvSpPr>
            <p:nvPr/>
          </p:nvSpPr>
          <p:spPr bwMode="auto">
            <a:xfrm>
              <a:off x="7530005" y="5002306"/>
              <a:ext cx="1460281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4" name="Rectangle 191"/>
            <p:cNvSpPr>
              <a:spLocks noChangeArrowheads="1"/>
            </p:cNvSpPr>
            <p:nvPr/>
          </p:nvSpPr>
          <p:spPr bwMode="auto">
            <a:xfrm>
              <a:off x="7453148" y="5593976"/>
              <a:ext cx="1613995" cy="44375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5" name="Rectangle 192"/>
            <p:cNvSpPr>
              <a:spLocks noChangeArrowheads="1"/>
            </p:cNvSpPr>
            <p:nvPr/>
          </p:nvSpPr>
          <p:spPr bwMode="auto">
            <a:xfrm>
              <a:off x="7520271" y="5076265"/>
              <a:ext cx="1353256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INNOVATING</a:t>
              </a:r>
            </a:p>
          </p:txBody>
        </p:sp>
        <p:sp>
          <p:nvSpPr>
            <p:cNvPr id="76" name="Rectangle 193"/>
            <p:cNvSpPr>
              <a:spLocks noChangeArrowheads="1"/>
            </p:cNvSpPr>
            <p:nvPr/>
          </p:nvSpPr>
          <p:spPr bwMode="auto">
            <a:xfrm>
              <a:off x="7406455" y="5667935"/>
              <a:ext cx="1585692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996633"/>
                  </a:solidFill>
                </a:rPr>
                <a:t>REPRESENTING</a:t>
              </a:r>
            </a:p>
          </p:txBody>
        </p:sp>
        <p:sp>
          <p:nvSpPr>
            <p:cNvPr id="77" name="Line 194"/>
            <p:cNvSpPr>
              <a:spLocks noChangeShapeType="1"/>
            </p:cNvSpPr>
            <p:nvPr/>
          </p:nvSpPr>
          <p:spPr bwMode="auto">
            <a:xfrm>
              <a:off x="8221717" y="3671047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8" name="Line 195"/>
            <p:cNvSpPr>
              <a:spLocks noChangeShapeType="1"/>
            </p:cNvSpPr>
            <p:nvPr/>
          </p:nvSpPr>
          <p:spPr bwMode="auto">
            <a:xfrm>
              <a:off x="8221717" y="42627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9" name="Line 196"/>
            <p:cNvSpPr>
              <a:spLocks noChangeShapeType="1"/>
            </p:cNvSpPr>
            <p:nvPr/>
          </p:nvSpPr>
          <p:spPr bwMode="auto">
            <a:xfrm>
              <a:off x="8221717" y="48543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0" name="Line 197"/>
            <p:cNvSpPr>
              <a:spLocks noChangeShapeType="1"/>
            </p:cNvSpPr>
            <p:nvPr/>
          </p:nvSpPr>
          <p:spPr bwMode="auto">
            <a:xfrm>
              <a:off x="8221717" y="5446059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1" name="Line 198"/>
            <p:cNvSpPr>
              <a:spLocks noChangeShapeType="1"/>
            </p:cNvSpPr>
            <p:nvPr/>
          </p:nvSpPr>
          <p:spPr bwMode="auto">
            <a:xfrm>
              <a:off x="8221717" y="6037729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2" name="Line 204"/>
            <p:cNvSpPr>
              <a:spLocks noChangeShapeType="1"/>
            </p:cNvSpPr>
            <p:nvPr/>
          </p:nvSpPr>
          <p:spPr bwMode="auto">
            <a:xfrm>
              <a:off x="3149162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3" name="Line 205"/>
            <p:cNvSpPr>
              <a:spLocks noChangeShapeType="1"/>
            </p:cNvSpPr>
            <p:nvPr/>
          </p:nvSpPr>
          <p:spPr bwMode="auto">
            <a:xfrm>
              <a:off x="3149162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4" name="Line 206"/>
            <p:cNvSpPr>
              <a:spLocks noChangeShapeType="1"/>
            </p:cNvSpPr>
            <p:nvPr/>
          </p:nvSpPr>
          <p:spPr bwMode="auto">
            <a:xfrm>
              <a:off x="4378872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5" name="Line 207"/>
            <p:cNvSpPr>
              <a:spLocks noChangeShapeType="1"/>
            </p:cNvSpPr>
            <p:nvPr/>
          </p:nvSpPr>
          <p:spPr bwMode="auto">
            <a:xfrm>
              <a:off x="4378872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6" name="Line 208"/>
            <p:cNvSpPr>
              <a:spLocks noChangeShapeType="1"/>
            </p:cNvSpPr>
            <p:nvPr/>
          </p:nvSpPr>
          <p:spPr bwMode="auto">
            <a:xfrm>
              <a:off x="5762297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7" name="Line 209"/>
            <p:cNvSpPr>
              <a:spLocks noChangeShapeType="1"/>
            </p:cNvSpPr>
            <p:nvPr/>
          </p:nvSpPr>
          <p:spPr bwMode="auto">
            <a:xfrm>
              <a:off x="5762297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8" name="Line 210"/>
            <p:cNvSpPr>
              <a:spLocks noChangeShapeType="1"/>
            </p:cNvSpPr>
            <p:nvPr/>
          </p:nvSpPr>
          <p:spPr bwMode="auto">
            <a:xfrm>
              <a:off x="6992007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89" name="Line 211"/>
            <p:cNvSpPr>
              <a:spLocks noChangeShapeType="1"/>
            </p:cNvSpPr>
            <p:nvPr/>
          </p:nvSpPr>
          <p:spPr bwMode="auto">
            <a:xfrm>
              <a:off x="6992007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90" name="Line 212"/>
            <p:cNvSpPr>
              <a:spLocks noChangeShapeType="1"/>
            </p:cNvSpPr>
            <p:nvPr/>
          </p:nvSpPr>
          <p:spPr bwMode="auto">
            <a:xfrm>
              <a:off x="8221717" y="233978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91" name="Line 213"/>
            <p:cNvSpPr>
              <a:spLocks noChangeShapeType="1"/>
            </p:cNvSpPr>
            <p:nvPr/>
          </p:nvSpPr>
          <p:spPr bwMode="auto">
            <a:xfrm>
              <a:off x="8221717" y="3005418"/>
              <a:ext cx="0" cy="147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219200" y="2057400"/>
            <a:ext cx="6934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6633"/>
                </a:solidFill>
              </a:rPr>
              <a:t>PERKEMBANGAN ILMU MANAJEMEN</a:t>
            </a:r>
          </a:p>
        </p:txBody>
      </p:sp>
      <p:pic>
        <p:nvPicPr>
          <p:cNvPr id="2051" name="Picture 7" descr="Pictur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52400"/>
            <a:ext cx="105800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3200400" y="2514600"/>
            <a:ext cx="2133600" cy="152400"/>
          </a:xfrm>
          <a:prstGeom prst="rect">
            <a:avLst/>
          </a:prstGeom>
          <a:solidFill>
            <a:srgbClr val="9966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12"/>
          <p:cNvSpPr txBox="1">
            <a:spLocks noChangeArrowheads="1"/>
          </p:cNvSpPr>
          <p:nvPr/>
        </p:nvSpPr>
        <p:spPr bwMode="auto">
          <a:xfrm>
            <a:off x="304800" y="3581400"/>
            <a:ext cx="8610600" cy="173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1800" b="0">
                <a:solidFill>
                  <a:srgbClr val="996633"/>
                </a:solidFill>
              </a:rPr>
              <a:t> Mengetahui secara umum perkembangan dalam ilmu manajemen.</a:t>
            </a:r>
          </a:p>
          <a:p>
            <a:pPr marL="457200" indent="-457200" algn="l"/>
            <a:r>
              <a:rPr lang="en-US" sz="1800" b="0">
                <a:solidFill>
                  <a:srgbClr val="996633"/>
                </a:solidFill>
              </a:rPr>
              <a:t> </a:t>
            </a:r>
          </a:p>
          <a:p>
            <a:pPr marL="457200" indent="-457200" algn="l"/>
            <a:r>
              <a:rPr lang="en-US" sz="1800" b="0">
                <a:solidFill>
                  <a:srgbClr val="996633"/>
                </a:solidFill>
              </a:rPr>
              <a:t>2. Mengetahui kelompok besar pemikiran yang terdapat dalam ilmu manajemen </a:t>
            </a:r>
          </a:p>
          <a:p>
            <a:pPr marL="457200" indent="-457200" algn="l"/>
            <a:r>
              <a:rPr lang="en-US" sz="1800" b="0">
                <a:solidFill>
                  <a:srgbClr val="996633"/>
                </a:solidFill>
              </a:rPr>
              <a:t>    beserta karakteristiknya.</a:t>
            </a:r>
          </a:p>
          <a:p>
            <a:pPr marL="457200" indent="-457200" algn="l"/>
            <a:endParaRPr lang="en-US" sz="1800" b="0">
              <a:solidFill>
                <a:srgbClr val="996633"/>
              </a:solidFill>
            </a:endParaRPr>
          </a:p>
          <a:p>
            <a:pPr marL="457200" indent="-457200" algn="l"/>
            <a:r>
              <a:rPr lang="en-US" sz="1800" b="0">
                <a:solidFill>
                  <a:srgbClr val="996633"/>
                </a:solidFill>
              </a:rPr>
              <a:t>3. Mengetahui berbagai kontributor manajemen kontemporer (management guru).</a:t>
            </a:r>
            <a:r>
              <a:rPr lang="en-US" sz="1800">
                <a:solidFill>
                  <a:srgbClr val="996633"/>
                </a:solidFill>
              </a:rPr>
              <a:t> </a:t>
            </a:r>
          </a:p>
        </p:txBody>
      </p:sp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304800" y="3124201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996633"/>
                </a:solidFill>
                <a:latin typeface="Arial Black" pitchFamily="34" charset="0"/>
              </a:rPr>
              <a:t>T U J U A N</a:t>
            </a:r>
            <a:r>
              <a:rPr lang="en-US" sz="1800">
                <a:solidFill>
                  <a:srgbClr val="996633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Sejarah Ilmu Manajemen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0" smtClean="0">
                <a:solidFill>
                  <a:srgbClr val="996633"/>
                </a:solidFill>
              </a:rPr>
              <a:t>Peninggalan fisik sebagai ciri adanya implementasi ilmu manajemen; seperti Piramida di Mesir, Bangunan Ka’bah di Makkah, Tembok Cina, dan lain sebagainya</a:t>
            </a:r>
          </a:p>
          <a:p>
            <a:pPr>
              <a:lnSpc>
                <a:spcPct val="90000"/>
              </a:lnSpc>
              <a:defRPr/>
            </a:pPr>
            <a:r>
              <a:rPr lang="en-US" b="0" smtClean="0">
                <a:solidFill>
                  <a:srgbClr val="996633"/>
                </a:solidFill>
              </a:rPr>
              <a:t>Peninggalan fisik tersebut menggambarkan adanya aktifitas yang teratur dan bertahap di masa lalu yang saat ini dinamakan manajemen</a:t>
            </a:r>
            <a:endParaRPr lang="en-US" sz="2800" b="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Owen dan Babbage : </a:t>
            </a:r>
            <a:br>
              <a:rPr lang="en-US" smtClean="0">
                <a:solidFill>
                  <a:srgbClr val="996633"/>
                </a:solidFill>
              </a:rPr>
            </a:br>
            <a:r>
              <a:rPr lang="en-US" smtClean="0">
                <a:solidFill>
                  <a:srgbClr val="996633"/>
                </a:solidFill>
              </a:rPr>
              <a:t>Pionir Ilmu Manajemen Modern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smtClean="0">
                <a:solidFill>
                  <a:srgbClr val="996633"/>
                </a:solidFill>
              </a:rPr>
              <a:t>Robert Owen (1771-1858)</a:t>
            </a:r>
          </a:p>
          <a:p>
            <a:pPr>
              <a:lnSpc>
                <a:spcPct val="90000"/>
              </a:lnSpc>
              <a:defRPr/>
            </a:pPr>
            <a:r>
              <a:rPr lang="en-US" b="0" smtClean="0">
                <a:solidFill>
                  <a:srgbClr val="996633"/>
                </a:solidFill>
              </a:rPr>
              <a:t>Perlunya SDM dan Kesejahteraan Pekerja dalam sebuah organisasi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endParaRPr lang="en-US" b="0" smtClean="0">
              <a:solidFill>
                <a:srgbClr val="996633"/>
              </a:solidFill>
            </a:endParaRP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smtClean="0">
                <a:solidFill>
                  <a:srgbClr val="996633"/>
                </a:solidFill>
              </a:rPr>
              <a:t>Charles Babbage (1792-1871)</a:t>
            </a:r>
          </a:p>
          <a:p>
            <a:pPr>
              <a:lnSpc>
                <a:spcPct val="90000"/>
              </a:lnSpc>
              <a:defRPr/>
            </a:pPr>
            <a:r>
              <a:rPr lang="en-US" b="0" smtClean="0">
                <a:solidFill>
                  <a:srgbClr val="996633"/>
                </a:solidFill>
              </a:rPr>
              <a:t>Pentingnya Efisiensi dalam kegiatan Produksi, khususnya dalam penggunaan fasilitas dan material produksi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smtClean="0">
                <a:solidFill>
                  <a:srgbClr val="996633"/>
                </a:solidFill>
              </a:rPr>
              <a:t>Tiga Kelompok Pemikiran Terdahulu </a:t>
            </a:r>
            <a:br>
              <a:rPr lang="en-US" sz="3600" smtClean="0">
                <a:solidFill>
                  <a:srgbClr val="996633"/>
                </a:solidFill>
              </a:rPr>
            </a:br>
            <a:r>
              <a:rPr lang="en-US" sz="3600" smtClean="0">
                <a:solidFill>
                  <a:srgbClr val="996633"/>
                </a:solidFill>
              </a:rPr>
              <a:t>dalam Ilmu Manajemen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  <a:buSzPct val="85000"/>
              <a:defRPr/>
            </a:pPr>
            <a:r>
              <a:rPr lang="en-US" sz="2800" smtClean="0">
                <a:solidFill>
                  <a:srgbClr val="996633"/>
                </a:solidFill>
              </a:rPr>
              <a:t>Perspektif Manajemen Klasik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0" smtClean="0">
                <a:solidFill>
                  <a:srgbClr val="996633"/>
                </a:solidFill>
              </a:rPr>
              <a:t>Kelompok Manajemen Ilmiah atau Saintifik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b="0" smtClean="0">
                <a:solidFill>
                  <a:srgbClr val="996633"/>
                </a:solidFill>
              </a:rPr>
              <a:t>Perusahaan manufaktur, Bank Umum, Perusahaan Asuransi, Perusahaan Ritel, dll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0" smtClean="0">
                <a:solidFill>
                  <a:srgbClr val="996633"/>
                </a:solidFill>
              </a:rPr>
              <a:t>Kelompok Manajemen Administrasi</a:t>
            </a:r>
          </a:p>
          <a:p>
            <a:pPr>
              <a:lnSpc>
                <a:spcPct val="90000"/>
              </a:lnSpc>
              <a:buSzPct val="85000"/>
              <a:defRPr/>
            </a:pPr>
            <a:r>
              <a:rPr lang="en-US" sz="2800" smtClean="0">
                <a:solidFill>
                  <a:srgbClr val="996633"/>
                </a:solidFill>
              </a:rPr>
              <a:t>Perspektif Manajemen Perilaku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0" smtClean="0">
                <a:solidFill>
                  <a:srgbClr val="996633"/>
                </a:solidFill>
              </a:rPr>
              <a:t>Studi Howthorne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0" smtClean="0">
                <a:solidFill>
                  <a:srgbClr val="996633"/>
                </a:solidFill>
              </a:rPr>
              <a:t>Teori Relasi Manusia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0" smtClean="0">
                <a:solidFill>
                  <a:srgbClr val="996633"/>
                </a:solidFill>
              </a:rPr>
              <a:t>Teori Perilaku Kontemporer</a:t>
            </a:r>
          </a:p>
          <a:p>
            <a:pPr>
              <a:lnSpc>
                <a:spcPct val="90000"/>
              </a:lnSpc>
              <a:buSzPct val="85000"/>
              <a:defRPr/>
            </a:pPr>
            <a:r>
              <a:rPr lang="en-US" sz="2800" smtClean="0">
                <a:solidFill>
                  <a:srgbClr val="996633"/>
                </a:solidFill>
              </a:rPr>
              <a:t>Perspektif Manajemen Kuantitatif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0" smtClean="0">
                <a:solidFill>
                  <a:srgbClr val="996633"/>
                </a:solidFill>
              </a:rPr>
              <a:t>Kelompok Manajemen Sains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0" smtClean="0">
                <a:solidFill>
                  <a:srgbClr val="996633"/>
                </a:solidFill>
              </a:rPr>
              <a:t>Kelompok Manajemen Operasi</a:t>
            </a:r>
          </a:p>
          <a:p>
            <a:pPr lvl="1">
              <a:lnSpc>
                <a:spcPct val="90000"/>
              </a:lnSpc>
              <a:buFont typeface="Marlett" pitchFamily="2" charset="2"/>
              <a:buNone/>
              <a:defRPr/>
            </a:pPr>
            <a:endParaRPr lang="en-US" sz="2000" b="0" smtClean="0">
              <a:solidFill>
                <a:srgbClr val="996633"/>
              </a:solidFill>
            </a:endParaRPr>
          </a:p>
          <a:p>
            <a:pPr lvl="1">
              <a:lnSpc>
                <a:spcPct val="90000"/>
              </a:lnSpc>
              <a:defRPr/>
            </a:pPr>
            <a:endParaRPr lang="en-US" sz="2000" b="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Perspektif Manajemen Klasik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  <a:buSzPct val="85000"/>
              <a:defRPr/>
            </a:pPr>
            <a:r>
              <a:rPr lang="en-US" sz="2000" smtClean="0">
                <a:solidFill>
                  <a:srgbClr val="996633"/>
                </a:solidFill>
              </a:rPr>
              <a:t>Kelompok Manajemen Ilmiah atau Saintifik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0" smtClean="0">
                <a:solidFill>
                  <a:srgbClr val="996633"/>
                </a:solidFill>
              </a:rPr>
              <a:t>Frederich W Taylor (1856-1915)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b="0" smtClean="0">
                <a:solidFill>
                  <a:srgbClr val="996633"/>
                </a:solidFill>
              </a:rPr>
              <a:t>Time and Motion Studies, Piecework pay system, Empat Prinsip dasar Manajemen Ilmiah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0" smtClean="0">
                <a:solidFill>
                  <a:srgbClr val="996633"/>
                </a:solidFill>
              </a:rPr>
              <a:t>Frank Gilberth (1868-1924) dan Lilian Gilberth (1878-1972)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b="0" smtClean="0">
                <a:solidFill>
                  <a:srgbClr val="996633"/>
                </a:solidFill>
              </a:rPr>
              <a:t>Efisiensi dalam Produksi, Psikologi Industri, dan Manajemen SDM</a:t>
            </a:r>
            <a:endParaRPr lang="en-US" sz="1200" b="0" smtClean="0">
              <a:solidFill>
                <a:srgbClr val="996633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1600" b="0" smtClean="0">
                <a:solidFill>
                  <a:srgbClr val="996633"/>
                </a:solidFill>
              </a:rPr>
              <a:t>Henry L Gant (1861-1919)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b="0" smtClean="0">
                <a:solidFill>
                  <a:srgbClr val="996633"/>
                </a:solidFill>
              </a:rPr>
              <a:t>Empat Gagasan Peningkatan Manajemen,Gantt Chart, </a:t>
            </a:r>
            <a:endParaRPr lang="en-US" sz="1200" b="0" smtClean="0">
              <a:solidFill>
                <a:srgbClr val="996633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1600" b="0" smtClean="0">
                <a:solidFill>
                  <a:srgbClr val="996633"/>
                </a:solidFill>
              </a:rPr>
              <a:t>Harrington Emerson (1853-1931)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b="0" smtClean="0">
                <a:solidFill>
                  <a:srgbClr val="996633"/>
                </a:solidFill>
              </a:rPr>
              <a:t>14 Prinsip Efisiensi</a:t>
            </a:r>
          </a:p>
          <a:p>
            <a:pPr lvl="1">
              <a:lnSpc>
                <a:spcPct val="80000"/>
              </a:lnSpc>
              <a:buFont typeface="Marlett" pitchFamily="2" charset="2"/>
              <a:buNone/>
              <a:defRPr/>
            </a:pPr>
            <a:endParaRPr lang="en-US" sz="1600" b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buSzPct val="85000"/>
              <a:defRPr/>
            </a:pPr>
            <a:r>
              <a:rPr lang="en-US" sz="2000" smtClean="0">
                <a:solidFill>
                  <a:srgbClr val="996633"/>
                </a:solidFill>
              </a:rPr>
              <a:t>Perspektif Manajemen Administrasi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0" smtClean="0">
                <a:solidFill>
                  <a:srgbClr val="996633"/>
                </a:solidFill>
              </a:rPr>
              <a:t>Henry Fayol (1841-1925)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b="0" smtClean="0">
                <a:solidFill>
                  <a:srgbClr val="996633"/>
                </a:solidFill>
              </a:rPr>
              <a:t>14 Prinsip Fayol dalam Manajemen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0" smtClean="0">
                <a:solidFill>
                  <a:srgbClr val="996633"/>
                </a:solidFill>
              </a:rPr>
              <a:t>Lyndall Urwick (1891-1983)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b="0" smtClean="0">
                <a:solidFill>
                  <a:srgbClr val="996633"/>
                </a:solidFill>
              </a:rPr>
              <a:t>Panduan Manajemen (Managerial Guidelines)</a:t>
            </a:r>
            <a:endParaRPr lang="en-US" sz="1200" b="0" smtClean="0">
              <a:solidFill>
                <a:srgbClr val="996633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1600" b="0" smtClean="0">
                <a:solidFill>
                  <a:srgbClr val="996633"/>
                </a:solidFill>
              </a:rPr>
              <a:t>Max Weber (1864-1920)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b="0" smtClean="0">
                <a:solidFill>
                  <a:srgbClr val="996633"/>
                </a:solidFill>
              </a:rPr>
              <a:t>Birokrasi dalam Organisasi</a:t>
            </a:r>
          </a:p>
          <a:p>
            <a:pPr lvl="1">
              <a:lnSpc>
                <a:spcPct val="80000"/>
              </a:lnSpc>
              <a:buFont typeface="Marlett" pitchFamily="2" charset="2"/>
              <a:buNone/>
              <a:defRPr/>
            </a:pPr>
            <a:endParaRPr lang="en-US" sz="1600" b="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07" name="Rectangle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solidFill>
                  <a:srgbClr val="996633"/>
                </a:solidFill>
              </a:rPr>
              <a:t>Ilustrasi </a:t>
            </a:r>
            <a:br>
              <a:rPr lang="en-US" sz="2400" smtClean="0">
                <a:solidFill>
                  <a:srgbClr val="996633"/>
                </a:solidFill>
              </a:rPr>
            </a:br>
            <a:r>
              <a:rPr lang="en-US" sz="2400" smtClean="0">
                <a:solidFill>
                  <a:srgbClr val="996633"/>
                </a:solidFill>
              </a:rPr>
              <a:t>Time Motion Studies dan Piecework Pay System dari Taylor</a:t>
            </a:r>
          </a:p>
        </p:txBody>
      </p:sp>
      <p:graphicFrame>
        <p:nvGraphicFramePr>
          <p:cNvPr id="126021" name="Group 69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4495800"/>
        </p:xfrm>
        <a:graphic>
          <a:graphicData uri="http://schemas.openxmlformats.org/drawingml/2006/table">
            <a:tbl>
              <a:tblPr/>
              <a:tblGrid>
                <a:gridCol w="1549400"/>
                <a:gridCol w="6223000"/>
              </a:tblGrid>
              <a:tr h="752475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Kemampuan Pengerjaan dan Jumlah Upah yang diterima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47775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Karena   mampu  mengerjakan 25 Unit atau diatas standar,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maka upah yang diterima adalah 25 unit x Rp. 2.000 = Rp.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7775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Karena pengerjaannya hanya 20 unit atau dibawah standar,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maka upah yang diterima adalah 20 unit x Rp. 1.750 =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Rp. 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7775"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Karena pengerjaannya sebanyak 24 Unit atau sesuai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dengan standar, maka upah yang diterima adalah 24 unit x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Rp. 2.000 = Rp. 48.000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4 Prinsip Taylor dalam Tahapan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1905000" cy="32766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n-US" sz="1000" b="0"/>
          </a:p>
          <a:p>
            <a:pPr algn="l"/>
            <a:endParaRPr lang="en-US" sz="1600" b="0">
              <a:solidFill>
                <a:srgbClr val="996633"/>
              </a:solidFill>
            </a:endParaRPr>
          </a:p>
          <a:p>
            <a:pPr algn="l"/>
            <a:r>
              <a:rPr lang="en-US" sz="1600" b="0">
                <a:solidFill>
                  <a:srgbClr val="996633"/>
                </a:solidFill>
              </a:rPr>
              <a:t>Merumuskan Pendekatan dalam setiap Jenis Pekerjaan untuk menggantikan pendekatan yang lama yang sudah dianggap baku</a:t>
            </a:r>
            <a:endParaRPr lang="en-US" sz="1600">
              <a:solidFill>
                <a:srgbClr val="996633"/>
              </a:solidFill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400300" y="2057400"/>
            <a:ext cx="1943100" cy="32766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n-US" sz="1000" b="0"/>
          </a:p>
          <a:p>
            <a:pPr algn="l"/>
            <a:r>
              <a:rPr lang="en-US" sz="1600" b="0">
                <a:solidFill>
                  <a:srgbClr val="996633"/>
                </a:solidFill>
              </a:rPr>
              <a:t>Secara ilmiah dilakukan seleksi atas tenaga kerja dan pemberian pelatihan bagi tenaga kerja agar dapat menjalankan tugas sebagaimana dijelaskan dalam langkah pertama</a:t>
            </a:r>
            <a:endParaRPr lang="en-US" sz="1600">
              <a:solidFill>
                <a:srgbClr val="996633"/>
              </a:solidFill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533900" y="2057400"/>
            <a:ext cx="1905000" cy="3200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en-US" sz="1600" b="0">
              <a:solidFill>
                <a:srgbClr val="996633"/>
              </a:solidFill>
            </a:endParaRPr>
          </a:p>
          <a:p>
            <a:pPr algn="l"/>
            <a:r>
              <a:rPr lang="en-US" sz="1600" b="0">
                <a:solidFill>
                  <a:srgbClr val="996633"/>
                </a:solidFill>
              </a:rPr>
              <a:t>Memberikan pengarahan dan pemantauan atas pekerja untuk memastikan bahwa mereka melakukan pekerjaan yang telah ditugaskan sesuai dengan standar</a:t>
            </a:r>
            <a:endParaRPr lang="en-US" sz="1600">
              <a:solidFill>
                <a:srgbClr val="996633"/>
              </a:solidFill>
            </a:endParaRP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6705600" y="2057400"/>
            <a:ext cx="2286000" cy="3200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 b="0">
                <a:solidFill>
                  <a:srgbClr val="996633"/>
                </a:solidFill>
              </a:rPr>
              <a:t>Melanjutkan langkah-langkah pengerjaan sebagaimana yang telah dicapai pada langkah-langkah sebelumnya dengan menggunakan tenaga kerja yang mampu menyelesaikan pekerjaan sebagaimana mestinya</a:t>
            </a:r>
            <a:endParaRPr lang="en-US" sz="1600">
              <a:solidFill>
                <a:srgbClr val="996633"/>
              </a:solidFill>
            </a:endParaRPr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2286000" y="3619500"/>
            <a:ext cx="114300" cy="1588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>
            <a:off x="4419600" y="3581400"/>
            <a:ext cx="114300" cy="1588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>
            <a:off x="6553200" y="3543300"/>
            <a:ext cx="114300" cy="1588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Seni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dalam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menyelesaikan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sesuatu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melalui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orang</a:t>
            </a:r>
            <a:r>
              <a:rPr lang="en-US" dirty="0" smtClean="0">
                <a:solidFill>
                  <a:srgbClr val="996633"/>
                </a:solidFill>
              </a:rPr>
              <a:t> lain (Follet,1997)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996633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Sebuah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proses</a:t>
            </a:r>
            <a:r>
              <a:rPr lang="en-US" dirty="0" smtClean="0">
                <a:solidFill>
                  <a:srgbClr val="996633"/>
                </a:solidFill>
              </a:rPr>
              <a:t> yang </a:t>
            </a:r>
            <a:r>
              <a:rPr lang="en-US" dirty="0" err="1" smtClean="0">
                <a:solidFill>
                  <a:srgbClr val="996633"/>
                </a:solidFill>
              </a:rPr>
              <a:t>dilakukan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untuk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mewujudkan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tujuan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organisasi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melalui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rangkaian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kegiatan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berupa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perencanaan</a:t>
            </a:r>
            <a:r>
              <a:rPr lang="en-US" dirty="0" smtClean="0">
                <a:solidFill>
                  <a:srgbClr val="996633"/>
                </a:solidFill>
              </a:rPr>
              <a:t>, </a:t>
            </a:r>
            <a:r>
              <a:rPr lang="en-US" dirty="0" err="1" smtClean="0">
                <a:solidFill>
                  <a:srgbClr val="996633"/>
                </a:solidFill>
              </a:rPr>
              <a:t>pengorganisasian</a:t>
            </a:r>
            <a:r>
              <a:rPr lang="en-US" dirty="0" smtClean="0">
                <a:solidFill>
                  <a:srgbClr val="996633"/>
                </a:solidFill>
              </a:rPr>
              <a:t>, </a:t>
            </a:r>
            <a:r>
              <a:rPr lang="en-US" dirty="0" err="1" smtClean="0">
                <a:solidFill>
                  <a:srgbClr val="996633"/>
                </a:solidFill>
              </a:rPr>
              <a:t>pengarahan</a:t>
            </a:r>
            <a:r>
              <a:rPr lang="en-US" dirty="0" smtClean="0">
                <a:solidFill>
                  <a:srgbClr val="996633"/>
                </a:solidFill>
              </a:rPr>
              <a:t>, </a:t>
            </a:r>
            <a:r>
              <a:rPr lang="en-US" dirty="0" err="1" smtClean="0">
                <a:solidFill>
                  <a:srgbClr val="996633"/>
                </a:solidFill>
              </a:rPr>
              <a:t>dan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pengendalian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orang-orang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serta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sumber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daya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organisasi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lainnya</a:t>
            </a:r>
            <a:r>
              <a:rPr lang="en-US" dirty="0" smtClean="0">
                <a:solidFill>
                  <a:srgbClr val="996633"/>
                </a:solidFill>
              </a:rPr>
              <a:t> (Nickels, McHugh and McHugh ,1997) 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996633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Seni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atau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proses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dalam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menyelesaikan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sesuatu</a:t>
            </a:r>
            <a:r>
              <a:rPr lang="en-US" dirty="0" smtClean="0">
                <a:solidFill>
                  <a:srgbClr val="996633"/>
                </a:solidFill>
              </a:rPr>
              <a:t> yang </a:t>
            </a:r>
            <a:r>
              <a:rPr lang="en-US" dirty="0" err="1" smtClean="0">
                <a:solidFill>
                  <a:srgbClr val="996633"/>
                </a:solidFill>
              </a:rPr>
              <a:t>terkait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dengan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pencapaian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tujuan</a:t>
            </a:r>
            <a:r>
              <a:rPr lang="en-US" dirty="0" smtClean="0">
                <a:solidFill>
                  <a:srgbClr val="996633"/>
                </a:solidFill>
              </a:rPr>
              <a:t>. (</a:t>
            </a:r>
            <a:r>
              <a:rPr lang="en-US" dirty="0" err="1" smtClean="0">
                <a:solidFill>
                  <a:srgbClr val="996633"/>
                </a:solidFill>
              </a:rPr>
              <a:t>Ernie&amp;Kurniawan</a:t>
            </a:r>
            <a:r>
              <a:rPr lang="en-US" dirty="0" smtClean="0">
                <a:solidFill>
                  <a:srgbClr val="996633"/>
                </a:solidFill>
              </a:rPr>
              <a:t>, 2005)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996633"/>
                </a:solidFill>
              </a:rPr>
              <a:t>Empat Gagasan Gantt dalam Manajemen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sz="2800" b="0" smtClean="0">
                <a:solidFill>
                  <a:srgbClr val="996633"/>
                </a:solidFill>
              </a:rPr>
              <a:t>Kerjasama yang saling menguntungkan antara tenaga kerja dan pimpinan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b="0" smtClean="0">
                <a:solidFill>
                  <a:srgbClr val="996633"/>
                </a:solidFill>
              </a:rPr>
              <a:t>Seleksi ilmiah tenaga kerja atau karyawan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b="0" smtClean="0">
                <a:solidFill>
                  <a:srgbClr val="996633"/>
                </a:solidFill>
              </a:rPr>
              <a:t>Sistem insentif  untuk merangsang produktifitas karyawan dan organisasi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800" b="0" smtClean="0">
                <a:solidFill>
                  <a:srgbClr val="996633"/>
                </a:solidFill>
              </a:rPr>
              <a:t>Penggunaan instruksi-instruksi kerja yang terperinci.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12 Prinsip Efisiensi Emerson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495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defRPr/>
            </a:pPr>
            <a:r>
              <a:rPr lang="en-US" sz="1800" b="0" smtClean="0">
                <a:solidFill>
                  <a:srgbClr val="996633"/>
                </a:solidFill>
              </a:rPr>
              <a:t>Tujuan-tujuan dirumuskan dengan jelas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1800" b="0" smtClean="0">
                <a:solidFill>
                  <a:srgbClr val="996633"/>
                </a:solidFill>
              </a:rPr>
              <a:t>Kegiatan yang dilakukan harus masuk akal dan realistis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1800" b="0" smtClean="0">
                <a:solidFill>
                  <a:srgbClr val="996633"/>
                </a:solidFill>
              </a:rPr>
              <a:t>Adanya staff yang memiliki kualifikasi yang tepat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1800" b="0" smtClean="0">
                <a:solidFill>
                  <a:srgbClr val="996633"/>
                </a:solidFill>
              </a:rPr>
              <a:t>Adanya kedisiplinan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1800" b="0" smtClean="0">
                <a:solidFill>
                  <a:srgbClr val="996633"/>
                </a:solidFill>
              </a:rPr>
              <a:t>Diberlakukannya pemberian kompensasi yang adil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1800" b="0" smtClean="0">
                <a:solidFill>
                  <a:srgbClr val="996633"/>
                </a:solidFill>
              </a:rPr>
              <a:t>Perlu adanya laporan dari setiap kegiatan secara tepat, akurat, dan terpercaya, sehingga diperlukan semacam sistem informasi atau akuntansi.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1800" b="0" smtClean="0">
                <a:solidFill>
                  <a:srgbClr val="996633"/>
                </a:solidFill>
              </a:rPr>
              <a:t>Adanya kejelasan dalam pemberian perintah, perencanaan dan pembagian kerja.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1800" b="0" smtClean="0">
                <a:solidFill>
                  <a:srgbClr val="996633"/>
                </a:solidFill>
              </a:rPr>
              <a:t>Adanya penetapan standar dari setiap pekerjaan, baik dari segi kualitas kerja maupun waktu pengerjaan.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1800" b="0" smtClean="0">
                <a:solidFill>
                  <a:srgbClr val="996633"/>
                </a:solidFill>
              </a:rPr>
              <a:t>Kondisi pekerjaan perlu distandardisasi.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1800" b="0" smtClean="0">
                <a:solidFill>
                  <a:srgbClr val="996633"/>
                </a:solidFill>
              </a:rPr>
              <a:t>Kegiatan operasional harus juga distandardisasikan.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1800" b="0" smtClean="0">
                <a:solidFill>
                  <a:srgbClr val="996633"/>
                </a:solidFill>
              </a:rPr>
              <a:t>Instruksi-instruksi praktis tertulis harus dibuat secara standar.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n-US" sz="1800" b="0" smtClean="0">
                <a:solidFill>
                  <a:srgbClr val="996633"/>
                </a:solidFill>
              </a:rPr>
              <a:t>Sebagai kompensasi atas efisiensi, perlu dibuat rencana pemberian insentif.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14 Prinsip Fayol dalam Manajemen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334000"/>
          </a:xfrm>
        </p:spPr>
        <p:txBody>
          <a:bodyPr/>
          <a:lstStyle/>
          <a:p>
            <a:pPr marL="609600" indent="-609600">
              <a:buFont typeface="Monotype Sorts" charset="2"/>
              <a:buAutoNum type="arabicPeriod"/>
              <a:defRPr/>
            </a:pPr>
            <a:r>
              <a:rPr lang="en-US" sz="2000" b="0" smtClean="0">
                <a:solidFill>
                  <a:srgbClr val="996633"/>
                </a:solidFill>
              </a:rPr>
              <a:t>Pembagian Kerja – yaitu adanya spesialisasi akan meningkatkan efisiensi pelaksanaan kerja</a:t>
            </a:r>
          </a:p>
          <a:p>
            <a:pPr marL="609600" indent="-609600">
              <a:buFont typeface="Monotype Sorts" charset="2"/>
              <a:buAutoNum type="arabicPeriod"/>
              <a:defRPr/>
            </a:pPr>
            <a:r>
              <a:rPr lang="en-US" sz="2000" b="0" smtClean="0">
                <a:solidFill>
                  <a:srgbClr val="996633"/>
                </a:solidFill>
              </a:rPr>
              <a:t>Wewenang – yaitu adanya hak untuk memberi perintah dan dipatuhi.</a:t>
            </a:r>
          </a:p>
          <a:p>
            <a:pPr marL="609600" indent="-609600">
              <a:buFont typeface="Monotype Sorts" charset="2"/>
              <a:buAutoNum type="arabicPeriod"/>
              <a:defRPr/>
            </a:pPr>
            <a:r>
              <a:rPr lang="en-US" sz="2000" b="0" smtClean="0">
                <a:solidFill>
                  <a:srgbClr val="996633"/>
                </a:solidFill>
              </a:rPr>
              <a:t>Disiplin – harus ada respek dan ketaatan pada peranan-peranan dan tujuan organisasi.</a:t>
            </a:r>
          </a:p>
          <a:p>
            <a:pPr marL="609600" indent="-609600">
              <a:buFont typeface="Monotype Sorts" charset="2"/>
              <a:buAutoNum type="arabicPeriod"/>
              <a:defRPr/>
            </a:pPr>
            <a:r>
              <a:rPr lang="en-US" sz="2000" b="0" smtClean="0">
                <a:solidFill>
                  <a:srgbClr val="996633"/>
                </a:solidFill>
              </a:rPr>
              <a:t>Kesatuan Perintah – bahwa setiap pekerja hanya menerima instruksi tentang kegiatan tertentu dari hanya seorang atasan.</a:t>
            </a:r>
          </a:p>
          <a:p>
            <a:pPr marL="609600" indent="-609600">
              <a:buFont typeface="Monotype Sorts" charset="2"/>
              <a:buAutoNum type="arabicPeriod"/>
              <a:defRPr/>
            </a:pPr>
            <a:r>
              <a:rPr lang="en-US" sz="2000" b="0" smtClean="0">
                <a:solidFill>
                  <a:srgbClr val="996633"/>
                </a:solidFill>
              </a:rPr>
              <a:t>Kesatuan Pengarahan – kegiatan operasional dala organisasi yang memiliki tujuan yang sama harus diarahkan oleh seorang manajer dengan penggunaan satu rencana.</a:t>
            </a:r>
          </a:p>
          <a:p>
            <a:pPr marL="609600" indent="-609600">
              <a:buFont typeface="Monotype Sorts" charset="2"/>
              <a:buAutoNum type="arabicPeriod"/>
              <a:defRPr/>
            </a:pPr>
            <a:r>
              <a:rPr lang="en-US" sz="2000" b="0" smtClean="0">
                <a:solidFill>
                  <a:srgbClr val="996633"/>
                </a:solidFill>
              </a:rPr>
              <a:t>Meletakkan kepentingan perseorangan di bawah kepentingan umum – kepentingan perseorangan harus diupayakan agar senantiasa dibawah kepentingan organisasi. Artinya prioritas harus didahulukan untuk kepentingan  bersama daripada kepentingan pribadi.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14 Prinsip Fayol (lanjutan)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410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charset="2"/>
              <a:buAutoNum type="arabicPeriod" startAt="7"/>
              <a:defRPr/>
            </a:pPr>
            <a:r>
              <a:rPr lang="en-US" sz="1800" b="0" smtClean="0">
                <a:solidFill>
                  <a:srgbClr val="996633"/>
                </a:solidFill>
              </a:rPr>
              <a:t>Balas jasa – kompensasi untuk pekerjaan yang dilaksanakan harus adil baik bagi karyawan maupun pemilik.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AutoNum type="arabicPeriod" startAt="7"/>
              <a:defRPr/>
            </a:pPr>
            <a:r>
              <a:rPr lang="en-US" sz="1800" b="0" smtClean="0">
                <a:solidFill>
                  <a:srgbClr val="996633"/>
                </a:solidFill>
              </a:rPr>
              <a:t>Sentralisasi – adanya keseimbangan antara pendekatan sentraliasi dengan desentralisasi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AutoNum type="arabicPeriod" startAt="7"/>
              <a:defRPr/>
            </a:pPr>
            <a:r>
              <a:rPr lang="en-US" sz="1800" b="0" smtClean="0">
                <a:solidFill>
                  <a:srgbClr val="996633"/>
                </a:solidFill>
              </a:rPr>
              <a:t>Garis wewenang (scalar system) – adanya garis wewenang dan perintah yang jelas.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AutoNum type="arabicPeriod" startAt="7"/>
              <a:defRPr/>
            </a:pPr>
            <a:r>
              <a:rPr lang="en-US" sz="1800" b="0" smtClean="0">
                <a:solidFill>
                  <a:srgbClr val="996633"/>
                </a:solidFill>
              </a:rPr>
              <a:t>Order – sumber daya organisasi termasuk sumber daya manusianya, harus ada pada waktu dan tempat yang tepat. Penempatan orang-orang harus sesuai dengan pekerjaan yang akan dikerjakan.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AutoNum type="arabicPeriod" startAt="7"/>
              <a:defRPr/>
            </a:pPr>
            <a:r>
              <a:rPr lang="en-US" sz="1800" b="0" smtClean="0">
                <a:solidFill>
                  <a:srgbClr val="996633"/>
                </a:solidFill>
              </a:rPr>
              <a:t> Keadilan – Perlakuan dalam organisasi harus sama dan tanpa ada diskriminasi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AutoNum type="arabicPeriod" startAt="7"/>
              <a:defRPr/>
            </a:pPr>
            <a:r>
              <a:rPr lang="en-US" sz="1800" b="0" smtClean="0">
                <a:solidFill>
                  <a:srgbClr val="996633"/>
                </a:solidFill>
              </a:rPr>
              <a:t>Stabilitas Staf dalam Organisasi – perlu adanya kestabilan dalam menjalankan organisasi, tidak terlalu cepat ataupun terlalu lambat.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AutoNum type="arabicPeriod" startAt="7"/>
              <a:defRPr/>
            </a:pPr>
            <a:r>
              <a:rPr lang="en-US" sz="1800" b="0" smtClean="0">
                <a:solidFill>
                  <a:srgbClr val="996633"/>
                </a:solidFill>
              </a:rPr>
              <a:t>Inisiatif – setiap pekerja harus diberi kesempatan untuk mengembangkan dirinya dan diberi kebebasan untuk merencanakan dan menjalankan tugasnya secara kreatif walaupun memungkinkan terjadi kesalahan.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AutoNum type="arabicPeriod" startAt="7"/>
              <a:defRPr/>
            </a:pPr>
            <a:r>
              <a:rPr lang="en-US" sz="1800" b="0" smtClean="0">
                <a:solidFill>
                  <a:srgbClr val="996633"/>
                </a:solidFill>
              </a:rPr>
              <a:t>Esprit de Corps (semangat korps) – Prinsip ini menekankan bahwa pada dasarnya kesatuan adalah sebuah kekuatan. Pelaksanaan operasional organisasi perlu memiliki kebanggaan, kesetiaan, dan rasa memiliki dari para anggota yang tercermin pada semangat korps/kebersamaan.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solidFill>
                  <a:srgbClr val="996633"/>
                </a:solidFill>
              </a:rPr>
              <a:t>Kesimpulan mengenai Perspektif Manajemen Klasik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sz="2400" smtClean="0">
                <a:solidFill>
                  <a:srgbClr val="996633"/>
                </a:solidFill>
              </a:rPr>
              <a:t>Kontribusi Manajemen Klasik</a:t>
            </a:r>
          </a:p>
          <a:p>
            <a:pPr>
              <a:defRPr/>
            </a:pPr>
            <a:r>
              <a:rPr lang="en-US" sz="2000" smtClean="0">
                <a:solidFill>
                  <a:srgbClr val="996633"/>
                </a:solidFill>
              </a:rPr>
              <a:t>spesialisasi pekerjaan</a:t>
            </a:r>
          </a:p>
          <a:p>
            <a:pPr>
              <a:defRPr/>
            </a:pPr>
            <a:r>
              <a:rPr lang="en-US" sz="2000" smtClean="0">
                <a:solidFill>
                  <a:srgbClr val="996633"/>
                </a:solidFill>
              </a:rPr>
              <a:t>studi mengenai masa dan beban kerja </a:t>
            </a:r>
          </a:p>
          <a:p>
            <a:pPr>
              <a:defRPr/>
            </a:pPr>
            <a:r>
              <a:rPr lang="en-US" sz="2000" smtClean="0">
                <a:solidFill>
                  <a:srgbClr val="996633"/>
                </a:solidFill>
              </a:rPr>
              <a:t>metode ilmiah dalam manajemen </a:t>
            </a:r>
          </a:p>
          <a:p>
            <a:pPr>
              <a:defRPr/>
            </a:pPr>
            <a:r>
              <a:rPr lang="en-US" sz="2000" smtClean="0">
                <a:solidFill>
                  <a:srgbClr val="996633"/>
                </a:solidFill>
              </a:rPr>
              <a:t>Dikenalnya fungsi-fungsi manajemen. </a:t>
            </a:r>
          </a:p>
          <a:p>
            <a:pPr>
              <a:defRPr/>
            </a:pPr>
            <a:r>
              <a:rPr lang="en-US" sz="2000" smtClean="0">
                <a:solidFill>
                  <a:srgbClr val="996633"/>
                </a:solidFill>
              </a:rPr>
              <a:t>Prosedur dan Birokrasi</a:t>
            </a:r>
          </a:p>
          <a:p>
            <a:pPr>
              <a:buFont typeface="Monotype Sorts" charset="2"/>
              <a:buNone/>
              <a:defRPr/>
            </a:pPr>
            <a:endParaRPr lang="en-US" sz="2000" smtClean="0">
              <a:solidFill>
                <a:srgbClr val="996633"/>
              </a:solidFill>
            </a:endParaRPr>
          </a:p>
          <a:p>
            <a:pPr>
              <a:buFont typeface="Monotype Sorts" charset="2"/>
              <a:buNone/>
              <a:defRPr/>
            </a:pPr>
            <a:r>
              <a:rPr lang="en-US" sz="2400" smtClean="0">
                <a:solidFill>
                  <a:srgbClr val="996633"/>
                </a:solidFill>
              </a:rPr>
              <a:t>Keterbatasan Manajemen Klasik</a:t>
            </a:r>
          </a:p>
          <a:p>
            <a:pPr>
              <a:defRPr/>
            </a:pPr>
            <a:r>
              <a:rPr lang="en-US" sz="2000" smtClean="0">
                <a:solidFill>
                  <a:srgbClr val="996633"/>
                </a:solidFill>
              </a:rPr>
              <a:t>Kurang memperhatikan aspek kemanusiaan dari pekerja, seperti motif, tujuan, perilaku, dan lain sebagainya</a:t>
            </a:r>
          </a:p>
          <a:p>
            <a:pPr>
              <a:buFont typeface="Monotype Sorts" charset="2"/>
              <a:buNone/>
              <a:defRPr/>
            </a:pPr>
            <a:endParaRPr lang="en-US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Perspektif Manajemen Perilaku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  <a:buSzPct val="85000"/>
              <a:defRPr/>
            </a:pPr>
            <a:r>
              <a:rPr lang="en-US" sz="2000" smtClean="0">
                <a:solidFill>
                  <a:srgbClr val="996633"/>
                </a:solidFill>
              </a:rPr>
              <a:t>Hugo Munstberg (1863-1916)</a:t>
            </a:r>
          </a:p>
          <a:p>
            <a:pPr>
              <a:lnSpc>
                <a:spcPct val="80000"/>
              </a:lnSpc>
              <a:buSzPct val="85000"/>
              <a:buFont typeface="Monotype Sorts" charset="2"/>
              <a:buNone/>
              <a:defRPr/>
            </a:pPr>
            <a:r>
              <a:rPr lang="en-US" sz="2000" smtClean="0">
                <a:solidFill>
                  <a:srgbClr val="996633"/>
                </a:solidFill>
              </a:rPr>
              <a:t>	</a:t>
            </a:r>
            <a:r>
              <a:rPr lang="en-US" sz="1800" b="0" smtClean="0">
                <a:solidFill>
                  <a:srgbClr val="996633"/>
                </a:solidFill>
              </a:rPr>
              <a:t>Pentingnya pemahaman psikologis khususnya motivasi para pekerja</a:t>
            </a:r>
          </a:p>
          <a:p>
            <a:pPr>
              <a:lnSpc>
                <a:spcPct val="80000"/>
              </a:lnSpc>
              <a:buSzPct val="85000"/>
              <a:buFont typeface="Monotype Sorts" charset="2"/>
              <a:buNone/>
              <a:defRPr/>
            </a:pPr>
            <a:endParaRPr lang="en-US" sz="200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buSzPct val="85000"/>
              <a:defRPr/>
            </a:pPr>
            <a:r>
              <a:rPr lang="en-US" sz="2000" smtClean="0">
                <a:solidFill>
                  <a:srgbClr val="996633"/>
                </a:solidFill>
              </a:rPr>
              <a:t>Studi Howthorne (Elton Mayo)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0" smtClean="0">
                <a:solidFill>
                  <a:srgbClr val="996633"/>
                </a:solidFill>
              </a:rPr>
              <a:t>Teori Perhatian (Attention Theory)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b="0" smtClean="0">
                <a:solidFill>
                  <a:srgbClr val="996633"/>
                </a:solidFill>
              </a:rPr>
              <a:t>Pekerja akan lebih produktif jika merasa diperhatikan </a:t>
            </a:r>
            <a:endParaRPr lang="en-US" sz="1200" b="0" smtClean="0">
              <a:solidFill>
                <a:srgbClr val="996633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1600" b="0" smtClean="0">
                <a:solidFill>
                  <a:srgbClr val="996633"/>
                </a:solidFill>
              </a:rPr>
              <a:t>Teori Penerimaan Sosial (Social Acceptance Theory)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b="0" smtClean="0">
                <a:solidFill>
                  <a:srgbClr val="996633"/>
                </a:solidFill>
              </a:rPr>
              <a:t>Pekerja akan menunjukkan produktifitas berdasarkan faktor penerimaan sosial</a:t>
            </a:r>
          </a:p>
          <a:p>
            <a:pPr lvl="2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1200" b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buSzPct val="85000"/>
              <a:defRPr/>
            </a:pPr>
            <a:r>
              <a:rPr lang="en-US" sz="2000" smtClean="0">
                <a:solidFill>
                  <a:srgbClr val="996633"/>
                </a:solidFill>
              </a:rPr>
              <a:t>Teori Relasi Manusia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0" smtClean="0">
                <a:solidFill>
                  <a:srgbClr val="996633"/>
                </a:solidFill>
              </a:rPr>
              <a:t>Hirarki Kebutuhan dari Abraham Maslow</a:t>
            </a:r>
            <a:endParaRPr lang="en-US" sz="1800" b="0" smtClean="0">
              <a:solidFill>
                <a:srgbClr val="996633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1600" b="0" smtClean="0">
                <a:solidFill>
                  <a:srgbClr val="996633"/>
                </a:solidFill>
              </a:rPr>
              <a:t>Teori X dan Y dari Douglas Mc Gregor</a:t>
            </a:r>
            <a:endParaRPr lang="en-US" sz="180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buSzPct val="85000"/>
              <a:defRPr/>
            </a:pPr>
            <a:endParaRPr lang="en-US" sz="200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buSzPct val="85000"/>
              <a:defRPr/>
            </a:pPr>
            <a:r>
              <a:rPr lang="en-US" sz="2000" smtClean="0">
                <a:solidFill>
                  <a:srgbClr val="996633"/>
                </a:solidFill>
              </a:rPr>
              <a:t>Teori Perilaku Kontemporer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0" smtClean="0">
                <a:solidFill>
                  <a:srgbClr val="996633"/>
                </a:solidFill>
              </a:rPr>
              <a:t>Perhatian pada perilaku pekerja yang disebabkan oleh faktor psikologis, sosiologis, antropologis, dan lan sebagainya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0" smtClean="0">
                <a:solidFill>
                  <a:srgbClr val="996633"/>
                </a:solidFill>
              </a:rPr>
              <a:t>Melahirkan konsentrasi ilmu Perilaku Organisasi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Perspektif Manajemen Kuantitatif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495800"/>
          </a:xfrm>
        </p:spPr>
        <p:txBody>
          <a:bodyPr/>
          <a:lstStyle/>
          <a:p>
            <a:pPr>
              <a:lnSpc>
                <a:spcPct val="80000"/>
              </a:lnSpc>
              <a:buSzPct val="85000"/>
              <a:defRPr/>
            </a:pPr>
            <a:r>
              <a:rPr lang="en-US" sz="2400" smtClean="0">
                <a:solidFill>
                  <a:srgbClr val="996633"/>
                </a:solidFill>
              </a:rPr>
              <a:t>Kelompok Manajemen Sains</a:t>
            </a:r>
          </a:p>
          <a:p>
            <a:pPr>
              <a:lnSpc>
                <a:spcPct val="80000"/>
              </a:lnSpc>
              <a:buSzPct val="85000"/>
              <a:buFont typeface="Monotype Sorts" charset="2"/>
              <a:buNone/>
              <a:defRPr/>
            </a:pPr>
            <a:r>
              <a:rPr lang="en-US" sz="2400" smtClean="0">
                <a:solidFill>
                  <a:srgbClr val="996633"/>
                </a:solidFill>
              </a:rPr>
              <a:t>	</a:t>
            </a:r>
            <a:r>
              <a:rPr lang="en-US" sz="2000" b="0" smtClean="0">
                <a:solidFill>
                  <a:srgbClr val="996633"/>
                </a:solidFill>
              </a:rPr>
              <a:t>Pengenalan penggunaan model matematis dalam kegiatan bisnis dan industri, seperti penentuan jumlah Teller dalam sebuah Bank (kasus Bank of England), peramalan atas volume penjualan, dan lain sebagainya</a:t>
            </a:r>
          </a:p>
          <a:p>
            <a:pPr>
              <a:lnSpc>
                <a:spcPct val="80000"/>
              </a:lnSpc>
              <a:buSzPct val="85000"/>
              <a:buFont typeface="Monotype Sorts" charset="2"/>
              <a:buNone/>
              <a:defRPr/>
            </a:pPr>
            <a:endParaRPr lang="en-US" sz="240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buSzPct val="85000"/>
              <a:defRPr/>
            </a:pPr>
            <a:endParaRPr lang="en-US" sz="240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buSzPct val="85000"/>
              <a:defRPr/>
            </a:pPr>
            <a:r>
              <a:rPr lang="en-US" sz="2400" smtClean="0">
                <a:solidFill>
                  <a:srgbClr val="996633"/>
                </a:solidFill>
              </a:rPr>
              <a:t>Kelompok Manajemen Operasi</a:t>
            </a:r>
          </a:p>
          <a:p>
            <a:pPr lvl="1">
              <a:lnSpc>
                <a:spcPct val="80000"/>
              </a:lnSpc>
              <a:buSzPct val="85000"/>
              <a:defRPr/>
            </a:pPr>
            <a:r>
              <a:rPr lang="en-US" sz="2000" b="0" i="0" smtClean="0">
                <a:solidFill>
                  <a:srgbClr val="996633"/>
                </a:solidFill>
              </a:rPr>
              <a:t>	Lanjutan dari kelompok Manajemen Sains</a:t>
            </a:r>
          </a:p>
          <a:p>
            <a:pPr lvl="1">
              <a:lnSpc>
                <a:spcPct val="80000"/>
              </a:lnSpc>
              <a:buSzPct val="85000"/>
              <a:defRPr/>
            </a:pPr>
            <a:r>
              <a:rPr lang="en-US" sz="2000" b="0" i="0" smtClean="0">
                <a:solidFill>
                  <a:srgbClr val="996633"/>
                </a:solidFill>
              </a:rPr>
              <a:t>	Adanya fokus pada pendekatan kuantitatif untuk peningkatan efisiensi</a:t>
            </a:r>
          </a:p>
          <a:p>
            <a:pPr lvl="1">
              <a:lnSpc>
                <a:spcPct val="80000"/>
              </a:lnSpc>
              <a:buSzPct val="85000"/>
              <a:defRPr/>
            </a:pPr>
            <a:r>
              <a:rPr lang="en-US" sz="2000" b="0" i="0" smtClean="0">
                <a:solidFill>
                  <a:srgbClr val="996633"/>
                </a:solidFill>
              </a:rPr>
              <a:t>Dikenalnya pendekatan Analisa Break Even, Queuing Theory, dll</a:t>
            </a:r>
            <a:endParaRPr lang="en-US" sz="2000" i="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Teori Manajemen Kontemporer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0" smtClean="0">
                <a:solidFill>
                  <a:srgbClr val="996633"/>
                </a:solidFill>
              </a:rPr>
              <a:t>Perspektif Sistem dalam Manajemen</a:t>
            </a:r>
          </a:p>
          <a:p>
            <a:pPr>
              <a:buFont typeface="Monotype Sorts" charset="2"/>
              <a:buNone/>
              <a:defRPr/>
            </a:pPr>
            <a:r>
              <a:rPr lang="en-US" sz="2800" b="0" smtClean="0">
                <a:solidFill>
                  <a:srgbClr val="996633"/>
                </a:solidFill>
              </a:rPr>
              <a:t>	</a:t>
            </a:r>
            <a:r>
              <a:rPr lang="en-US" sz="2000" b="0" i="1" smtClean="0">
                <a:solidFill>
                  <a:srgbClr val="996633"/>
                </a:solidFill>
              </a:rPr>
              <a:t>Open System, Sub-Sistem, Sinergi dan Entropi</a:t>
            </a:r>
          </a:p>
          <a:p>
            <a:pPr>
              <a:defRPr/>
            </a:pPr>
            <a:r>
              <a:rPr lang="en-US" sz="2800" b="0" smtClean="0">
                <a:solidFill>
                  <a:srgbClr val="996633"/>
                </a:solidFill>
              </a:rPr>
              <a:t>Perspektif Kontingensi dalam Manajemen</a:t>
            </a:r>
          </a:p>
          <a:p>
            <a:pPr>
              <a:buFont typeface="Monotype Sorts" charset="2"/>
              <a:buNone/>
              <a:defRPr/>
            </a:pPr>
            <a:r>
              <a:rPr lang="en-US" sz="2800" b="0" smtClean="0">
                <a:solidFill>
                  <a:srgbClr val="996633"/>
                </a:solidFill>
              </a:rPr>
              <a:t>	</a:t>
            </a:r>
            <a:r>
              <a:rPr lang="en-US" sz="2000" b="0" i="1" smtClean="0">
                <a:solidFill>
                  <a:srgbClr val="996633"/>
                </a:solidFill>
              </a:rPr>
              <a:t>There is no such things as one best and general way on management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996633"/>
                </a:solidFill>
              </a:rPr>
              <a:t>Perspektif Sistem dalam Manajemen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85800" y="2667000"/>
            <a:ext cx="8077200" cy="2225675"/>
            <a:chOff x="432" y="1008"/>
            <a:chExt cx="5088" cy="1402"/>
          </a:xfrm>
        </p:grpSpPr>
        <p:sp>
          <p:nvSpPr>
            <p:cNvPr id="17412" name="Text Box 13"/>
            <p:cNvSpPr txBox="1">
              <a:spLocks noChangeArrowheads="1"/>
            </p:cNvSpPr>
            <p:nvPr/>
          </p:nvSpPr>
          <p:spPr bwMode="auto">
            <a:xfrm>
              <a:off x="432" y="1008"/>
              <a:ext cx="1584" cy="8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600">
                  <a:solidFill>
                    <a:srgbClr val="996633"/>
                  </a:solidFill>
                </a:rPr>
                <a:t>Input dari Lingkungan:</a:t>
              </a:r>
            </a:p>
            <a:p>
              <a:pPr algn="l"/>
              <a:endParaRPr lang="en-US" sz="1600" b="0">
                <a:solidFill>
                  <a:srgbClr val="996633"/>
                </a:solidFill>
              </a:endParaRPr>
            </a:p>
            <a:p>
              <a:pPr algn="l"/>
              <a:r>
                <a:rPr lang="en-US" sz="1600" b="0">
                  <a:solidFill>
                    <a:srgbClr val="996633"/>
                  </a:solidFill>
                </a:rPr>
                <a:t>Bahan baku, SDM, informasi, uang</a:t>
              </a:r>
              <a:endParaRPr lang="en-US" sz="1600">
                <a:solidFill>
                  <a:srgbClr val="996633"/>
                </a:solidFill>
              </a:endParaRPr>
            </a:p>
          </p:txBody>
        </p:sp>
        <p:sp>
          <p:nvSpPr>
            <p:cNvPr id="17413" name="Text Box 14"/>
            <p:cNvSpPr txBox="1">
              <a:spLocks noChangeArrowheads="1"/>
            </p:cNvSpPr>
            <p:nvPr/>
          </p:nvSpPr>
          <p:spPr bwMode="auto">
            <a:xfrm>
              <a:off x="2160" y="1008"/>
              <a:ext cx="1488" cy="8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600">
                  <a:solidFill>
                    <a:srgbClr val="996633"/>
                  </a:solidFill>
                </a:rPr>
                <a:t>Proses Transformasi: </a:t>
              </a:r>
            </a:p>
            <a:p>
              <a:pPr algn="l"/>
              <a:endParaRPr lang="en-US" sz="1600" b="0">
                <a:solidFill>
                  <a:srgbClr val="996633"/>
                </a:solidFill>
              </a:endParaRPr>
            </a:p>
            <a:p>
              <a:pPr algn="l"/>
              <a:r>
                <a:rPr lang="en-US" sz="1600" b="0">
                  <a:solidFill>
                    <a:srgbClr val="996633"/>
                  </a:solidFill>
                </a:rPr>
                <a:t>Sistem operasi, sistem administrasi, teknologi, sistem kontrol</a:t>
              </a:r>
              <a:endParaRPr lang="en-US" sz="1600">
                <a:solidFill>
                  <a:srgbClr val="996633"/>
                </a:solidFill>
              </a:endParaRPr>
            </a:p>
          </p:txBody>
        </p:sp>
        <p:sp>
          <p:nvSpPr>
            <p:cNvPr id="17414" name="Text Box 15"/>
            <p:cNvSpPr txBox="1">
              <a:spLocks noChangeArrowheads="1"/>
            </p:cNvSpPr>
            <p:nvPr/>
          </p:nvSpPr>
          <p:spPr bwMode="auto">
            <a:xfrm>
              <a:off x="3792" y="1008"/>
              <a:ext cx="1728" cy="8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600">
                  <a:solidFill>
                    <a:srgbClr val="996633"/>
                  </a:solidFill>
                </a:rPr>
                <a:t>Output bagi Lingkungan:</a:t>
              </a:r>
            </a:p>
            <a:p>
              <a:pPr algn="l"/>
              <a:endParaRPr lang="en-US" sz="1600">
                <a:solidFill>
                  <a:srgbClr val="996633"/>
                </a:solidFill>
              </a:endParaRPr>
            </a:p>
            <a:p>
              <a:pPr algn="l"/>
              <a:r>
                <a:rPr lang="en-US" sz="1600" b="0">
                  <a:solidFill>
                    <a:srgbClr val="996633"/>
                  </a:solidFill>
                </a:rPr>
                <a:t>Barang/Jasa, Untung/Rugi, perilaku pekerja, output informasi</a:t>
              </a:r>
              <a:endParaRPr lang="en-US" sz="1600">
                <a:solidFill>
                  <a:srgbClr val="996633"/>
                </a:solidFill>
              </a:endParaRPr>
            </a:p>
          </p:txBody>
        </p:sp>
        <p:sp>
          <p:nvSpPr>
            <p:cNvPr id="17415" name="Line 16"/>
            <p:cNvSpPr>
              <a:spLocks noChangeShapeType="1"/>
            </p:cNvSpPr>
            <p:nvPr/>
          </p:nvSpPr>
          <p:spPr bwMode="auto">
            <a:xfrm>
              <a:off x="2016" y="1392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17"/>
            <p:cNvSpPr>
              <a:spLocks noChangeShapeType="1"/>
            </p:cNvSpPr>
            <p:nvPr/>
          </p:nvSpPr>
          <p:spPr bwMode="auto">
            <a:xfrm>
              <a:off x="3648" y="1440"/>
              <a:ext cx="1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18"/>
            <p:cNvSpPr>
              <a:spLocks noChangeShapeType="1"/>
            </p:cNvSpPr>
            <p:nvPr/>
          </p:nvSpPr>
          <p:spPr bwMode="auto">
            <a:xfrm flipV="1">
              <a:off x="1104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Line 19"/>
            <p:cNvSpPr>
              <a:spLocks noChangeShapeType="1"/>
            </p:cNvSpPr>
            <p:nvPr/>
          </p:nvSpPr>
          <p:spPr bwMode="auto">
            <a:xfrm>
              <a:off x="1104" y="2016"/>
              <a:ext cx="79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Line 20"/>
            <p:cNvSpPr>
              <a:spLocks noChangeShapeType="1"/>
            </p:cNvSpPr>
            <p:nvPr/>
          </p:nvSpPr>
          <p:spPr bwMode="auto">
            <a:xfrm>
              <a:off x="1872" y="2016"/>
              <a:ext cx="278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Line 21"/>
            <p:cNvSpPr>
              <a:spLocks noChangeShapeType="1"/>
            </p:cNvSpPr>
            <p:nvPr/>
          </p:nvSpPr>
          <p:spPr bwMode="auto">
            <a:xfrm flipV="1">
              <a:off x="4656" y="1872"/>
              <a:ext cx="0" cy="14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Text Box 22"/>
            <p:cNvSpPr txBox="1">
              <a:spLocks noChangeArrowheads="1"/>
            </p:cNvSpPr>
            <p:nvPr/>
          </p:nvSpPr>
          <p:spPr bwMode="auto">
            <a:xfrm>
              <a:off x="1968" y="2160"/>
              <a:ext cx="16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996633"/>
                  </a:solidFill>
                </a:rPr>
                <a:t>Umpan Balik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996633"/>
                </a:solidFill>
              </a:rPr>
              <a:t>Perspektif Sistem dalam Manajemen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800" smtClean="0">
                <a:solidFill>
                  <a:srgbClr val="996633"/>
                </a:solidFill>
              </a:rPr>
              <a:t>Sistem terbuka</a:t>
            </a:r>
            <a:r>
              <a:rPr lang="en-US" sz="1800" b="0" smtClean="0">
                <a:solidFill>
                  <a:srgbClr val="996633"/>
                </a:solidFill>
              </a:rPr>
              <a:t> adalah sistem yang melakukan interaksi dengan lingkungan dimana kebalikannya, sistem tertutup tidak melakukan interaksi dengan lingkungan. </a:t>
            </a:r>
          </a:p>
          <a:p>
            <a:pPr>
              <a:lnSpc>
                <a:spcPct val="80000"/>
              </a:lnSpc>
              <a:defRPr/>
            </a:pPr>
            <a:endParaRPr lang="en-US" sz="1800" b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1800" smtClean="0">
                <a:solidFill>
                  <a:srgbClr val="996633"/>
                </a:solidFill>
              </a:rPr>
              <a:t>Sub-sistem</a:t>
            </a:r>
            <a:r>
              <a:rPr lang="en-US" sz="1800" b="0" smtClean="0">
                <a:solidFill>
                  <a:srgbClr val="996633"/>
                </a:solidFill>
              </a:rPr>
              <a:t> merupakan elemen-elemen dalam sistem organisasi atau manajemen yang satu sama lainnya saling berkaitan </a:t>
            </a:r>
          </a:p>
          <a:p>
            <a:pPr>
              <a:lnSpc>
                <a:spcPct val="80000"/>
              </a:lnSpc>
              <a:defRPr/>
            </a:pPr>
            <a:endParaRPr lang="en-US" sz="1800" b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1800" smtClean="0">
                <a:solidFill>
                  <a:srgbClr val="996633"/>
                </a:solidFill>
              </a:rPr>
              <a:t>Sinergi</a:t>
            </a:r>
            <a:r>
              <a:rPr lang="en-US" sz="1800" b="0" smtClean="0">
                <a:solidFill>
                  <a:srgbClr val="996633"/>
                </a:solidFill>
              </a:rPr>
              <a:t> adalah konsep yang menjelaskan bahwa pekerjaan yang dilaksanakan secara bersama-sama akan memberikan hasil yang lebih baik daripada jika hanya dikerjakan oleh seorang saja. </a:t>
            </a:r>
          </a:p>
          <a:p>
            <a:pPr>
              <a:lnSpc>
                <a:spcPct val="80000"/>
              </a:lnSpc>
              <a:defRPr/>
            </a:pPr>
            <a:endParaRPr lang="en-US" sz="1800" b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1800" smtClean="0">
                <a:solidFill>
                  <a:srgbClr val="996633"/>
                </a:solidFill>
              </a:rPr>
              <a:t>Entropi</a:t>
            </a:r>
            <a:r>
              <a:rPr lang="en-US" sz="1800" b="0" smtClean="0">
                <a:solidFill>
                  <a:srgbClr val="996633"/>
                </a:solidFill>
              </a:rPr>
              <a:t> adalah kondisi dimana organisasi mengalami penurunan produktifitas dan kualitasnya disebabkan ketidakmampuan dalam membaca dan beradaptasi dengan lingkungan.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US" sz="3200" dirty="0" smtClean="0"/>
              <a:t>  </a:t>
            </a:r>
            <a:r>
              <a:rPr lang="en-US" sz="3200" dirty="0" err="1" smtClean="0"/>
              <a:t>Peran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sz="2800" dirty="0" err="1" smtClean="0">
                <a:solidFill>
                  <a:srgbClr val="996633"/>
                </a:solidFill>
              </a:rPr>
              <a:t>Pengertian</a:t>
            </a:r>
            <a:r>
              <a:rPr lang="en-US" sz="2800" dirty="0" smtClean="0">
                <a:solidFill>
                  <a:srgbClr val="996633"/>
                </a:solidFill>
              </a:rPr>
              <a:t> </a:t>
            </a:r>
            <a:r>
              <a:rPr lang="en-US" sz="2800" dirty="0" err="1" smtClean="0">
                <a:solidFill>
                  <a:srgbClr val="996633"/>
                </a:solidFill>
              </a:rPr>
              <a:t>Efektif</a:t>
            </a:r>
            <a:r>
              <a:rPr lang="en-US" sz="2800" dirty="0" smtClean="0">
                <a:solidFill>
                  <a:srgbClr val="996633"/>
                </a:solidFill>
              </a:rPr>
              <a:t> </a:t>
            </a:r>
            <a:r>
              <a:rPr lang="en-US" sz="2800" dirty="0" err="1" smtClean="0">
                <a:solidFill>
                  <a:srgbClr val="996633"/>
                </a:solidFill>
              </a:rPr>
              <a:t>dan</a:t>
            </a:r>
            <a:r>
              <a:rPr lang="en-US" sz="2800" dirty="0" smtClean="0">
                <a:solidFill>
                  <a:srgbClr val="996633"/>
                </a:solidFill>
              </a:rPr>
              <a:t> </a:t>
            </a:r>
            <a:r>
              <a:rPr lang="en-US" sz="2800" dirty="0" err="1" smtClean="0">
                <a:solidFill>
                  <a:srgbClr val="996633"/>
                </a:solidFill>
              </a:rPr>
              <a:t>Efisien</a:t>
            </a:r>
            <a:r>
              <a:rPr lang="en-US" sz="2800" dirty="0" smtClean="0">
                <a:solidFill>
                  <a:srgbClr val="996633"/>
                </a:solidFill>
              </a:rPr>
              <a:t> (</a:t>
            </a:r>
            <a:r>
              <a:rPr lang="en-US" sz="2800" dirty="0" err="1" smtClean="0">
                <a:solidFill>
                  <a:srgbClr val="996633"/>
                </a:solidFill>
              </a:rPr>
              <a:t>Drucker</a:t>
            </a:r>
            <a:r>
              <a:rPr lang="en-US" sz="2800" dirty="0" smtClean="0">
                <a:solidFill>
                  <a:srgbClr val="996633"/>
                </a:solidFill>
              </a:rPr>
              <a:t>)</a:t>
            </a:r>
            <a:endParaRPr lang="en-US" dirty="0" smtClean="0">
              <a:solidFill>
                <a:srgbClr val="996633"/>
              </a:solidFill>
            </a:endParaRPr>
          </a:p>
          <a:p>
            <a:pPr>
              <a:buFont typeface="Monotype Sorts" charset="2"/>
              <a:buNone/>
              <a:defRPr/>
            </a:pPr>
            <a:endParaRPr lang="en-US" dirty="0" smtClean="0">
              <a:solidFill>
                <a:srgbClr val="996633"/>
              </a:solidFill>
            </a:endParaRPr>
          </a:p>
          <a:p>
            <a:pPr>
              <a:buFont typeface="Monotype Sorts" charset="2"/>
              <a:buNone/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Efektif</a:t>
            </a:r>
            <a:r>
              <a:rPr lang="en-US" dirty="0" smtClean="0">
                <a:solidFill>
                  <a:srgbClr val="996633"/>
                </a:solidFill>
              </a:rPr>
              <a:t> :</a:t>
            </a:r>
          </a:p>
          <a:p>
            <a:pPr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mengerjakan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pekerjaan</a:t>
            </a:r>
            <a:r>
              <a:rPr lang="en-US" dirty="0" smtClean="0">
                <a:solidFill>
                  <a:srgbClr val="996633"/>
                </a:solidFill>
              </a:rPr>
              <a:t> yang </a:t>
            </a:r>
            <a:r>
              <a:rPr lang="en-US" dirty="0" err="1" smtClean="0">
                <a:solidFill>
                  <a:srgbClr val="996633"/>
                </a:solidFill>
              </a:rPr>
              <a:t>benar</a:t>
            </a:r>
            <a:r>
              <a:rPr lang="en-US" dirty="0" smtClean="0">
                <a:solidFill>
                  <a:srgbClr val="996633"/>
                </a:solidFill>
              </a:rPr>
              <a:t>  </a:t>
            </a:r>
            <a:r>
              <a:rPr lang="en-US" dirty="0" err="1" smtClean="0">
                <a:solidFill>
                  <a:srgbClr val="996633"/>
                </a:solidFill>
              </a:rPr>
              <a:t>atau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tepat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</a:p>
          <a:p>
            <a:pPr>
              <a:buFont typeface="Monotype Sorts" charset="2"/>
              <a:buNone/>
              <a:defRPr/>
            </a:pPr>
            <a:endParaRPr lang="en-US" dirty="0" smtClean="0">
              <a:solidFill>
                <a:srgbClr val="996633"/>
              </a:solidFill>
            </a:endParaRPr>
          </a:p>
          <a:p>
            <a:pPr>
              <a:buFont typeface="Monotype Sorts" charset="2"/>
              <a:buNone/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Efisien</a:t>
            </a:r>
            <a:r>
              <a:rPr lang="en-US" dirty="0" smtClean="0">
                <a:solidFill>
                  <a:srgbClr val="996633"/>
                </a:solidFill>
              </a:rPr>
              <a:t> :</a:t>
            </a:r>
          </a:p>
          <a:p>
            <a:pPr>
              <a:defRPr/>
            </a:pPr>
            <a:r>
              <a:rPr lang="en-US" dirty="0" err="1" smtClean="0">
                <a:solidFill>
                  <a:srgbClr val="996633"/>
                </a:solidFill>
              </a:rPr>
              <a:t>mengerjakan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pekerjaan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dengan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benar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atau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tepat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smtClean="0">
                <a:solidFill>
                  <a:srgbClr val="996633"/>
                </a:solidFill>
              </a:rPr>
              <a:t>Berbagai Isu kontemporer dalam </a:t>
            </a:r>
            <a:br>
              <a:rPr lang="en-US" sz="2800" smtClean="0">
                <a:solidFill>
                  <a:srgbClr val="996633"/>
                </a:solidFill>
              </a:rPr>
            </a:br>
            <a:r>
              <a:rPr lang="en-US" sz="2800" smtClean="0">
                <a:solidFill>
                  <a:srgbClr val="996633"/>
                </a:solidFill>
              </a:rPr>
              <a:t>Perkembangan Ilmu Manajemen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000" b="0" i="1" smtClean="0">
                <a:solidFill>
                  <a:srgbClr val="996633"/>
                </a:solidFill>
              </a:rPr>
              <a:t>Downsizing</a:t>
            </a:r>
          </a:p>
          <a:p>
            <a:pPr>
              <a:defRPr/>
            </a:pPr>
            <a:r>
              <a:rPr lang="en-US" sz="2000" b="0" i="1" smtClean="0">
                <a:solidFill>
                  <a:srgbClr val="996633"/>
                </a:solidFill>
              </a:rPr>
              <a:t>Diversity management</a:t>
            </a:r>
          </a:p>
          <a:p>
            <a:pPr>
              <a:defRPr/>
            </a:pPr>
            <a:r>
              <a:rPr lang="en-US" sz="2000" b="0" i="1" smtClean="0">
                <a:solidFill>
                  <a:srgbClr val="996633"/>
                </a:solidFill>
              </a:rPr>
              <a:t>Information Technology</a:t>
            </a:r>
          </a:p>
          <a:p>
            <a:pPr>
              <a:defRPr/>
            </a:pPr>
            <a:r>
              <a:rPr lang="en-US" sz="2000" b="0" i="1" smtClean="0">
                <a:solidFill>
                  <a:srgbClr val="996633"/>
                </a:solidFill>
              </a:rPr>
              <a:t>Globalization</a:t>
            </a:r>
          </a:p>
          <a:p>
            <a:pPr>
              <a:defRPr/>
            </a:pPr>
            <a:r>
              <a:rPr lang="en-US" sz="2000" b="0" i="1" smtClean="0">
                <a:solidFill>
                  <a:srgbClr val="996633"/>
                </a:solidFill>
              </a:rPr>
              <a:t>Ethics and Social Responsibility</a:t>
            </a:r>
          </a:p>
          <a:p>
            <a:pPr>
              <a:defRPr/>
            </a:pPr>
            <a:r>
              <a:rPr lang="en-US" sz="2000" b="0" i="1" smtClean="0">
                <a:solidFill>
                  <a:srgbClr val="996633"/>
                </a:solidFill>
              </a:rPr>
              <a:t>Managing for Quality</a:t>
            </a:r>
          </a:p>
          <a:p>
            <a:pPr>
              <a:defRPr/>
            </a:pPr>
            <a:r>
              <a:rPr lang="en-US" sz="2000" b="0" i="1" smtClean="0">
                <a:solidFill>
                  <a:srgbClr val="996633"/>
                </a:solidFill>
              </a:rPr>
              <a:t>Service Economy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Modern Management Guru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b="0" smtClean="0">
                <a:solidFill>
                  <a:srgbClr val="996633"/>
                </a:solidFill>
              </a:rPr>
              <a:t>John Aldair </a:t>
            </a:r>
          </a:p>
          <a:p>
            <a:pPr lvl="1">
              <a:lnSpc>
                <a:spcPct val="80000"/>
              </a:lnSpc>
              <a:buFont typeface="Marlett" pitchFamily="2" charset="2"/>
              <a:buNone/>
              <a:defRPr/>
            </a:pPr>
            <a:r>
              <a:rPr lang="en-US" sz="2400" b="0" smtClean="0">
                <a:solidFill>
                  <a:srgbClr val="996633"/>
                </a:solidFill>
              </a:rPr>
              <a:t>   </a:t>
            </a:r>
            <a:r>
              <a:rPr lang="en-US" sz="2000" b="0" smtClean="0">
                <a:solidFill>
                  <a:srgbClr val="996633"/>
                </a:solidFill>
              </a:rPr>
              <a:t>efektif leadership dan centered leadership</a:t>
            </a:r>
          </a:p>
          <a:p>
            <a:pPr>
              <a:lnSpc>
                <a:spcPct val="80000"/>
              </a:lnSpc>
              <a:defRPr/>
            </a:pPr>
            <a:r>
              <a:rPr lang="en-US" sz="2800" b="0" smtClean="0">
                <a:solidFill>
                  <a:srgbClr val="996633"/>
                </a:solidFill>
              </a:rPr>
              <a:t>Igor Ansoff</a:t>
            </a:r>
          </a:p>
          <a:p>
            <a:pPr lvl="1">
              <a:lnSpc>
                <a:spcPct val="80000"/>
              </a:lnSpc>
              <a:buFont typeface="Marlett" pitchFamily="2" charset="2"/>
              <a:buNone/>
              <a:defRPr/>
            </a:pPr>
            <a:r>
              <a:rPr lang="en-US" sz="2000" b="0" smtClean="0">
                <a:solidFill>
                  <a:srgbClr val="996633"/>
                </a:solidFill>
              </a:rPr>
              <a:t>    strategic management, Ansoff Matrix</a:t>
            </a:r>
          </a:p>
          <a:p>
            <a:pPr>
              <a:lnSpc>
                <a:spcPct val="80000"/>
              </a:lnSpc>
              <a:defRPr/>
            </a:pPr>
            <a:r>
              <a:rPr lang="en-US" sz="2800" b="0" smtClean="0">
                <a:solidFill>
                  <a:srgbClr val="996633"/>
                </a:solidFill>
              </a:rPr>
              <a:t>Chris Argyris </a:t>
            </a:r>
          </a:p>
          <a:p>
            <a:pPr lvl="1">
              <a:lnSpc>
                <a:spcPct val="80000"/>
              </a:lnSpc>
              <a:buFont typeface="Marlett" pitchFamily="2" charset="2"/>
              <a:buNone/>
              <a:defRPr/>
            </a:pPr>
            <a:r>
              <a:rPr lang="en-US" sz="2400" b="0" smtClean="0">
                <a:solidFill>
                  <a:srgbClr val="996633"/>
                </a:solidFill>
              </a:rPr>
              <a:t>	learning organization, single loop &amp; double loop learning</a:t>
            </a:r>
          </a:p>
          <a:p>
            <a:pPr>
              <a:lnSpc>
                <a:spcPct val="80000"/>
              </a:lnSpc>
              <a:defRPr/>
            </a:pPr>
            <a:r>
              <a:rPr lang="en-US" sz="2800" b="0" smtClean="0">
                <a:solidFill>
                  <a:srgbClr val="996633"/>
                </a:solidFill>
              </a:rPr>
              <a:t>Chester Barnard </a:t>
            </a:r>
          </a:p>
          <a:p>
            <a:pPr lvl="1">
              <a:lnSpc>
                <a:spcPct val="80000"/>
              </a:lnSpc>
              <a:buFont typeface="Marlett" pitchFamily="2" charset="2"/>
              <a:buNone/>
              <a:defRPr/>
            </a:pPr>
            <a:r>
              <a:rPr lang="en-US" sz="2400" b="0" smtClean="0">
                <a:solidFill>
                  <a:srgbClr val="996633"/>
                </a:solidFill>
              </a:rPr>
              <a:t>	organizational behavior and executive behavior</a:t>
            </a:r>
          </a:p>
          <a:p>
            <a:pPr>
              <a:lnSpc>
                <a:spcPct val="80000"/>
              </a:lnSpc>
              <a:defRPr/>
            </a:pPr>
            <a:r>
              <a:rPr lang="en-US" sz="2800" b="0" smtClean="0">
                <a:solidFill>
                  <a:srgbClr val="996633"/>
                </a:solidFill>
              </a:rPr>
              <a:t>Percy Barnevik </a:t>
            </a:r>
          </a:p>
          <a:p>
            <a:pPr lvl="1">
              <a:lnSpc>
                <a:spcPct val="80000"/>
              </a:lnSpc>
              <a:buFont typeface="Marlett" pitchFamily="2" charset="2"/>
              <a:buNone/>
              <a:defRPr/>
            </a:pPr>
            <a:r>
              <a:rPr lang="en-US" sz="2400" b="0" smtClean="0">
                <a:solidFill>
                  <a:srgbClr val="996633"/>
                </a:solidFill>
              </a:rPr>
              <a:t>	Multinational corporate management system</a:t>
            </a:r>
          </a:p>
          <a:p>
            <a:pPr>
              <a:lnSpc>
                <a:spcPct val="80000"/>
              </a:lnSpc>
              <a:defRPr/>
            </a:pPr>
            <a:endParaRPr lang="en-US" sz="2800" b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80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996633"/>
                </a:solidFill>
              </a:rPr>
              <a:t>Modern Management Guru (lanjutan)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0" smtClean="0">
                <a:solidFill>
                  <a:srgbClr val="996633"/>
                </a:solidFill>
              </a:rPr>
              <a:t>Christopher Bartlett </a:t>
            </a:r>
          </a:p>
          <a:p>
            <a:pPr lvl="1">
              <a:lnSpc>
                <a:spcPct val="90000"/>
              </a:lnSpc>
              <a:buFont typeface="Marlett" pitchFamily="2" charset="2"/>
              <a:buNone/>
              <a:defRPr/>
            </a:pPr>
            <a:r>
              <a:rPr lang="en-US" sz="2000" b="0" smtClean="0">
                <a:solidFill>
                  <a:srgbClr val="996633"/>
                </a:solidFill>
              </a:rPr>
              <a:t>Entrepreneurial organization</a:t>
            </a:r>
          </a:p>
          <a:p>
            <a:pPr>
              <a:lnSpc>
                <a:spcPct val="90000"/>
              </a:lnSpc>
              <a:defRPr/>
            </a:pPr>
            <a:r>
              <a:rPr lang="en-US" b="0" smtClean="0">
                <a:solidFill>
                  <a:srgbClr val="996633"/>
                </a:solidFill>
              </a:rPr>
              <a:t>Warren Bennis</a:t>
            </a:r>
            <a:r>
              <a:rPr lang="en-US" smtClean="0">
                <a:solidFill>
                  <a:srgbClr val="996633"/>
                </a:solidFill>
              </a:rPr>
              <a:t> </a:t>
            </a:r>
          </a:p>
          <a:p>
            <a:pPr lvl="1">
              <a:lnSpc>
                <a:spcPct val="90000"/>
              </a:lnSpc>
              <a:buFont typeface="Marlett" pitchFamily="2" charset="2"/>
              <a:buNone/>
              <a:defRPr/>
            </a:pPr>
            <a:r>
              <a:rPr lang="en-US" sz="2000" b="0" smtClean="0">
                <a:solidFill>
                  <a:srgbClr val="996633"/>
                </a:solidFill>
              </a:rPr>
              <a:t>Adhocracy on Leadership and management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solidFill>
                  <a:srgbClr val="996633"/>
                </a:solidFill>
              </a:rPr>
              <a:t>Robert Blake 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sz="2000" b="0" smtClean="0">
                <a:solidFill>
                  <a:srgbClr val="996633"/>
                </a:solidFill>
              </a:rPr>
              <a:t>	 </a:t>
            </a:r>
            <a:r>
              <a:rPr lang="en-US" sz="2000" b="0" i="1" smtClean="0">
                <a:solidFill>
                  <a:srgbClr val="996633"/>
                </a:solidFill>
              </a:rPr>
              <a:t>Managerial grid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solidFill>
                  <a:srgbClr val="996633"/>
                </a:solidFill>
              </a:rPr>
              <a:t>Edward de Bono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sz="2400" b="0" smtClean="0">
                <a:solidFill>
                  <a:srgbClr val="996633"/>
                </a:solidFill>
              </a:rPr>
              <a:t>	</a:t>
            </a:r>
            <a:r>
              <a:rPr lang="en-US" sz="2000" b="0" i="1" smtClean="0">
                <a:solidFill>
                  <a:srgbClr val="996633"/>
                </a:solidFill>
              </a:rPr>
              <a:t>lateral thinking, valued monopolies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endParaRPr lang="en-US" sz="2000" b="0" i="1" smtClean="0">
              <a:solidFill>
                <a:srgbClr val="996633"/>
              </a:solidFill>
            </a:endParaRP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sz="2000" b="0" i="1" smtClean="0">
                <a:solidFill>
                  <a:srgbClr val="996633"/>
                </a:solidFill>
              </a:rPr>
              <a:t>	</a:t>
            </a:r>
            <a:r>
              <a:rPr lang="en-US" sz="2800" b="0" i="1" smtClean="0">
                <a:solidFill>
                  <a:srgbClr val="996633"/>
                </a:solidFill>
              </a:rPr>
              <a:t>dan lain sebagainya</a:t>
            </a:r>
          </a:p>
          <a:p>
            <a:pPr>
              <a:lnSpc>
                <a:spcPct val="90000"/>
              </a:lnSpc>
              <a:defRPr/>
            </a:pPr>
            <a:endParaRPr lang="en-US" sz="28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219200" y="2057400"/>
            <a:ext cx="6934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6633"/>
                </a:solidFill>
              </a:rPr>
              <a:t>LINGKUNGAN DAN BUDAYA ORGANISASI</a:t>
            </a:r>
          </a:p>
        </p:txBody>
      </p:sp>
      <p:pic>
        <p:nvPicPr>
          <p:cNvPr id="2051" name="Picture 7" descr="Pictur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52400"/>
            <a:ext cx="105800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3200400" y="2514600"/>
            <a:ext cx="2133600" cy="152400"/>
          </a:xfrm>
          <a:prstGeom prst="rect">
            <a:avLst/>
          </a:prstGeom>
          <a:solidFill>
            <a:srgbClr val="996633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12"/>
          <p:cNvSpPr txBox="1">
            <a:spLocks noChangeArrowheads="1"/>
          </p:cNvSpPr>
          <p:nvPr/>
        </p:nvSpPr>
        <p:spPr bwMode="auto">
          <a:xfrm>
            <a:off x="304800" y="3581400"/>
            <a:ext cx="8610600" cy="28623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 sz="1800" b="0">
                <a:solidFill>
                  <a:srgbClr val="996633"/>
                </a:solidFill>
              </a:rPr>
              <a:t>Mengetahui secara umum lingkungan di seputar organisasi bisnis atau </a:t>
            </a:r>
          </a:p>
          <a:p>
            <a:pPr marL="457200" indent="-457200" algn="l"/>
            <a:r>
              <a:rPr lang="en-US" sz="1800" b="0">
                <a:solidFill>
                  <a:srgbClr val="996633"/>
                </a:solidFill>
              </a:rPr>
              <a:t>   perusahaan. </a:t>
            </a:r>
          </a:p>
          <a:p>
            <a:pPr marL="457200" indent="-457200" algn="l"/>
            <a:endParaRPr lang="en-US" sz="1800" b="0">
              <a:solidFill>
                <a:srgbClr val="996633"/>
              </a:solidFill>
            </a:endParaRPr>
          </a:p>
          <a:p>
            <a:pPr marL="457200" indent="-457200" algn="l"/>
            <a:r>
              <a:rPr lang="en-US" sz="1800" b="0">
                <a:solidFill>
                  <a:srgbClr val="996633"/>
                </a:solidFill>
              </a:rPr>
              <a:t>2.Mengetahui secara teoritis dan praktis bentuk-bentuk keterkaitan lingkungan </a:t>
            </a:r>
          </a:p>
          <a:p>
            <a:pPr marL="457200" indent="-457200" algn="l"/>
            <a:r>
              <a:rPr lang="en-US" sz="1800" b="0">
                <a:solidFill>
                  <a:srgbClr val="996633"/>
                </a:solidFill>
              </a:rPr>
              <a:t>    dengan organisasi bisnis.</a:t>
            </a:r>
          </a:p>
          <a:p>
            <a:pPr marL="457200" indent="-457200" algn="l"/>
            <a:endParaRPr lang="en-US" sz="1800" b="0">
              <a:solidFill>
                <a:srgbClr val="996633"/>
              </a:solidFill>
            </a:endParaRPr>
          </a:p>
          <a:p>
            <a:pPr marL="457200" indent="-457200" algn="l"/>
            <a:r>
              <a:rPr lang="en-US" sz="1800" b="0">
                <a:solidFill>
                  <a:srgbClr val="996633"/>
                </a:solidFill>
              </a:rPr>
              <a:t>3. Mengetahui bahwa dengan memahami lingkungan secara lebih baik akan  </a:t>
            </a:r>
          </a:p>
          <a:p>
            <a:pPr marL="457200" indent="-457200" algn="l"/>
            <a:r>
              <a:rPr lang="en-US" sz="1800" b="0">
                <a:solidFill>
                  <a:srgbClr val="996633"/>
                </a:solidFill>
              </a:rPr>
              <a:t>    membantu manajemen dalam pencapaian tujuan organisasi bisnis.</a:t>
            </a:r>
          </a:p>
          <a:p>
            <a:pPr marL="457200" indent="-457200" algn="l"/>
            <a:r>
              <a:rPr lang="en-US"/>
              <a:t> </a:t>
            </a:r>
          </a:p>
          <a:p>
            <a:pPr marL="457200" indent="-457200" algn="l"/>
            <a:endParaRPr lang="en-US"/>
          </a:p>
        </p:txBody>
      </p:sp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304800" y="3124201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996633"/>
                </a:solidFill>
                <a:latin typeface="Arial Black" pitchFamily="34" charset="0"/>
              </a:rPr>
              <a:t>T U J U A N</a:t>
            </a:r>
            <a:r>
              <a:rPr lang="en-US" sz="1800">
                <a:solidFill>
                  <a:srgbClr val="996633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Organisasi dan Lingkungan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0" smtClean="0">
                <a:solidFill>
                  <a:srgbClr val="996633"/>
                </a:solidFill>
              </a:rPr>
              <a:t>Organisasi berada dalam sebuah lingkungan</a:t>
            </a:r>
          </a:p>
          <a:p>
            <a:pPr>
              <a:lnSpc>
                <a:spcPct val="90000"/>
              </a:lnSpc>
              <a:defRPr/>
            </a:pPr>
            <a:r>
              <a:rPr lang="en-US" b="0" smtClean="0">
                <a:solidFill>
                  <a:srgbClr val="996633"/>
                </a:solidFill>
              </a:rPr>
              <a:t>Lingkungan dapat menjadi faktor pendukung maupun penghambat organisasi</a:t>
            </a:r>
          </a:p>
          <a:p>
            <a:pPr>
              <a:lnSpc>
                <a:spcPct val="90000"/>
              </a:lnSpc>
              <a:defRPr/>
            </a:pPr>
            <a:r>
              <a:rPr lang="en-US" b="0" smtClean="0">
                <a:solidFill>
                  <a:srgbClr val="996633"/>
                </a:solidFill>
              </a:rPr>
              <a:t>Kegiatan organisasi akan merubah lingkungan, dan juga sebaliknya, lingkungan akan mendorong perubahan pada organisasi.</a:t>
            </a:r>
            <a:endParaRPr lang="en-US" sz="2800" b="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Lingkungan Organisasi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04800" y="1447800"/>
            <a:ext cx="8534400" cy="4800600"/>
            <a:chOff x="192" y="912"/>
            <a:chExt cx="5376" cy="3024"/>
          </a:xfrm>
        </p:grpSpPr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2256" y="912"/>
              <a:ext cx="936" cy="43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0">
                  <a:solidFill>
                    <a:srgbClr val="996633"/>
                  </a:solidFill>
                </a:rPr>
                <a:t>Lingkungan Organisasi</a:t>
              </a:r>
              <a:endParaRPr lang="en-US" sz="1800">
                <a:solidFill>
                  <a:srgbClr val="996633"/>
                </a:solidFill>
              </a:endParaRP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1008" y="1536"/>
              <a:ext cx="1128" cy="38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0">
                  <a:solidFill>
                    <a:srgbClr val="996633"/>
                  </a:solidFill>
                </a:rPr>
                <a:t>Lingkungan Internal</a:t>
              </a:r>
              <a:endParaRPr lang="en-US" sz="1800">
                <a:solidFill>
                  <a:srgbClr val="996633"/>
                </a:solidFill>
              </a:endParaRP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3480" y="1536"/>
              <a:ext cx="936" cy="38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0">
                  <a:solidFill>
                    <a:srgbClr val="996633"/>
                  </a:solidFill>
                </a:rPr>
                <a:t>Lingkungan Eksternal</a:t>
              </a:r>
              <a:endParaRPr lang="en-US" sz="1800">
                <a:solidFill>
                  <a:srgbClr val="996633"/>
                </a:solidFill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816" y="2112"/>
              <a:ext cx="1728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0">
                  <a:solidFill>
                    <a:srgbClr val="996633"/>
                  </a:solidFill>
                </a:rPr>
                <a:t>Lingkungan yang terkait langsung (Mikro)</a:t>
              </a:r>
              <a:endParaRPr lang="en-US" sz="1800">
                <a:solidFill>
                  <a:srgbClr val="996633"/>
                </a:solidFill>
              </a:endParaRP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3072" y="2112"/>
              <a:ext cx="1824" cy="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0">
                  <a:solidFill>
                    <a:srgbClr val="996633"/>
                  </a:solidFill>
                </a:rPr>
                <a:t>Lingkungan yang tidak terkait langsung (Makro)</a:t>
              </a:r>
              <a:endParaRPr lang="en-US" sz="1800">
                <a:solidFill>
                  <a:srgbClr val="996633"/>
                </a:solidFill>
              </a:endParaRP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3168" y="2880"/>
              <a:ext cx="672" cy="28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0">
                  <a:solidFill>
                    <a:srgbClr val="996633"/>
                  </a:solidFill>
                </a:rPr>
                <a:t>Lokal</a:t>
              </a:r>
              <a:endParaRPr lang="en-US" sz="1800">
                <a:solidFill>
                  <a:srgbClr val="996633"/>
                </a:solidFill>
              </a:endParaRP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4056" y="2880"/>
              <a:ext cx="1032" cy="28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0">
                  <a:solidFill>
                    <a:srgbClr val="996633"/>
                  </a:solidFill>
                </a:rPr>
                <a:t>Internasional</a:t>
              </a:r>
              <a:endParaRPr lang="en-US" sz="1800">
                <a:solidFill>
                  <a:srgbClr val="996633"/>
                </a:solidFill>
              </a:endParaRPr>
            </a:p>
          </p:txBody>
        </p:sp>
        <p:sp>
          <p:nvSpPr>
            <p:cNvPr id="4107" name="Text Box 23"/>
            <p:cNvSpPr txBox="1">
              <a:spLocks noChangeArrowheads="1"/>
            </p:cNvSpPr>
            <p:nvPr/>
          </p:nvSpPr>
          <p:spPr bwMode="auto">
            <a:xfrm>
              <a:off x="576" y="2880"/>
              <a:ext cx="720" cy="28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0">
                  <a:solidFill>
                    <a:srgbClr val="996633"/>
                  </a:solidFill>
                </a:rPr>
                <a:t>Lokal</a:t>
              </a:r>
              <a:endParaRPr lang="en-US" sz="1800">
                <a:solidFill>
                  <a:srgbClr val="996633"/>
                </a:solidFill>
              </a:endParaRPr>
            </a:p>
          </p:txBody>
        </p:sp>
        <p:sp>
          <p:nvSpPr>
            <p:cNvPr id="4108" name="Text Box 24"/>
            <p:cNvSpPr txBox="1">
              <a:spLocks noChangeArrowheads="1"/>
            </p:cNvSpPr>
            <p:nvPr/>
          </p:nvSpPr>
          <p:spPr bwMode="auto">
            <a:xfrm>
              <a:off x="1776" y="2862"/>
              <a:ext cx="1008" cy="30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0">
                  <a:solidFill>
                    <a:srgbClr val="996633"/>
                  </a:solidFill>
                </a:rPr>
                <a:t>Internasional</a:t>
              </a:r>
              <a:endParaRPr lang="en-US" sz="1800">
                <a:solidFill>
                  <a:srgbClr val="996633"/>
                </a:solidFill>
              </a:endParaRPr>
            </a:p>
          </p:txBody>
        </p:sp>
        <p:sp>
          <p:nvSpPr>
            <p:cNvPr id="4109" name="Line 29"/>
            <p:cNvSpPr>
              <a:spLocks noChangeShapeType="1"/>
            </p:cNvSpPr>
            <p:nvPr/>
          </p:nvSpPr>
          <p:spPr bwMode="auto">
            <a:xfrm>
              <a:off x="1488" y="1440"/>
              <a:ext cx="249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30"/>
            <p:cNvSpPr>
              <a:spLocks noChangeShapeType="1"/>
            </p:cNvSpPr>
            <p:nvPr/>
          </p:nvSpPr>
          <p:spPr bwMode="auto">
            <a:xfrm flipV="1">
              <a:off x="2736" y="1344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31"/>
            <p:cNvSpPr>
              <a:spLocks noChangeShapeType="1"/>
            </p:cNvSpPr>
            <p:nvPr/>
          </p:nvSpPr>
          <p:spPr bwMode="auto">
            <a:xfrm>
              <a:off x="1488" y="1440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32"/>
            <p:cNvSpPr>
              <a:spLocks noChangeShapeType="1"/>
            </p:cNvSpPr>
            <p:nvPr/>
          </p:nvSpPr>
          <p:spPr bwMode="auto">
            <a:xfrm>
              <a:off x="3984" y="1440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33"/>
            <p:cNvSpPr>
              <a:spLocks noChangeShapeType="1"/>
            </p:cNvSpPr>
            <p:nvPr/>
          </p:nvSpPr>
          <p:spPr bwMode="auto">
            <a:xfrm>
              <a:off x="1488" y="1920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34"/>
            <p:cNvSpPr>
              <a:spLocks noChangeShapeType="1"/>
            </p:cNvSpPr>
            <p:nvPr/>
          </p:nvSpPr>
          <p:spPr bwMode="auto">
            <a:xfrm>
              <a:off x="3984" y="1920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35"/>
            <p:cNvSpPr>
              <a:spLocks noChangeShapeType="1"/>
            </p:cNvSpPr>
            <p:nvPr/>
          </p:nvSpPr>
          <p:spPr bwMode="auto">
            <a:xfrm>
              <a:off x="912" y="2736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36"/>
            <p:cNvSpPr>
              <a:spLocks noChangeShapeType="1"/>
            </p:cNvSpPr>
            <p:nvPr/>
          </p:nvSpPr>
          <p:spPr bwMode="auto">
            <a:xfrm>
              <a:off x="912" y="2736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37"/>
            <p:cNvSpPr>
              <a:spLocks noChangeShapeType="1"/>
            </p:cNvSpPr>
            <p:nvPr/>
          </p:nvSpPr>
          <p:spPr bwMode="auto">
            <a:xfrm>
              <a:off x="2304" y="2736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38"/>
            <p:cNvSpPr>
              <a:spLocks noChangeShapeType="1"/>
            </p:cNvSpPr>
            <p:nvPr/>
          </p:nvSpPr>
          <p:spPr bwMode="auto">
            <a:xfrm flipV="1">
              <a:off x="1488" y="2592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39"/>
            <p:cNvSpPr>
              <a:spLocks noChangeShapeType="1"/>
            </p:cNvSpPr>
            <p:nvPr/>
          </p:nvSpPr>
          <p:spPr bwMode="auto">
            <a:xfrm>
              <a:off x="3456" y="2736"/>
              <a:ext cx="110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40"/>
            <p:cNvSpPr>
              <a:spLocks noChangeShapeType="1"/>
            </p:cNvSpPr>
            <p:nvPr/>
          </p:nvSpPr>
          <p:spPr bwMode="auto">
            <a:xfrm flipV="1">
              <a:off x="3984" y="2592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41"/>
            <p:cNvSpPr>
              <a:spLocks noChangeShapeType="1"/>
            </p:cNvSpPr>
            <p:nvPr/>
          </p:nvSpPr>
          <p:spPr bwMode="auto">
            <a:xfrm>
              <a:off x="3456" y="2736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42"/>
            <p:cNvSpPr>
              <a:spLocks noChangeShapeType="1"/>
            </p:cNvSpPr>
            <p:nvPr/>
          </p:nvSpPr>
          <p:spPr bwMode="auto">
            <a:xfrm>
              <a:off x="4560" y="2736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Text Box 44"/>
            <p:cNvSpPr txBox="1">
              <a:spLocks noChangeArrowheads="1"/>
            </p:cNvSpPr>
            <p:nvPr/>
          </p:nvSpPr>
          <p:spPr bwMode="auto">
            <a:xfrm>
              <a:off x="192" y="3360"/>
              <a:ext cx="2640" cy="57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0">
                  <a:solidFill>
                    <a:srgbClr val="996633"/>
                  </a:solidFill>
                </a:rPr>
                <a:t>Pemilik Organisasi, Tim Manajemen, Para Anggota atau Para Pekerja, Lingkungan Fisik Organisasi</a:t>
              </a:r>
              <a:endParaRPr lang="en-US" sz="1800">
                <a:solidFill>
                  <a:srgbClr val="996633"/>
                </a:solidFill>
              </a:endParaRPr>
            </a:p>
          </p:txBody>
        </p:sp>
        <p:sp>
          <p:nvSpPr>
            <p:cNvPr id="4124" name="Line 45"/>
            <p:cNvSpPr>
              <a:spLocks noChangeShapeType="1"/>
            </p:cNvSpPr>
            <p:nvPr/>
          </p:nvSpPr>
          <p:spPr bwMode="auto">
            <a:xfrm>
              <a:off x="912" y="3168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46"/>
            <p:cNvSpPr>
              <a:spLocks noChangeShapeType="1"/>
            </p:cNvSpPr>
            <p:nvPr/>
          </p:nvSpPr>
          <p:spPr bwMode="auto">
            <a:xfrm>
              <a:off x="2304" y="3168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Text Box 47"/>
            <p:cNvSpPr txBox="1">
              <a:spLocks noChangeArrowheads="1"/>
            </p:cNvSpPr>
            <p:nvPr/>
          </p:nvSpPr>
          <p:spPr bwMode="auto">
            <a:xfrm>
              <a:off x="2928" y="3360"/>
              <a:ext cx="2640" cy="57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 b="0">
                  <a:solidFill>
                    <a:srgbClr val="996633"/>
                  </a:solidFill>
                </a:rPr>
                <a:t>Pemasok, Pelanggan, Pesaing, Partner Strategis, Regulator, Pemerintah, Masyarakat Umum</a:t>
              </a:r>
              <a:endParaRPr lang="en-US" sz="1800">
                <a:solidFill>
                  <a:srgbClr val="996633"/>
                </a:solidFill>
              </a:endParaRPr>
            </a:p>
          </p:txBody>
        </p:sp>
        <p:sp>
          <p:nvSpPr>
            <p:cNvPr id="4127" name="Line 48"/>
            <p:cNvSpPr>
              <a:spLocks noChangeShapeType="1"/>
            </p:cNvSpPr>
            <p:nvPr/>
          </p:nvSpPr>
          <p:spPr bwMode="auto">
            <a:xfrm>
              <a:off x="3456" y="3168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49"/>
            <p:cNvSpPr>
              <a:spLocks noChangeShapeType="1"/>
            </p:cNvSpPr>
            <p:nvPr/>
          </p:nvSpPr>
          <p:spPr bwMode="auto">
            <a:xfrm>
              <a:off x="4560" y="3168"/>
              <a:ext cx="0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Lingkungan Internal Organisasi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rgbClr val="996633"/>
                </a:solidFill>
              </a:rPr>
              <a:t>Pemilik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1600" smtClean="0">
                <a:solidFill>
                  <a:srgbClr val="996633"/>
                </a:solidFill>
              </a:rPr>
              <a:t>	</a:t>
            </a:r>
            <a:r>
              <a:rPr lang="en-US" sz="1600" b="0" smtClean="0">
                <a:solidFill>
                  <a:srgbClr val="996633"/>
                </a:solidFill>
              </a:rPr>
              <a:t>adalah mereka yang secara historis maupun hukum dinyatakan sebagai pemilik akibat adanya penyertaan modal, ide ataupun berdasarkan ketentuan lainnya dinyatakan sebagai pemilik organisasi.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endParaRPr lang="en-US" sz="1600" b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rgbClr val="996633"/>
                </a:solidFill>
              </a:rPr>
              <a:t>Tim Manajemen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1600" smtClean="0">
                <a:solidFill>
                  <a:srgbClr val="996633"/>
                </a:solidFill>
              </a:rPr>
              <a:t>	</a:t>
            </a:r>
            <a:r>
              <a:rPr lang="en-US" sz="1600" b="0" smtClean="0">
                <a:solidFill>
                  <a:srgbClr val="996633"/>
                </a:solidFill>
              </a:rPr>
              <a:t>adalah orang-orang yang menurut para pemilik organisasi atau perusahaan dinyatakan atau ditunjuk sebagai pengelola organisasi untuk suatu periode tertentu.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endParaRPr lang="en-US" sz="1600" b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rgbClr val="996633"/>
                </a:solidFill>
              </a:rPr>
              <a:t>Para Anggota atau Pekerja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1600" smtClean="0">
                <a:solidFill>
                  <a:srgbClr val="996633"/>
                </a:solidFill>
              </a:rPr>
              <a:t>	</a:t>
            </a:r>
            <a:r>
              <a:rPr lang="en-US" sz="1600" b="0" smtClean="0">
                <a:solidFill>
                  <a:srgbClr val="996633"/>
                </a:solidFill>
              </a:rPr>
              <a:t>adalah sumber daya manusia dari organisasi atau perusahaan yang bergelut dalam aktivitas operasional perusahaan dan menjalankan tugas-tugas keseharian organisasi berdasarkan apa yang telah ditetapkan oleh tim manajemen.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endParaRPr lang="en-US" sz="1600" b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rgbClr val="996633"/>
                </a:solidFill>
              </a:rPr>
              <a:t>Lingkungan Fisik Organisasi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1600" smtClean="0">
                <a:solidFill>
                  <a:srgbClr val="996633"/>
                </a:solidFill>
              </a:rPr>
              <a:t>	</a:t>
            </a:r>
            <a:r>
              <a:rPr lang="en-US" sz="1600" b="0" smtClean="0">
                <a:solidFill>
                  <a:srgbClr val="996633"/>
                </a:solidFill>
              </a:rPr>
              <a:t>adalah sumber daya selain manusia yang dimiliki perusahaan dan menjadi faktor pendukung berjalannya sebuah aktifitas organisasi atau perusahaan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Lingkungan Eksternal Organisasi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077200" cy="4876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rgbClr val="996633"/>
                </a:solidFill>
              </a:rPr>
              <a:t>Pelanggan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2000" smtClean="0">
                <a:solidFill>
                  <a:srgbClr val="996633"/>
                </a:solidFill>
              </a:rPr>
              <a:t>	</a:t>
            </a:r>
            <a:r>
              <a:rPr lang="en-US" sz="1600" b="0" smtClean="0">
                <a:solidFill>
                  <a:srgbClr val="996633"/>
                </a:solidFill>
              </a:rPr>
              <a:t>adalah mereka yang secara langsung memanfaatkan, menggunakan, dan mengajukan permintaan atas barang atau jasa yang ditawarkan oleh organisasi. 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endParaRPr lang="en-US" sz="1600" b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rgbClr val="996633"/>
                </a:solidFill>
              </a:rPr>
              <a:t>Pesaing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2000" smtClean="0">
                <a:solidFill>
                  <a:srgbClr val="996633"/>
                </a:solidFill>
              </a:rPr>
              <a:t>	</a:t>
            </a:r>
            <a:r>
              <a:rPr lang="en-US" sz="2000" b="0" smtClean="0">
                <a:solidFill>
                  <a:srgbClr val="996633"/>
                </a:solidFill>
              </a:rPr>
              <a:t>organisasi bisnis lain yang menjalankan bisnis yang sama dengan organisasi yang kita jalankan. Karena bisnis yang dijalankan sama, maka pesaing merupakan tantangan (sekaligus ancaman) yang dihadapi organisasi dalam meraih pelanggan</a:t>
            </a:r>
            <a:r>
              <a:rPr lang="en-US" sz="2000" smtClean="0">
                <a:solidFill>
                  <a:srgbClr val="996633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endParaRPr lang="en-US" sz="1600" b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rgbClr val="996633"/>
                </a:solidFill>
              </a:rPr>
              <a:t>Pemasok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2000" smtClean="0">
                <a:solidFill>
                  <a:srgbClr val="996633"/>
                </a:solidFill>
              </a:rPr>
              <a:t>	</a:t>
            </a:r>
            <a:r>
              <a:rPr lang="en-US" sz="2000" b="0" smtClean="0">
                <a:solidFill>
                  <a:srgbClr val="996633"/>
                </a:solidFill>
              </a:rPr>
              <a:t>adalah pihak yang terkait langsung dalam kegiatan bisnis dari sebuah organisasi, khususnya organisasi bisnis yang melakukan kegiatan produksi barang jadi dari berbagai jenis bahan baku</a:t>
            </a:r>
            <a:r>
              <a:rPr lang="en-US" sz="2000" smtClean="0"/>
              <a:t> </a:t>
            </a:r>
            <a:r>
              <a:rPr lang="en-US" sz="2000" b="0" smtClean="0">
                <a:solidFill>
                  <a:srgbClr val="996633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endParaRPr lang="en-US" sz="2000" b="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smtClean="0">
                <a:solidFill>
                  <a:srgbClr val="996633"/>
                </a:solidFill>
              </a:rPr>
              <a:t>Lingkungan Eksternal Organisasi (lanjutan)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rgbClr val="996633"/>
                </a:solidFill>
              </a:rPr>
              <a:t>Regulator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2000" smtClean="0">
                <a:solidFill>
                  <a:srgbClr val="996633"/>
                </a:solidFill>
              </a:rPr>
              <a:t>	</a:t>
            </a:r>
            <a:r>
              <a:rPr lang="en-US" sz="2000" b="0" smtClean="0">
                <a:solidFill>
                  <a:srgbClr val="996633"/>
                </a:solidFill>
              </a:rPr>
              <a:t>adalah pihak-pihak yang berkepentingan dalam menciptakan keadaan dan kegiatan bisnis yang fair dan aman bagi semua pihak yang ingin menjalankan bisnis</a:t>
            </a:r>
            <a:r>
              <a:rPr lang="en-US" sz="2000" b="0" smtClean="0"/>
              <a:t> 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endParaRPr lang="en-US" sz="2000" b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rgbClr val="996633"/>
                </a:solidFill>
              </a:rPr>
              <a:t>Partner Strategis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2000" smtClean="0">
                <a:solidFill>
                  <a:srgbClr val="996633"/>
                </a:solidFill>
              </a:rPr>
              <a:t>	</a:t>
            </a:r>
            <a:r>
              <a:rPr lang="en-US" sz="2000" b="0" smtClean="0">
                <a:solidFill>
                  <a:srgbClr val="996633"/>
                </a:solidFill>
              </a:rPr>
              <a:t>adalah perusahaan lain yang menjalankan bisnis berbeda dengan perusahaan kita, akan tetapi dapat secara bersama-sama menjadi mitra kita dalam menjalankan bisnis yang saling menguntungkan kedua belah pihak</a:t>
            </a:r>
            <a:r>
              <a:rPr lang="en-US" sz="2000" smtClean="0"/>
              <a:t> 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endParaRPr lang="en-US" sz="2000" b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000" smtClean="0">
                <a:solidFill>
                  <a:srgbClr val="996633"/>
                </a:solidFill>
              </a:rPr>
              <a:t>Pemerintah</a:t>
            </a: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2000" smtClean="0"/>
              <a:t>	</a:t>
            </a:r>
            <a:r>
              <a:rPr lang="en-US" sz="2000" b="0" smtClean="0">
                <a:solidFill>
                  <a:srgbClr val="996633"/>
                </a:solidFill>
              </a:rPr>
              <a:t>adalah pihak yang atas legitimasi politik tertentu di suatu negara, diangkat dan bertugas untuk mewujudkan masyarakat ke arah yang lebih baik dalam pembangunan di segala bidang </a:t>
            </a:r>
          </a:p>
          <a:p>
            <a:pPr>
              <a:lnSpc>
                <a:spcPct val="80000"/>
              </a:lnSpc>
              <a:defRPr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smtClean="0">
                <a:solidFill>
                  <a:srgbClr val="996633"/>
                </a:solidFill>
              </a:rPr>
              <a:t>Lingkungan Internasional </a:t>
            </a:r>
            <a:br>
              <a:rPr lang="en-US" sz="3600" smtClean="0">
                <a:solidFill>
                  <a:srgbClr val="996633"/>
                </a:solidFill>
              </a:rPr>
            </a:br>
            <a:r>
              <a:rPr lang="en-US" sz="3600" smtClean="0">
                <a:solidFill>
                  <a:srgbClr val="996633"/>
                </a:solidFill>
              </a:rPr>
              <a:t>dan Kegiatan Bisnis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Peluang</a:t>
            </a:r>
          </a:p>
          <a:p>
            <a:pPr>
              <a:buFont typeface="Monotype Sorts" charset="2"/>
              <a:buNone/>
              <a:defRPr/>
            </a:pPr>
            <a:r>
              <a:rPr lang="en-US" smtClean="0">
                <a:solidFill>
                  <a:srgbClr val="996633"/>
                </a:solidFill>
              </a:rPr>
              <a:t>	</a:t>
            </a:r>
            <a:r>
              <a:rPr lang="en-US" sz="2000" smtClean="0">
                <a:solidFill>
                  <a:srgbClr val="996633"/>
                </a:solidFill>
              </a:rPr>
              <a:t>Penetrasi Pasar , Akses terhadap Bahan Baku, Akses terhadap lembaga keuangan, dll</a:t>
            </a:r>
          </a:p>
          <a:p>
            <a:pPr>
              <a:buFont typeface="Monotype Sorts" charset="2"/>
              <a:buNone/>
              <a:defRPr/>
            </a:pPr>
            <a:endParaRPr lang="en-US" sz="2000" smtClean="0">
              <a:solidFill>
                <a:srgbClr val="996633"/>
              </a:solidFill>
            </a:endParaRPr>
          </a:p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Tantangan/Ancaman</a:t>
            </a:r>
          </a:p>
          <a:p>
            <a:pPr>
              <a:buFont typeface="Monotype Sorts" charset="2"/>
              <a:buNone/>
              <a:defRPr/>
            </a:pPr>
            <a:r>
              <a:rPr lang="en-US" smtClean="0">
                <a:solidFill>
                  <a:srgbClr val="996633"/>
                </a:solidFill>
              </a:rPr>
              <a:t>	</a:t>
            </a:r>
            <a:r>
              <a:rPr lang="en-US" sz="2000" smtClean="0">
                <a:solidFill>
                  <a:srgbClr val="996633"/>
                </a:solidFill>
              </a:rPr>
              <a:t>Pesaing Internasional, Regulasi yang berbeda, Mata Uang yang berbeda, Kondisi sosial dan politik yang berbeda,dll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Manajemen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sebagai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Sains</a:t>
            </a:r>
            <a:endParaRPr lang="en-US" sz="2400" dirty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Pendekatan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melalui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tahapan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sistematis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berdasarkan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keilmuan</a:t>
            </a:r>
            <a:endParaRPr lang="en-US" sz="2400" dirty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Umumnya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memerlukan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teknis</a:t>
            </a:r>
            <a:r>
              <a:rPr lang="en-US" sz="2400" dirty="0" smtClean="0">
                <a:solidFill>
                  <a:srgbClr val="996633"/>
                </a:solidFill>
              </a:rPr>
              <a:t>, </a:t>
            </a:r>
            <a:r>
              <a:rPr lang="en-US" sz="2400" dirty="0" err="1" smtClean="0">
                <a:solidFill>
                  <a:srgbClr val="996633"/>
                </a:solidFill>
              </a:rPr>
              <a:t>diagnostik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pengambilan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keputusan</a:t>
            </a:r>
            <a:endParaRPr lang="en-US" sz="2400" dirty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endParaRPr lang="en-US" sz="2400" dirty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buFont typeface="Monotype Sorts" charset="2"/>
              <a:buNone/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Manajemen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sebagai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Seni</a:t>
            </a:r>
            <a:endParaRPr lang="en-US" sz="2400" dirty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Pendekatan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melalui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intuisi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perasaan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berdasarkan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pengalaman</a:t>
            </a:r>
            <a:endParaRPr lang="en-US" sz="2400" dirty="0" smtClean="0">
              <a:solidFill>
                <a:srgbClr val="996633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Umumnya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memerlukan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konseptual</a:t>
            </a:r>
            <a:r>
              <a:rPr lang="en-US" sz="2400" dirty="0" smtClean="0">
                <a:solidFill>
                  <a:srgbClr val="996633"/>
                </a:solidFill>
              </a:rPr>
              <a:t>, </a:t>
            </a:r>
            <a:r>
              <a:rPr lang="en-US" sz="2400" dirty="0" err="1" smtClean="0">
                <a:solidFill>
                  <a:srgbClr val="996633"/>
                </a:solidFill>
              </a:rPr>
              <a:t>kreatifitas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komunikasi</a:t>
            </a:r>
            <a:r>
              <a:rPr lang="en-US" sz="2400" dirty="0" smtClean="0">
                <a:solidFill>
                  <a:srgbClr val="996633"/>
                </a:solidFill>
              </a:rPr>
              <a:t> interpersonal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Berbagai bentuk Bisnis Internasional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>
                <a:solidFill>
                  <a:srgbClr val="996633"/>
                </a:solidFill>
              </a:rPr>
              <a:t>Pasar Produk (</a:t>
            </a:r>
            <a:r>
              <a:rPr lang="en-US" b="0" i="1" smtClean="0">
                <a:solidFill>
                  <a:srgbClr val="996633"/>
                </a:solidFill>
              </a:rPr>
              <a:t>product market</a:t>
            </a:r>
            <a:r>
              <a:rPr lang="en-US" b="0" smtClean="0">
                <a:solidFill>
                  <a:srgbClr val="996633"/>
                </a:solidFill>
              </a:rPr>
              <a:t>) melalui Ekspor dan Impor barang atau jasa</a:t>
            </a:r>
          </a:p>
          <a:p>
            <a:pPr>
              <a:defRPr/>
            </a:pPr>
            <a:r>
              <a:rPr lang="en-US" b="0" smtClean="0">
                <a:solidFill>
                  <a:srgbClr val="996633"/>
                </a:solidFill>
              </a:rPr>
              <a:t>Lisensi (</a:t>
            </a:r>
            <a:r>
              <a:rPr lang="en-US" b="0" i="1" smtClean="0">
                <a:solidFill>
                  <a:srgbClr val="996633"/>
                </a:solidFill>
              </a:rPr>
              <a:t>licensing</a:t>
            </a:r>
            <a:r>
              <a:rPr lang="en-US" b="0" smtClean="0">
                <a:solidFill>
                  <a:srgbClr val="996633"/>
                </a:solidFill>
              </a:rPr>
              <a:t>)</a:t>
            </a:r>
          </a:p>
          <a:p>
            <a:pPr>
              <a:defRPr/>
            </a:pPr>
            <a:r>
              <a:rPr lang="en-US" b="0" smtClean="0">
                <a:solidFill>
                  <a:srgbClr val="996633"/>
                </a:solidFill>
              </a:rPr>
              <a:t>Partner Strategis (</a:t>
            </a:r>
            <a:r>
              <a:rPr lang="en-US" b="0" i="1" smtClean="0">
                <a:solidFill>
                  <a:srgbClr val="996633"/>
                </a:solidFill>
              </a:rPr>
              <a:t>strategic partner</a:t>
            </a:r>
            <a:r>
              <a:rPr lang="en-US" b="0" smtClean="0">
                <a:solidFill>
                  <a:srgbClr val="996633"/>
                </a:solidFill>
              </a:rPr>
              <a:t>)</a:t>
            </a:r>
          </a:p>
          <a:p>
            <a:pPr>
              <a:defRPr/>
            </a:pPr>
            <a:r>
              <a:rPr lang="en-US" b="0" smtClean="0">
                <a:solidFill>
                  <a:srgbClr val="996633"/>
                </a:solidFill>
              </a:rPr>
              <a:t>Investasi Langsung (</a:t>
            </a:r>
            <a:r>
              <a:rPr lang="en-US" b="0" i="1" smtClean="0">
                <a:solidFill>
                  <a:srgbClr val="996633"/>
                </a:solidFill>
              </a:rPr>
              <a:t>direct investment</a:t>
            </a:r>
            <a:r>
              <a:rPr lang="en-US" b="0" smtClean="0">
                <a:solidFill>
                  <a:srgbClr val="996633"/>
                </a:solidFill>
              </a:rPr>
              <a:t>) melalui diantaranya berupa pendirian anak cabang perusahaan di berbagai negara (</a:t>
            </a:r>
            <a:r>
              <a:rPr lang="en-US" b="0" i="1" smtClean="0">
                <a:solidFill>
                  <a:srgbClr val="996633"/>
                </a:solidFill>
              </a:rPr>
              <a:t>subsidiaries</a:t>
            </a:r>
            <a:r>
              <a:rPr lang="en-US" b="0" smtClean="0">
                <a:solidFill>
                  <a:srgbClr val="996633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smtClean="0">
                <a:solidFill>
                  <a:srgbClr val="996633"/>
                </a:solidFill>
              </a:rPr>
              <a:t>Berbagai faktor yang terkait </a:t>
            </a:r>
            <a:br>
              <a:rPr lang="en-US" sz="3600" smtClean="0">
                <a:solidFill>
                  <a:srgbClr val="996633"/>
                </a:solidFill>
              </a:rPr>
            </a:br>
            <a:r>
              <a:rPr lang="en-US" sz="3600" smtClean="0">
                <a:solidFill>
                  <a:srgbClr val="996633"/>
                </a:solidFill>
              </a:rPr>
              <a:t>dengan Bisnis Internasional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solidFill>
                  <a:srgbClr val="996633"/>
                </a:solidFill>
              </a:rPr>
              <a:t>Kontrol Perdagangan Internasional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smtClean="0">
                <a:solidFill>
                  <a:srgbClr val="996633"/>
                </a:solidFill>
              </a:rPr>
              <a:t>	</a:t>
            </a:r>
            <a:r>
              <a:rPr lang="en-US" sz="2400" smtClean="0">
                <a:solidFill>
                  <a:srgbClr val="996633"/>
                </a:solidFill>
              </a:rPr>
              <a:t>Tariff dan Quota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endParaRPr lang="en-US" sz="2400" smtClean="0">
              <a:solidFill>
                <a:srgbClr val="996633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mtClean="0">
                <a:solidFill>
                  <a:srgbClr val="996633"/>
                </a:solidFill>
              </a:rPr>
              <a:t>Komunitas Ekonomi Internasional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sz="2400" smtClean="0">
                <a:solidFill>
                  <a:srgbClr val="996633"/>
                </a:solidFill>
              </a:rPr>
              <a:t>	Uni Eropa, WTO, AFTA,NAFTA, dll</a:t>
            </a:r>
            <a:r>
              <a:rPr lang="en-US" smtClean="0">
                <a:solidFill>
                  <a:srgbClr val="996633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endParaRPr lang="en-US" smtClean="0">
              <a:solidFill>
                <a:srgbClr val="996633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mtClean="0">
                <a:solidFill>
                  <a:srgbClr val="996633"/>
                </a:solidFill>
              </a:rPr>
              <a:t>Perbedaan budaya antar negara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smtClean="0">
                <a:solidFill>
                  <a:srgbClr val="996633"/>
                </a:solidFill>
              </a:rPr>
              <a:t>	</a:t>
            </a:r>
            <a:r>
              <a:rPr lang="en-US" sz="2400" smtClean="0">
                <a:solidFill>
                  <a:srgbClr val="996633"/>
                </a:solidFill>
              </a:rPr>
              <a:t>Cross Cultural Management, Simbol dan Bahasa, dll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6633"/>
                </a:solidFill>
              </a:rPr>
              <a:t>Budaya Organisasi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solidFill>
                  <a:srgbClr val="996633"/>
                </a:solidFill>
              </a:rPr>
              <a:t>Budaya Organisasi </a:t>
            </a:r>
            <a:r>
              <a:rPr lang="en-US" sz="2800" b="0" smtClean="0">
                <a:solidFill>
                  <a:srgbClr val="996633"/>
                </a:solidFill>
              </a:rPr>
              <a:t>merupakan Nilai-nilai dan norma yang dianut dan dijalankan oleh sebuah organisasi terkait dengan lingkungan di mana organisasi tersebut menjalankan kegiatannya</a:t>
            </a:r>
          </a:p>
          <a:p>
            <a:pPr>
              <a:defRPr/>
            </a:pPr>
            <a:r>
              <a:rPr lang="en-US" sz="2800" smtClean="0">
                <a:solidFill>
                  <a:srgbClr val="996633"/>
                </a:solidFill>
              </a:rPr>
              <a:t>Budaya organisasi </a:t>
            </a:r>
            <a:r>
              <a:rPr lang="en-US" sz="2800" b="0" smtClean="0">
                <a:solidFill>
                  <a:srgbClr val="996633"/>
                </a:solidFill>
              </a:rPr>
              <a:t>merupakan “apa yang dirasakan, apa yang diyakini, dan apa yang dijalani” oleh sebuah organisasi.</a:t>
            </a:r>
          </a:p>
          <a:p>
            <a:pPr>
              <a:defRPr/>
            </a:pPr>
            <a:endParaRPr lang="en-US" sz="2800" b="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smtClean="0">
                <a:solidFill>
                  <a:srgbClr val="996633"/>
                </a:solidFill>
              </a:rPr>
              <a:t>Faktor penentu </a:t>
            </a:r>
            <a:br>
              <a:rPr lang="en-US" sz="3600" smtClean="0">
                <a:solidFill>
                  <a:srgbClr val="996633"/>
                </a:solidFill>
              </a:rPr>
            </a:br>
            <a:r>
              <a:rPr lang="en-US" sz="3600" smtClean="0">
                <a:solidFill>
                  <a:srgbClr val="996633"/>
                </a:solidFill>
              </a:rPr>
              <a:t>Budaya Organisasi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000" smtClean="0">
                <a:solidFill>
                  <a:srgbClr val="996633"/>
                </a:solidFill>
              </a:rPr>
              <a:t>Pengalaman Organisasi</a:t>
            </a:r>
            <a:r>
              <a:rPr lang="en-US" sz="2000" b="0" smtClean="0">
                <a:solidFill>
                  <a:srgbClr val="996633"/>
                </a:solidFill>
              </a:rPr>
              <a:t> (Organizational Experiences) merupakan faktor penentu utama terciptanya sebuah Budaya Organisasi tertentu. 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sz="2000" b="0" smtClean="0">
                <a:solidFill>
                  <a:srgbClr val="996633"/>
                </a:solidFill>
              </a:rPr>
              <a:t>	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sz="2000" b="0" smtClean="0">
                <a:solidFill>
                  <a:srgbClr val="996633"/>
                </a:solidFill>
              </a:rPr>
              <a:t>	Pengalaman Organisasi dapat berupa keberhasilan maupun kegagalan yang dialami organisasi dalam menjalani kegiatannya dari waktu ke waktu.</a:t>
            </a:r>
          </a:p>
          <a:p>
            <a:pPr>
              <a:lnSpc>
                <a:spcPct val="90000"/>
              </a:lnSpc>
              <a:defRPr/>
            </a:pPr>
            <a:endParaRPr lang="en-US" sz="2000" b="0" smtClean="0">
              <a:solidFill>
                <a:srgbClr val="996633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smtClean="0">
                <a:solidFill>
                  <a:srgbClr val="996633"/>
                </a:solidFill>
              </a:rPr>
              <a:t>Prinsip, Norma, Keyakinan</a:t>
            </a:r>
            <a:r>
              <a:rPr lang="en-US" sz="2000" b="0" smtClean="0">
                <a:solidFill>
                  <a:srgbClr val="996633"/>
                </a:solidFill>
              </a:rPr>
              <a:t>, juga dapat menjadi faktor penentu terbentuknya sebuah Budaya Organisasi.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endParaRPr lang="en-US" sz="2000" b="0" smtClean="0">
              <a:solidFill>
                <a:srgbClr val="996633"/>
              </a:solidFill>
            </a:endParaRP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en-US" sz="2000" b="0" smtClean="0">
                <a:solidFill>
                  <a:srgbClr val="996633"/>
                </a:solidFill>
              </a:rPr>
              <a:t>	Prinsip, Norma, dan keyakinan tertentu nilai-nilainya diadopsi sehingga menentukan sebuah budaya organisasi.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endParaRPr lang="en-US" sz="1800" b="0" smtClean="0">
              <a:solidFill>
                <a:srgbClr val="996633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1800" b="0" smtClean="0">
              <a:solidFill>
                <a:srgbClr val="996633"/>
              </a:solidFill>
            </a:endParaRP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endParaRPr lang="en-US" sz="2400" b="0" smtClean="0">
              <a:solidFill>
                <a:srgbClr val="9966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sz="3600" dirty="0" smtClean="0"/>
              <a:t>2. </a:t>
            </a:r>
            <a:r>
              <a:rPr lang="en-US" sz="3600" dirty="0" err="1" smtClean="0"/>
              <a:t>Manajer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96633"/>
                </a:solidFill>
              </a:rPr>
              <a:t>Manajer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adalah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orang</a:t>
            </a:r>
            <a:r>
              <a:rPr lang="en-US" dirty="0" smtClean="0">
                <a:solidFill>
                  <a:srgbClr val="996633"/>
                </a:solidFill>
              </a:rPr>
              <a:t> yang </a:t>
            </a:r>
            <a:r>
              <a:rPr lang="en-US" dirty="0" err="1" smtClean="0">
                <a:solidFill>
                  <a:srgbClr val="996633"/>
                </a:solidFill>
              </a:rPr>
              <a:t>melakukan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kegiatan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manajemen</a:t>
            </a:r>
            <a:r>
              <a:rPr lang="en-US" dirty="0" smtClean="0">
                <a:solidFill>
                  <a:srgbClr val="996633"/>
                </a:solidFill>
              </a:rPr>
              <a:t>. </a:t>
            </a:r>
            <a:r>
              <a:rPr lang="en-US" dirty="0" err="1" smtClean="0">
                <a:solidFill>
                  <a:srgbClr val="996633"/>
                </a:solidFill>
              </a:rPr>
              <a:t>Lebih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lengkap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lagi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manajer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adalah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individu</a:t>
            </a:r>
            <a:r>
              <a:rPr lang="en-US" dirty="0" smtClean="0">
                <a:solidFill>
                  <a:srgbClr val="996633"/>
                </a:solidFill>
              </a:rPr>
              <a:t> yang </a:t>
            </a:r>
            <a:r>
              <a:rPr lang="en-US" dirty="0" err="1" smtClean="0">
                <a:solidFill>
                  <a:srgbClr val="996633"/>
                </a:solidFill>
              </a:rPr>
              <a:t>bertanggung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jawab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secara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langsung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untuk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memastikan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kegiatan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dalam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sebuah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organisasi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dijalankan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bersama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para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anggota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dari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organisasi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rgbClr val="996633"/>
                </a:solidFill>
              </a:rPr>
              <a:t>(Ernie&amp;Kurniawan,2005)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US" dirty="0" smtClean="0"/>
              <a:t>  </a:t>
            </a:r>
            <a:r>
              <a:rPr lang="en-US" dirty="0" err="1" smtClean="0"/>
              <a:t>Tingkatan-Tingkan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808413" y="3073400"/>
            <a:ext cx="5354637" cy="74771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 b="0">
                <a:solidFill>
                  <a:srgbClr val="996633"/>
                </a:solidFill>
              </a:rPr>
              <a:t>Manajemen Tingkat Menengah</a:t>
            </a:r>
            <a:endParaRPr lang="en-US" sz="2400">
              <a:solidFill>
                <a:srgbClr val="996633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3568700" y="1993900"/>
            <a:ext cx="5181600" cy="7493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 b="0" dirty="0" err="1">
                <a:solidFill>
                  <a:srgbClr val="996633"/>
                </a:solidFill>
              </a:rPr>
              <a:t>Manajemen</a:t>
            </a:r>
            <a:r>
              <a:rPr lang="en-US" sz="2400" b="0" dirty="0">
                <a:solidFill>
                  <a:srgbClr val="996633"/>
                </a:solidFill>
              </a:rPr>
              <a:t> Tingkat </a:t>
            </a:r>
            <a:r>
              <a:rPr lang="en-US" sz="2400" b="0" dirty="0" err="1">
                <a:solidFill>
                  <a:srgbClr val="996633"/>
                </a:solidFill>
              </a:rPr>
              <a:t>Puncak</a:t>
            </a:r>
            <a:endParaRPr lang="en-US" sz="2400" dirty="0">
              <a:solidFill>
                <a:srgbClr val="996633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540250" y="3810000"/>
            <a:ext cx="4794250" cy="9985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 b="0" dirty="0" err="1">
                <a:solidFill>
                  <a:srgbClr val="996633"/>
                </a:solidFill>
              </a:rPr>
              <a:t>Manajemen</a:t>
            </a:r>
            <a:r>
              <a:rPr lang="en-US" sz="2400" b="0" dirty="0">
                <a:solidFill>
                  <a:srgbClr val="996633"/>
                </a:solidFill>
              </a:rPr>
              <a:t> Tingkat </a:t>
            </a:r>
            <a:r>
              <a:rPr lang="en-US" sz="2400" b="0" dirty="0" err="1">
                <a:solidFill>
                  <a:srgbClr val="996633"/>
                </a:solidFill>
              </a:rPr>
              <a:t>Pertama</a:t>
            </a:r>
            <a:r>
              <a:rPr lang="en-US" sz="2400" b="0" dirty="0">
                <a:solidFill>
                  <a:srgbClr val="996633"/>
                </a:solidFill>
              </a:rPr>
              <a:t> </a:t>
            </a:r>
          </a:p>
          <a:p>
            <a:pPr algn="l"/>
            <a:r>
              <a:rPr lang="en-US" sz="2400" b="0" dirty="0" err="1">
                <a:solidFill>
                  <a:srgbClr val="996633"/>
                </a:solidFill>
              </a:rPr>
              <a:t>atau</a:t>
            </a:r>
            <a:r>
              <a:rPr lang="en-US" sz="2400" b="0" dirty="0">
                <a:solidFill>
                  <a:srgbClr val="996633"/>
                </a:solidFill>
              </a:rPr>
              <a:t> </a:t>
            </a:r>
            <a:r>
              <a:rPr lang="en-US" sz="2400" b="0" dirty="0" err="1">
                <a:solidFill>
                  <a:srgbClr val="996633"/>
                </a:solidFill>
              </a:rPr>
              <a:t>Supervisi</a:t>
            </a:r>
            <a:endParaRPr lang="en-US" sz="2400" dirty="0">
              <a:solidFill>
                <a:srgbClr val="996633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765675" y="4967287"/>
            <a:ext cx="4562475" cy="74771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 b="0" dirty="0" err="1">
                <a:solidFill>
                  <a:srgbClr val="996633"/>
                </a:solidFill>
              </a:rPr>
              <a:t>Manajemen</a:t>
            </a:r>
            <a:r>
              <a:rPr lang="en-US" sz="2400" b="0" dirty="0">
                <a:solidFill>
                  <a:srgbClr val="996633"/>
                </a:solidFill>
              </a:rPr>
              <a:t> Non-</a:t>
            </a:r>
            <a:r>
              <a:rPr lang="en-US" sz="2400" b="0" dirty="0" err="1">
                <a:solidFill>
                  <a:srgbClr val="996633"/>
                </a:solidFill>
              </a:rPr>
              <a:t>Supervisi</a:t>
            </a:r>
            <a:endParaRPr lang="en-US" sz="2400" dirty="0">
              <a:solidFill>
                <a:srgbClr val="996633"/>
              </a:solidFill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825500" y="1676400"/>
            <a:ext cx="4251325" cy="4191000"/>
          </a:xfrm>
          <a:prstGeom prst="triangle">
            <a:avLst>
              <a:gd name="adj" fmla="val 50000"/>
            </a:avLst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1431925" y="4670425"/>
            <a:ext cx="30384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1836738" y="3871913"/>
            <a:ext cx="2228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2243138" y="3073400"/>
            <a:ext cx="1416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42248" cy="758952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</a:pPr>
            <a:r>
              <a:rPr lang="en-US" sz="3200" dirty="0" smtClean="0">
                <a:solidFill>
                  <a:srgbClr val="996633"/>
                </a:solidFill>
              </a:rPr>
              <a:t>  </a:t>
            </a:r>
            <a:r>
              <a:rPr lang="en-US" sz="3200" dirty="0" err="1" smtClean="0">
                <a:solidFill>
                  <a:srgbClr val="996633"/>
                </a:solidFill>
              </a:rPr>
              <a:t>Keahlian-keahlian</a:t>
            </a:r>
            <a:r>
              <a:rPr lang="en-US" sz="3200" dirty="0" smtClean="0">
                <a:solidFill>
                  <a:srgbClr val="996633"/>
                </a:solidFill>
              </a:rPr>
              <a:t> </a:t>
            </a:r>
            <a:r>
              <a:rPr lang="en-US" sz="3200" dirty="0" err="1" smtClean="0">
                <a:solidFill>
                  <a:srgbClr val="996633"/>
                </a:solidFill>
              </a:rPr>
              <a:t>Manajemen</a:t>
            </a:r>
            <a:r>
              <a:rPr lang="en-US" sz="3200" dirty="0" smtClean="0">
                <a:solidFill>
                  <a:srgbClr val="996633"/>
                </a:solidFill>
              </a:rPr>
              <a:t> (Managerial Skills)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teknis</a:t>
            </a:r>
            <a:r>
              <a:rPr lang="en-US" sz="2400" dirty="0" smtClean="0">
                <a:solidFill>
                  <a:srgbClr val="996633"/>
                </a:solidFill>
              </a:rPr>
              <a:t> (</a:t>
            </a:r>
            <a:r>
              <a:rPr lang="en-US" sz="2400" i="1" dirty="0" smtClean="0">
                <a:solidFill>
                  <a:srgbClr val="996633"/>
                </a:solidFill>
              </a:rPr>
              <a:t>Technical skills</a:t>
            </a:r>
            <a:r>
              <a:rPr lang="en-US" sz="2400" dirty="0" smtClean="0">
                <a:solidFill>
                  <a:srgbClr val="996633"/>
                </a:solidFill>
              </a:rPr>
              <a:t>) 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berkomunikasi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berinteraksi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dengan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masyarkat</a:t>
            </a:r>
            <a:r>
              <a:rPr lang="en-US" sz="2400" dirty="0" smtClean="0">
                <a:solidFill>
                  <a:srgbClr val="996633"/>
                </a:solidFill>
              </a:rPr>
              <a:t> (</a:t>
            </a:r>
            <a:r>
              <a:rPr lang="en-US" sz="2400" i="1" dirty="0" smtClean="0">
                <a:solidFill>
                  <a:srgbClr val="996633"/>
                </a:solidFill>
              </a:rPr>
              <a:t>Human Relation skills</a:t>
            </a:r>
            <a:r>
              <a:rPr lang="en-US" sz="2400" dirty="0" smtClean="0">
                <a:solidFill>
                  <a:srgbClr val="996633"/>
                </a:solidFill>
              </a:rPr>
              <a:t>) 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Konseptual</a:t>
            </a:r>
            <a:r>
              <a:rPr lang="en-US" sz="2400" dirty="0" smtClean="0">
                <a:solidFill>
                  <a:srgbClr val="996633"/>
                </a:solidFill>
              </a:rPr>
              <a:t> (</a:t>
            </a:r>
            <a:r>
              <a:rPr lang="en-US" sz="2400" i="1" dirty="0" smtClean="0">
                <a:solidFill>
                  <a:srgbClr val="996633"/>
                </a:solidFill>
              </a:rPr>
              <a:t>Conceptual skills</a:t>
            </a:r>
            <a:r>
              <a:rPr lang="en-US" sz="2400" dirty="0" smtClean="0">
                <a:solidFill>
                  <a:srgbClr val="996633"/>
                </a:solidFill>
              </a:rPr>
              <a:t>) 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dalam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Pengambilan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Keputusan</a:t>
            </a:r>
            <a:r>
              <a:rPr lang="en-US" sz="2400" dirty="0" smtClean="0">
                <a:solidFill>
                  <a:srgbClr val="996633"/>
                </a:solidFill>
              </a:rPr>
              <a:t> (</a:t>
            </a:r>
            <a:r>
              <a:rPr lang="en-US" sz="2400" i="1" dirty="0" smtClean="0">
                <a:solidFill>
                  <a:srgbClr val="996633"/>
                </a:solidFill>
              </a:rPr>
              <a:t>Decision Making-Skills</a:t>
            </a:r>
            <a:r>
              <a:rPr lang="en-US" sz="2400" dirty="0" smtClean="0">
                <a:solidFill>
                  <a:srgbClr val="996633"/>
                </a:solidFill>
              </a:rPr>
              <a:t>) 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996633"/>
                </a:solidFill>
              </a:rPr>
              <a:t>Keahlian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dalam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Mengelola</a:t>
            </a:r>
            <a:r>
              <a:rPr lang="en-US" sz="2400" dirty="0" smtClean="0">
                <a:solidFill>
                  <a:srgbClr val="996633"/>
                </a:solidFill>
              </a:rPr>
              <a:t> </a:t>
            </a:r>
            <a:r>
              <a:rPr lang="en-US" sz="2400" dirty="0" err="1" smtClean="0">
                <a:solidFill>
                  <a:srgbClr val="996633"/>
                </a:solidFill>
              </a:rPr>
              <a:t>Waktu</a:t>
            </a:r>
            <a:r>
              <a:rPr lang="en-US" sz="2400" dirty="0" smtClean="0">
                <a:solidFill>
                  <a:srgbClr val="996633"/>
                </a:solidFill>
              </a:rPr>
              <a:t> (</a:t>
            </a:r>
            <a:r>
              <a:rPr lang="en-US" sz="2400" i="1" dirty="0" smtClean="0">
                <a:solidFill>
                  <a:srgbClr val="996633"/>
                </a:solidFill>
              </a:rPr>
              <a:t>Time Management Skills</a:t>
            </a:r>
            <a:r>
              <a:rPr lang="en-US" sz="2400" dirty="0" smtClean="0">
                <a:solidFill>
                  <a:srgbClr val="996633"/>
                </a:solidFill>
              </a:rPr>
              <a:t>)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  <a:defRPr/>
            </a:pPr>
            <a:r>
              <a:rPr lang="en-US" sz="40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Menjadi</a:t>
            </a:r>
            <a:r>
              <a:rPr lang="en-US" sz="40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Manajer</a:t>
            </a:r>
            <a:r>
              <a:rPr lang="en-US" sz="40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r>
              <a:rPr lang="en-US" sz="48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48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3600" i="1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Pendidikan</a:t>
            </a:r>
            <a:r>
              <a:rPr lang="en-US" sz="36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dan</a:t>
            </a:r>
            <a:r>
              <a:rPr lang="en-US" sz="36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Pengalaman</a:t>
            </a:r>
            <a:endParaRPr lang="en-U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1000" y="1981200"/>
            <a:ext cx="3886200" cy="2362200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63550" y="2209800"/>
            <a:ext cx="3663950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 anchorCtr="1"/>
          <a:lstStyle/>
          <a:p>
            <a:pPr algn="ctr">
              <a:defRPr/>
            </a:pP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Melalui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Pendekatan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pendidikan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pelatihan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Freeform 4"/>
          <p:cNvSpPr>
            <a:spLocks/>
          </p:cNvSpPr>
          <p:nvPr/>
        </p:nvSpPr>
        <p:spPr bwMode="auto">
          <a:xfrm>
            <a:off x="4838700" y="1981200"/>
            <a:ext cx="3914775" cy="2897188"/>
          </a:xfrm>
          <a:custGeom>
            <a:avLst/>
            <a:gdLst>
              <a:gd name="T0" fmla="*/ 0 w 2276"/>
              <a:gd name="T1" fmla="*/ 0 h 1623"/>
              <a:gd name="T2" fmla="*/ 3912526 w 2276"/>
              <a:gd name="T3" fmla="*/ 0 h 1623"/>
              <a:gd name="T4" fmla="*/ 3912526 w 2276"/>
              <a:gd name="T5" fmla="*/ 2325962 h 1623"/>
              <a:gd name="T6" fmla="*/ 2192734 w 2276"/>
              <a:gd name="T7" fmla="*/ 2325962 h 1623"/>
              <a:gd name="T8" fmla="*/ 2192734 w 2276"/>
              <a:gd name="T9" fmla="*/ 2565163 h 1623"/>
              <a:gd name="T10" fmla="*/ 2392230 w 2276"/>
              <a:gd name="T11" fmla="*/ 2565163 h 1623"/>
              <a:gd name="T12" fmla="*/ 1955403 w 2276"/>
              <a:gd name="T13" fmla="*/ 2895403 h 1623"/>
              <a:gd name="T14" fmla="*/ 1520296 w 2276"/>
              <a:gd name="T15" fmla="*/ 2565163 h 1623"/>
              <a:gd name="T16" fmla="*/ 1719791 w 2276"/>
              <a:gd name="T17" fmla="*/ 2565163 h 1623"/>
              <a:gd name="T18" fmla="*/ 1719791 w 2276"/>
              <a:gd name="T19" fmla="*/ 2325962 h 1623"/>
              <a:gd name="T20" fmla="*/ 0 w 2276"/>
              <a:gd name="T21" fmla="*/ 2325962 h 1623"/>
              <a:gd name="T22" fmla="*/ 0 w 2276"/>
              <a:gd name="T23" fmla="*/ 0 h 162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276"/>
              <a:gd name="T37" fmla="*/ 0 h 1623"/>
              <a:gd name="T38" fmla="*/ 2276 w 2276"/>
              <a:gd name="T39" fmla="*/ 1623 h 162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276" h="1623">
                <a:moveTo>
                  <a:pt x="0" y="0"/>
                </a:moveTo>
                <a:lnTo>
                  <a:pt x="2275" y="0"/>
                </a:lnTo>
                <a:lnTo>
                  <a:pt x="2275" y="1303"/>
                </a:lnTo>
                <a:lnTo>
                  <a:pt x="1275" y="1303"/>
                </a:lnTo>
                <a:lnTo>
                  <a:pt x="1275" y="1437"/>
                </a:lnTo>
                <a:lnTo>
                  <a:pt x="1391" y="1437"/>
                </a:lnTo>
                <a:lnTo>
                  <a:pt x="1137" y="1622"/>
                </a:lnTo>
                <a:lnTo>
                  <a:pt x="884" y="1437"/>
                </a:lnTo>
                <a:lnTo>
                  <a:pt x="1000" y="1437"/>
                </a:lnTo>
                <a:lnTo>
                  <a:pt x="1000" y="1303"/>
                </a:lnTo>
                <a:lnTo>
                  <a:pt x="0" y="1303"/>
                </a:lnTo>
                <a:lnTo>
                  <a:pt x="0" y="0"/>
                </a:lnTo>
              </a:path>
            </a:pathLst>
          </a:custGeom>
          <a:solidFill>
            <a:srgbClr val="808080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003800" y="2133600"/>
            <a:ext cx="36957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 anchorCtr="1"/>
          <a:lstStyle/>
          <a:p>
            <a:pPr algn="ctr"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Pengalaman dalam berbagai jenis bagian, organisasi dan perusahaan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381000" y="4900613"/>
            <a:ext cx="8502650" cy="1063625"/>
          </a:xfrm>
          <a:prstGeom prst="roundRect">
            <a:avLst>
              <a:gd name="adj" fmla="val 16657"/>
            </a:avLst>
          </a:prstGeom>
          <a:solidFill>
            <a:srgbClr val="996633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8650" y="5005388"/>
            <a:ext cx="7924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Keberhasilan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dalam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mempelajari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menggunakan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keahlian-keahlian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manajemen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 rot="5337489">
            <a:off x="2101850" y="4038600"/>
            <a:ext cx="685800" cy="9906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12700">
            <a:solidFill>
              <a:srgbClr val="C0C0C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utoUpdateAnimBg="0"/>
      <p:bldP spid="12" grpId="0" animBg="1"/>
      <p:bldP spid="13" grpId="0" autoUpdateAnimBg="0"/>
      <p:bldP spid="14" grpId="0" animBg="1"/>
      <p:bldP spid="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rgbClr val="996633"/>
                </a:solidFill>
              </a:rPr>
              <a:t>   </a:t>
            </a:r>
            <a:r>
              <a:rPr lang="en-US" dirty="0" err="1" smtClean="0">
                <a:solidFill>
                  <a:srgbClr val="996633"/>
                </a:solidFill>
              </a:rPr>
              <a:t>Tingkatan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Manajemen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dalam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br>
              <a:rPr lang="en-US" dirty="0" smtClean="0">
                <a:solidFill>
                  <a:srgbClr val="996633"/>
                </a:solidFill>
              </a:rPr>
            </a:br>
            <a:r>
              <a:rPr lang="en-US" dirty="0" smtClean="0">
                <a:solidFill>
                  <a:srgbClr val="996633"/>
                </a:solidFill>
              </a:rPr>
              <a:t>   </a:t>
            </a:r>
            <a:r>
              <a:rPr lang="en-US" dirty="0" err="1" smtClean="0">
                <a:solidFill>
                  <a:srgbClr val="996633"/>
                </a:solidFill>
              </a:rPr>
              <a:t>Bagan</a:t>
            </a:r>
            <a:r>
              <a:rPr lang="en-US" dirty="0" smtClean="0">
                <a:solidFill>
                  <a:srgbClr val="996633"/>
                </a:solidFill>
              </a:rPr>
              <a:t> </a:t>
            </a:r>
            <a:r>
              <a:rPr lang="en-US" dirty="0" err="1" smtClean="0">
                <a:solidFill>
                  <a:srgbClr val="996633"/>
                </a:solidFill>
              </a:rPr>
              <a:t>Organisasi</a:t>
            </a: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838450" y="1905000"/>
            <a:ext cx="1279525" cy="3810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rgbClr val="996633"/>
                </a:solidFill>
              </a:rPr>
              <a:t>Direktur</a:t>
            </a:r>
            <a:endParaRPr lang="en-US" sz="1800">
              <a:solidFill>
                <a:srgbClr val="996633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38450" y="2590800"/>
            <a:ext cx="1238250" cy="609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0" dirty="0" err="1">
                <a:solidFill>
                  <a:srgbClr val="996633"/>
                </a:solidFill>
              </a:rPr>
              <a:t>Wakil</a:t>
            </a:r>
            <a:r>
              <a:rPr lang="en-US" sz="1800" b="0" dirty="0">
                <a:solidFill>
                  <a:srgbClr val="996633"/>
                </a:solidFill>
              </a:rPr>
              <a:t> </a:t>
            </a:r>
            <a:r>
              <a:rPr lang="en-US" sz="1800" b="0" dirty="0" err="1">
                <a:solidFill>
                  <a:srgbClr val="996633"/>
                </a:solidFill>
              </a:rPr>
              <a:t>Direktur</a:t>
            </a:r>
            <a:endParaRPr lang="en-US" sz="1800" dirty="0">
              <a:solidFill>
                <a:srgbClr val="996633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09600" y="3429000"/>
            <a:ext cx="1651000" cy="609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rgbClr val="996633"/>
                </a:solidFill>
              </a:rPr>
              <a:t>Manajer Personalia</a:t>
            </a:r>
            <a:endParaRPr lang="en-US" sz="1800">
              <a:solidFill>
                <a:srgbClr val="996633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425700" y="3429000"/>
            <a:ext cx="1238250" cy="609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rgbClr val="996633"/>
                </a:solidFill>
              </a:rPr>
              <a:t>Manajer Produksi</a:t>
            </a:r>
            <a:endParaRPr lang="en-US" sz="1800">
              <a:solidFill>
                <a:srgbClr val="996633"/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746500" y="3429000"/>
            <a:ext cx="1362075" cy="609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rgbClr val="996633"/>
                </a:solidFill>
              </a:rPr>
              <a:t>Manajer Keuangan</a:t>
            </a:r>
            <a:endParaRPr lang="en-US" sz="1800">
              <a:solidFill>
                <a:srgbClr val="996633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232400" y="3429000"/>
            <a:ext cx="1485900" cy="609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b="0">
                <a:solidFill>
                  <a:srgbClr val="996633"/>
                </a:solidFill>
              </a:rPr>
              <a:t>Manajer Pemasaran</a:t>
            </a:r>
            <a:endParaRPr lang="en-US" sz="1800">
              <a:solidFill>
                <a:srgbClr val="996633"/>
              </a:solidFill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517650" y="4267200"/>
            <a:ext cx="1485900" cy="5905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>
                <a:solidFill>
                  <a:srgbClr val="996633"/>
                </a:solidFill>
              </a:rPr>
              <a:t>Supervisi</a:t>
            </a:r>
          </a:p>
          <a:p>
            <a:r>
              <a:rPr lang="en-US" sz="1400" b="0">
                <a:solidFill>
                  <a:srgbClr val="996633"/>
                </a:solidFill>
              </a:rPr>
              <a:t>Kelompok B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168650" y="4267200"/>
            <a:ext cx="1444625" cy="5905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0">
                <a:solidFill>
                  <a:srgbClr val="996633"/>
                </a:solidFill>
              </a:rPr>
              <a:t>Supervisi Kelompok A</a:t>
            </a:r>
            <a:endParaRPr lang="en-US" sz="1600">
              <a:solidFill>
                <a:srgbClr val="996633"/>
              </a:solidFill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517650" y="5105400"/>
            <a:ext cx="1485900" cy="5143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>
                <a:solidFill>
                  <a:srgbClr val="996633"/>
                </a:solidFill>
              </a:rPr>
              <a:t>Pegawai Teknis/Buruh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251200" y="5105400"/>
            <a:ext cx="1485900" cy="5143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>
                <a:solidFill>
                  <a:srgbClr val="996633"/>
                </a:solidFill>
              </a:rPr>
              <a:t>Pegawai Teknis/Buruh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1517650" y="3314700"/>
            <a:ext cx="4581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V="1">
            <a:off x="3498850" y="32004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1517650" y="3314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3003550" y="3314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4365625" y="3314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6099175" y="33147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003550" y="40386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2384425" y="4152900"/>
            <a:ext cx="1609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384425" y="41529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3994150" y="41529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2384425" y="4876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3994150" y="4876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V="1">
            <a:off x="3498850" y="22860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4572000" y="2362200"/>
            <a:ext cx="2889250" cy="2286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b="0">
                <a:solidFill>
                  <a:srgbClr val="996633"/>
                </a:solidFill>
              </a:rPr>
              <a:t>Manajemen Tingkat Puncak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067300" y="2895600"/>
            <a:ext cx="3302000" cy="3048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b="0">
                <a:solidFill>
                  <a:srgbClr val="996633"/>
                </a:solidFill>
              </a:rPr>
              <a:t>Manajemen Tingkat Menengah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5397500" y="4248150"/>
            <a:ext cx="2105025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0">
                <a:solidFill>
                  <a:srgbClr val="996633"/>
                </a:solidFill>
              </a:rPr>
              <a:t>Manajemen Tingkat Pertama/ Supervisi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5067300" y="5162550"/>
            <a:ext cx="3054350" cy="457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b="0">
                <a:solidFill>
                  <a:srgbClr val="996633"/>
                </a:solidFill>
              </a:rPr>
              <a:t>Manajemen Non- Supervisi / Pelaksana Teknis</a:t>
            </a:r>
            <a:endParaRPr lang="en-US" sz="1400">
              <a:solidFill>
                <a:srgbClr val="996633"/>
              </a:solidFill>
            </a:endParaRPr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flipH="1">
            <a:off x="4819650" y="5314950"/>
            <a:ext cx="4953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H="1">
            <a:off x="4613275" y="4514850"/>
            <a:ext cx="74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7874000" y="3124200"/>
            <a:ext cx="74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8616950" y="31242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 flipH="1">
            <a:off x="6718300" y="3810000"/>
            <a:ext cx="18986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 flipH="1">
            <a:off x="4241800" y="2514600"/>
            <a:ext cx="3714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4241800" y="20574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H="1">
            <a:off x="4117975" y="2057400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 flipH="1">
            <a:off x="4076700" y="2895600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>
            <a:off x="4241800" y="24384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122</TotalTime>
  <Words>1823</Words>
  <Application>Microsoft Office PowerPoint</Application>
  <PresentationFormat>On-screen Show (4:3)</PresentationFormat>
  <Paragraphs>406</Paragraphs>
  <Slides>43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Foundry</vt:lpstr>
      <vt:lpstr>Civic</vt:lpstr>
      <vt:lpstr>GAMBARAN UMUM MANAJEMEN</vt:lpstr>
      <vt:lpstr>          1. Pengertian Manajemen</vt:lpstr>
      <vt:lpstr>  Peran manajemen  dalam organisasi</vt:lpstr>
      <vt:lpstr> Manajemen sebagai ilmu dan seni</vt:lpstr>
      <vt:lpstr>2. Manajer dalam Kegiatan Manajemen</vt:lpstr>
      <vt:lpstr>  Tingkatan-Tingkan Manajemen</vt:lpstr>
      <vt:lpstr>  Keahlian-keahlian Manajemen (Managerial Skills)</vt:lpstr>
      <vt:lpstr>  Menjadi Manajer: Pendidikan dan Pengalaman</vt:lpstr>
      <vt:lpstr>   Tingkatan Manajemen dalam     Bagan Organisasi</vt:lpstr>
      <vt:lpstr>    Fungsi-fungsi Manajemen</vt:lpstr>
      <vt:lpstr>  Sumber Daya Organisasi, Tujuan, dan Fungsi-fungsi Manajemen</vt:lpstr>
      <vt:lpstr>   Perbedaan pandangan dalam  Fungsi-fungsi Manajemen</vt:lpstr>
      <vt:lpstr>Slide 13</vt:lpstr>
      <vt:lpstr>Sejarah Ilmu Manajemen </vt:lpstr>
      <vt:lpstr>Owen dan Babbage :  Pionir Ilmu Manajemen Modern</vt:lpstr>
      <vt:lpstr>Tiga Kelompok Pemikiran Terdahulu  dalam Ilmu Manajemen</vt:lpstr>
      <vt:lpstr>Perspektif Manajemen Klasik</vt:lpstr>
      <vt:lpstr>Ilustrasi  Time Motion Studies dan Piecework Pay System dari Taylor</vt:lpstr>
      <vt:lpstr>4 Prinsip Taylor dalam Tahapan</vt:lpstr>
      <vt:lpstr>Empat Gagasan Gantt dalam Manajemen</vt:lpstr>
      <vt:lpstr>12 Prinsip Efisiensi Emerson</vt:lpstr>
      <vt:lpstr>14 Prinsip Fayol dalam Manajemen</vt:lpstr>
      <vt:lpstr>14 Prinsip Fayol (lanjutan)</vt:lpstr>
      <vt:lpstr>Kesimpulan mengenai Perspektif Manajemen Klasik</vt:lpstr>
      <vt:lpstr>Perspektif Manajemen Perilaku</vt:lpstr>
      <vt:lpstr>Perspektif Manajemen Kuantitatif</vt:lpstr>
      <vt:lpstr>Teori Manajemen Kontemporer</vt:lpstr>
      <vt:lpstr>Perspektif Sistem dalam Manajemen</vt:lpstr>
      <vt:lpstr>Perspektif Sistem dalam Manajemen</vt:lpstr>
      <vt:lpstr>Berbagai Isu kontemporer dalam  Perkembangan Ilmu Manajemen</vt:lpstr>
      <vt:lpstr>Modern Management Guru</vt:lpstr>
      <vt:lpstr>Modern Management Guru (lanjutan)</vt:lpstr>
      <vt:lpstr>Slide 33</vt:lpstr>
      <vt:lpstr>Organisasi dan Lingkungan </vt:lpstr>
      <vt:lpstr>Lingkungan Organisasi</vt:lpstr>
      <vt:lpstr>Lingkungan Internal Organisasi</vt:lpstr>
      <vt:lpstr>Lingkungan Eksternal Organisasi</vt:lpstr>
      <vt:lpstr>Lingkungan Eksternal Organisasi (lanjutan)</vt:lpstr>
      <vt:lpstr>Lingkungan Internasional  dan Kegiatan Bisnis</vt:lpstr>
      <vt:lpstr>Berbagai bentuk Bisnis Internasional</vt:lpstr>
      <vt:lpstr>Berbagai faktor yang terkait  dengan Bisnis Internasional</vt:lpstr>
      <vt:lpstr>Budaya Organisasi</vt:lpstr>
      <vt:lpstr>Faktor penentu  Budaya Organisasi</vt:lpstr>
    </vt:vector>
  </TitlesOfParts>
  <Company>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sistem informasi</dc:creator>
  <cp:lastModifiedBy>sistem informasi</cp:lastModifiedBy>
  <cp:revision>17</cp:revision>
  <dcterms:created xsi:type="dcterms:W3CDTF">2010-08-20T22:59:02Z</dcterms:created>
  <dcterms:modified xsi:type="dcterms:W3CDTF">2010-08-23T01:00:55Z</dcterms:modified>
</cp:coreProperties>
</file>