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59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43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3F51B-17D6-4D4B-B95F-3F5935594008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6871A-000E-4DDC-BC78-7BDCC2BFC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6871A-000E-4DDC-BC78-7BDCC2BFC9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526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D04DF4-8F67-422C-8B22-988525F00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BA570-7CE0-4FA1-8C75-ED43C9711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18288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28600"/>
            <a:ext cx="53340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E0B52-9D40-487D-81B6-4277D8ED86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9E99F-B1A8-4BFD-9A77-A62B5FBAA3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D6C81-9327-4C97-B2EF-297B885A3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581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581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868DF-68A1-4EF5-AF7E-383E970E59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3303B-36BA-4037-BDEA-BD3981149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97DFA-965D-480C-AFCD-0A4573743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041A7-820D-49BD-9991-DB7D95E60D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AAF1-954A-4FBD-BCB0-089FB777BB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3B040-A80C-4828-BD2D-DC94AA30C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31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315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77EAFB-EE94-4D1D-871F-3C768208CA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7732" y="1061402"/>
            <a:ext cx="8172480" cy="814406"/>
          </a:xfrm>
        </p:spPr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Komputer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Aplikasi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Akuntansi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I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472" y="1785926"/>
            <a:ext cx="8858248" cy="914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 Microsoft office Word, Excel, Power Point 2007 )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4104" y="2940444"/>
            <a:ext cx="33089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Adi</a:t>
            </a:r>
            <a:r>
              <a:rPr lang="en-US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en-US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Rachmanto</a:t>
            </a:r>
            <a:r>
              <a:rPr lang="en-US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, </a:t>
            </a:r>
            <a:r>
              <a:rPr lang="en-US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S.Kom</a:t>
            </a:r>
            <a:endParaRPr lang="en-US" u="sng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 pitchFamily="34" charset="0"/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NIP : 4127.34.03.016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HP   : 085624941708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Penjelasan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Tampilan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Awal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MS Word 2007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1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Tombol</a:t>
            </a: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Microsoft Office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hampir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sama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dengan</a:t>
            </a:r>
            <a:r>
              <a:rPr lang="en-US" sz="1800" i="1" dirty="0" smtClean="0"/>
              <a:t> menu file </a:t>
            </a:r>
            <a:r>
              <a:rPr lang="en-US" sz="1800" i="1" dirty="0" err="1" smtClean="0"/>
              <a:t>pada</a:t>
            </a:r>
            <a:r>
              <a:rPr lang="en-US" sz="1800" i="1" dirty="0" smtClean="0"/>
              <a:t> Microsoft Word </a:t>
            </a:r>
            <a:r>
              <a:rPr lang="en-US" sz="1800" dirty="0" err="1" smtClean="0"/>
              <a:t>versi</a:t>
            </a:r>
            <a:r>
              <a:rPr lang="en-US" sz="1800" dirty="0" smtClean="0"/>
              <a:t> </a:t>
            </a:r>
            <a:r>
              <a:rPr lang="en-US" sz="1800" dirty="0" err="1" smtClean="0"/>
              <a:t>sebelumnya</a:t>
            </a:r>
            <a:r>
              <a:rPr lang="en-US" sz="1800" dirty="0" smtClean="0"/>
              <a:t> (2000, XP, </a:t>
            </a:r>
            <a:r>
              <a:rPr lang="en-US" sz="1800" dirty="0" err="1" smtClean="0"/>
              <a:t>dan</a:t>
            </a:r>
            <a:r>
              <a:rPr lang="en-US" sz="1800" dirty="0" smtClean="0"/>
              <a:t> 2003). </a:t>
            </a:r>
            <a:r>
              <a:rPr lang="en-US" sz="1800" dirty="0" err="1" smtClean="0"/>
              <a:t>Berisi</a:t>
            </a:r>
            <a:r>
              <a:rPr lang="en-US" sz="1800" dirty="0" smtClean="0"/>
              <a:t> menu new, open, save, print,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sebagainya</a:t>
            </a:r>
            <a:r>
              <a:rPr lang="en-US" sz="1800" dirty="0" smtClean="0"/>
              <a:t>.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Toolbar Quick Access</a:t>
            </a:r>
            <a:r>
              <a:rPr lang="en-US" sz="1800" i="1" dirty="0" smtClean="0"/>
              <a:t>, yang </a:t>
            </a:r>
            <a:r>
              <a:rPr lang="en-US" sz="1800" i="1" dirty="0" err="1" smtClean="0"/>
              <a:t>secara</a:t>
            </a:r>
            <a:r>
              <a:rPr lang="en-US" sz="1800" i="1" dirty="0" smtClean="0"/>
              <a:t> default toolbar </a:t>
            </a:r>
            <a:r>
              <a:rPr lang="en-US" sz="1800" i="1" dirty="0" err="1" smtClean="0"/>
              <a:t>ini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menyediakan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tombol</a:t>
            </a:r>
            <a:r>
              <a:rPr lang="en-US" sz="1800" i="1" dirty="0" smtClean="0"/>
              <a:t> Save, </a:t>
            </a:r>
            <a:r>
              <a:rPr lang="en-US" sz="1800" dirty="0" smtClean="0"/>
              <a:t>Undo, </a:t>
            </a:r>
            <a:r>
              <a:rPr lang="en-US" sz="1800" dirty="0" err="1" smtClean="0"/>
              <a:t>dan</a:t>
            </a:r>
            <a:r>
              <a:rPr lang="en-US" sz="1800" dirty="0" smtClean="0"/>
              <a:t> Repeat. </a:t>
            </a:r>
            <a:r>
              <a:rPr lang="en-US" sz="1800" dirty="0" err="1" smtClean="0"/>
              <a:t>Namun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ditambah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mengklik</a:t>
            </a:r>
            <a:r>
              <a:rPr lang="en-US" sz="1800" dirty="0" smtClean="0"/>
              <a:t> </a:t>
            </a:r>
            <a:r>
              <a:rPr lang="en-US" sz="1800" dirty="0" err="1" smtClean="0"/>
              <a:t>gambar</a:t>
            </a:r>
            <a:r>
              <a:rPr lang="en-US" sz="1800" dirty="0" smtClean="0"/>
              <a:t> </a:t>
            </a:r>
            <a:r>
              <a:rPr lang="en-US" sz="1800" dirty="0" err="1" smtClean="0"/>
              <a:t>panah</a:t>
            </a:r>
            <a:r>
              <a:rPr lang="en-US" sz="1800" dirty="0" smtClean="0"/>
              <a:t> (drop down)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ujung</a:t>
            </a:r>
            <a:r>
              <a:rPr lang="en-US" sz="1800" dirty="0" smtClean="0"/>
              <a:t> </a:t>
            </a:r>
            <a:r>
              <a:rPr lang="en-US" sz="1800" dirty="0" err="1" smtClean="0"/>
              <a:t>kanan</a:t>
            </a:r>
            <a:r>
              <a:rPr lang="en-US" sz="1800" dirty="0" smtClean="0"/>
              <a:t> toolbar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tandai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belum</a:t>
            </a:r>
            <a:r>
              <a:rPr lang="en-US" sz="1800" dirty="0" smtClean="0"/>
              <a:t> </a:t>
            </a:r>
            <a:r>
              <a:rPr lang="en-US" sz="1800" dirty="0" err="1" smtClean="0"/>
              <a:t>ditampilkan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klik</a:t>
            </a:r>
            <a:r>
              <a:rPr lang="en-US" sz="1800" dirty="0" smtClean="0"/>
              <a:t> </a:t>
            </a:r>
            <a:r>
              <a:rPr lang="en-US" sz="1800" i="1" dirty="0" smtClean="0"/>
              <a:t>More Commands. </a:t>
            </a:r>
          </a:p>
          <a:p>
            <a:pPr algn="just">
              <a:buNone/>
            </a:pPr>
            <a:endParaRPr lang="en-US" sz="1800" i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 bar, </a:t>
            </a:r>
            <a:r>
              <a:rPr lang="en-US" sz="1800" i="1" dirty="0" smtClean="0"/>
              <a:t>yang </a:t>
            </a:r>
            <a:r>
              <a:rPr lang="en-US" sz="1800" i="1" dirty="0" err="1" smtClean="0"/>
              <a:t>terletak</a:t>
            </a:r>
            <a:r>
              <a:rPr lang="en-US" sz="1800" i="1" dirty="0" smtClean="0"/>
              <a:t> paling </a:t>
            </a:r>
            <a:r>
              <a:rPr lang="en-US" sz="1800" i="1" dirty="0" err="1" smtClean="0"/>
              <a:t>atas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pada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jendela</a:t>
            </a:r>
            <a:r>
              <a:rPr lang="en-US" sz="1800" i="1" dirty="0" smtClean="0"/>
              <a:t> word. Title bar </a:t>
            </a:r>
            <a:r>
              <a:rPr lang="en-US" sz="1800" i="1" dirty="0" err="1" smtClean="0"/>
              <a:t>ini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menampilkan</a:t>
            </a:r>
            <a:r>
              <a:rPr lang="en-US" sz="1800" i="1" dirty="0" smtClean="0"/>
              <a:t> </a:t>
            </a:r>
            <a:r>
              <a:rPr lang="en-US" sz="1800" dirty="0" err="1" smtClean="0"/>
              <a:t>nama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sedang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buka</a:t>
            </a:r>
            <a:r>
              <a:rPr lang="en-US" sz="1800" dirty="0" smtClean="0"/>
              <a:t>.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belum</a:t>
            </a:r>
            <a:r>
              <a:rPr lang="en-US" sz="1800" dirty="0" smtClean="0"/>
              <a:t>  </a:t>
            </a:r>
            <a:r>
              <a:rPr lang="en-US" sz="1800" dirty="0" err="1" smtClean="0"/>
              <a:t>isimpan</a:t>
            </a:r>
            <a:r>
              <a:rPr lang="en-US" sz="1800" dirty="0" smtClean="0"/>
              <a:t>/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nama</a:t>
            </a:r>
            <a:r>
              <a:rPr lang="en-US" sz="1800" dirty="0" smtClean="0"/>
              <a:t> </a:t>
            </a:r>
            <a:r>
              <a:rPr lang="en-US" sz="1800" dirty="0" err="1" smtClean="0"/>
              <a:t>maka</a:t>
            </a:r>
            <a:r>
              <a:rPr lang="en-US" sz="1800" dirty="0" smtClean="0"/>
              <a:t> Microsoft Word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menampilkan</a:t>
            </a:r>
            <a:r>
              <a:rPr lang="en-US" sz="1800" dirty="0" smtClean="0"/>
              <a:t> file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nama</a:t>
            </a:r>
            <a:r>
              <a:rPr lang="en-US" sz="1800" dirty="0" smtClean="0"/>
              <a:t> Document </a:t>
            </a:r>
            <a:r>
              <a:rPr lang="nl-NL" sz="1800" dirty="0" smtClean="0"/>
              <a:t>1, 2, 3 dan seterusnya.</a:t>
            </a:r>
          </a:p>
          <a:p>
            <a:pPr algn="just">
              <a:buNone/>
            </a:pPr>
            <a:endParaRPr lang="nl-NL" sz="1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Tombol</a:t>
            </a: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Close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Tombol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tersebut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berfungsi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menutup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aplikasi</a:t>
            </a:r>
            <a:r>
              <a:rPr lang="en-US" sz="1800" i="1" dirty="0" smtClean="0"/>
              <a:t> Microsoft Word.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Penjelasan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Tampilan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Awal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MS Word 2007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28736"/>
            <a:ext cx="7315200" cy="5429264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Ribbon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Berisi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beberapa</a:t>
            </a:r>
            <a:r>
              <a:rPr lang="en-US" sz="1800" i="1" dirty="0" smtClean="0"/>
              <a:t> tab yang </a:t>
            </a:r>
            <a:r>
              <a:rPr lang="en-US" sz="1800" i="1" dirty="0" err="1" smtClean="0"/>
              <a:t>berisi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beberapa</a:t>
            </a:r>
            <a:r>
              <a:rPr lang="en-US" sz="1800" i="1" dirty="0" smtClean="0"/>
              <a:t> group icon.</a:t>
            </a:r>
          </a:p>
          <a:p>
            <a:pPr algn="just">
              <a:buNone/>
            </a:pPr>
            <a:endParaRPr lang="en-US" sz="1800" i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Scroll bars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Berfungsi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untuk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menggeser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layar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kerja</a:t>
            </a:r>
            <a:r>
              <a:rPr lang="en-US" sz="1800" i="1" dirty="0" smtClean="0"/>
              <a:t>. </a:t>
            </a:r>
            <a:r>
              <a:rPr lang="en-US" sz="1800" i="1" dirty="0" err="1" smtClean="0"/>
              <a:t>Jika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ingin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menggeser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layar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kerja</a:t>
            </a:r>
            <a:r>
              <a:rPr lang="en-US" sz="1800" i="1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kiri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kanan</a:t>
            </a:r>
            <a:r>
              <a:rPr lang="en-US" sz="1800" dirty="0" smtClean="0"/>
              <a:t> </a:t>
            </a:r>
            <a:r>
              <a:rPr lang="en-US" sz="1800" dirty="0" err="1" smtClean="0"/>
              <a:t>gunakan</a:t>
            </a:r>
            <a:r>
              <a:rPr lang="en-US" sz="1800" dirty="0" smtClean="0"/>
              <a:t> horizontal scroll bar,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menggeser</a:t>
            </a:r>
            <a:r>
              <a:rPr lang="en-US" sz="1800" dirty="0" smtClean="0"/>
              <a:t> </a:t>
            </a:r>
            <a:r>
              <a:rPr lang="en-US" sz="1800" dirty="0" err="1" smtClean="0"/>
              <a:t>layar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nl-NL" sz="1800" dirty="0" smtClean="0"/>
              <a:t>dan ke bawah gunakan vertical scroll bar.</a:t>
            </a:r>
          </a:p>
          <a:p>
            <a:pPr algn="just">
              <a:buNone/>
            </a:pPr>
            <a:endParaRPr lang="nl-NL" sz="1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Ruler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Bagian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ini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berfungsi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sebagai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alat</a:t>
            </a:r>
            <a:r>
              <a:rPr lang="en-US" sz="1800" i="1" dirty="0" smtClean="0"/>
              <a:t> bantu </a:t>
            </a:r>
            <a:r>
              <a:rPr lang="en-US" sz="1800" i="1" dirty="0" err="1" smtClean="0"/>
              <a:t>dalam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penentuan</a:t>
            </a:r>
            <a:r>
              <a:rPr lang="en-US" sz="1800" i="1" dirty="0" smtClean="0"/>
              <a:t> margin (</a:t>
            </a:r>
            <a:r>
              <a:rPr lang="en-US" sz="1800" i="1" dirty="0" err="1" smtClean="0"/>
              <a:t>batas</a:t>
            </a:r>
            <a:r>
              <a:rPr lang="en-US" sz="1800" i="1" dirty="0" smtClean="0"/>
              <a:t>) </a:t>
            </a:r>
            <a:r>
              <a:rPr lang="en-US" sz="1800" i="1" dirty="0" err="1" smtClean="0"/>
              <a:t>dari</a:t>
            </a:r>
            <a:r>
              <a:rPr lang="en-US" sz="1800" i="1" dirty="0" smtClean="0"/>
              <a:t> </a:t>
            </a:r>
            <a:r>
              <a:rPr lang="fi-FI" sz="1800" dirty="0" smtClean="0"/>
              <a:t>lembar kerja, garis, tabulasi dan lain-lain.</a:t>
            </a:r>
          </a:p>
          <a:p>
            <a:pPr algn="just">
              <a:buNone/>
            </a:pPr>
            <a:endParaRPr lang="fi-FI" sz="1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bar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memberikan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informasi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tentang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letak</a:t>
            </a:r>
            <a:r>
              <a:rPr lang="en-US" sz="1800" i="1" dirty="0" smtClean="0"/>
              <a:t> insertion point, </a:t>
            </a:r>
            <a:r>
              <a:rPr lang="en-US" sz="1800" i="1" dirty="0" err="1" smtClean="0"/>
              <a:t>halaman</a:t>
            </a:r>
            <a:r>
              <a:rPr lang="en-US" sz="1800" i="1" dirty="0" smtClean="0"/>
              <a:t>, section,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. 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Tombol</a:t>
            </a: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</a:t>
            </a:r>
            <a:r>
              <a:rPr lang="en-US" sz="1800" i="1" dirty="0" smtClean="0"/>
              <a:t>. </a:t>
            </a:r>
            <a:r>
              <a:rPr lang="en-US" sz="1800" i="1" dirty="0" err="1" smtClean="0"/>
              <a:t>Tombol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ini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berfungsi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untuk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merubah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tampilan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dokumen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seperti</a:t>
            </a:r>
            <a:r>
              <a:rPr lang="en-US" sz="1800" i="1" dirty="0" smtClean="0"/>
              <a:t> print </a:t>
            </a:r>
            <a:r>
              <a:rPr lang="en-US" sz="1800" dirty="0" smtClean="0"/>
              <a:t>layout, </a:t>
            </a:r>
            <a:r>
              <a:rPr lang="en-US" sz="1800" dirty="0" err="1" smtClean="0"/>
              <a:t>fullscreen</a:t>
            </a:r>
            <a:r>
              <a:rPr lang="en-US" sz="1800" dirty="0" smtClean="0"/>
              <a:t> layout, web layout, out line </a:t>
            </a:r>
            <a:r>
              <a:rPr lang="en-US" sz="1800" dirty="0" err="1" smtClean="0"/>
              <a:t>dan</a:t>
            </a:r>
            <a:r>
              <a:rPr lang="en-US" sz="1800" dirty="0" smtClean="0"/>
              <a:t> draft.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</a:t>
            </a: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Zoom. </a:t>
            </a:r>
            <a:r>
              <a:rPr lang="en-US" sz="1800" i="1" dirty="0" err="1" smtClean="0"/>
              <a:t>Digunakan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untuk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menentukan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ukuran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tampilan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lembar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kerja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layar</a:t>
            </a:r>
            <a:r>
              <a:rPr lang="en-US" sz="1800" i="1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jendela</a:t>
            </a:r>
            <a:r>
              <a:rPr lang="en-US" sz="1800" dirty="0" smtClean="0"/>
              <a:t> word.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315200" cy="642958"/>
          </a:xfrm>
        </p:spPr>
        <p:txBody>
          <a:bodyPr vert="horz" anchor="t"/>
          <a:lstStyle/>
          <a:p>
            <a:r>
              <a:rPr lang="en-US" sz="4000" b="1" dirty="0" err="1" smtClean="0">
                <a:solidFill>
                  <a:schemeClr val="accent2"/>
                </a:solidFill>
                <a:latin typeface="Bernard MT Condensed" pitchFamily="18" charset="0"/>
              </a:rPr>
              <a:t>Mengoperasikan</a:t>
            </a:r>
            <a:r>
              <a:rPr lang="en-US" sz="4000" b="1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Bernard MT Condensed" pitchFamily="18" charset="0"/>
              </a:rPr>
              <a:t>MicrosoftWord</a:t>
            </a:r>
            <a:r>
              <a:rPr lang="en-US" b="1" dirty="0" smtClean="0">
                <a:solidFill>
                  <a:schemeClr val="accent2"/>
                </a:solidFill>
                <a:latin typeface="Bernard MT Condensed" pitchFamily="18" charset="0"/>
              </a:rPr>
              <a:t/>
            </a:r>
            <a:br>
              <a:rPr lang="en-US" b="1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endParaRPr lang="en-US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315200" cy="475775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Baru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nn-N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Jika kita baru memulai mengoperasikan Microsoft Word, biasanya akan langsung ditampilkan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dokumen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kosong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siap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ditulisi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Namun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jika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komputer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secara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otomatis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menyediakan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dokumen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kosong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2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menjadi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alternatif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membuat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dokumen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baru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algn="just">
              <a:buNone/>
            </a:pP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Click icon   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tekan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Alt+F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New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Blank Document</a:t>
            </a:r>
          </a:p>
          <a:p>
            <a:pPr marL="457200" indent="-457200" algn="just"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algn="just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2. 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Tekan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Ctrl+N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pada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keyboard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429132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2"/>
                </a:solidFill>
                <a:latin typeface="Bernard MT Condensed" pitchFamily="18" charset="0"/>
              </a:rPr>
              <a:t>Mengoperasikan</a:t>
            </a:r>
            <a:r>
              <a:rPr lang="en-US" b="1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Bernard MT Condensed" pitchFamily="18" charset="0"/>
              </a:rPr>
              <a:t>MicrosoftWord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1600200"/>
            <a:ext cx="7315200" cy="4972072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Menyimpan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Segera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setelah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memulai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penulisan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sebuah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dokumen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sedapat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mungkin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dilakukan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penyimpanan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Hal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bertujuan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menghindari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hilangnya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dokumen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beberapa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menyimpan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file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folder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komputer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kalian,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antara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lain:</a:t>
            </a:r>
          </a:p>
          <a:p>
            <a:pPr algn="just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>
              <a:buNone/>
            </a:pPr>
            <a:r>
              <a:rPr lang="en-US" sz="2400" dirty="0" smtClean="0"/>
              <a:t>1.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Click icon      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tekan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Alt+F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Save As</a:t>
            </a:r>
          </a:p>
          <a:p>
            <a:pPr algn="just">
              <a:buNone/>
            </a:pP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2. Klik icon Save         pada ribbon</a:t>
            </a:r>
          </a:p>
          <a:p>
            <a:pPr algn="just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3.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Tekan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Ctrl+S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pada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keyboard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Kemudian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ditampilkan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kotak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Dialog Save As.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Ketikkan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file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dokumen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anda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Click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Save.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857760"/>
            <a:ext cx="42862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50057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2"/>
                </a:solidFill>
                <a:latin typeface="Bernard MT Condensed" pitchFamily="18" charset="0"/>
              </a:rPr>
              <a:t>Mengoperasikan</a:t>
            </a:r>
            <a:r>
              <a:rPr lang="en-US" b="1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Bernard MT Condensed" pitchFamily="18" charset="0"/>
              </a:rPr>
              <a:t>MicrosoftWord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315200" cy="497207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Menutup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File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smtClean="0"/>
              <a:t>1. Click icon       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Alt+F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2" charset="2"/>
              </a:rPr>
              <a:t></a:t>
            </a:r>
            <a:r>
              <a:rPr lang="en-US" sz="2400" b="1" dirty="0" smtClean="0"/>
              <a:t> Close</a:t>
            </a:r>
          </a:p>
          <a:p>
            <a:pPr>
              <a:buNone/>
            </a:pPr>
            <a:r>
              <a:rPr lang="it-IT" sz="2400" dirty="0" smtClean="0"/>
              <a:t>2. Klik       icon pada ribbon</a:t>
            </a:r>
          </a:p>
          <a:p>
            <a:pPr>
              <a:buNone/>
            </a:pPr>
            <a:endParaRPr lang="it-IT" sz="2400" dirty="0" smtClean="0"/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Menutup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Jendela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Microsoft Word</a:t>
            </a:r>
          </a:p>
          <a:p>
            <a:pPr algn="just"/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menutup</a:t>
            </a:r>
            <a:r>
              <a:rPr lang="en-US" sz="2400" dirty="0" smtClean="0"/>
              <a:t> </a:t>
            </a:r>
            <a:r>
              <a:rPr lang="en-US" sz="2400" dirty="0" err="1" smtClean="0"/>
              <a:t>jendela</a:t>
            </a:r>
            <a:r>
              <a:rPr lang="en-US" sz="2400" dirty="0" smtClean="0"/>
              <a:t> Microsoft word,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pastikan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tersimpan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r>
              <a:rPr lang="en-US" sz="2400" dirty="0" smtClean="0"/>
              <a:t>1. Click icon       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Alt+F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smtClean="0"/>
              <a:t>Exit Word</a:t>
            </a:r>
          </a:p>
          <a:p>
            <a:pPr algn="just">
              <a:buNone/>
            </a:pPr>
            <a:r>
              <a:rPr lang="sv-SE" sz="2400" dirty="0" smtClean="0"/>
              <a:t>2. Click       pada kanan atas dari jendela Microsoft Word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143116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571744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143512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5572140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2"/>
                </a:solidFill>
                <a:latin typeface="Bernard MT Condensed" pitchFamily="18" charset="0"/>
              </a:rPr>
              <a:t>Mengoperasikan</a:t>
            </a:r>
            <a:r>
              <a:rPr lang="en-US" b="1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Bernard MT Condensed" pitchFamily="18" charset="0"/>
              </a:rPr>
              <a:t>MicrosoftWord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315200" cy="497207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Membuka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File yang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sudah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Tersimpan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beberapa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cara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membuka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file yang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telah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tersimpan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dalam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folder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komputer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kalian,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antara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lain :</a:t>
            </a:r>
          </a:p>
          <a:p>
            <a:pPr algn="just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1. Click icon       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atau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tekan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Alt+F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Open</a:t>
            </a:r>
          </a:p>
          <a:p>
            <a:pPr algn="just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Tekan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Ctrl+O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pada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keyboard</a:t>
            </a:r>
          </a:p>
          <a:p>
            <a:pPr algn="just">
              <a:buNone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nn-NO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Dari kedua cara di atas, akan menghasilkan tampilan kotak dialog Open File, pilih file yang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ingin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dibuka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menentukan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letak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foldernya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terlebih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dahulu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Click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tombol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Open,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maka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file yang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dipilih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akan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dibuka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oleh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Microsoft Word.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1308" y="302766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Melakukan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Pengeditan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Teks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28736"/>
            <a:ext cx="7639080" cy="5072098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Latihan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kalimat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dibawah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marL="0" indent="0" algn="just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kuliah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Perkenalkan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namaku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………………..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suka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banget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segala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teknologi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Komputer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Indonesia.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Berikut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biodataku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lengkap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	: …………………………</a:t>
            </a:r>
          </a:p>
          <a:p>
            <a:pPr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Alamat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	: …………………………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NIM			: …………………………</a:t>
            </a:r>
          </a:p>
          <a:p>
            <a:pPr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SMU/SMK	: …………………………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Contoh</a:t>
            </a: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Tampilan</a:t>
            </a: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yang </a:t>
            </a:r>
            <a:r>
              <a:rPr lang="en-US" sz="4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diinginkan</a:t>
            </a:r>
            <a:endParaRPr lang="en-US" sz="4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778674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10518" cy="9144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Membuat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Bingkai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Pada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Halaman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776" y="1641144"/>
            <a:ext cx="7924800" cy="4495800"/>
          </a:xfrm>
        </p:spPr>
        <p:txBody>
          <a:bodyPr/>
          <a:lstStyle/>
          <a:p>
            <a:pPr algn="ctr">
              <a:buNone/>
            </a:pPr>
            <a:r>
              <a:rPr lang="en-US" sz="2600" b="1" dirty="0" err="1" smtClean="0">
                <a:solidFill>
                  <a:srgbClr val="C00000"/>
                </a:solidFill>
              </a:rPr>
              <a:t>Untuk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mempercantik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dokumen</a:t>
            </a:r>
            <a:r>
              <a:rPr lang="en-US" sz="2600" b="1" dirty="0" smtClean="0">
                <a:solidFill>
                  <a:srgbClr val="C00000"/>
                </a:solidFill>
              </a:rPr>
              <a:t>, </a:t>
            </a:r>
            <a:r>
              <a:rPr lang="en-US" sz="2600" b="1" dirty="0" err="1" smtClean="0">
                <a:solidFill>
                  <a:srgbClr val="C00000"/>
                </a:solidFill>
              </a:rPr>
              <a:t>kita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bisa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menambahkan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bingkai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pada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halaman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dengan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cara</a:t>
            </a:r>
            <a:r>
              <a:rPr lang="en-US" sz="2600" b="1" dirty="0" smtClean="0">
                <a:solidFill>
                  <a:srgbClr val="C0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Tandai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halaman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diberi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bingkai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Klik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menu Page Layout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lalu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klik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Page border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   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grup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Page Background </a:t>
            </a:r>
            <a:r>
              <a:rPr lang="nn-N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yang akan menampilkan kotak dialog border and shading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Klik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tab Page Borders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214686"/>
            <a:ext cx="126682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639080" cy="4972072"/>
          </a:xfrm>
        </p:spPr>
        <p:txBody>
          <a:bodyPr/>
          <a:lstStyle/>
          <a:p>
            <a:pPr algn="just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Header (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catatan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kepala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)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adalah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teks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yang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khusus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diletakkan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dibagian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atas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halaman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yang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akan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selalu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tampil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pada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setiap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halaman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.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Sedangkan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Footer (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catatan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kaki)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kebalikan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dari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header. </a:t>
            </a:r>
          </a:p>
          <a:p>
            <a:pPr algn="just"/>
            <a:r>
              <a:rPr lang="en-US" sz="2000" dirty="0" smtClean="0">
                <a:latin typeface="Bell MT" pitchFamily="18" charset="0"/>
              </a:rPr>
              <a:t>Header </a:t>
            </a:r>
            <a:r>
              <a:rPr lang="en-US" sz="2000" dirty="0" err="1" smtClean="0">
                <a:latin typeface="Bell MT" pitchFamily="18" charset="0"/>
              </a:rPr>
              <a:t>dan</a:t>
            </a:r>
            <a:r>
              <a:rPr lang="en-US" sz="2000" dirty="0" smtClean="0">
                <a:latin typeface="Bell MT" pitchFamily="18" charset="0"/>
              </a:rPr>
              <a:t> footer </a:t>
            </a:r>
            <a:r>
              <a:rPr lang="en-US" sz="2000" dirty="0" err="1" smtClean="0">
                <a:latin typeface="Bell MT" pitchFamily="18" charset="0"/>
              </a:rPr>
              <a:t>ini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sering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dibuat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untuk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memberikan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keterangan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dari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naskah</a:t>
            </a:r>
            <a:r>
              <a:rPr lang="en-US" sz="2000" dirty="0" smtClean="0">
                <a:latin typeface="Bell MT" pitchFamily="18" charset="0"/>
              </a:rPr>
              <a:t> yang </a:t>
            </a:r>
            <a:r>
              <a:rPr lang="en-US" sz="2000" dirty="0" err="1" smtClean="0">
                <a:latin typeface="Bell MT" pitchFamily="18" charset="0"/>
              </a:rPr>
              <a:t>diketik</a:t>
            </a:r>
            <a:r>
              <a:rPr lang="en-US" sz="2000" dirty="0" smtClean="0">
                <a:latin typeface="Bell MT" pitchFamily="18" charset="0"/>
              </a:rPr>
              <a:t>.</a:t>
            </a:r>
          </a:p>
          <a:p>
            <a:pPr algn="just">
              <a:buNone/>
            </a:pPr>
            <a:r>
              <a:rPr lang="en-US" sz="2000" dirty="0" smtClean="0">
                <a:latin typeface="Bell MT" pitchFamily="18" charset="0"/>
              </a:rPr>
              <a:t>	 </a:t>
            </a:r>
            <a:r>
              <a:rPr lang="en-US" sz="2000" dirty="0" err="1" smtClean="0">
                <a:latin typeface="Bell MT" pitchFamily="18" charset="0"/>
              </a:rPr>
              <a:t>Klik</a:t>
            </a:r>
            <a:r>
              <a:rPr lang="en-US" sz="2000" dirty="0" smtClean="0">
                <a:latin typeface="Bell MT" pitchFamily="18" charset="0"/>
              </a:rPr>
              <a:t> Tab insert.</a:t>
            </a:r>
          </a:p>
          <a:p>
            <a:pPr algn="just">
              <a:buNone/>
            </a:pPr>
            <a:r>
              <a:rPr lang="en-US" sz="2000" dirty="0" smtClean="0">
                <a:latin typeface="Bell MT" pitchFamily="18" charset="0"/>
              </a:rPr>
              <a:t>	 </a:t>
            </a:r>
            <a:r>
              <a:rPr lang="en-US" sz="2000" dirty="0" err="1" smtClean="0">
                <a:latin typeface="Bell MT" pitchFamily="18" charset="0"/>
              </a:rPr>
              <a:t>Klik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perintah</a:t>
            </a:r>
            <a:r>
              <a:rPr lang="en-US" sz="2000" dirty="0" smtClean="0">
                <a:latin typeface="Bell MT" pitchFamily="18" charset="0"/>
              </a:rPr>
              <a:t> Header </a:t>
            </a:r>
            <a:r>
              <a:rPr lang="en-US" sz="2000" dirty="0" err="1" smtClean="0">
                <a:latin typeface="Bell MT" pitchFamily="18" charset="0"/>
              </a:rPr>
              <a:t>atau</a:t>
            </a:r>
            <a:r>
              <a:rPr lang="en-US" sz="2000" dirty="0" smtClean="0">
                <a:latin typeface="Bell MT" pitchFamily="18" charset="0"/>
              </a:rPr>
              <a:t> Footer </a:t>
            </a:r>
            <a:r>
              <a:rPr lang="en-US" sz="2000" dirty="0" err="1" smtClean="0">
                <a:latin typeface="Bell MT" pitchFamily="18" charset="0"/>
              </a:rPr>
              <a:t>pada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Grup</a:t>
            </a:r>
            <a:r>
              <a:rPr lang="en-US" sz="2000" dirty="0" smtClean="0">
                <a:latin typeface="Bell MT" pitchFamily="18" charset="0"/>
              </a:rPr>
              <a:t> Header &amp; Footer </a:t>
            </a:r>
            <a:r>
              <a:rPr lang="en-US" sz="2000" dirty="0" err="1" smtClean="0">
                <a:latin typeface="Bell MT" pitchFamily="18" charset="0"/>
              </a:rPr>
              <a:t>lalu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pilih</a:t>
            </a:r>
            <a:r>
              <a:rPr lang="en-US" sz="2000" dirty="0" smtClean="0">
                <a:latin typeface="Bell MT" pitchFamily="18" charset="0"/>
              </a:rPr>
              <a:t> format yang </a:t>
            </a:r>
            <a:r>
              <a:rPr lang="en-US" sz="2000" dirty="0" err="1" smtClean="0">
                <a:latin typeface="Bell MT" pitchFamily="18" charset="0"/>
              </a:rPr>
              <a:t>diinginkan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sehingga</a:t>
            </a:r>
            <a:r>
              <a:rPr lang="en-US" sz="2000" dirty="0" smtClean="0">
                <a:latin typeface="Bell MT" pitchFamily="18" charset="0"/>
              </a:rPr>
              <a:t> insertion point </a:t>
            </a:r>
            <a:r>
              <a:rPr lang="en-US" sz="2000" dirty="0" err="1" smtClean="0">
                <a:latin typeface="Bell MT" pitchFamily="18" charset="0"/>
              </a:rPr>
              <a:t>otomatis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berada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pada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bagian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atas</a:t>
            </a:r>
            <a:r>
              <a:rPr lang="en-US" sz="2000" dirty="0" smtClean="0">
                <a:latin typeface="Bell MT" pitchFamily="18" charset="0"/>
              </a:rPr>
              <a:t> (</a:t>
            </a:r>
            <a:r>
              <a:rPr lang="en-US" sz="2000" dirty="0" err="1" smtClean="0">
                <a:latin typeface="Bell MT" pitchFamily="18" charset="0"/>
              </a:rPr>
              <a:t>untuk</a:t>
            </a:r>
            <a:r>
              <a:rPr lang="en-US" sz="2000" dirty="0" smtClean="0">
                <a:latin typeface="Bell MT" pitchFamily="18" charset="0"/>
              </a:rPr>
              <a:t> header) </a:t>
            </a:r>
            <a:r>
              <a:rPr lang="en-US" sz="2000" dirty="0" err="1" smtClean="0">
                <a:latin typeface="Bell MT" pitchFamily="18" charset="0"/>
              </a:rPr>
              <a:t>atau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bawah</a:t>
            </a:r>
            <a:r>
              <a:rPr lang="en-US" sz="2000" dirty="0" smtClean="0">
                <a:latin typeface="Bell MT" pitchFamily="18" charset="0"/>
              </a:rPr>
              <a:t> (</a:t>
            </a:r>
            <a:r>
              <a:rPr lang="en-US" sz="2000" dirty="0" err="1" smtClean="0">
                <a:latin typeface="Bell MT" pitchFamily="18" charset="0"/>
              </a:rPr>
              <a:t>untuk</a:t>
            </a:r>
            <a:r>
              <a:rPr lang="en-US" sz="2000" dirty="0" smtClean="0">
                <a:latin typeface="Bell MT" pitchFamily="18" charset="0"/>
              </a:rPr>
              <a:t> footer) </a:t>
            </a:r>
            <a:r>
              <a:rPr lang="en-US" sz="2000" dirty="0" err="1" smtClean="0">
                <a:latin typeface="Bell MT" pitchFamily="18" charset="0"/>
              </a:rPr>
              <a:t>dokumen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dan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muncul</a:t>
            </a:r>
            <a:r>
              <a:rPr lang="en-US" sz="2000" dirty="0" smtClean="0">
                <a:latin typeface="Bell MT" pitchFamily="18" charset="0"/>
              </a:rPr>
              <a:t> tab design </a:t>
            </a:r>
            <a:r>
              <a:rPr lang="en-US" sz="2000" dirty="0" err="1" smtClean="0">
                <a:latin typeface="Bell MT" pitchFamily="18" charset="0"/>
              </a:rPr>
              <a:t>pada</a:t>
            </a:r>
            <a:r>
              <a:rPr lang="en-US" sz="2000" dirty="0" smtClean="0">
                <a:latin typeface="Bell MT" pitchFamily="18" charset="0"/>
              </a:rPr>
              <a:t> Ribbon.</a:t>
            </a:r>
          </a:p>
          <a:p>
            <a:pPr algn="just">
              <a:buNone/>
            </a:pPr>
            <a:r>
              <a:rPr lang="en-US" sz="2000" dirty="0" smtClean="0"/>
              <a:t>	 </a:t>
            </a:r>
            <a:r>
              <a:rPr lang="en-US" sz="2000" dirty="0" err="1" smtClean="0"/>
              <a:t>Ketikkan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yang </a:t>
            </a:r>
            <a:r>
              <a:rPr lang="en-US" sz="2000" dirty="0" err="1" smtClean="0"/>
              <a:t>untuk</a:t>
            </a:r>
            <a:r>
              <a:rPr lang="en-US" sz="2000" dirty="0" smtClean="0"/>
              <a:t> header/footer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keinginan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.</a:t>
            </a:r>
            <a:endParaRPr lang="en-US" sz="2000" dirty="0">
              <a:latin typeface="Bell MT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11216" y="214290"/>
            <a:ext cx="771051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nard MT Condensed" pitchFamily="18" charset="0"/>
                <a:ea typeface="+mj-ea"/>
                <a:cs typeface="+mj-cs"/>
              </a:rPr>
              <a:t>Header &amp; Footer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5667676"/>
            <a:ext cx="1409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654028"/>
            <a:ext cx="571504" cy="83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5640380"/>
            <a:ext cx="8953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  <a:latin typeface="Bernard MT Condensed" pitchFamily="18" charset="0"/>
              </a:rPr>
              <a:t>Silabus</a:t>
            </a:r>
            <a:r>
              <a:rPr lang="en-US" dirty="0" smtClean="0">
                <a:solidFill>
                  <a:srgbClr val="0070C0"/>
                </a:solidFill>
                <a:latin typeface="Bernard MT Condensed" pitchFamily="18" charset="0"/>
              </a:rPr>
              <a:t> Mata </a:t>
            </a:r>
            <a:r>
              <a:rPr lang="en-US" dirty="0" err="1" smtClean="0">
                <a:solidFill>
                  <a:srgbClr val="0070C0"/>
                </a:solidFill>
                <a:latin typeface="Bernard MT Condensed" pitchFamily="18" charset="0"/>
              </a:rPr>
              <a:t>Kuliah</a:t>
            </a:r>
            <a:r>
              <a:rPr lang="en-US" dirty="0" smtClean="0">
                <a:solidFill>
                  <a:srgbClr val="0070C0"/>
                </a:solidFill>
                <a:latin typeface="Bernard MT Condensed" pitchFamily="18" charset="0"/>
              </a:rPr>
              <a:t> KAA - 1</a:t>
            </a:r>
            <a:endParaRPr lang="en-US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57298"/>
            <a:ext cx="7315200" cy="521497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Microsoft office Word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Pengenalan</a:t>
            </a:r>
            <a:r>
              <a:rPr lang="en-US" sz="1600" dirty="0" smtClean="0"/>
              <a:t> MS Word 2007</a:t>
            </a:r>
          </a:p>
          <a:p>
            <a:pPr lvl="1">
              <a:buFontTx/>
              <a:buChar char="-"/>
            </a:pPr>
            <a:r>
              <a:rPr lang="en-US" sz="1600" dirty="0" smtClean="0"/>
              <a:t>Page Setup, Header &amp; Footer, Insert Number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Penyisipkan</a:t>
            </a:r>
            <a:r>
              <a:rPr lang="en-US" sz="1600" dirty="0" smtClean="0"/>
              <a:t> </a:t>
            </a:r>
            <a:r>
              <a:rPr lang="en-US" sz="1600" dirty="0" err="1" smtClean="0"/>
              <a:t>Objek</a:t>
            </a:r>
            <a:endParaRPr lang="en-US" sz="1600" dirty="0" smtClean="0"/>
          </a:p>
          <a:p>
            <a:pPr lvl="1">
              <a:buFontTx/>
              <a:buChar char="-"/>
            </a:pPr>
            <a:r>
              <a:rPr lang="en-US" sz="1600" dirty="0" err="1" smtClean="0"/>
              <a:t>Tabel</a:t>
            </a:r>
            <a:endParaRPr lang="en-US" sz="16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Microsoft office Excel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Pengenalan</a:t>
            </a:r>
            <a:r>
              <a:rPr lang="en-US" sz="1600" dirty="0" smtClean="0"/>
              <a:t> MS Excel 2007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Macam</a:t>
            </a:r>
            <a:r>
              <a:rPr lang="en-US" sz="1600" dirty="0" smtClean="0"/>
              <a:t> – </a:t>
            </a:r>
            <a:r>
              <a:rPr lang="en-US" sz="1600" dirty="0" err="1" smtClean="0"/>
              <a:t>macam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Excel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Logika</a:t>
            </a:r>
            <a:endParaRPr lang="en-US" sz="1600" dirty="0" smtClean="0"/>
          </a:p>
          <a:p>
            <a:pPr lvl="1">
              <a:buFontTx/>
              <a:buChar char="-"/>
            </a:pPr>
            <a:r>
              <a:rPr lang="en-US" sz="1600" dirty="0" err="1" smtClean="0"/>
              <a:t>Fungsi</a:t>
            </a:r>
            <a:r>
              <a:rPr lang="en-US" sz="1600" dirty="0" smtClean="0"/>
              <a:t> String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Microsoft office Power Point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Pengenalan</a:t>
            </a:r>
            <a:r>
              <a:rPr lang="en-US" sz="1600" dirty="0" smtClean="0"/>
              <a:t> MS Power Point 2007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Membuat</a:t>
            </a:r>
            <a:r>
              <a:rPr lang="en-US" sz="1600" dirty="0" smtClean="0"/>
              <a:t> Format </a:t>
            </a:r>
            <a:r>
              <a:rPr lang="en-US" sz="1600" dirty="0" err="1" smtClean="0"/>
              <a:t>Presentasi</a:t>
            </a:r>
            <a:endParaRPr lang="en-US" sz="1600" dirty="0" smtClean="0"/>
          </a:p>
          <a:p>
            <a:pPr lvl="1">
              <a:buFontTx/>
              <a:buChar char="-"/>
            </a:pPr>
            <a:r>
              <a:rPr lang="en-US" sz="1600" dirty="0" err="1" smtClean="0"/>
              <a:t>Memasukkan</a:t>
            </a:r>
            <a:r>
              <a:rPr lang="en-US" sz="1600" dirty="0" smtClean="0"/>
              <a:t> </a:t>
            </a:r>
            <a:r>
              <a:rPr lang="en-US" sz="1600" dirty="0" err="1" smtClean="0"/>
              <a:t>berbagai</a:t>
            </a:r>
            <a:r>
              <a:rPr lang="en-US" sz="1600" dirty="0" smtClean="0"/>
              <a:t> </a:t>
            </a:r>
            <a:r>
              <a:rPr lang="en-US" sz="1600" dirty="0" err="1" smtClean="0"/>
              <a:t>macam</a:t>
            </a:r>
            <a:r>
              <a:rPr lang="en-US" sz="1600" dirty="0" smtClean="0"/>
              <a:t> </a:t>
            </a:r>
            <a:r>
              <a:rPr lang="en-US" sz="1600" dirty="0" err="1" smtClean="0"/>
              <a:t>Objek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Power Point 2007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Animasi</a:t>
            </a:r>
            <a:r>
              <a:rPr lang="en-US" sz="1600" dirty="0" smtClean="0"/>
              <a:t> &amp; Hyperlink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Sistematika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Penilaian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10518" cy="5257800"/>
          </a:xfrm>
        </p:spPr>
        <p:txBody>
          <a:bodyPr/>
          <a:lstStyle/>
          <a:p>
            <a:pPr marL="1608138" indent="-1608138"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Bobot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Penilaian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smtClean="0">
                <a:latin typeface="Agency FB" pitchFamily="34" charset="0"/>
              </a:rPr>
              <a:t>= 10 % </a:t>
            </a:r>
            <a:r>
              <a:rPr lang="en-US" dirty="0" err="1" smtClean="0">
                <a:latin typeface="Agency FB" pitchFamily="34" charset="0"/>
              </a:rPr>
              <a:t>Kehadiran</a:t>
            </a:r>
            <a:r>
              <a:rPr lang="en-US" dirty="0" smtClean="0">
                <a:latin typeface="Agency FB" pitchFamily="34" charset="0"/>
              </a:rPr>
              <a:t> + 20 % </a:t>
            </a:r>
            <a:r>
              <a:rPr lang="en-US" dirty="0" err="1" smtClean="0">
                <a:latin typeface="Agency FB" pitchFamily="34" charset="0"/>
              </a:rPr>
              <a:t>Tugas</a:t>
            </a:r>
            <a:r>
              <a:rPr lang="en-US" dirty="0" smtClean="0">
                <a:latin typeface="Agency FB" pitchFamily="34" charset="0"/>
              </a:rPr>
              <a:t> + </a:t>
            </a:r>
          </a:p>
          <a:p>
            <a:pPr marL="1608138" indent="-1608138">
              <a:buNone/>
            </a:pPr>
            <a:r>
              <a:rPr lang="en-US" dirty="0">
                <a:latin typeface="Agency FB" pitchFamily="34" charset="0"/>
              </a:rPr>
              <a:t>	</a:t>
            </a:r>
            <a:r>
              <a:rPr lang="en-US" dirty="0" smtClean="0">
                <a:latin typeface="Agency FB" pitchFamily="34" charset="0"/>
              </a:rPr>
              <a:t>        30 % UTS +    40 % UAS</a:t>
            </a:r>
          </a:p>
          <a:p>
            <a:pPr marL="1608138" indent="-1608138"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Nilai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Akhir</a:t>
            </a:r>
            <a:endParaRPr lang="en-US" dirty="0" smtClean="0">
              <a:solidFill>
                <a:srgbClr val="FF0000"/>
              </a:solidFill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lnSpc>
                <a:spcPct val="200000"/>
              </a:lnSpc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Kehadiran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Minimal 80 % (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Maksimal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3 x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Tidak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Masuk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)</a:t>
            </a:r>
            <a:endParaRPr lang="en-US" dirty="0">
              <a:solidFill>
                <a:srgbClr val="FF0000"/>
              </a:solidFill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19780" y="3003610"/>
          <a:ext cx="3500462" cy="26385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7322"/>
                <a:gridCol w="2143140"/>
              </a:tblGrid>
              <a:tr h="4160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NILAI</a:t>
                      </a:r>
                      <a:r>
                        <a:rPr lang="en-US" baseline="0" dirty="0" smtClean="0"/>
                        <a:t>  AKHIR</a:t>
                      </a:r>
                      <a:endParaRPr lang="en-US" dirty="0"/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 smtClean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Nilai</a:t>
                      </a:r>
                      <a:r>
                        <a:rPr lang="en-US" sz="2000" baseline="0" dirty="0" smtClean="0"/>
                        <a:t> &gt;= 80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Nilai</a:t>
                      </a:r>
                      <a:r>
                        <a:rPr lang="en-US" sz="2000" baseline="0" dirty="0" smtClean="0"/>
                        <a:t> &gt;= 68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&gt;= 56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&gt;= 45</a:t>
                      </a:r>
                      <a:endParaRPr lang="en-US" sz="2000" dirty="0" smtClean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&lt; 45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500042"/>
            <a:ext cx="7315200" cy="557194"/>
          </a:xfrm>
        </p:spPr>
        <p:txBody>
          <a:bodyPr/>
          <a:lstStyle/>
          <a:p>
            <a:r>
              <a:rPr lang="en-US" u="sng" dirty="0" err="1" smtClean="0">
                <a:solidFill>
                  <a:schemeClr val="accent2"/>
                </a:solidFill>
                <a:latin typeface="Bernard MT Condensed" pitchFamily="18" charset="0"/>
              </a:rPr>
              <a:t>Sistem</a:t>
            </a:r>
            <a:r>
              <a:rPr lang="en-US" u="sng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r>
              <a:rPr lang="en-US" u="sng" dirty="0" err="1" smtClean="0">
                <a:solidFill>
                  <a:schemeClr val="accent2"/>
                </a:solidFill>
                <a:latin typeface="Bernard MT Condensed" pitchFamily="18" charset="0"/>
              </a:rPr>
              <a:t>Komputer</a:t>
            </a:r>
            <a:r>
              <a:rPr lang="en-US" u="sng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br>
              <a:rPr lang="en-US" u="sng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endParaRPr lang="en-US" u="sng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57298"/>
            <a:ext cx="7315200" cy="4738702"/>
          </a:xfrm>
        </p:spPr>
        <p:txBody>
          <a:bodyPr/>
          <a:lstStyle/>
          <a:p>
            <a:pPr>
              <a:buNone/>
            </a:pPr>
            <a:r>
              <a:rPr lang="sv-SE" sz="1800" dirty="0" smtClean="0">
                <a:latin typeface="Bell Gothic Std Black" pitchFamily="34" charset="0"/>
              </a:rPr>
              <a:t>Sebuah sistem komputer tersusun atas tiga elemen, yaitu </a:t>
            </a:r>
          </a:p>
          <a:p>
            <a:pPr>
              <a:buNone/>
            </a:pPr>
            <a:r>
              <a:rPr lang="en-US" sz="1800" dirty="0" smtClean="0">
                <a:latin typeface="Bell Gothic Std Black" pitchFamily="34" charset="0"/>
              </a:rPr>
              <a:t>1. Hardware (</a:t>
            </a:r>
            <a:r>
              <a:rPr lang="en-US" sz="1800" dirty="0" err="1" smtClean="0">
                <a:latin typeface="Bell Gothic Std Black" pitchFamily="34" charset="0"/>
              </a:rPr>
              <a:t>Perangkat</a:t>
            </a:r>
            <a:r>
              <a:rPr lang="en-US" sz="1800" dirty="0" smtClean="0">
                <a:latin typeface="Bell Gothic Std Black" pitchFamily="34" charset="0"/>
              </a:rPr>
              <a:t> </a:t>
            </a:r>
            <a:r>
              <a:rPr lang="en-US" sz="1800" dirty="0" err="1" smtClean="0">
                <a:latin typeface="Bell Gothic Std Black" pitchFamily="34" charset="0"/>
              </a:rPr>
              <a:t>Keras</a:t>
            </a:r>
            <a:r>
              <a:rPr lang="en-US" sz="1800" dirty="0" smtClean="0">
                <a:latin typeface="Bell Gothic Std Black" pitchFamily="34" charset="0"/>
              </a:rPr>
              <a:t>), </a:t>
            </a:r>
            <a:r>
              <a:rPr lang="en-US" sz="1800" dirty="0" err="1" smtClean="0">
                <a:latin typeface="Bell Gothic Std Black" pitchFamily="34" charset="0"/>
              </a:rPr>
              <a:t>merupakan</a:t>
            </a:r>
            <a:r>
              <a:rPr lang="en-US" sz="1800" dirty="0" smtClean="0">
                <a:latin typeface="Bell Gothic Std Black" pitchFamily="34" charset="0"/>
              </a:rPr>
              <a:t> </a:t>
            </a:r>
            <a:r>
              <a:rPr lang="en-US" sz="1800" dirty="0" err="1" smtClean="0">
                <a:latin typeface="Bell Gothic Std Black" pitchFamily="34" charset="0"/>
              </a:rPr>
              <a:t>rangkaian</a:t>
            </a:r>
            <a:r>
              <a:rPr lang="en-US" sz="1800" dirty="0" smtClean="0">
                <a:latin typeface="Bell Gothic Std Black" pitchFamily="34" charset="0"/>
              </a:rPr>
              <a:t> </a:t>
            </a:r>
            <a:r>
              <a:rPr lang="en-US" sz="1800" dirty="0" err="1" smtClean="0">
                <a:latin typeface="Bell Gothic Std Black" pitchFamily="34" charset="0"/>
              </a:rPr>
              <a:t>elektronika</a:t>
            </a:r>
            <a:r>
              <a:rPr lang="en-US" sz="1800" dirty="0" smtClean="0">
                <a:latin typeface="Bell Gothic Std Black" pitchFamily="34" charset="0"/>
              </a:rPr>
              <a:t> </a:t>
            </a:r>
          </a:p>
          <a:p>
            <a:pPr>
              <a:buNone/>
            </a:pPr>
            <a:r>
              <a:rPr lang="en-US" sz="1800" dirty="0" smtClean="0">
                <a:latin typeface="Bell Gothic Std Black" pitchFamily="34" charset="0"/>
              </a:rPr>
              <a:t>2. Software (</a:t>
            </a:r>
            <a:r>
              <a:rPr lang="en-US" sz="1800" dirty="0" err="1" smtClean="0">
                <a:latin typeface="Bell Gothic Std Black" pitchFamily="34" charset="0"/>
              </a:rPr>
              <a:t>Perangkat</a:t>
            </a:r>
            <a:r>
              <a:rPr lang="en-US" sz="1800" dirty="0" smtClean="0">
                <a:latin typeface="Bell Gothic Std Black" pitchFamily="34" charset="0"/>
              </a:rPr>
              <a:t> </a:t>
            </a:r>
            <a:r>
              <a:rPr lang="en-US" sz="1800" dirty="0" err="1" smtClean="0">
                <a:latin typeface="Bell Gothic Std Black" pitchFamily="34" charset="0"/>
              </a:rPr>
              <a:t>Lunak</a:t>
            </a:r>
            <a:r>
              <a:rPr lang="en-US" sz="1800" dirty="0" smtClean="0">
                <a:latin typeface="Bell Gothic Std Black" pitchFamily="34" charset="0"/>
              </a:rPr>
              <a:t>), </a:t>
            </a:r>
            <a:r>
              <a:rPr lang="en-US" sz="1800" dirty="0" err="1" smtClean="0">
                <a:latin typeface="Bell Gothic Std Black" pitchFamily="34" charset="0"/>
              </a:rPr>
              <a:t>merupakan</a:t>
            </a:r>
            <a:r>
              <a:rPr lang="en-US" sz="1800" dirty="0" smtClean="0">
                <a:latin typeface="Bell Gothic Std Black" pitchFamily="34" charset="0"/>
              </a:rPr>
              <a:t> program yang </a:t>
            </a:r>
            <a:r>
              <a:rPr lang="en-US" sz="1800" dirty="0" err="1" smtClean="0">
                <a:latin typeface="Bell Gothic Std Black" pitchFamily="34" charset="0"/>
              </a:rPr>
              <a:t>dijalankan</a:t>
            </a:r>
            <a:r>
              <a:rPr lang="en-US" sz="1800" dirty="0" smtClean="0">
                <a:latin typeface="Bell Gothic Std Black" pitchFamily="34" charset="0"/>
              </a:rPr>
              <a:t> </a:t>
            </a:r>
            <a:r>
              <a:rPr lang="en-US" sz="1800" dirty="0" err="1" smtClean="0">
                <a:latin typeface="Bell Gothic Std Black" pitchFamily="34" charset="0"/>
              </a:rPr>
              <a:t>pada</a:t>
            </a:r>
            <a:r>
              <a:rPr lang="en-US" sz="1800" dirty="0" smtClean="0">
                <a:latin typeface="Bell Gothic Std Black" pitchFamily="34" charset="0"/>
              </a:rPr>
              <a:t> </a:t>
            </a:r>
            <a:r>
              <a:rPr lang="en-US" sz="1800" dirty="0" err="1" smtClean="0">
                <a:latin typeface="Bell Gothic Std Black" pitchFamily="34" charset="0"/>
              </a:rPr>
              <a:t>komputer</a:t>
            </a:r>
            <a:r>
              <a:rPr lang="en-US" sz="1800" dirty="0" smtClean="0">
                <a:latin typeface="Bell Gothic Std Black" pitchFamily="34" charset="0"/>
              </a:rPr>
              <a:t> </a:t>
            </a:r>
          </a:p>
          <a:p>
            <a:pPr>
              <a:buNone/>
            </a:pPr>
            <a:r>
              <a:rPr lang="en-US" sz="1800" dirty="0" smtClean="0">
                <a:latin typeface="Bell Gothic Std Black" pitchFamily="34" charset="0"/>
              </a:rPr>
              <a:t>3. </a:t>
            </a:r>
            <a:r>
              <a:rPr lang="en-US" sz="1800" dirty="0" err="1" smtClean="0">
                <a:latin typeface="Bell Gothic Std Black" pitchFamily="34" charset="0"/>
              </a:rPr>
              <a:t>Brainware</a:t>
            </a:r>
            <a:r>
              <a:rPr lang="en-US" sz="1800" dirty="0" smtClean="0">
                <a:latin typeface="Bell Gothic Std Black" pitchFamily="34" charset="0"/>
              </a:rPr>
              <a:t> (SDM) </a:t>
            </a:r>
          </a:p>
          <a:p>
            <a:endParaRPr lang="en-US" sz="1200" dirty="0" smtClean="0"/>
          </a:p>
          <a:p>
            <a:pPr>
              <a:buFont typeface="Wingdings" pitchFamily="2" charset="2"/>
              <a:buChar char="q"/>
            </a:pPr>
            <a:r>
              <a:rPr lang="en-US" sz="1600" b="1" dirty="0" err="1" smtClean="0">
                <a:solidFill>
                  <a:srgbClr val="FF0000"/>
                </a:solidFill>
              </a:rPr>
              <a:t>Perangkat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Keras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714480" y="4000504"/>
            <a:ext cx="1714512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I/O Device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286512" y="3962758"/>
            <a:ext cx="1714512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Memori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143372" y="5429264"/>
            <a:ext cx="1500198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Processor</a:t>
            </a:r>
          </a:p>
        </p:txBody>
      </p:sp>
      <p:cxnSp>
        <p:nvCxnSpPr>
          <p:cNvPr id="9" name="Shape 8"/>
          <p:cNvCxnSpPr>
            <a:stCxn id="4" idx="2"/>
            <a:endCxn id="6" idx="1"/>
          </p:cNvCxnSpPr>
          <p:nvPr/>
        </p:nvCxnSpPr>
        <p:spPr bwMode="auto">
          <a:xfrm rot="16200000" flipH="1">
            <a:off x="2768191" y="4304115"/>
            <a:ext cx="1178727" cy="157163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arrow"/>
          </a:ln>
          <a:effectLst/>
        </p:spPr>
      </p:cxnSp>
      <p:cxnSp>
        <p:nvCxnSpPr>
          <p:cNvPr id="13" name="Shape 12"/>
          <p:cNvCxnSpPr>
            <a:stCxn id="5" idx="2"/>
            <a:endCxn id="6" idx="3"/>
          </p:cNvCxnSpPr>
          <p:nvPr/>
        </p:nvCxnSpPr>
        <p:spPr bwMode="auto">
          <a:xfrm rot="5400000">
            <a:off x="5821152" y="4356680"/>
            <a:ext cx="1145035" cy="150019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5" name="Straight Connector 14"/>
          <p:cNvCxnSpPr>
            <a:stCxn id="4" idx="3"/>
            <a:endCxn id="5" idx="1"/>
          </p:cNvCxnSpPr>
          <p:nvPr/>
        </p:nvCxnSpPr>
        <p:spPr bwMode="auto">
          <a:xfrm flipV="1">
            <a:off x="3428992" y="4248510"/>
            <a:ext cx="2857520" cy="20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714612" y="5214950"/>
            <a:ext cx="989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I/O Bus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00760" y="4929198"/>
            <a:ext cx="10727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chemeClr val="accent2"/>
                </a:solidFill>
                <a:latin typeface="Bernard MT Condensed" pitchFamily="18" charset="0"/>
              </a:rPr>
              <a:t>Sistem</a:t>
            </a:r>
            <a:r>
              <a:rPr lang="en-US" u="sng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r>
              <a:rPr lang="en-US" u="sng" dirty="0" err="1" smtClean="0">
                <a:solidFill>
                  <a:schemeClr val="accent2"/>
                </a:solidFill>
                <a:latin typeface="Bernard MT Condensed" pitchFamily="18" charset="0"/>
              </a:rPr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10518" cy="504351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FF0000"/>
                </a:solidFill>
              </a:rPr>
              <a:t>Perangkat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Lunak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diklasifikasikan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1.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</a:t>
            </a:r>
            <a:r>
              <a:rPr lang="en-US" sz="2000" dirty="0" smtClean="0"/>
              <a:t>,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mengoperasikan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menyediakan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antarmuka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r>
              <a:rPr lang="en-US" sz="2000" dirty="0" smtClean="0"/>
              <a:t> lain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.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: MS DOS, MS Windows (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generasi</a:t>
            </a:r>
            <a:r>
              <a:rPr lang="en-US" sz="2000" dirty="0" smtClean="0"/>
              <a:t>), Macintosh, OS/2, UNIX ,LINUX (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), NetWare, </a:t>
            </a:r>
            <a:r>
              <a:rPr lang="en-US" sz="2000" dirty="0" err="1" smtClean="0"/>
              <a:t>dll</a:t>
            </a:r>
            <a:r>
              <a:rPr lang="en-US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2.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Utilitas</a:t>
            </a:r>
            <a:r>
              <a:rPr lang="en-US" sz="2000" dirty="0" smtClean="0"/>
              <a:t>,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pemeliharaan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anti virus, </a:t>
            </a:r>
            <a:r>
              <a:rPr lang="en-US" sz="2000" dirty="0" err="1" smtClean="0"/>
              <a:t>partisi</a:t>
            </a:r>
            <a:r>
              <a:rPr lang="en-US" sz="2000" dirty="0" smtClean="0"/>
              <a:t> </a:t>
            </a:r>
            <a:r>
              <a:rPr lang="en-US" sz="2000" dirty="0" err="1" smtClean="0"/>
              <a:t>hardisk</a:t>
            </a:r>
            <a:r>
              <a:rPr lang="en-US" sz="2000" dirty="0" smtClean="0"/>
              <a:t>,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hardisk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.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utilitas</a:t>
            </a:r>
            <a:r>
              <a:rPr lang="en-US" sz="2000" dirty="0" smtClean="0"/>
              <a:t> : Norton Utilities, </a:t>
            </a:r>
            <a:r>
              <a:rPr lang="en-US" sz="2000" dirty="0" err="1" smtClean="0"/>
              <a:t>PartitionMagic</a:t>
            </a:r>
            <a:r>
              <a:rPr lang="en-US" sz="2000" dirty="0" smtClean="0"/>
              <a:t>, McAfee, </a:t>
            </a:r>
            <a:r>
              <a:rPr lang="en-US" sz="2000" dirty="0" err="1" smtClean="0"/>
              <a:t>dll</a:t>
            </a:r>
            <a:r>
              <a:rPr lang="en-US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3.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Aplikasi</a:t>
            </a:r>
            <a:r>
              <a:rPr lang="en-US" sz="2000" dirty="0" smtClean="0"/>
              <a:t>,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program yang </a:t>
            </a:r>
            <a:r>
              <a:rPr lang="en-US" sz="2000" dirty="0" err="1" smtClean="0"/>
              <a:t>dikembangkan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spesifik</a:t>
            </a:r>
            <a:r>
              <a:rPr lang="en-US" sz="2000" dirty="0" smtClean="0"/>
              <a:t>.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: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akuntansi</a:t>
            </a:r>
            <a:r>
              <a:rPr lang="en-US" sz="2000" dirty="0" smtClean="0"/>
              <a:t>,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perbankan</a:t>
            </a:r>
            <a:r>
              <a:rPr lang="en-US" sz="2000" dirty="0" smtClean="0"/>
              <a:t>,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manufaktur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chemeClr val="accent2"/>
                </a:solidFill>
                <a:latin typeface="Bernard MT Condensed" pitchFamily="18" charset="0"/>
              </a:rPr>
              <a:t>Sistem</a:t>
            </a:r>
            <a:r>
              <a:rPr lang="en-US" u="sng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r>
              <a:rPr lang="en-US" u="sng" dirty="0" err="1" smtClean="0">
                <a:solidFill>
                  <a:schemeClr val="accent2"/>
                </a:solidFill>
                <a:latin typeface="Bernard MT Condensed" pitchFamily="18" charset="0"/>
              </a:rPr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10518" cy="5043510"/>
          </a:xfrm>
        </p:spPr>
        <p:txBody>
          <a:bodyPr/>
          <a:lstStyle/>
          <a:p>
            <a:endParaRPr lang="en-US" sz="1600" dirty="0" smtClean="0"/>
          </a:p>
          <a:p>
            <a:pPr algn="just">
              <a:buNone/>
            </a:pPr>
            <a:r>
              <a:rPr lang="en-US" sz="1600" dirty="0" smtClean="0"/>
              <a:t>4.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</a:t>
            </a:r>
            <a:r>
              <a:rPr lang="en-US" sz="1800" dirty="0" smtClean="0"/>
              <a:t>,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program yang </a:t>
            </a:r>
            <a:r>
              <a:rPr lang="en-US" sz="1800" dirty="0" err="1" smtClean="0"/>
              <a:t>dikembangkan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,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: </a:t>
            </a:r>
          </a:p>
          <a:p>
            <a:pPr algn="just"/>
            <a:r>
              <a:rPr lang="en-US" sz="1800" dirty="0" err="1" smtClean="0"/>
              <a:t>pengolah</a:t>
            </a:r>
            <a:r>
              <a:rPr lang="en-US" sz="1800" dirty="0" smtClean="0"/>
              <a:t> </a:t>
            </a:r>
            <a:r>
              <a:rPr lang="en-US" sz="1800" dirty="0" err="1" smtClean="0"/>
              <a:t>kata</a:t>
            </a:r>
            <a:r>
              <a:rPr lang="en-US" sz="1800" dirty="0" smtClean="0"/>
              <a:t> /editor </a:t>
            </a:r>
            <a:r>
              <a:rPr lang="en-US" sz="1800" dirty="0" err="1" smtClean="0"/>
              <a:t>naskah</a:t>
            </a:r>
            <a:r>
              <a:rPr lang="en-US" sz="1800" dirty="0" smtClean="0"/>
              <a:t> : </a:t>
            </a:r>
            <a:r>
              <a:rPr lang="en-US" sz="1800" dirty="0" err="1" smtClean="0"/>
              <a:t>Wordstar</a:t>
            </a:r>
            <a:r>
              <a:rPr lang="en-US" sz="1800" dirty="0" smtClean="0"/>
              <a:t>, MS Word, Word Perfect, AmiPro, </a:t>
            </a:r>
            <a:r>
              <a:rPr lang="en-US" sz="1800" dirty="0" err="1" smtClean="0"/>
              <a:t>dll</a:t>
            </a:r>
            <a:r>
              <a:rPr lang="en-US" sz="1800" dirty="0" smtClean="0"/>
              <a:t> </a:t>
            </a:r>
          </a:p>
          <a:p>
            <a:pPr algn="just"/>
            <a:r>
              <a:rPr lang="en-US" sz="1800" dirty="0" err="1" smtClean="0"/>
              <a:t>pengolah</a:t>
            </a:r>
            <a:r>
              <a:rPr lang="en-US" sz="1800" dirty="0" smtClean="0"/>
              <a:t> </a:t>
            </a:r>
            <a:r>
              <a:rPr lang="en-US" sz="1800" dirty="0" err="1" smtClean="0"/>
              <a:t>angka</a:t>
            </a:r>
            <a:r>
              <a:rPr lang="en-US" sz="1800" dirty="0" smtClean="0"/>
              <a:t> /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: Lotus123, MS </a:t>
            </a:r>
            <a:r>
              <a:rPr lang="en-US" sz="1800" dirty="0" err="1" smtClean="0"/>
              <a:t>Excell</a:t>
            </a:r>
            <a:r>
              <a:rPr lang="en-US" sz="1800" dirty="0" smtClean="0"/>
              <a:t>, </a:t>
            </a:r>
            <a:r>
              <a:rPr lang="en-US" sz="1800" dirty="0" err="1" smtClean="0"/>
              <a:t>QuattroPro</a:t>
            </a:r>
            <a:r>
              <a:rPr lang="en-US" sz="1800" dirty="0" smtClean="0"/>
              <a:t>, </a:t>
            </a:r>
            <a:r>
              <a:rPr lang="en-US" sz="1800" dirty="0" err="1" smtClean="0"/>
              <a:t>dll</a:t>
            </a:r>
            <a:r>
              <a:rPr lang="en-US" sz="1800" dirty="0" smtClean="0"/>
              <a:t> </a:t>
            </a:r>
          </a:p>
          <a:p>
            <a:pPr algn="just"/>
            <a:r>
              <a:rPr lang="en-US" sz="1800" dirty="0" err="1" smtClean="0"/>
              <a:t>presentasi</a:t>
            </a:r>
            <a:r>
              <a:rPr lang="en-US" sz="1800" dirty="0" smtClean="0"/>
              <a:t> : MS PowerPoint, </a:t>
            </a:r>
            <a:r>
              <a:rPr lang="en-US" sz="1800" dirty="0" err="1" smtClean="0"/>
              <a:t>dll</a:t>
            </a:r>
            <a:r>
              <a:rPr lang="en-US" sz="1800" dirty="0" smtClean="0"/>
              <a:t> </a:t>
            </a:r>
          </a:p>
          <a:p>
            <a:pPr algn="just"/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dirty="0" err="1" smtClean="0"/>
              <a:t>grafis</a:t>
            </a:r>
            <a:r>
              <a:rPr lang="en-US" sz="1800" dirty="0" smtClean="0"/>
              <a:t> : CorelDraw, </a:t>
            </a:r>
            <a:r>
              <a:rPr lang="en-US" sz="1800" dirty="0" err="1" smtClean="0"/>
              <a:t>PhotoShop</a:t>
            </a:r>
            <a:r>
              <a:rPr lang="en-US" sz="1800" dirty="0" smtClean="0"/>
              <a:t>, </a:t>
            </a:r>
            <a:r>
              <a:rPr lang="en-US" sz="1800" dirty="0" err="1" smtClean="0"/>
              <a:t>dll</a:t>
            </a:r>
            <a:r>
              <a:rPr lang="en-US" sz="1800" dirty="0" smtClean="0"/>
              <a:t> </a:t>
            </a:r>
          </a:p>
          <a:p>
            <a:pPr algn="just">
              <a:buNone/>
            </a:pPr>
            <a:r>
              <a:rPr lang="en-US" sz="1800" dirty="0" smtClean="0"/>
              <a:t>5.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Pemprograman</a:t>
            </a:r>
            <a:r>
              <a:rPr lang="en-US" sz="1800" dirty="0" smtClean="0"/>
              <a:t>,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lunak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pembuatan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lunak</a:t>
            </a:r>
            <a:r>
              <a:rPr lang="en-US" sz="1800" dirty="0" smtClean="0"/>
              <a:t> lain.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pemprograman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diklasifikasikan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rendah</a:t>
            </a:r>
            <a:r>
              <a:rPr lang="en-US" sz="1800" dirty="0" smtClean="0"/>
              <a:t>,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sedang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. </a:t>
            </a:r>
            <a:r>
              <a:rPr lang="en-US" sz="1800" dirty="0" err="1" smtClean="0"/>
              <a:t>Pergeseran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rendah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menunjukkan</a:t>
            </a:r>
            <a:r>
              <a:rPr lang="en-US" sz="1800" dirty="0" smtClean="0"/>
              <a:t> </a:t>
            </a:r>
            <a:r>
              <a:rPr lang="en-US" sz="1800" dirty="0" err="1" smtClean="0"/>
              <a:t>kedekatan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‘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’.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rendah</a:t>
            </a:r>
            <a:r>
              <a:rPr lang="en-US" sz="1800" dirty="0" smtClean="0"/>
              <a:t> (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biasa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assembly)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pemetaan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persatu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instruksi</a:t>
            </a:r>
            <a:r>
              <a:rPr lang="en-US" sz="1800" dirty="0" smtClean="0"/>
              <a:t> </a:t>
            </a:r>
            <a:r>
              <a:rPr lang="en-US" sz="1800" dirty="0" err="1" smtClean="0"/>
              <a:t>komputer</a:t>
            </a:r>
            <a:r>
              <a:rPr lang="en-US" sz="1800" dirty="0" smtClean="0"/>
              <a:t>.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: Pascal, BASIC, Prolog, Java </a:t>
            </a:r>
            <a:r>
              <a:rPr lang="en-US" sz="1800" dirty="0" err="1" smtClean="0"/>
              <a:t>dll</a:t>
            </a:r>
            <a:r>
              <a:rPr lang="en-US" sz="1800" dirty="0" smtClean="0"/>
              <a:t>.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menengah</a:t>
            </a:r>
            <a:r>
              <a:rPr lang="en-US" sz="1800" dirty="0" smtClean="0"/>
              <a:t> :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C. </a:t>
            </a:r>
          </a:p>
          <a:p>
            <a:pPr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chemeClr val="accent2"/>
                </a:solidFill>
                <a:latin typeface="Bernard MT Condensed" pitchFamily="18" charset="0"/>
              </a:rPr>
              <a:t>Sistem</a:t>
            </a:r>
            <a:r>
              <a:rPr lang="en-US" u="sng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r>
              <a:rPr lang="en-US" u="sng" dirty="0" err="1" smtClean="0">
                <a:solidFill>
                  <a:schemeClr val="accent2"/>
                </a:solidFill>
                <a:latin typeface="Bernard MT Condensed" pitchFamily="18" charset="0"/>
              </a:rPr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10518" cy="5043510"/>
          </a:xfrm>
        </p:spPr>
        <p:txBody>
          <a:bodyPr/>
          <a:lstStyle/>
          <a:p>
            <a:endParaRPr lang="en-US" sz="1600" dirty="0" smtClean="0"/>
          </a:p>
          <a:p>
            <a:pPr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BrainWare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SDM </a:t>
            </a:r>
          </a:p>
          <a:p>
            <a:pPr algn="just">
              <a:buNone/>
            </a:pPr>
            <a:r>
              <a:rPr lang="sv-S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Terdapat berbagai peran yang dapat dilakukan manusia dalam bagian sistem komputer. Beberapa peran di antaranya adalah </a:t>
            </a:r>
          </a:p>
          <a:p>
            <a:pPr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berperan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permasalahan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dihadapi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serta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merancang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pemecahannya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komputer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Programmer,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berperan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menerjemahkan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rancangan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dibuat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kedalam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pemprograman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dijalankan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komputer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buNone/>
            </a:pPr>
            <a:r>
              <a:rPr lang="sv-S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Operator, bertugas menjalankan komputer berdasarkan instruksi yang diberikan </a:t>
            </a:r>
          </a:p>
          <a:p>
            <a:pPr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bertugas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merakit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memelihara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perangkat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keras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komputer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uckle Remix NF" pitchFamily="2" charset="0"/>
              </a:rPr>
              <a:t>Microsoft office Word 2007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buckle Remix N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639080" cy="497207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nn-NO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Microsoft Office Word 2007 merupakan program aplikasi pengolah kata (word </a:t>
            </a:r>
            <a:r>
              <a:rPr lang="sv-SE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processor) yang yang biasa digunakan untuk membuat laporan, dokumen berbentuk surat,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brosur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table,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masih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banyak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lagi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dukumen-dokumen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 yang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dibuat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Microsoft Office Word.</a:t>
            </a:r>
          </a:p>
          <a:p>
            <a:pPr algn="just">
              <a:buNone/>
            </a:pPr>
            <a:endPara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Berbeda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versi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sebelumnya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seperti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seperti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Word 2000, XP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2003, Word 2007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tidak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lagi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menyediakan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menu bar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pull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downnya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beserta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toolbar-toolbar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seperti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formating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standar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drawing,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tetapi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terdiri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beberapa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tab yang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terdiri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beberapa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grup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masing-masing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grup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terdiri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beberapa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perintah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singkat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/icon.</a:t>
            </a:r>
            <a:endParaRPr lang="en-US" sz="23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Tampilan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Awal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MS Word 2007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5122" name="Rectangle 2"/>
          <p:cNvSpPr>
            <a:spLocks/>
          </p:cNvSpPr>
          <p:nvPr/>
        </p:nvSpPr>
        <p:spPr bwMode="auto">
          <a:xfrm>
            <a:off x="1195062" y="1571612"/>
            <a:ext cx="7448904" cy="5000660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dollar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871</TotalTime>
  <Words>1363</Words>
  <Application>Microsoft PowerPoint</Application>
  <PresentationFormat>On-screen Show (4:3)</PresentationFormat>
  <Paragraphs>162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globedollar</vt:lpstr>
      <vt:lpstr>Komputer Aplikasi Akuntansi I</vt:lpstr>
      <vt:lpstr>Silabus Mata Kuliah KAA - 1</vt:lpstr>
      <vt:lpstr>Sistematika Penilaian</vt:lpstr>
      <vt:lpstr>Sistem Komputer  </vt:lpstr>
      <vt:lpstr>Sistem Komputer</vt:lpstr>
      <vt:lpstr>Sistem Komputer</vt:lpstr>
      <vt:lpstr>Sistem Komputer</vt:lpstr>
      <vt:lpstr>Microsoft office Word 2007</vt:lpstr>
      <vt:lpstr>Tampilan Awal MS Word 2007</vt:lpstr>
      <vt:lpstr>Penjelasan Tampilan Awal MS Word 2007</vt:lpstr>
      <vt:lpstr>Penjelasan Tampilan Awal MS Word 2007</vt:lpstr>
      <vt:lpstr>Mengoperasikan MicrosoftWord </vt:lpstr>
      <vt:lpstr>Mengoperasikan MicrosoftWord</vt:lpstr>
      <vt:lpstr>Mengoperasikan MicrosoftWord</vt:lpstr>
      <vt:lpstr>Mengoperasikan MicrosoftWord</vt:lpstr>
      <vt:lpstr>Melakukan Pengeditan Teks</vt:lpstr>
      <vt:lpstr>Contoh Tampilan yang diinginkan</vt:lpstr>
      <vt:lpstr>Membuat Bingkai Pada Halaman</vt:lpstr>
      <vt:lpstr>Slide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Adi-Xp</dc:creator>
  <cp:lastModifiedBy>AdiXP</cp:lastModifiedBy>
  <cp:revision>57</cp:revision>
  <dcterms:created xsi:type="dcterms:W3CDTF">2010-08-31T03:41:18Z</dcterms:created>
  <dcterms:modified xsi:type="dcterms:W3CDTF">2010-09-20T04:44:13Z</dcterms:modified>
</cp:coreProperties>
</file>