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966B4-6767-4BD1-A1E6-D997B1DA4D25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4F5D-8DDB-47D2-84CD-846252F26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28C5-94C4-4660-9E2C-3FAA5FC9C0BB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5AE65-A82D-45C5-BFFA-4B0822721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C1D1-035D-4635-A1E1-E40EF117055C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37B9C-47C1-4B70-A665-FF4873CEB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63DF-E724-4338-B478-83255A1DE592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983C6-D7F0-408D-BA60-F0ED7A31C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456E8-A37D-47F8-B7D6-803FC086E4CF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D9460-A09A-4CF0-970E-98ACA8E86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AE20-542A-4D13-838F-E976AB485BCB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2594C-EF4C-4EAD-A3D5-077E193E8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D6164-E983-4F43-8F1E-058906097DA4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96837-7BB1-4459-A3BA-DC236BF2F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44278-D55D-4C58-833D-783DECCEBA89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A6985-9352-4918-A872-68D03047E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DE686-2DB0-414B-A406-95182A8815F4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366D-B518-457B-87C4-CE79A3E33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1CF4D-6589-4039-BC01-C2E967CA1F3D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801C9-8035-4A8E-A953-22FBF41A8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D3793-62F5-438D-A268-C25600EA4E0E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82FF-D7E6-4F80-AABF-B20FA02E4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822F2E-C347-4914-BFCC-94A9874FBA77}" type="datetimeFigureOut">
              <a:rPr lang="en-US"/>
              <a:pPr>
                <a:defRPr/>
              </a:pPr>
              <a:t>3/3/2012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503BC3-8CBA-4FE4-9918-5BF4A85E3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JAVA FUNDAMENTAL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Program </a:t>
            </a:r>
            <a:r>
              <a:rPr lang="en-US" b="1" dirty="0" err="1" smtClean="0"/>
              <a:t>Sederhana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 smtClean="0"/>
              <a:t>Simpan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selamat.java</a:t>
            </a:r>
          </a:p>
          <a:p>
            <a:pPr>
              <a:buNone/>
            </a:pPr>
            <a:endParaRPr lang="en-US" sz="2400" b="1" dirty="0" smtClean="0">
              <a:latin typeface="Courier New" pitchFamily="49" charset="0"/>
              <a:ea typeface="Calibri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public class </a:t>
            </a:r>
            <a:r>
              <a:rPr lang="en-US" sz="2400" b="1" dirty="0" err="1" smtClean="0">
                <a:latin typeface="Courier New" pitchFamily="49" charset="0"/>
                <a:ea typeface="Calibri" charset="0"/>
                <a:cs typeface="Courier New" pitchFamily="49" charset="0"/>
              </a:rPr>
              <a:t>selamat</a:t>
            </a: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 {</a:t>
            </a:r>
            <a:endParaRPr lang="en-US" sz="2400" b="1" dirty="0" smtClean="0">
              <a:ea typeface="Calibri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  public static void main(String [] </a:t>
            </a:r>
            <a:r>
              <a:rPr lang="en-US" sz="2400" b="1" dirty="0" err="1" smtClean="0">
                <a:latin typeface="Courier New" pitchFamily="49" charset="0"/>
                <a:ea typeface="Calibri" charset="0"/>
                <a:cs typeface="Courier New" pitchFamily="49" charset="0"/>
              </a:rPr>
              <a:t>args</a:t>
            </a: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) {</a:t>
            </a:r>
            <a:endParaRPr lang="en-US" sz="2400" b="1" dirty="0" smtClean="0">
              <a:ea typeface="Calibri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latin typeface="Courier New" pitchFamily="49" charset="0"/>
                <a:ea typeface="Calibri" charset="0"/>
                <a:cs typeface="Courier New" pitchFamily="49" charset="0"/>
              </a:rPr>
              <a:t>System.out.println</a:t>
            </a: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(“</a:t>
            </a:r>
            <a:r>
              <a:rPr lang="en-US" sz="2400" b="1" dirty="0" err="1" smtClean="0">
                <a:latin typeface="Courier New" pitchFamily="49" charset="0"/>
                <a:ea typeface="Calibri" charset="0"/>
                <a:cs typeface="Courier New" pitchFamily="49" charset="0"/>
              </a:rPr>
              <a:t>Selamat</a:t>
            </a: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ea typeface="Calibri" charset="0"/>
                <a:cs typeface="Courier New" pitchFamily="49" charset="0"/>
              </a:rPr>
              <a:t>Datang</a:t>
            </a: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”);</a:t>
            </a:r>
            <a:endParaRPr lang="en-US" sz="2400" b="1" dirty="0" smtClean="0">
              <a:ea typeface="Calibri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  }</a:t>
            </a:r>
            <a:endParaRPr lang="en-US" sz="2400" b="1" dirty="0" smtClean="0">
              <a:ea typeface="Calibri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ea typeface="Calibri" charset="0"/>
                <a:cs typeface="Courier New" pitchFamily="49" charset="0"/>
              </a:rPr>
              <a:t>}</a:t>
            </a:r>
            <a:endParaRPr lang="en-US" sz="2400" b="1" dirty="0" smtClean="0">
              <a:ea typeface="Calibri" charset="0"/>
              <a:cs typeface="Courier New" pitchFamily="49" charset="0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Latihan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 smtClean="0"/>
              <a:t>Buat</a:t>
            </a:r>
            <a:r>
              <a:rPr lang="en-US" sz="2000" dirty="0" smtClean="0"/>
              <a:t> Program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menampilkan</a:t>
            </a:r>
            <a:r>
              <a:rPr lang="en-US" sz="2000" dirty="0" smtClean="0"/>
              <a:t> </a:t>
            </a:r>
            <a:r>
              <a:rPr lang="en-US" sz="2000" dirty="0" err="1" smtClean="0"/>
              <a:t>Biodata</a:t>
            </a:r>
            <a:r>
              <a:rPr lang="en-US" sz="2000" dirty="0" smtClean="0"/>
              <a:t> </a:t>
            </a:r>
            <a:r>
              <a:rPr lang="en-US" sz="2000" dirty="0" err="1" smtClean="0"/>
              <a:t>Anda</a:t>
            </a:r>
            <a:r>
              <a:rPr lang="en-US" sz="2000" dirty="0" smtClean="0"/>
              <a:t> 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Nim</a:t>
            </a:r>
            <a:r>
              <a:rPr lang="en-US" sz="2000" dirty="0" smtClean="0"/>
              <a:t>			:  </a:t>
            </a:r>
          </a:p>
          <a:p>
            <a:pPr marL="0" indent="0">
              <a:buNone/>
            </a:pPr>
            <a:r>
              <a:rPr lang="en-US" sz="2000" dirty="0" err="1" smtClean="0"/>
              <a:t>Nama</a:t>
            </a:r>
            <a:r>
              <a:rPr lang="en-US" sz="2000" dirty="0" smtClean="0"/>
              <a:t> 			:   </a:t>
            </a:r>
          </a:p>
          <a:p>
            <a:pPr marL="0" indent="0">
              <a:buNone/>
            </a:pPr>
            <a:r>
              <a:rPr lang="en-US" sz="2000" dirty="0" err="1" smtClean="0"/>
              <a:t>Tempat</a:t>
            </a:r>
            <a:r>
              <a:rPr lang="en-US" sz="2000" dirty="0" smtClean="0"/>
              <a:t> </a:t>
            </a:r>
            <a:r>
              <a:rPr lang="en-US" sz="2000" dirty="0" err="1" smtClean="0"/>
              <a:t>Tanggal</a:t>
            </a:r>
            <a:r>
              <a:rPr lang="en-US" sz="2000" dirty="0" smtClean="0"/>
              <a:t> </a:t>
            </a:r>
            <a:r>
              <a:rPr lang="en-US" sz="2000" dirty="0" err="1" smtClean="0"/>
              <a:t>Lahir</a:t>
            </a:r>
            <a:r>
              <a:rPr lang="en-US" sz="2000" dirty="0" smtClean="0"/>
              <a:t>	:</a:t>
            </a:r>
          </a:p>
          <a:p>
            <a:pPr marL="0" indent="0">
              <a:buNone/>
            </a:pPr>
            <a:r>
              <a:rPr lang="en-US" sz="2000" dirty="0" err="1" smtClean="0"/>
              <a:t>Hobi</a:t>
            </a:r>
            <a:r>
              <a:rPr lang="en-US" sz="2000" dirty="0" smtClean="0"/>
              <a:t>		 	:</a:t>
            </a:r>
          </a:p>
          <a:p>
            <a:pPr marL="0" indent="0">
              <a:buNone/>
            </a:pPr>
            <a:r>
              <a:rPr lang="en-US" sz="2000" dirty="0" err="1" smtClean="0"/>
              <a:t>Alamat</a:t>
            </a:r>
            <a:r>
              <a:rPr lang="en-US" sz="2000" dirty="0" smtClean="0"/>
              <a:t>			:</a:t>
            </a:r>
          </a:p>
          <a:p>
            <a:pPr marL="0" indent="0">
              <a:buNone/>
            </a:pPr>
            <a:r>
              <a:rPr lang="en-US" sz="2000" dirty="0" smtClean="0"/>
              <a:t>No </a:t>
            </a:r>
            <a:r>
              <a:rPr lang="en-US" sz="2000" dirty="0" err="1" smtClean="0"/>
              <a:t>Telepon</a:t>
            </a:r>
            <a:r>
              <a:rPr lang="en-US" sz="2000" dirty="0" smtClean="0"/>
              <a:t>		:</a:t>
            </a:r>
          </a:p>
          <a:p>
            <a:pPr marL="0" indent="0">
              <a:buNone/>
            </a:pPr>
            <a:r>
              <a:rPr lang="en-US" sz="2000" dirty="0" smtClean="0"/>
              <a:t>E-mail			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Simpan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nama</a:t>
            </a:r>
            <a:r>
              <a:rPr lang="en-US" sz="2000" dirty="0" smtClean="0"/>
              <a:t> </a:t>
            </a:r>
            <a:r>
              <a:rPr lang="en-US" sz="2000" dirty="0" err="1" smtClean="0"/>
              <a:t>anda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Struktur</a:t>
            </a:r>
            <a:r>
              <a:rPr lang="en-US" b="1" dirty="0" smtClean="0"/>
              <a:t> Program Java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en-US" sz="2400" b="1" dirty="0" err="1" smtClean="0"/>
              <a:t>Struktur</a:t>
            </a:r>
            <a:r>
              <a:rPr lang="en-US" sz="2400" b="1" dirty="0" smtClean="0"/>
              <a:t> Program Java</a:t>
            </a:r>
            <a:endParaRPr lang="en-US" sz="2400" dirty="0" smtClean="0"/>
          </a:p>
          <a:p>
            <a:pPr marL="533400" indent="-533400"/>
            <a:r>
              <a:rPr lang="en-US" sz="2400" b="1" i="1" dirty="0" smtClean="0"/>
              <a:t>Comments</a:t>
            </a:r>
          </a:p>
          <a:p>
            <a:pPr marL="533400" indent="-533400"/>
            <a:r>
              <a:rPr lang="en-US" sz="2400" b="1" i="1" dirty="0" smtClean="0"/>
              <a:t>Modifiers</a:t>
            </a:r>
          </a:p>
          <a:p>
            <a:pPr marL="533400" indent="-533400"/>
            <a:r>
              <a:rPr lang="en-US" sz="2400" b="1" i="1" dirty="0" smtClean="0"/>
              <a:t>Statements</a:t>
            </a:r>
          </a:p>
          <a:p>
            <a:pPr marL="533400" indent="-533400"/>
            <a:r>
              <a:rPr lang="en-US" sz="2400" b="1" i="1" dirty="0" smtClean="0"/>
              <a:t>Blocks</a:t>
            </a:r>
          </a:p>
          <a:p>
            <a:pPr marL="533400" indent="-533400"/>
            <a:r>
              <a:rPr lang="en-US" sz="2400" b="1" i="1" dirty="0" smtClean="0"/>
              <a:t>Classes</a:t>
            </a:r>
          </a:p>
          <a:p>
            <a:pPr marL="533400" indent="-533400"/>
            <a:r>
              <a:rPr lang="en-US" sz="2400" b="1" i="1" dirty="0" smtClean="0"/>
              <a:t>Methods</a:t>
            </a:r>
          </a:p>
          <a:p>
            <a:pPr marL="533400" indent="-533400"/>
            <a:r>
              <a:rPr lang="en-US" sz="2400" b="1" i="1" dirty="0" smtClean="0"/>
              <a:t>Reserved words</a:t>
            </a:r>
          </a:p>
          <a:p>
            <a:pPr marL="533400" indent="-533400"/>
            <a:endParaRPr lang="en-US" sz="2400" b="1" i="1" dirty="0" smtClean="0"/>
          </a:p>
          <a:p>
            <a:pPr marL="533400" indent="-533400"/>
            <a:endParaRPr lang="en-US" sz="2400" b="1" i="1" dirty="0" smtClean="0"/>
          </a:p>
          <a:p>
            <a:pPr marL="533400" indent="-533400"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4625" indent="-174625">
              <a:buNone/>
            </a:pPr>
            <a:r>
              <a:rPr lang="en-US" sz="2400" b="1" i="1" dirty="0" smtClean="0"/>
              <a:t>1. Comments</a:t>
            </a:r>
          </a:p>
          <a:p>
            <a:pPr marL="174625" indent="-174625" algn="just">
              <a:buFont typeface="Wingdings" pitchFamily="2" charset="2"/>
              <a:buChar char="ü"/>
            </a:pPr>
            <a:r>
              <a:rPr lang="en-US" sz="2400" i="1" dirty="0" smtClean="0"/>
              <a:t>Comments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keterangan</a:t>
            </a:r>
            <a:r>
              <a:rPr lang="en-US" sz="2400" dirty="0" smtClean="0"/>
              <a:t>/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 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program.</a:t>
            </a:r>
          </a:p>
          <a:p>
            <a:pPr marL="174625" indent="-174625" algn="just">
              <a:buFont typeface="Wingdings" pitchFamily="2" charset="2"/>
              <a:buChar char="ü"/>
            </a:pPr>
            <a:r>
              <a:rPr lang="en-US" sz="2400" i="1" dirty="0" smtClean="0"/>
              <a:t>Comments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dikompilasi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i="1" dirty="0" smtClean="0"/>
              <a:t>compiler</a:t>
            </a:r>
            <a:r>
              <a:rPr lang="en-US" sz="2400" dirty="0" smtClean="0"/>
              <a:t>.</a:t>
            </a:r>
          </a:p>
          <a:p>
            <a:pPr marL="174625" indent="-174625" algn="just">
              <a:buNone/>
            </a:pPr>
            <a:endParaRPr lang="en-US" sz="2400" dirty="0" smtClean="0"/>
          </a:p>
          <a:p>
            <a:pPr marL="174625" indent="-174625" algn="just">
              <a:buNone/>
            </a:pPr>
            <a:r>
              <a:rPr lang="en-US" sz="2400" dirty="0" err="1" smtClean="0"/>
              <a:t>Lambang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comments :</a:t>
            </a:r>
          </a:p>
          <a:p>
            <a:pPr marL="174625" indent="-174625" algn="just">
              <a:buFont typeface="Wingdings" pitchFamily="2" charset="2"/>
              <a:buChar char="ü"/>
            </a:pPr>
            <a:r>
              <a:rPr lang="en-US" sz="2400" dirty="0" smtClean="0"/>
              <a:t>double slash ( // )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endParaRPr lang="en-US" sz="2400" dirty="0" smtClean="0"/>
          </a:p>
          <a:p>
            <a:pPr marL="174625" indent="-174625" algn="just">
              <a:buFont typeface="Wingdings" pitchFamily="2" charset="2"/>
              <a:buChar char="ü"/>
            </a:pPr>
            <a:r>
              <a:rPr lang="en-US" sz="2400" dirty="0" smtClean="0"/>
              <a:t>/* </a:t>
            </a:r>
            <a:r>
              <a:rPr lang="en-US" sz="2400" dirty="0" err="1" smtClean="0"/>
              <a:t>dan</a:t>
            </a:r>
            <a:r>
              <a:rPr lang="en-US" sz="2400" dirty="0" smtClean="0"/>
              <a:t> */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.</a:t>
            </a:r>
          </a:p>
          <a:p>
            <a:pPr marL="174625" indent="-174625" algn="just"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Comments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en-US" sz="2400" dirty="0" smtClean="0"/>
              <a:t>public class </a:t>
            </a:r>
            <a:r>
              <a:rPr lang="en-US" sz="2400" dirty="0" err="1" smtClean="0"/>
              <a:t>tes</a:t>
            </a:r>
            <a:r>
              <a:rPr lang="en-US" sz="2400" dirty="0" smtClean="0"/>
              <a:t> {</a:t>
            </a:r>
          </a:p>
          <a:p>
            <a:pPr marL="533400" indent="-533400">
              <a:buNone/>
            </a:pPr>
            <a:r>
              <a:rPr lang="en-US" sz="2400" dirty="0" smtClean="0"/>
              <a:t>	public static void main(Strings [] </a:t>
            </a:r>
            <a:r>
              <a:rPr lang="en-US" sz="2400" dirty="0" err="1" smtClean="0"/>
              <a:t>args</a:t>
            </a:r>
            <a:r>
              <a:rPr lang="en-US" sz="2400" dirty="0" smtClean="0"/>
              <a:t>) {</a:t>
            </a:r>
          </a:p>
          <a:p>
            <a:pPr marL="533400" indent="-533400">
              <a:buNone/>
            </a:pPr>
            <a:r>
              <a:rPr lang="en-US" sz="2400" dirty="0" smtClean="0"/>
              <a:t>	/*</a:t>
            </a:r>
          </a:p>
          <a:p>
            <a:pPr marL="533400" indent="-5334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endParaRPr lang="en-US" sz="2400" dirty="0" smtClean="0"/>
          </a:p>
          <a:p>
            <a:pPr marL="533400" indent="-5334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‘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’</a:t>
            </a:r>
          </a:p>
          <a:p>
            <a:pPr marL="533400" indent="-533400">
              <a:buNone/>
            </a:pPr>
            <a:r>
              <a:rPr lang="en-US" sz="2400" dirty="0" smtClean="0"/>
              <a:t>	*/</a:t>
            </a:r>
          </a:p>
          <a:p>
            <a:pPr marL="533400" indent="-533400">
              <a:buNone/>
            </a:pPr>
            <a:r>
              <a:rPr lang="en-US" sz="2400" dirty="0" smtClean="0"/>
              <a:t>	//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”);</a:t>
            </a:r>
          </a:p>
          <a:p>
            <a:pPr marL="533400" indent="-5334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”);</a:t>
            </a:r>
          </a:p>
          <a:p>
            <a:pPr marL="533400" indent="-533400">
              <a:buNone/>
            </a:pPr>
            <a:r>
              <a:rPr lang="en-US" sz="2400" dirty="0" smtClean="0"/>
              <a:t>	}</a:t>
            </a:r>
          </a:p>
          <a:p>
            <a:pPr marL="533400" indent="-533400">
              <a:buNone/>
            </a:pPr>
            <a:r>
              <a:rPr lang="en-US" sz="2400" dirty="0" smtClean="0"/>
              <a:t>}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Modifiers, Statements, Blocks, Classes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i="1" dirty="0" smtClean="0"/>
              <a:t>2. Modifiers</a:t>
            </a:r>
          </a:p>
          <a:p>
            <a:pPr marL="0" indent="0" algn="just">
              <a:buNone/>
            </a:pPr>
            <a:r>
              <a:rPr lang="en-US" sz="1800" i="1" dirty="0" smtClean="0"/>
              <a:t>Modifiers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menentukan</a:t>
            </a:r>
            <a:r>
              <a:rPr lang="en-US" sz="1800" dirty="0" smtClean="0"/>
              <a:t> </a:t>
            </a:r>
            <a:r>
              <a:rPr lang="en-US" sz="1800" dirty="0" err="1" smtClean="0"/>
              <a:t>penggunaan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data,methods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i="1" dirty="0" smtClean="0"/>
              <a:t>class. </a:t>
            </a:r>
            <a:r>
              <a:rPr lang="en-US" sz="1800" dirty="0" err="1" smtClean="0"/>
              <a:t>Contoh</a:t>
            </a:r>
            <a:r>
              <a:rPr lang="en-US" sz="1800" dirty="0" smtClean="0"/>
              <a:t> </a:t>
            </a:r>
            <a:r>
              <a:rPr lang="en-US" sz="1800" i="1" dirty="0" smtClean="0"/>
              <a:t>modifiers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public, static, private, final, abstract </a:t>
            </a:r>
            <a:r>
              <a:rPr lang="en-US" sz="1800" dirty="0" err="1" smtClean="0"/>
              <a:t>dan</a:t>
            </a:r>
            <a:r>
              <a:rPr lang="en-US" sz="1800" dirty="0" smtClean="0"/>
              <a:t> protected.</a:t>
            </a:r>
          </a:p>
          <a:p>
            <a:pPr marL="0" indent="0" algn="just">
              <a:buNone/>
            </a:pPr>
            <a:r>
              <a:rPr lang="en-US" sz="1800" b="1" i="1" dirty="0" smtClean="0"/>
              <a:t>3. Statements</a:t>
            </a:r>
          </a:p>
          <a:p>
            <a:pPr marL="0" indent="0" algn="just">
              <a:buNone/>
            </a:pPr>
            <a:r>
              <a:rPr lang="en-US" sz="1800" i="1" dirty="0" smtClean="0"/>
              <a:t>Statements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</a:t>
            </a:r>
            <a:r>
              <a:rPr lang="en-US" sz="1800" dirty="0" err="1" smtClean="0"/>
              <a:t>baris</a:t>
            </a:r>
            <a:r>
              <a:rPr lang="en-US" sz="1800" dirty="0" smtClean="0"/>
              <a:t> </a:t>
            </a:r>
            <a:r>
              <a:rPr lang="en-US" sz="1800" dirty="0" err="1" smtClean="0"/>
              <a:t>perintah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kumpulan</a:t>
            </a:r>
            <a:r>
              <a:rPr lang="en-US" sz="1800" dirty="0" smtClean="0"/>
              <a:t> </a:t>
            </a:r>
            <a:r>
              <a:rPr lang="en-US" sz="1800" dirty="0" err="1" smtClean="0"/>
              <a:t>perintah</a:t>
            </a:r>
            <a:r>
              <a:rPr lang="en-US" sz="1800" dirty="0" smtClean="0"/>
              <a:t>. </a:t>
            </a:r>
            <a:r>
              <a:rPr lang="en-US" sz="1800" dirty="0" err="1" smtClean="0"/>
              <a:t>Setiap</a:t>
            </a:r>
            <a:r>
              <a:rPr lang="en-US" sz="1800" dirty="0" smtClean="0"/>
              <a:t> </a:t>
            </a:r>
            <a:r>
              <a:rPr lang="en-US" sz="1800" i="1" dirty="0" smtClean="0"/>
              <a:t>statements </a:t>
            </a:r>
            <a:r>
              <a:rPr lang="en-US" sz="1800" dirty="0" err="1" smtClean="0"/>
              <a:t>pada</a:t>
            </a:r>
            <a:r>
              <a:rPr lang="en-US" sz="1800" dirty="0" smtClean="0"/>
              <a:t> java </a:t>
            </a:r>
            <a:r>
              <a:rPr lang="en-US" sz="1800" dirty="0" err="1" smtClean="0"/>
              <a:t>selalu</a:t>
            </a:r>
            <a:r>
              <a:rPr lang="en-US" sz="1800" dirty="0" smtClean="0"/>
              <a:t> </a:t>
            </a:r>
            <a:r>
              <a:rPr lang="en-US" sz="1800" dirty="0" err="1" smtClean="0"/>
              <a:t>diakhiri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titik</a:t>
            </a:r>
            <a:r>
              <a:rPr lang="en-US" sz="1800" dirty="0" smtClean="0"/>
              <a:t> </a:t>
            </a:r>
            <a:r>
              <a:rPr lang="en-US" sz="1800" dirty="0" err="1" smtClean="0"/>
              <a:t>koma</a:t>
            </a:r>
            <a:r>
              <a:rPr lang="en-US" sz="1800" dirty="0" smtClean="0"/>
              <a:t> ( ; ).</a:t>
            </a:r>
          </a:p>
          <a:p>
            <a:pPr marL="0" indent="0" algn="just">
              <a:buNone/>
            </a:pPr>
            <a:r>
              <a:rPr lang="en-US" sz="1800" b="1" i="1" dirty="0" smtClean="0"/>
              <a:t>4. Blocks</a:t>
            </a:r>
          </a:p>
          <a:p>
            <a:pPr marL="0" indent="0" algn="just">
              <a:buNone/>
            </a:pPr>
            <a:r>
              <a:rPr lang="en-US" sz="1800" i="1" dirty="0" smtClean="0"/>
              <a:t>Blocks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membentuk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grup</a:t>
            </a:r>
            <a:r>
              <a:rPr lang="en-US" sz="1800" dirty="0" smtClean="0"/>
              <a:t> </a:t>
            </a:r>
            <a:r>
              <a:rPr lang="en-US" sz="1800" i="1" dirty="0" smtClean="0"/>
              <a:t>statements</a:t>
            </a:r>
            <a:r>
              <a:rPr lang="en-US" sz="1800" dirty="0" smtClean="0"/>
              <a:t>. </a:t>
            </a:r>
            <a:r>
              <a:rPr lang="en-US" sz="1800" i="1" dirty="0" smtClean="0"/>
              <a:t>Blocks </a:t>
            </a:r>
            <a:r>
              <a:rPr lang="en-US" sz="1800" dirty="0" err="1" smtClean="0"/>
              <a:t>diawali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kurung</a:t>
            </a:r>
            <a:r>
              <a:rPr lang="en-US" sz="1800" dirty="0" smtClean="0"/>
              <a:t> </a:t>
            </a:r>
            <a:r>
              <a:rPr lang="en-US" sz="1800" dirty="0" err="1" smtClean="0"/>
              <a:t>kurawal</a:t>
            </a:r>
            <a:r>
              <a:rPr lang="en-US" sz="1800" dirty="0" smtClean="0"/>
              <a:t> </a:t>
            </a:r>
            <a:r>
              <a:rPr lang="en-US" sz="1800" dirty="0" err="1" smtClean="0"/>
              <a:t>buka</a:t>
            </a:r>
            <a:r>
              <a:rPr lang="en-US" sz="1800" dirty="0" smtClean="0"/>
              <a:t> ( { }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kurung</a:t>
            </a:r>
            <a:r>
              <a:rPr lang="en-US" sz="1800" dirty="0" smtClean="0"/>
              <a:t> </a:t>
            </a:r>
            <a:r>
              <a:rPr lang="en-US" sz="1800" dirty="0" err="1" smtClean="0"/>
              <a:t>kurawal</a:t>
            </a:r>
            <a:r>
              <a:rPr lang="en-US" sz="1800" dirty="0" smtClean="0"/>
              <a:t> </a:t>
            </a:r>
            <a:r>
              <a:rPr lang="en-US" sz="1800" dirty="0" err="1" smtClean="0"/>
              <a:t>tutup</a:t>
            </a:r>
            <a:r>
              <a:rPr lang="en-US" sz="1800" dirty="0" smtClean="0"/>
              <a:t> ( } ).</a:t>
            </a:r>
          </a:p>
          <a:p>
            <a:pPr marL="0" indent="0" algn="just">
              <a:buNone/>
            </a:pPr>
            <a:r>
              <a:rPr lang="en-US" sz="1800" b="1" dirty="0" smtClean="0"/>
              <a:t>5. </a:t>
            </a:r>
            <a:r>
              <a:rPr lang="en-US" sz="1800" b="1" i="1" dirty="0" smtClean="0"/>
              <a:t>Classes</a:t>
            </a:r>
          </a:p>
          <a:p>
            <a:pPr marL="0" indent="0" algn="just">
              <a:buNone/>
            </a:pPr>
            <a:r>
              <a:rPr lang="en-US" sz="1800" i="1" dirty="0" smtClean="0"/>
              <a:t>Classes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</a:t>
            </a:r>
            <a:r>
              <a:rPr lang="en-US" sz="1800" dirty="0" err="1" smtClean="0"/>
              <a:t>inti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program Java.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i="1" dirty="0" smtClean="0"/>
              <a:t>class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“blueprint”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menciptakan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object.</a:t>
            </a:r>
          </a:p>
          <a:p>
            <a:pPr marL="0" indent="0" algn="just">
              <a:buNone/>
            </a:pPr>
            <a:endParaRPr lang="en-US" sz="1800" b="1" i="1" dirty="0" smtClean="0"/>
          </a:p>
          <a:p>
            <a:pPr marL="0" indent="0">
              <a:buNone/>
            </a:pPr>
            <a:endParaRPr lang="en-US" sz="1800" b="1" i="1" dirty="0" smtClean="0"/>
          </a:p>
          <a:p>
            <a:pPr marL="0" indent="0"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4625" indent="-174625">
              <a:buNone/>
            </a:pPr>
            <a:r>
              <a:rPr lang="en-US" sz="2000" b="1" i="1" dirty="0" smtClean="0"/>
              <a:t>Identifiers</a:t>
            </a:r>
          </a:p>
          <a:p>
            <a:pPr marL="174625" indent="-174625" algn="just">
              <a:buNone/>
            </a:pPr>
            <a:r>
              <a:rPr lang="en-US" sz="2000" i="1" dirty="0" smtClean="0"/>
              <a:t>Identifiers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penamaan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variabel,konstanta</a:t>
            </a:r>
            <a:r>
              <a:rPr lang="en-US" sz="2000" dirty="0" smtClean="0"/>
              <a:t>, </a:t>
            </a:r>
            <a:r>
              <a:rPr lang="en-US" sz="2000" i="1" dirty="0" smtClean="0"/>
              <a:t>method</a:t>
            </a:r>
            <a:r>
              <a:rPr lang="en-US" sz="2000" dirty="0" smtClean="0"/>
              <a:t>, </a:t>
            </a:r>
            <a:r>
              <a:rPr lang="en-US" sz="2000" i="1" dirty="0" smtClean="0"/>
              <a:t>class,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package. </a:t>
            </a:r>
            <a:r>
              <a:rPr lang="en-US" sz="2000" dirty="0" smtClean="0"/>
              <a:t>Java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yang </a:t>
            </a:r>
            <a:r>
              <a:rPr lang="en-US" sz="2000" i="1" dirty="0" smtClean="0"/>
              <a:t>case-sensitive </a:t>
            </a:r>
            <a:r>
              <a:rPr lang="en-US" sz="2000" dirty="0" smtClean="0"/>
              <a:t>(</a:t>
            </a:r>
            <a:r>
              <a:rPr lang="en-US" sz="2000" dirty="0" err="1" smtClean="0"/>
              <a:t>membedakan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). </a:t>
            </a:r>
            <a:r>
              <a:rPr lang="en-US" sz="2000" dirty="0" err="1" smtClean="0"/>
              <a:t>Aturan</a:t>
            </a:r>
            <a:r>
              <a:rPr lang="en-US" sz="2000" dirty="0" smtClean="0"/>
              <a:t> </a:t>
            </a:r>
            <a:r>
              <a:rPr lang="en-US" sz="2000" dirty="0" err="1" smtClean="0"/>
              <a:t>penamaan</a:t>
            </a:r>
            <a:r>
              <a:rPr lang="en-US" sz="2000" dirty="0" smtClean="0"/>
              <a:t> </a:t>
            </a:r>
            <a:r>
              <a:rPr lang="en-US" sz="2000" i="1" dirty="0" smtClean="0"/>
              <a:t>identifiers </a:t>
            </a:r>
            <a:r>
              <a:rPr lang="en-US" sz="2000" dirty="0" err="1" smtClean="0"/>
              <a:t>pada</a:t>
            </a:r>
            <a:r>
              <a:rPr lang="en-US" sz="2000" dirty="0" smtClean="0"/>
              <a:t> java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: </a:t>
            </a:r>
          </a:p>
          <a:p>
            <a:pPr marL="174625" indent="-174625" algn="just">
              <a:buNone/>
            </a:pPr>
            <a:endParaRPr lang="en-US" sz="2000" dirty="0" smtClean="0"/>
          </a:p>
          <a:p>
            <a:pPr marL="174625" indent="-174625">
              <a:buFont typeface="Wingdings" pitchFamily="2" charset="2"/>
              <a:buAutoNum type="arabicPeriod"/>
            </a:pP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, </a:t>
            </a:r>
            <a:r>
              <a:rPr lang="en-US" sz="2000" i="1" dirty="0" smtClean="0"/>
              <a:t>underscore </a:t>
            </a:r>
            <a:r>
              <a:rPr lang="en-US" sz="2000" dirty="0" smtClean="0"/>
              <a:t>( _ )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tanda</a:t>
            </a:r>
            <a:r>
              <a:rPr lang="en-US" sz="2000" dirty="0" smtClean="0"/>
              <a:t> $</a:t>
            </a:r>
          </a:p>
          <a:p>
            <a:pPr marL="174625" indent="-174625">
              <a:buFont typeface="Wingdings" pitchFamily="2" charset="2"/>
              <a:buAutoNum type="arabicPeriod"/>
            </a:pP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operator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: +, - , * , / </a:t>
            </a:r>
            <a:r>
              <a:rPr lang="en-US" sz="2000" dirty="0" err="1" smtClean="0"/>
              <a:t>dan</a:t>
            </a:r>
            <a:r>
              <a:rPr lang="en-US" sz="2000" dirty="0" smtClean="0"/>
              <a:t> lain- lain</a:t>
            </a:r>
          </a:p>
          <a:p>
            <a:pPr marL="174625" indent="-174625">
              <a:buFont typeface="Wingdings" pitchFamily="2" charset="2"/>
              <a:buAutoNum type="arabicPeriod"/>
            </a:pP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i="1" dirty="0" smtClean="0"/>
              <a:t>reserved word</a:t>
            </a:r>
          </a:p>
          <a:p>
            <a:pPr marL="174625" indent="-174625">
              <a:buFont typeface="Wingdings" pitchFamily="2" charset="2"/>
              <a:buAutoNum type="arabicPeriod"/>
            </a:pP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</a:t>
            </a:r>
            <a:r>
              <a:rPr lang="en-US" sz="2000" dirty="0" err="1" smtClean="0"/>
              <a:t>berapa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.</a:t>
            </a:r>
          </a:p>
          <a:p>
            <a:pPr marL="174625" indent="-174625">
              <a:buNone/>
            </a:pPr>
            <a:endParaRPr lang="en-US" sz="2000" b="1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 algn="just">
              <a:buNone/>
            </a:pPr>
            <a:r>
              <a:rPr lang="en-US" sz="1800" b="1" i="1" dirty="0" smtClean="0"/>
              <a:t>Variables</a:t>
            </a:r>
          </a:p>
          <a:p>
            <a:pPr marL="268288" indent="-268288" algn="just">
              <a:buNone/>
            </a:pPr>
            <a:r>
              <a:rPr lang="en-US" sz="1800" i="1" dirty="0" smtClean="0"/>
              <a:t>Variables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input,output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menyimpan</a:t>
            </a:r>
            <a:r>
              <a:rPr lang="en-US" sz="1800" dirty="0" smtClean="0"/>
              <a:t> </a:t>
            </a:r>
            <a:r>
              <a:rPr lang="en-US" sz="1800" dirty="0" err="1" smtClean="0"/>
              <a:t>hasil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proses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program.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deklarasi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variables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:            </a:t>
            </a:r>
            <a:r>
              <a:rPr lang="en-US" sz="1800" b="1" dirty="0" smtClean="0"/>
              <a:t>	</a:t>
            </a:r>
            <a:r>
              <a:rPr lang="en-US" sz="1800" b="1" dirty="0" err="1" smtClean="0"/>
              <a:t>Datatype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variableName</a:t>
            </a:r>
            <a:r>
              <a:rPr lang="en-US" sz="1800" b="1" dirty="0" smtClean="0"/>
              <a:t>;</a:t>
            </a:r>
          </a:p>
          <a:p>
            <a:pPr marL="268288" indent="-268288" algn="just">
              <a:buNone/>
            </a:pPr>
            <a:r>
              <a:rPr lang="en-US" sz="1800" dirty="0" err="1" smtClean="0"/>
              <a:t>Contoh</a:t>
            </a:r>
            <a:r>
              <a:rPr lang="en-US" sz="1800" dirty="0" smtClean="0"/>
              <a:t> :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angka</a:t>
            </a:r>
            <a:r>
              <a:rPr lang="en-US" sz="1800" dirty="0" smtClean="0"/>
              <a:t>;</a:t>
            </a:r>
          </a:p>
          <a:p>
            <a:pPr marL="268288" indent="-268288" algn="just">
              <a:buNone/>
            </a:pP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mendeklarasi</a:t>
            </a:r>
            <a:r>
              <a:rPr lang="en-US" sz="1800" dirty="0" smtClean="0"/>
              <a:t> </a:t>
            </a:r>
            <a:r>
              <a:rPr lang="en-US" sz="1800" dirty="0" err="1" smtClean="0"/>
              <a:t>sekaligus</a:t>
            </a:r>
            <a:r>
              <a:rPr lang="en-US" sz="1800" dirty="0" smtClean="0"/>
              <a:t> </a:t>
            </a:r>
            <a:r>
              <a:rPr lang="en-US" sz="1800" dirty="0" err="1" smtClean="0"/>
              <a:t>melakukan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inisialisasi</a:t>
            </a:r>
            <a:r>
              <a:rPr lang="en-US" sz="1800" dirty="0" smtClean="0"/>
              <a:t>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:</a:t>
            </a:r>
          </a:p>
          <a:p>
            <a:pPr marL="268288" indent="-268288" algn="just">
              <a:buNone/>
            </a:pPr>
            <a:r>
              <a:rPr lang="en-US" sz="1800" dirty="0" smtClean="0"/>
              <a:t>		         </a:t>
            </a:r>
            <a:r>
              <a:rPr lang="en-US" sz="1800" b="1" dirty="0" err="1" smtClean="0"/>
              <a:t>Datatype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variableName</a:t>
            </a:r>
            <a:r>
              <a:rPr lang="en-US" sz="1800" b="1" dirty="0" smtClean="0"/>
              <a:t> = value;</a:t>
            </a:r>
          </a:p>
          <a:p>
            <a:pPr marL="268288" indent="-268288" algn="just">
              <a:buNone/>
            </a:pPr>
            <a:r>
              <a:rPr lang="en-US" sz="1800" dirty="0" err="1" smtClean="0"/>
              <a:t>Contoh</a:t>
            </a:r>
            <a:r>
              <a:rPr lang="en-US" sz="1800" dirty="0" smtClean="0"/>
              <a:t> :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angka</a:t>
            </a:r>
            <a:r>
              <a:rPr lang="en-US" sz="1800" dirty="0" smtClean="0"/>
              <a:t> = 5;</a:t>
            </a:r>
          </a:p>
          <a:p>
            <a:pPr marL="268288" indent="-268288" algn="just">
              <a:buNone/>
            </a:pPr>
            <a:r>
              <a:rPr lang="en-US" sz="1800" b="1" dirty="0" err="1" smtClean="0"/>
              <a:t>Aturan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Konvensi</a:t>
            </a:r>
            <a:r>
              <a:rPr lang="en-US" sz="1800" b="1" dirty="0" smtClean="0"/>
              <a:t> :</a:t>
            </a:r>
          </a:p>
          <a:p>
            <a:pPr marL="268288" indent="-268288" algn="just">
              <a:buFont typeface="Wingdings" pitchFamily="2" charset="2"/>
              <a:buAutoNum type="arabicPeriod"/>
            </a:pPr>
            <a:r>
              <a:rPr lang="en-US" sz="1800" dirty="0" err="1" smtClean="0"/>
              <a:t>Bila</a:t>
            </a:r>
            <a:r>
              <a:rPr lang="en-US" sz="1800" dirty="0" smtClean="0"/>
              <a:t> </a:t>
            </a:r>
            <a:r>
              <a:rPr lang="en-US" sz="1800" dirty="0" err="1" smtClean="0"/>
              <a:t>terdiri</a:t>
            </a:r>
            <a:r>
              <a:rPr lang="en-US" sz="1800" dirty="0" smtClean="0"/>
              <a:t> </a:t>
            </a:r>
            <a:r>
              <a:rPr lang="en-US" sz="1800" dirty="0" err="1" smtClean="0"/>
              <a:t>satu</a:t>
            </a:r>
            <a:r>
              <a:rPr lang="en-US" sz="1800" dirty="0" smtClean="0"/>
              <a:t> </a:t>
            </a:r>
            <a:r>
              <a:rPr lang="en-US" sz="1800" dirty="0" err="1" smtClean="0"/>
              <a:t>abjad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satu</a:t>
            </a:r>
            <a:r>
              <a:rPr lang="en-US" sz="1800" dirty="0" smtClean="0"/>
              <a:t> </a:t>
            </a:r>
            <a:r>
              <a:rPr lang="en-US" sz="1800" dirty="0" err="1" smtClean="0"/>
              <a:t>kata</a:t>
            </a:r>
            <a:r>
              <a:rPr lang="en-US" sz="1800" dirty="0" smtClean="0"/>
              <a:t>, </a:t>
            </a:r>
            <a:r>
              <a:rPr lang="en-US" sz="1800" dirty="0" err="1" smtClean="0"/>
              <a:t>semua</a:t>
            </a:r>
            <a:r>
              <a:rPr lang="en-US" sz="1800" dirty="0" smtClean="0"/>
              <a:t> </a:t>
            </a:r>
            <a:r>
              <a:rPr lang="en-US" sz="1800" dirty="0" err="1" smtClean="0"/>
              <a:t>abjad</a:t>
            </a:r>
            <a:r>
              <a:rPr lang="en-US" sz="1800" dirty="0" smtClean="0"/>
              <a:t> </a:t>
            </a:r>
            <a:r>
              <a:rPr lang="en-US" sz="1800" dirty="0" err="1" smtClean="0"/>
              <a:t>dituliskan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huruf</a:t>
            </a:r>
            <a:r>
              <a:rPr lang="en-US" sz="1800" dirty="0" smtClean="0"/>
              <a:t> </a:t>
            </a:r>
            <a:r>
              <a:rPr lang="en-US" sz="1800" dirty="0" err="1" smtClean="0"/>
              <a:t>kecil</a:t>
            </a:r>
            <a:r>
              <a:rPr lang="en-US" sz="1800" dirty="0" smtClean="0"/>
              <a:t>. </a:t>
            </a:r>
            <a:r>
              <a:rPr lang="en-US" sz="1800" dirty="0" err="1" smtClean="0"/>
              <a:t>Contoh</a:t>
            </a:r>
            <a:r>
              <a:rPr lang="en-US" sz="1800" dirty="0" smtClean="0"/>
              <a:t>: a  ,  </a:t>
            </a:r>
            <a:r>
              <a:rPr lang="en-US" sz="1800" dirty="0" err="1" smtClean="0"/>
              <a:t>nama</a:t>
            </a:r>
            <a:r>
              <a:rPr lang="en-US" sz="1800" dirty="0" smtClean="0"/>
              <a:t>.</a:t>
            </a:r>
          </a:p>
          <a:p>
            <a:pPr marL="268288" indent="-268288" algn="just">
              <a:buFont typeface="Wingdings" pitchFamily="2" charset="2"/>
              <a:buAutoNum type="arabicPeriod"/>
            </a:pPr>
            <a:r>
              <a:rPr lang="en-US" sz="1800" dirty="0" err="1" smtClean="0"/>
              <a:t>Bila</a:t>
            </a:r>
            <a:r>
              <a:rPr lang="en-US" sz="1800" dirty="0" smtClean="0"/>
              <a:t> </a:t>
            </a:r>
            <a:r>
              <a:rPr lang="en-US" sz="1800" dirty="0" err="1" smtClean="0"/>
              <a:t>nama</a:t>
            </a:r>
            <a:r>
              <a:rPr lang="en-US" sz="1800" dirty="0" smtClean="0"/>
              <a:t> </a:t>
            </a:r>
            <a:r>
              <a:rPr lang="en-US" sz="1800" dirty="0" err="1" smtClean="0"/>
              <a:t>terdiri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dua</a:t>
            </a:r>
            <a:r>
              <a:rPr lang="en-US" sz="1800" dirty="0" smtClean="0"/>
              <a:t> </a:t>
            </a:r>
            <a:r>
              <a:rPr lang="en-US" sz="1800" dirty="0" err="1" smtClean="0"/>
              <a:t>kata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lebih</a:t>
            </a:r>
            <a:r>
              <a:rPr lang="en-US" sz="1800" dirty="0" smtClean="0"/>
              <a:t>, </a:t>
            </a:r>
            <a:r>
              <a:rPr lang="en-US" sz="1800" dirty="0" err="1" smtClean="0"/>
              <a:t>huruf</a:t>
            </a:r>
            <a:r>
              <a:rPr lang="en-US" sz="1800" dirty="0" smtClean="0"/>
              <a:t> </a:t>
            </a:r>
            <a:r>
              <a:rPr lang="en-US" sz="1800" dirty="0" err="1" smtClean="0"/>
              <a:t>pertama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kata</a:t>
            </a:r>
            <a:r>
              <a:rPr lang="en-US" sz="1800" dirty="0" smtClean="0"/>
              <a:t> </a:t>
            </a:r>
            <a:r>
              <a:rPr lang="en-US" sz="1800" dirty="0" err="1" smtClean="0"/>
              <a:t>pertama</a:t>
            </a:r>
            <a:r>
              <a:rPr lang="en-US" sz="1800" dirty="0" smtClean="0"/>
              <a:t> </a:t>
            </a:r>
            <a:r>
              <a:rPr lang="en-US" sz="1800" dirty="0" err="1" smtClean="0"/>
              <a:t>sebaiknya</a:t>
            </a:r>
            <a:r>
              <a:rPr lang="en-US" sz="1800" dirty="0" smtClean="0"/>
              <a:t> </a:t>
            </a:r>
            <a:r>
              <a:rPr lang="en-US" sz="1800" dirty="0" err="1" smtClean="0"/>
              <a:t>kecil</a:t>
            </a:r>
            <a:r>
              <a:rPr lang="en-US" sz="1800" dirty="0" smtClean="0"/>
              <a:t>,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huruf</a:t>
            </a:r>
            <a:r>
              <a:rPr lang="en-US" sz="1800" dirty="0" smtClean="0"/>
              <a:t> </a:t>
            </a:r>
            <a:r>
              <a:rPr lang="en-US" sz="1800" dirty="0" err="1" smtClean="0"/>
              <a:t>pertama</a:t>
            </a:r>
            <a:r>
              <a:rPr lang="en-US" sz="1800" dirty="0" smtClean="0"/>
              <a:t> </a:t>
            </a:r>
            <a:r>
              <a:rPr lang="en-US" sz="1800" dirty="0" err="1" smtClean="0"/>
              <a:t>kata</a:t>
            </a:r>
            <a:r>
              <a:rPr lang="en-US" sz="1800" dirty="0" smtClean="0"/>
              <a:t> </a:t>
            </a:r>
            <a:r>
              <a:rPr lang="en-US" sz="1800" dirty="0" err="1" smtClean="0"/>
              <a:t>kedua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seterusnya</a:t>
            </a:r>
            <a:r>
              <a:rPr lang="en-US" sz="1800" dirty="0" smtClean="0"/>
              <a:t>, </a:t>
            </a:r>
            <a:r>
              <a:rPr lang="en-US" sz="1800" dirty="0" err="1" smtClean="0"/>
              <a:t>sebaiknya</a:t>
            </a:r>
            <a:r>
              <a:rPr lang="en-US" sz="1800" dirty="0" smtClean="0"/>
              <a:t> </a:t>
            </a:r>
            <a:r>
              <a:rPr lang="en-US" sz="1800" dirty="0" err="1" smtClean="0"/>
              <a:t>huruf</a:t>
            </a:r>
            <a:r>
              <a:rPr lang="en-US" sz="1800" dirty="0" smtClean="0"/>
              <a:t> </a:t>
            </a:r>
            <a:r>
              <a:rPr lang="en-US" sz="1800" dirty="0" err="1" smtClean="0"/>
              <a:t>bersar</a:t>
            </a:r>
            <a:r>
              <a:rPr lang="en-US" sz="1800" dirty="0" smtClean="0"/>
              <a:t>.</a:t>
            </a:r>
          </a:p>
          <a:p>
            <a:pPr marL="268288" indent="-268288" algn="just">
              <a:buNone/>
            </a:pPr>
            <a:r>
              <a:rPr lang="en-US" sz="1800" dirty="0" smtClean="0"/>
              <a:t>                  </a:t>
            </a:r>
            <a:endParaRPr lang="en-US" sz="1800" b="1" dirty="0" smtClean="0"/>
          </a:p>
          <a:p>
            <a:pPr marL="268288" indent="-268288" algn="just">
              <a:buNone/>
            </a:pPr>
            <a:endParaRPr lang="en-US" sz="1800" b="1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Constants (</a:t>
            </a:r>
            <a:r>
              <a:rPr lang="en-US" b="1" dirty="0" err="1" smtClean="0"/>
              <a:t>konstanta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None/>
            </a:pPr>
            <a:r>
              <a:rPr lang="en-US" sz="2000" b="1" i="1" dirty="0" smtClean="0"/>
              <a:t>Constants (</a:t>
            </a:r>
            <a:r>
              <a:rPr lang="en-US" sz="2000" b="1" i="1" dirty="0" err="1" smtClean="0"/>
              <a:t>konstanta</a:t>
            </a:r>
            <a:r>
              <a:rPr lang="en-US" sz="2000" b="1" i="1" dirty="0" smtClean="0"/>
              <a:t>)</a:t>
            </a:r>
          </a:p>
          <a:p>
            <a:pPr marL="533400" indent="-533400">
              <a:buNone/>
            </a:pPr>
            <a:r>
              <a:rPr lang="en-US" sz="2000" i="1" dirty="0" smtClean="0"/>
              <a:t>Constants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berubah</a:t>
            </a:r>
            <a:r>
              <a:rPr lang="en-US" sz="2000" dirty="0" smtClean="0"/>
              <a:t> </a:t>
            </a:r>
            <a:r>
              <a:rPr lang="en-US" sz="2000" dirty="0" err="1" smtClean="0"/>
              <a:t>selama</a:t>
            </a:r>
            <a:r>
              <a:rPr lang="en-US" sz="2000" dirty="0" smtClean="0"/>
              <a:t> program </a:t>
            </a:r>
            <a:r>
              <a:rPr lang="en-US" sz="2000" dirty="0" err="1" smtClean="0"/>
              <a:t>berjalan</a:t>
            </a:r>
            <a:r>
              <a:rPr lang="en-US" sz="2000" dirty="0" smtClean="0"/>
              <a:t>.</a:t>
            </a:r>
          </a:p>
          <a:p>
            <a:pPr marL="533400" indent="-533400">
              <a:buNone/>
            </a:pPr>
            <a:r>
              <a:rPr lang="en-US" sz="2000" dirty="0" err="1" smtClean="0"/>
              <a:t>Pendeklarasian</a:t>
            </a:r>
            <a:r>
              <a:rPr lang="en-US" sz="2000" dirty="0" smtClean="0"/>
              <a:t> </a:t>
            </a:r>
            <a:r>
              <a:rPr lang="en-US" sz="2000" dirty="0" err="1" smtClean="0"/>
              <a:t>konstanta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:</a:t>
            </a:r>
          </a:p>
          <a:p>
            <a:pPr marL="533400" indent="-533400">
              <a:buNone/>
            </a:pPr>
            <a:r>
              <a:rPr lang="en-US" sz="2000" b="1" dirty="0" smtClean="0"/>
              <a:t>	static final </a:t>
            </a:r>
            <a:r>
              <a:rPr lang="en-US" sz="2000" b="1" dirty="0" err="1" smtClean="0"/>
              <a:t>Datatype</a:t>
            </a:r>
            <a:r>
              <a:rPr lang="en-US" sz="2000" b="1" dirty="0" smtClean="0"/>
              <a:t> CONSTANTNAME = Value;</a:t>
            </a:r>
          </a:p>
          <a:p>
            <a:pPr marL="533400" indent="-533400">
              <a:buNone/>
            </a:pPr>
            <a:r>
              <a:rPr lang="en-US" sz="2000" dirty="0" err="1" smtClean="0"/>
              <a:t>Contoh</a:t>
            </a:r>
            <a:r>
              <a:rPr lang="en-US" sz="2000" dirty="0" smtClean="0"/>
              <a:t> : static final double PI = 3.14159;</a:t>
            </a:r>
          </a:p>
          <a:p>
            <a:pPr marL="533400" indent="-533400">
              <a:buNone/>
            </a:pPr>
            <a:r>
              <a:rPr lang="en-US" sz="2000" dirty="0" smtClean="0"/>
              <a:t>              area = radius*radius*PI;</a:t>
            </a:r>
          </a:p>
          <a:p>
            <a:pPr marL="533400" indent="-533400">
              <a:buNone/>
            </a:pPr>
            <a:r>
              <a:rPr lang="en-US" sz="2000" dirty="0" err="1" smtClean="0"/>
              <a:t>Aturan</a:t>
            </a:r>
            <a:r>
              <a:rPr lang="en-US" sz="2000" dirty="0" smtClean="0"/>
              <a:t> </a:t>
            </a:r>
            <a:r>
              <a:rPr lang="en-US" sz="2000" dirty="0" err="1" smtClean="0"/>
              <a:t>konvensi</a:t>
            </a:r>
            <a:r>
              <a:rPr lang="en-US" sz="2000" dirty="0" smtClean="0"/>
              <a:t>: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Abjad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nama</a:t>
            </a:r>
            <a:r>
              <a:rPr lang="en-US" sz="2000" dirty="0" smtClean="0"/>
              <a:t> </a:t>
            </a:r>
            <a:r>
              <a:rPr lang="en-US" sz="2000" dirty="0" err="1" smtClean="0"/>
              <a:t>konstanta</a:t>
            </a:r>
            <a:r>
              <a:rPr lang="en-US" sz="2000" dirty="0" smtClean="0"/>
              <a:t> </a:t>
            </a:r>
            <a:r>
              <a:rPr lang="en-US" sz="2000" dirty="0" err="1" smtClean="0"/>
              <a:t>dituliskan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kapital</a:t>
            </a:r>
            <a:r>
              <a:rPr lang="en-US" sz="2000" dirty="0" smtClean="0"/>
              <a:t>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2000" dirty="0" err="1" smtClean="0"/>
              <a:t>Bila</a:t>
            </a:r>
            <a:r>
              <a:rPr lang="en-US" sz="2000" dirty="0" smtClean="0"/>
              <a:t> </a:t>
            </a:r>
            <a:r>
              <a:rPr lang="en-US" sz="2000" dirty="0" err="1" smtClean="0"/>
              <a:t>Konstanta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kata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semuanya</a:t>
            </a:r>
            <a:r>
              <a:rPr lang="en-US" sz="2000" dirty="0" smtClean="0"/>
              <a:t> </a:t>
            </a:r>
            <a:r>
              <a:rPr lang="en-US" sz="2000" dirty="0" err="1" smtClean="0"/>
              <a:t>disambung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abjadnya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dituliskan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</a:t>
            </a:r>
            <a:r>
              <a:rPr lang="en-US" sz="2000" dirty="0" err="1" smtClean="0"/>
              <a:t>kapital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TIPE DATA -- </a:t>
            </a:r>
            <a:r>
              <a:rPr lang="en-US" b="1" dirty="0" err="1" smtClean="0"/>
              <a:t>Numerik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buNone/>
            </a:pPr>
            <a:r>
              <a:rPr lang="en-US" sz="2000" b="1" dirty="0" err="1" smtClean="0"/>
              <a:t>Tipe</a:t>
            </a:r>
            <a:r>
              <a:rPr lang="en-US" sz="2000" b="1" dirty="0" smtClean="0"/>
              <a:t> data </a:t>
            </a:r>
            <a:r>
              <a:rPr lang="en-US" sz="2000" b="1" dirty="0" err="1" smtClean="0"/>
              <a:t>primitif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java </a:t>
            </a:r>
            <a:r>
              <a:rPr lang="en-US" sz="2000" dirty="0" err="1" smtClean="0"/>
              <a:t>yaitu</a:t>
            </a:r>
            <a:r>
              <a:rPr lang="en-US" sz="2000" dirty="0" smtClean="0"/>
              <a:t> :</a:t>
            </a:r>
          </a:p>
          <a:p>
            <a:pPr marL="268288" indent="-268288">
              <a:buNone/>
            </a:pPr>
            <a:r>
              <a:rPr lang="en-US" sz="2000" b="1" dirty="0" smtClean="0"/>
              <a:t>1. </a:t>
            </a:r>
            <a:r>
              <a:rPr lang="en-US" sz="2000" b="1" dirty="0" err="1" smtClean="0"/>
              <a:t>Numerik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bulat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pecahan</a:t>
            </a:r>
            <a:r>
              <a:rPr lang="en-US" sz="2000" b="1" dirty="0" smtClean="0"/>
              <a:t>)</a:t>
            </a:r>
          </a:p>
          <a:p>
            <a:pPr marL="268288" indent="-268288">
              <a:buNone/>
            </a:pPr>
            <a:r>
              <a:rPr lang="en-US" sz="2000" b="1" dirty="0" err="1" smtClean="0"/>
              <a:t>Numerik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bulat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</a:t>
            </a:r>
            <a:r>
              <a:rPr lang="en-US" sz="2000" b="1" dirty="0" smtClean="0"/>
              <a:t> 4</a:t>
            </a:r>
            <a:r>
              <a:rPr lang="en-US" sz="2000" dirty="0" smtClean="0"/>
              <a:t> </a:t>
            </a:r>
            <a:r>
              <a:rPr lang="en-US" sz="2000" dirty="0" err="1" smtClean="0"/>
              <a:t>macam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:</a:t>
            </a:r>
          </a:p>
          <a:p>
            <a:pPr marL="268288" indent="-268288">
              <a:buNone/>
            </a:pPr>
            <a:r>
              <a:rPr lang="en-US" sz="2000" b="1" dirty="0" smtClean="0"/>
              <a:t>     </a:t>
            </a:r>
            <a:r>
              <a:rPr lang="en-US" sz="2000" b="1" dirty="0" err="1" smtClean="0"/>
              <a:t>Tipe</a:t>
            </a:r>
            <a:r>
              <a:rPr lang="en-US" sz="2000" b="1" dirty="0" smtClean="0"/>
              <a:t> Data        </a:t>
            </a:r>
            <a:r>
              <a:rPr lang="en-US" sz="2000" b="1" dirty="0" err="1" smtClean="0"/>
              <a:t>Besar</a:t>
            </a:r>
            <a:r>
              <a:rPr lang="en-US" sz="2000" b="1" dirty="0" smtClean="0"/>
              <a:t>(bits)             </a:t>
            </a:r>
            <a:r>
              <a:rPr lang="en-US" sz="2000" b="1" dirty="0" err="1" smtClean="0"/>
              <a:t>Jangkauan</a:t>
            </a:r>
            <a:endParaRPr lang="en-US" sz="2000" b="1" dirty="0" smtClean="0"/>
          </a:p>
          <a:p>
            <a:pPr marL="268288" indent="-268288"/>
            <a:r>
              <a:rPr lang="en-US" sz="2000" dirty="0" smtClean="0"/>
              <a:t>byte                       8                     -128 </a:t>
            </a:r>
            <a:r>
              <a:rPr lang="en-US" sz="2000" dirty="0" err="1" smtClean="0"/>
              <a:t>ke</a:t>
            </a:r>
            <a:r>
              <a:rPr lang="en-US" sz="2000" dirty="0" smtClean="0"/>
              <a:t> 127</a:t>
            </a:r>
          </a:p>
          <a:p>
            <a:pPr marL="268288" indent="-268288"/>
            <a:r>
              <a:rPr lang="en-US" sz="2000" dirty="0" smtClean="0"/>
              <a:t>short                     16                    -32,768 </a:t>
            </a:r>
            <a:r>
              <a:rPr lang="en-US" sz="2000" dirty="0" err="1" smtClean="0"/>
              <a:t>ke</a:t>
            </a:r>
            <a:r>
              <a:rPr lang="en-US" sz="2000" dirty="0" smtClean="0"/>
              <a:t> 32,767</a:t>
            </a:r>
          </a:p>
          <a:p>
            <a:pPr marL="268288" indent="-268288"/>
            <a:r>
              <a:rPr lang="en-US" sz="2000" dirty="0" err="1" smtClean="0"/>
              <a:t>Int</a:t>
            </a:r>
            <a:r>
              <a:rPr lang="en-US" sz="2000" dirty="0" smtClean="0"/>
              <a:t>                         32                     -2,147,483,648 </a:t>
            </a:r>
            <a:r>
              <a:rPr lang="en-US" sz="2000" dirty="0" err="1" smtClean="0"/>
              <a:t>ke</a:t>
            </a:r>
            <a:r>
              <a:rPr lang="en-US" sz="2000" dirty="0" smtClean="0"/>
              <a:t> 2,147,483,647</a:t>
            </a:r>
          </a:p>
          <a:p>
            <a:pPr marL="268288" indent="-268288"/>
            <a:r>
              <a:rPr lang="en-US" sz="2000" dirty="0" smtClean="0"/>
              <a:t>long                      64                    -9,223,372,036,854,775,808 </a:t>
            </a:r>
            <a:r>
              <a:rPr lang="en-US" sz="2000" dirty="0" err="1" smtClean="0"/>
              <a:t>ke</a:t>
            </a:r>
            <a:r>
              <a:rPr lang="en-US" sz="2000" dirty="0" smtClean="0"/>
              <a:t> – </a:t>
            </a:r>
          </a:p>
          <a:p>
            <a:pPr marL="268288" indent="-268288">
              <a:buNone/>
            </a:pPr>
            <a:r>
              <a:rPr lang="en-US" sz="2000" dirty="0" smtClean="0"/>
              <a:t>                                                          9,223,372,036,854,775,807</a:t>
            </a:r>
          </a:p>
          <a:p>
            <a:pPr marL="268288" indent="-268288">
              <a:buNone/>
            </a:pPr>
            <a:r>
              <a:rPr lang="en-US" sz="2000" b="1" dirty="0" err="1" smtClean="0"/>
              <a:t>Numerik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pecahan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</a:t>
            </a:r>
            <a:r>
              <a:rPr lang="en-US" sz="2000" b="1" dirty="0" smtClean="0"/>
              <a:t> 2</a:t>
            </a:r>
            <a:r>
              <a:rPr lang="en-US" sz="2000" dirty="0" smtClean="0"/>
              <a:t> </a:t>
            </a:r>
            <a:r>
              <a:rPr lang="en-US" sz="2000" dirty="0" err="1" smtClean="0"/>
              <a:t>macam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:</a:t>
            </a:r>
          </a:p>
          <a:p>
            <a:pPr marL="268288" indent="-268288"/>
            <a:r>
              <a:rPr lang="en-US" sz="2000" dirty="0" smtClean="0"/>
              <a:t>float                       32 bits              -3.4E38 </a:t>
            </a:r>
            <a:r>
              <a:rPr lang="en-US" sz="2000" dirty="0" err="1" smtClean="0"/>
              <a:t>ke</a:t>
            </a:r>
            <a:r>
              <a:rPr lang="en-US" sz="2000" dirty="0" smtClean="0"/>
              <a:t> 3.4E38</a:t>
            </a:r>
          </a:p>
          <a:p>
            <a:pPr marL="268288" indent="-268288"/>
            <a:r>
              <a:rPr lang="en-US" sz="2000" dirty="0" smtClean="0"/>
              <a:t>double                   64 bits              -1.7E308 </a:t>
            </a:r>
            <a:r>
              <a:rPr lang="en-US" sz="2000" dirty="0" err="1" smtClean="0"/>
              <a:t>ke</a:t>
            </a:r>
            <a:r>
              <a:rPr lang="en-US" sz="2000" dirty="0" smtClean="0"/>
              <a:t> 1.7E308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sz="2400" dirty="0" err="1" smtClean="0"/>
              <a:t>Nama</a:t>
            </a:r>
            <a:r>
              <a:rPr lang="en-US" sz="2400" dirty="0" smtClean="0"/>
              <a:t> 	: Julian Chandra W</a:t>
            </a:r>
          </a:p>
          <a:p>
            <a:r>
              <a:rPr lang="en-US" sz="2400" dirty="0" err="1" smtClean="0"/>
              <a:t>Telp</a:t>
            </a:r>
            <a:r>
              <a:rPr lang="en-US" sz="2400" dirty="0" smtClean="0"/>
              <a:t>		: 085647155605</a:t>
            </a:r>
          </a:p>
          <a:p>
            <a:r>
              <a:rPr lang="en-US" sz="2400" dirty="0" smtClean="0"/>
              <a:t>Email 	: maeztro_87@yahoo.co.id</a:t>
            </a:r>
            <a:br>
              <a:rPr lang="en-US" sz="2400" dirty="0" smtClean="0"/>
            </a:br>
            <a:r>
              <a:rPr lang="en-US" sz="2400" dirty="0" smtClean="0"/>
              <a:t>		</a:t>
            </a:r>
            <a:r>
              <a:rPr lang="en-US" sz="2400" b="1" dirty="0" smtClean="0"/>
              <a:t>   </a:t>
            </a:r>
            <a:r>
              <a:rPr lang="en-US" sz="2400" dirty="0" smtClean="0"/>
              <a:t>julian.chand@gmail.com</a:t>
            </a:r>
          </a:p>
          <a:p>
            <a:endParaRPr lang="en-US" sz="2400" dirty="0" smtClean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 smtClean="0"/>
              <a:t>Referensi</a:t>
            </a:r>
            <a:r>
              <a:rPr lang="en-US" sz="2400" dirty="0" smtClean="0"/>
              <a:t> : 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 dirty="0" smtClean="0"/>
              <a:t>Benny </a:t>
            </a:r>
            <a:r>
              <a:rPr lang="en-US" sz="2400" dirty="0" err="1" smtClean="0"/>
              <a:t>Hermawan</a:t>
            </a:r>
            <a:r>
              <a:rPr lang="en-US" sz="2400" dirty="0" smtClean="0"/>
              <a:t>. 2004. </a:t>
            </a:r>
            <a:r>
              <a:rPr lang="en-US" sz="2400" i="1" dirty="0" err="1" smtClean="0"/>
              <a:t>Menguasai</a:t>
            </a:r>
            <a:r>
              <a:rPr lang="en-US" sz="2400" i="1" dirty="0" smtClean="0"/>
              <a:t> Java 2 &amp; Object  Oriented Programming</a:t>
            </a:r>
            <a:r>
              <a:rPr lang="en-US" sz="2400" dirty="0" smtClean="0"/>
              <a:t>. </a:t>
            </a:r>
            <a:r>
              <a:rPr lang="en-US" sz="2400" dirty="0" err="1" smtClean="0"/>
              <a:t>Andi</a:t>
            </a:r>
            <a:r>
              <a:rPr lang="en-US" sz="2400" dirty="0" smtClean="0"/>
              <a:t>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 dirty="0" err="1" smtClean="0"/>
              <a:t>Bambang</a:t>
            </a:r>
            <a:r>
              <a:rPr lang="en-US" sz="2400" dirty="0" smtClean="0"/>
              <a:t> </a:t>
            </a:r>
            <a:r>
              <a:rPr lang="en-US" sz="2400" dirty="0" err="1" smtClean="0"/>
              <a:t>Hariyanto</a:t>
            </a:r>
            <a:r>
              <a:rPr lang="en-US" sz="2400" dirty="0" smtClean="0"/>
              <a:t>. 2007. </a:t>
            </a:r>
            <a:r>
              <a:rPr lang="en-US" sz="2400" i="1" dirty="0" err="1" smtClean="0"/>
              <a:t>esensi-esensi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bahasa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pemrograman</a:t>
            </a:r>
            <a:r>
              <a:rPr lang="en-US" sz="2400" i="1" dirty="0" smtClean="0"/>
              <a:t> JAVA</a:t>
            </a:r>
            <a:r>
              <a:rPr lang="en-US" sz="2400" dirty="0" smtClean="0"/>
              <a:t>. </a:t>
            </a:r>
            <a:r>
              <a:rPr lang="en-US" sz="2400" dirty="0" err="1" smtClean="0"/>
              <a:t>Informatika</a:t>
            </a:r>
            <a:r>
              <a:rPr lang="en-US" sz="2400" dirty="0" smtClean="0"/>
              <a:t>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 dirty="0" err="1" smtClean="0"/>
              <a:t>Sariadin</a:t>
            </a:r>
            <a:r>
              <a:rPr lang="en-US" sz="2400" dirty="0" smtClean="0"/>
              <a:t> Siallagan.2009.</a:t>
            </a:r>
            <a:r>
              <a:rPr lang="en-US" sz="2400" i="1" dirty="0" smtClean="0"/>
              <a:t>Pemrograman Java </a:t>
            </a:r>
            <a:r>
              <a:rPr lang="en-US" sz="2400" i="1" dirty="0" err="1" smtClean="0"/>
              <a:t>Dasar-dasar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Pengenalan</a:t>
            </a:r>
            <a:r>
              <a:rPr lang="en-US" sz="2400" i="1" dirty="0" smtClean="0"/>
              <a:t> &amp; </a:t>
            </a:r>
            <a:r>
              <a:rPr lang="en-US" sz="2400" i="1" dirty="0" err="1" smtClean="0"/>
              <a:t>pemahaman</a:t>
            </a:r>
            <a:r>
              <a:rPr lang="en-US" sz="2400" i="1" dirty="0" smtClean="0"/>
              <a:t>. </a:t>
            </a:r>
            <a:r>
              <a:rPr lang="en-US" sz="2400" dirty="0" err="1" smtClean="0"/>
              <a:t>Andi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TIPE DATA --  Character, Boolean, Array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buNone/>
            </a:pPr>
            <a:r>
              <a:rPr lang="en-US" sz="2000" b="1" dirty="0" smtClean="0"/>
              <a:t>2. Character</a:t>
            </a:r>
          </a:p>
          <a:p>
            <a:pPr marL="268288" indent="-268288">
              <a:buNone/>
            </a:pP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tipe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meyimpan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buah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</a:t>
            </a:r>
            <a:r>
              <a:rPr lang="en-US" sz="2000" dirty="0" smtClean="0"/>
              <a:t>.</a:t>
            </a:r>
          </a:p>
          <a:p>
            <a:pPr marL="268288" indent="-268288">
              <a:buNone/>
            </a:pPr>
            <a:r>
              <a:rPr lang="en-US" sz="2000" b="1" dirty="0" err="1" smtClean="0"/>
              <a:t>tipe</a:t>
            </a:r>
            <a:r>
              <a:rPr lang="en-US" sz="2000" b="1" dirty="0" smtClean="0"/>
              <a:t> 	</a:t>
            </a:r>
            <a:r>
              <a:rPr lang="en-US" sz="2000" b="1" dirty="0" err="1" smtClean="0"/>
              <a:t>Besar</a:t>
            </a:r>
            <a:r>
              <a:rPr lang="en-US" sz="2000" b="1" dirty="0" smtClean="0"/>
              <a:t> (bits) 		</a:t>
            </a:r>
            <a:r>
              <a:rPr lang="en-US" sz="2000" b="1" dirty="0" err="1" smtClean="0"/>
              <a:t>jangkauan</a:t>
            </a:r>
            <a:endParaRPr lang="en-US" sz="2000" b="1" dirty="0" smtClean="0"/>
          </a:p>
          <a:p>
            <a:pPr marL="268288" indent="-268288">
              <a:buNone/>
            </a:pPr>
            <a:r>
              <a:rPr lang="en-US" sz="2000" dirty="0" smtClean="0"/>
              <a:t>char 	       16 			Unicode Character</a:t>
            </a:r>
          </a:p>
          <a:p>
            <a:pPr marL="268288" indent="-268288">
              <a:buNone/>
            </a:pPr>
            <a:endParaRPr lang="en-US" sz="2000" dirty="0" smtClean="0"/>
          </a:p>
          <a:p>
            <a:pPr marL="268288" indent="-268288">
              <a:buNone/>
            </a:pPr>
            <a:r>
              <a:rPr lang="en-US" sz="2000" b="1" dirty="0" smtClean="0"/>
              <a:t>3. Boolean  </a:t>
            </a:r>
          </a:p>
          <a:p>
            <a:pPr marL="268288" indent="-268288">
              <a:buNone/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boolean</a:t>
            </a:r>
            <a:r>
              <a:rPr lang="en-US" sz="2000" b="1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tipe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i="1" dirty="0" smtClean="0"/>
              <a:t>true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i="1" dirty="0" smtClean="0"/>
              <a:t>false </a:t>
            </a:r>
            <a:endParaRPr lang="en-US" sz="2000" dirty="0" smtClean="0"/>
          </a:p>
          <a:p>
            <a:pPr marL="268288" indent="-268288">
              <a:buNone/>
            </a:pPr>
            <a:endParaRPr lang="en-US" sz="2000" dirty="0" smtClean="0"/>
          </a:p>
          <a:p>
            <a:pPr marL="268288" indent="-268288">
              <a:buNone/>
            </a:pPr>
            <a:r>
              <a:rPr lang="en-US" sz="2000" b="1" dirty="0" smtClean="0"/>
              <a:t>4</a:t>
            </a:r>
            <a:r>
              <a:rPr lang="en-US" sz="2000" dirty="0" smtClean="0"/>
              <a:t>. </a:t>
            </a:r>
            <a:r>
              <a:rPr lang="en-US" sz="2000" b="1" dirty="0" err="1" smtClean="0"/>
              <a:t>Tipe</a:t>
            </a:r>
            <a:r>
              <a:rPr lang="en-US" sz="2000" b="1" dirty="0" smtClean="0"/>
              <a:t> data array</a:t>
            </a:r>
            <a:r>
              <a:rPr lang="en-US" sz="2000" dirty="0" smtClean="0"/>
              <a:t> </a:t>
            </a:r>
          </a:p>
          <a:p>
            <a:pPr marL="268288" indent="-268288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menampung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tipe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nama</a:t>
            </a:r>
            <a:r>
              <a:rPr lang="en-US" sz="2000" dirty="0" smtClean="0"/>
              <a:t> </a:t>
            </a:r>
            <a:r>
              <a:rPr lang="en-US" sz="2000" i="1" dirty="0" smtClean="0"/>
              <a:t>variable </a:t>
            </a:r>
            <a:r>
              <a:rPr lang="en-US" sz="2000" dirty="0" smtClean="0"/>
              <a:t>yang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indeks</a:t>
            </a:r>
            <a:r>
              <a:rPr lang="en-US" sz="2000" dirty="0" smtClean="0"/>
              <a:t>. Array </a:t>
            </a:r>
            <a:r>
              <a:rPr lang="en-US" sz="2000" dirty="0" err="1" smtClean="0"/>
              <a:t>pada</a:t>
            </a:r>
            <a:r>
              <a:rPr lang="en-US" sz="2000" dirty="0" smtClean="0"/>
              <a:t> java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object 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 smtClean="0"/>
              <a:t>tipe</a:t>
            </a:r>
            <a:r>
              <a:rPr lang="en-US" sz="2000" dirty="0" smtClean="0"/>
              <a:t> data </a:t>
            </a:r>
            <a:r>
              <a:rPr lang="en-US" sz="2000" dirty="0" err="1" smtClean="0"/>
              <a:t>primitif</a:t>
            </a:r>
            <a:r>
              <a:rPr lang="en-US" sz="2000" dirty="0" smtClean="0"/>
              <a:t>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class.</a:t>
            </a:r>
          </a:p>
          <a:p>
            <a:pPr marL="268288" indent="-268288">
              <a:buNone/>
            </a:pPr>
            <a:r>
              <a:rPr lang="en-US" sz="2000" b="1" dirty="0" smtClean="0"/>
              <a:t>	</a:t>
            </a:r>
          </a:p>
          <a:p>
            <a:pPr marL="268288" indent="-268288">
              <a:buNone/>
            </a:pPr>
            <a:endParaRPr lang="en-US" sz="2000" b="1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 smtClean="0"/>
              <a:t>Ekspresi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Operator,</a:t>
            </a:r>
            <a:br>
              <a:rPr lang="en-US" sz="3600" b="1" dirty="0" smtClean="0"/>
            </a:br>
            <a:r>
              <a:rPr lang="en-US" sz="3600" b="1" dirty="0" smtClean="0"/>
              <a:t>Operator </a:t>
            </a:r>
            <a:r>
              <a:rPr lang="en-US" sz="3600" b="1" dirty="0" err="1" smtClean="0"/>
              <a:t>Aritmatika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buNone/>
            </a:pPr>
            <a:r>
              <a:rPr lang="en-US" sz="2000" b="1" dirty="0" err="1" smtClean="0"/>
              <a:t>Ekspresi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statement yang </a:t>
            </a:r>
            <a:r>
              <a:rPr lang="en-US" sz="2000" dirty="0" err="1" smtClean="0"/>
              <a:t>mengembalikan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endParaRPr lang="en-US" sz="2000" dirty="0" smtClean="0"/>
          </a:p>
          <a:p>
            <a:pPr marL="268288" indent="-268288">
              <a:buNone/>
            </a:pPr>
            <a:r>
              <a:rPr lang="en-US" sz="2000" b="1" dirty="0" smtClean="0"/>
              <a:t>Operator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Simbol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ekspresi</a:t>
            </a:r>
            <a:endParaRPr lang="en-US" sz="2000" dirty="0" smtClean="0"/>
          </a:p>
          <a:p>
            <a:pPr marL="268288" indent="-268288">
              <a:buNone/>
            </a:pPr>
            <a:endParaRPr lang="en-US" sz="2000" dirty="0" smtClean="0"/>
          </a:p>
          <a:p>
            <a:pPr marL="268288" indent="-268288">
              <a:buNone/>
            </a:pPr>
            <a:r>
              <a:rPr lang="en-US" sz="2000" b="1" dirty="0" smtClean="0"/>
              <a:t>Operator </a:t>
            </a:r>
            <a:r>
              <a:rPr lang="en-US" sz="2000" b="1" dirty="0" err="1" smtClean="0"/>
              <a:t>Aritmatika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Java :</a:t>
            </a:r>
          </a:p>
          <a:p>
            <a:pPr marL="268288" indent="-268288">
              <a:buNone/>
            </a:pPr>
            <a:r>
              <a:rPr lang="en-US" sz="2000" b="1" dirty="0" smtClean="0"/>
              <a:t>Operator 		</a:t>
            </a:r>
            <a:r>
              <a:rPr lang="en-US" sz="2000" b="1" dirty="0" err="1" smtClean="0"/>
              <a:t>Arti</a:t>
            </a:r>
            <a:r>
              <a:rPr lang="en-US" sz="2000" b="1" dirty="0" smtClean="0"/>
              <a:t> 			</a:t>
            </a:r>
            <a:r>
              <a:rPr lang="en-US" sz="2000" b="1" dirty="0" err="1" smtClean="0"/>
              <a:t>Contoh</a:t>
            </a:r>
            <a:endParaRPr lang="en-US" sz="2000" b="1" dirty="0" smtClean="0"/>
          </a:p>
          <a:p>
            <a:pPr marL="268288" indent="-268288">
              <a:buNone/>
            </a:pPr>
            <a:r>
              <a:rPr lang="en-US" sz="2000" dirty="0" smtClean="0"/>
              <a:t>    + 			</a:t>
            </a:r>
            <a:r>
              <a:rPr lang="en-US" sz="2000" dirty="0" err="1" smtClean="0"/>
              <a:t>Penambahan</a:t>
            </a:r>
            <a:r>
              <a:rPr lang="en-US" sz="2000" dirty="0" smtClean="0"/>
              <a:t> 		3 + 4</a:t>
            </a:r>
          </a:p>
          <a:p>
            <a:pPr marL="268288" indent="-268288">
              <a:buNone/>
            </a:pPr>
            <a:r>
              <a:rPr lang="en-US" sz="2000" dirty="0" smtClean="0"/>
              <a:t>     - 			</a:t>
            </a:r>
            <a:r>
              <a:rPr lang="en-US" sz="2000" dirty="0" err="1" smtClean="0"/>
              <a:t>Pengurangan</a:t>
            </a:r>
            <a:r>
              <a:rPr lang="en-US" sz="2000" dirty="0" smtClean="0"/>
              <a:t> 		5 – 7</a:t>
            </a:r>
          </a:p>
          <a:p>
            <a:pPr marL="268288" indent="-268288">
              <a:buNone/>
            </a:pPr>
            <a:r>
              <a:rPr lang="en-US" sz="2000" dirty="0" smtClean="0"/>
              <a:t>     * 			</a:t>
            </a:r>
            <a:r>
              <a:rPr lang="en-US" sz="2000" dirty="0" err="1" smtClean="0"/>
              <a:t>Perkalian</a:t>
            </a:r>
            <a:r>
              <a:rPr lang="en-US" sz="2000" dirty="0" smtClean="0"/>
              <a:t>		5 * 5</a:t>
            </a:r>
          </a:p>
          <a:p>
            <a:pPr marL="268288" indent="-268288">
              <a:buNone/>
            </a:pPr>
            <a:r>
              <a:rPr lang="en-US" sz="2000" dirty="0" smtClean="0"/>
              <a:t>     / 			</a:t>
            </a:r>
            <a:r>
              <a:rPr lang="en-US" sz="2000" dirty="0" err="1" smtClean="0"/>
              <a:t>Pembagian</a:t>
            </a:r>
            <a:r>
              <a:rPr lang="en-US" sz="2000" dirty="0" smtClean="0"/>
              <a:t> 		14 / 7</a:t>
            </a:r>
          </a:p>
          <a:p>
            <a:pPr marL="268288" indent="-268288">
              <a:buNone/>
            </a:pPr>
            <a:r>
              <a:rPr lang="en-US" sz="2000" dirty="0" smtClean="0"/>
              <a:t>   % 			Modulus (</a:t>
            </a:r>
            <a:r>
              <a:rPr lang="en-US" sz="2000" dirty="0" err="1" smtClean="0"/>
              <a:t>Sisa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) 	20 % 7</a:t>
            </a:r>
          </a:p>
          <a:p>
            <a:pPr marL="268288" indent="-268288">
              <a:buNone/>
            </a:pPr>
            <a:endParaRPr lang="en-US" sz="2000" dirty="0" smtClean="0"/>
          </a:p>
          <a:p>
            <a:pPr marL="268288" indent="-268288">
              <a:buNone/>
            </a:pPr>
            <a:endParaRPr lang="en-US" sz="2000" b="1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</a:t>
            </a:r>
            <a:r>
              <a:rPr lang="en-US" b="1" dirty="0" err="1" smtClean="0"/>
              <a:t>kondisi</a:t>
            </a:r>
            <a:r>
              <a:rPr lang="en-US" b="1" dirty="0" smtClean="0"/>
              <a:t> (Conditional)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buNone/>
            </a:pPr>
            <a:r>
              <a:rPr lang="en-US" sz="2000" b="1" dirty="0" smtClean="0"/>
              <a:t>Operator	</a:t>
            </a:r>
            <a:r>
              <a:rPr lang="en-US" sz="2000" b="1" dirty="0" err="1" smtClean="0"/>
              <a:t>Arti</a:t>
            </a:r>
            <a:r>
              <a:rPr lang="en-US" sz="2000" b="1" dirty="0" smtClean="0"/>
              <a:t>		 	</a:t>
            </a:r>
            <a:r>
              <a:rPr lang="en-US" sz="2000" b="1" dirty="0" err="1" smtClean="0"/>
              <a:t>Contoh</a:t>
            </a:r>
            <a:endParaRPr lang="en-US" sz="2000" b="1" dirty="0" smtClean="0"/>
          </a:p>
          <a:p>
            <a:pPr marL="268288" indent="-268288">
              <a:buNone/>
            </a:pPr>
            <a:r>
              <a:rPr lang="en-US" sz="2000" dirty="0" smtClean="0"/>
              <a:t>     == 		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		x == 3</a:t>
            </a:r>
          </a:p>
          <a:p>
            <a:pPr marL="268288" indent="-268288">
              <a:buNone/>
            </a:pPr>
            <a:r>
              <a:rPr lang="en-US" sz="2000" dirty="0" smtClean="0"/>
              <a:t>     != 		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	x != 3</a:t>
            </a:r>
          </a:p>
          <a:p>
            <a:pPr marL="268288" indent="-268288">
              <a:buNone/>
            </a:pPr>
            <a:r>
              <a:rPr lang="en-US" sz="2000" dirty="0" smtClean="0"/>
              <a:t>      &lt; 		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 		x &lt; 3</a:t>
            </a:r>
          </a:p>
          <a:p>
            <a:pPr marL="268288" indent="-268288">
              <a:buNone/>
            </a:pPr>
            <a:r>
              <a:rPr lang="en-US" sz="2000" dirty="0" smtClean="0"/>
              <a:t>      &gt; 		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		x &gt; 3</a:t>
            </a:r>
          </a:p>
          <a:p>
            <a:pPr marL="268288" indent="-268288">
              <a:buNone/>
            </a:pPr>
            <a:r>
              <a:rPr lang="en-US" sz="2000" dirty="0" smtClean="0"/>
              <a:t>    &lt;=		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	x &lt;= 3</a:t>
            </a:r>
          </a:p>
          <a:p>
            <a:pPr marL="268288" indent="-268288">
              <a:buNone/>
            </a:pPr>
            <a:r>
              <a:rPr lang="en-US" sz="2000" dirty="0" smtClean="0"/>
              <a:t>     &gt;= 		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	x &gt;= 3</a:t>
            </a:r>
          </a:p>
          <a:p>
            <a:pPr marL="268288" indent="-268288">
              <a:buNone/>
            </a:pPr>
            <a:endParaRPr lang="en-US" sz="2000" b="1" dirty="0" smtClean="0"/>
          </a:p>
          <a:p>
            <a:pPr marL="268288" indent="-268288">
              <a:buNone/>
            </a:pPr>
            <a:r>
              <a:rPr lang="en-US" sz="2000" b="1" dirty="0" err="1" smtClean="0"/>
              <a:t>Catatan</a:t>
            </a:r>
            <a:r>
              <a:rPr lang="en-US" sz="2000" b="1" dirty="0" smtClean="0"/>
              <a:t> : </a:t>
            </a:r>
          </a:p>
          <a:p>
            <a:pPr marL="268288" indent="-268288">
              <a:buNone/>
            </a:pPr>
            <a:r>
              <a:rPr lang="en-US" sz="2000" dirty="0" smtClean="0"/>
              <a:t>operator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if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looping.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</a:t>
            </a:r>
            <a:r>
              <a:rPr lang="en-US" b="1" dirty="0" err="1" smtClean="0"/>
              <a:t>logika</a:t>
            </a:r>
            <a:r>
              <a:rPr lang="en-US" b="1" dirty="0" smtClean="0"/>
              <a:t> (Logical)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buNone/>
            </a:pPr>
            <a:r>
              <a:rPr lang="en-US" sz="1800" b="1" dirty="0" smtClean="0"/>
              <a:t>Operator 	</a:t>
            </a:r>
            <a:r>
              <a:rPr lang="en-US" sz="1800" b="1" dirty="0" err="1" smtClean="0"/>
              <a:t>Arti</a:t>
            </a:r>
            <a:r>
              <a:rPr lang="en-US" sz="1800" b="1" dirty="0" smtClean="0"/>
              <a:t> 		</a:t>
            </a:r>
            <a:r>
              <a:rPr lang="en-US" sz="1800" b="1" dirty="0" err="1" smtClean="0"/>
              <a:t>Contoh</a:t>
            </a:r>
            <a:endParaRPr lang="en-US" sz="1800" b="1" dirty="0" smtClean="0"/>
          </a:p>
          <a:p>
            <a:pPr marL="268288" indent="-268288">
              <a:buNone/>
            </a:pPr>
            <a:r>
              <a:rPr lang="en-US" sz="1800" dirty="0" smtClean="0"/>
              <a:t>     &amp;&amp;		 and 		x &gt;=2 &amp;&amp; x &lt;=4</a:t>
            </a:r>
          </a:p>
          <a:p>
            <a:pPr marL="268288" indent="-268288">
              <a:buNone/>
            </a:pPr>
            <a:r>
              <a:rPr lang="en-US" sz="1800" dirty="0" smtClean="0"/>
              <a:t>      || 		 or 		x &gt; 2 || x &lt; 5</a:t>
            </a:r>
          </a:p>
          <a:p>
            <a:pPr marL="268288" indent="-268288">
              <a:buNone/>
            </a:pPr>
            <a:r>
              <a:rPr lang="en-US" sz="1800" dirty="0" smtClean="0"/>
              <a:t>      !		 not 		x!=5</a:t>
            </a:r>
          </a:p>
          <a:p>
            <a:pPr marL="268288" indent="-268288">
              <a:buNone/>
            </a:pPr>
            <a:r>
              <a:rPr lang="en-US" sz="1800" dirty="0" smtClean="0"/>
              <a:t>      ^		 </a:t>
            </a:r>
            <a:r>
              <a:rPr lang="en-US" sz="1800" dirty="0" err="1" smtClean="0"/>
              <a:t>xor</a:t>
            </a:r>
            <a:r>
              <a:rPr lang="en-US" sz="1800" dirty="0" smtClean="0"/>
              <a:t> 		x == 2 ^ x==3</a:t>
            </a:r>
          </a:p>
          <a:p>
            <a:pPr marL="268288" indent="-268288">
              <a:buNone/>
            </a:pPr>
            <a:endParaRPr lang="en-US" sz="1800" b="1" dirty="0" smtClean="0"/>
          </a:p>
          <a:p>
            <a:pPr marL="268288" indent="-268288">
              <a:buNone/>
            </a:pPr>
            <a:r>
              <a:rPr lang="en-US" sz="1800" b="1" dirty="0" smtClean="0"/>
              <a:t>Operator &amp;&amp;</a:t>
            </a:r>
          </a:p>
          <a:p>
            <a:pPr marL="268288" indent="-268288">
              <a:buNone/>
            </a:pPr>
            <a:r>
              <a:rPr lang="en-US" sz="1800" b="1" dirty="0" smtClean="0"/>
              <a:t>Kondisi1 	Kondisi2	</a:t>
            </a:r>
            <a:r>
              <a:rPr lang="en-US" sz="1800" b="1" dirty="0" err="1" smtClean="0"/>
              <a:t>Hasil</a:t>
            </a:r>
            <a:endParaRPr lang="en-US" sz="1800" b="1" dirty="0" smtClean="0"/>
          </a:p>
          <a:p>
            <a:pPr marL="268288" indent="-268288">
              <a:buNone/>
            </a:pPr>
            <a:r>
              <a:rPr lang="en-US" sz="1800" dirty="0" smtClean="0"/>
              <a:t>False		</a:t>
            </a:r>
            <a:r>
              <a:rPr lang="en-US" sz="1800" dirty="0" err="1" smtClean="0"/>
              <a:t>False</a:t>
            </a:r>
            <a:r>
              <a:rPr lang="en-US" sz="1800" dirty="0" smtClean="0"/>
              <a:t>		</a:t>
            </a:r>
            <a:r>
              <a:rPr lang="en-US" sz="1800" dirty="0" err="1" smtClean="0"/>
              <a:t>False</a:t>
            </a:r>
            <a:endParaRPr lang="en-US" sz="1800" dirty="0" smtClean="0"/>
          </a:p>
          <a:p>
            <a:pPr marL="268288" indent="-268288">
              <a:buNone/>
            </a:pPr>
            <a:r>
              <a:rPr lang="en-US" sz="1800" dirty="0" smtClean="0"/>
              <a:t>False		True		False</a:t>
            </a:r>
          </a:p>
          <a:p>
            <a:pPr marL="268288" indent="-268288">
              <a:buNone/>
            </a:pPr>
            <a:r>
              <a:rPr lang="en-US" sz="1800" dirty="0" smtClean="0"/>
              <a:t>True		False		</a:t>
            </a:r>
            <a:r>
              <a:rPr lang="en-US" sz="1800" dirty="0" err="1" smtClean="0"/>
              <a:t>False</a:t>
            </a:r>
            <a:endParaRPr lang="en-US" sz="1800" dirty="0" smtClean="0"/>
          </a:p>
          <a:p>
            <a:pPr marL="268288" indent="-268288">
              <a:buNone/>
            </a:pPr>
            <a:r>
              <a:rPr lang="en-US" sz="1800" dirty="0" smtClean="0"/>
              <a:t>True		</a:t>
            </a:r>
            <a:r>
              <a:rPr lang="en-US" sz="1800" dirty="0" err="1" smtClean="0"/>
              <a:t>True</a:t>
            </a:r>
            <a:r>
              <a:rPr lang="en-US" sz="1800" dirty="0" smtClean="0"/>
              <a:t>		</a:t>
            </a:r>
            <a:r>
              <a:rPr lang="en-US" sz="1800" b="1" dirty="0" err="1" smtClean="0"/>
              <a:t>True</a:t>
            </a:r>
            <a:endParaRPr lang="en-US" sz="1800" b="1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TERIMA KASIH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334000" y="3276600"/>
            <a:ext cx="3276600" cy="3048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066800" y="3276600"/>
            <a:ext cx="3276600" cy="2590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ATURAN PERKULIAHAN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ABSENSI &lt; 80% </a:t>
            </a:r>
            <a:r>
              <a:rPr lang="en-US" dirty="0" err="1" smtClean="0"/>
              <a:t>atau</a:t>
            </a:r>
            <a:r>
              <a:rPr lang="en-US" dirty="0" smtClean="0"/>
              <a:t> Alpha &gt; 3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TIDAK LULUS</a:t>
            </a:r>
          </a:p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Quiz		10%			80 - 100	A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Tugas</a:t>
            </a:r>
            <a:r>
              <a:rPr lang="en-US" dirty="0" smtClean="0"/>
              <a:t>	20%			68 - 79	B</a:t>
            </a:r>
          </a:p>
          <a:p>
            <a:pPr>
              <a:buNone/>
            </a:pPr>
            <a:r>
              <a:rPr lang="en-US" dirty="0" smtClean="0"/>
              <a:t>		UTS		30%			56 - 57	C</a:t>
            </a:r>
          </a:p>
          <a:p>
            <a:pPr>
              <a:buNone/>
            </a:pPr>
            <a:r>
              <a:rPr lang="en-US" dirty="0" smtClean="0"/>
              <a:t>		UAS		40%			45 - 55	D</a:t>
            </a:r>
          </a:p>
          <a:p>
            <a:pPr lvl="8">
              <a:buNone/>
            </a:pPr>
            <a:r>
              <a:rPr lang="en-US" dirty="0" smtClean="0"/>
              <a:t>		   	</a:t>
            </a:r>
            <a:r>
              <a:rPr lang="en-US" sz="3200" dirty="0" smtClean="0"/>
              <a:t>0 - 44 	E</a:t>
            </a:r>
          </a:p>
          <a:p>
            <a:pPr marL="533400" indent="-533400">
              <a:buNone/>
            </a:pPr>
            <a:r>
              <a:rPr lang="en-US" dirty="0" smtClean="0">
                <a:solidFill>
                  <a:schemeClr val="hlink"/>
                </a:solidFill>
              </a:rPr>
              <a:t>	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SILABUS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dirty="0" err="1" smtClean="0"/>
              <a:t>Pengenalan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Java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Java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dirty="0" err="1" smtClean="0"/>
              <a:t>Percabangan</a:t>
            </a:r>
            <a:r>
              <a:rPr lang="en-US" dirty="0" smtClean="0"/>
              <a:t> (If  </a:t>
            </a:r>
            <a:r>
              <a:rPr lang="en-US" dirty="0" err="1" smtClean="0"/>
              <a:t>dan</a:t>
            </a:r>
            <a:r>
              <a:rPr lang="en-US" dirty="0" smtClean="0"/>
              <a:t> Switch)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dirty="0" smtClean="0"/>
              <a:t>Looping (For, While, Do While)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dirty="0" smtClean="0"/>
              <a:t>Array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dirty="0" smtClean="0"/>
              <a:t>Object Oriented Programming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dirty="0" smtClean="0"/>
              <a:t>Method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dirty="0" err="1" smtClean="0"/>
              <a:t>Pilar</a:t>
            </a:r>
            <a:r>
              <a:rPr lang="en-US" dirty="0" smtClean="0"/>
              <a:t> OOP (inheritance, polymorphism, encapsulation)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Apakah</a:t>
            </a:r>
            <a:r>
              <a:rPr lang="en-US" b="1" dirty="0" smtClean="0"/>
              <a:t> Java </a:t>
            </a:r>
            <a:r>
              <a:rPr lang="en-US" b="1" dirty="0" err="1" smtClean="0"/>
              <a:t>itu</a:t>
            </a:r>
            <a:r>
              <a:rPr lang="en-US" b="1" dirty="0" smtClean="0"/>
              <a:t>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b="1" i="1" dirty="0" smtClean="0"/>
              <a:t>Java</a:t>
            </a:r>
            <a:r>
              <a:rPr lang="en-US" sz="2400" i="1" dirty="0" smtClean="0"/>
              <a:t> </a:t>
            </a:r>
            <a:r>
              <a:rPr lang="en-US" sz="2400" b="1" i="1" dirty="0" err="1" smtClean="0"/>
              <a:t>adalah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suatu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bahasa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pemrograman</a:t>
            </a:r>
            <a:r>
              <a:rPr lang="en-US" sz="2400" b="1" i="1" dirty="0" smtClean="0"/>
              <a:t> Object Oriented </a:t>
            </a:r>
            <a:r>
              <a:rPr lang="en-US" sz="2400" b="1" i="1" dirty="0" err="1" smtClean="0"/>
              <a:t>dengan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unsur-unsur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seperti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bahasa</a:t>
            </a:r>
            <a:r>
              <a:rPr lang="en-US" sz="2400" b="1" i="1" dirty="0" smtClean="0"/>
              <a:t> C++ </a:t>
            </a:r>
            <a:r>
              <a:rPr lang="en-US" sz="2400" b="1" i="1" dirty="0" err="1" smtClean="0"/>
              <a:t>dan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bahasa-bahasa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lainnya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dengan</a:t>
            </a:r>
            <a:r>
              <a:rPr lang="en-US" sz="2400" b="1" i="1" dirty="0" smtClean="0"/>
              <a:t> libraries yang </a:t>
            </a:r>
            <a:r>
              <a:rPr lang="en-US" sz="2400" b="1" i="1" dirty="0" err="1" smtClean="0"/>
              <a:t>cocok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untuk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lingkungan</a:t>
            </a:r>
            <a:r>
              <a:rPr lang="en-US" sz="2400" b="1" i="1" dirty="0" smtClean="0"/>
              <a:t> internet.</a:t>
            </a:r>
          </a:p>
          <a:p>
            <a:pPr algn="just"/>
            <a:endParaRPr lang="en-US" sz="2400" b="1" i="1" dirty="0" smtClean="0"/>
          </a:p>
          <a:p>
            <a:pPr algn="just"/>
            <a:r>
              <a:rPr lang="en-US" sz="2400" dirty="0" smtClean="0"/>
              <a:t>Java </a:t>
            </a:r>
            <a:r>
              <a:rPr lang="en-US" sz="2400" dirty="0" err="1" smtClean="0"/>
              <a:t>diciptakan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James Gosling developer </a:t>
            </a:r>
            <a:r>
              <a:rPr lang="en-US" sz="2400" dirty="0" err="1" smtClean="0"/>
              <a:t>dari</a:t>
            </a:r>
            <a:r>
              <a:rPr lang="en-US" sz="2400" dirty="0" smtClean="0"/>
              <a:t> Sun Microsystems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1991.</a:t>
            </a:r>
          </a:p>
          <a:p>
            <a:pPr algn="just">
              <a:buNone/>
            </a:pPr>
            <a:endParaRPr lang="en-US" sz="2400" dirty="0" smtClean="0"/>
          </a:p>
          <a:p>
            <a:r>
              <a:rPr lang="en-US" sz="2400" b="1" dirty="0" err="1" smtClean="0"/>
              <a:t>Tujuan</a:t>
            </a:r>
            <a:r>
              <a:rPr lang="en-US" sz="2400" b="1" dirty="0" smtClean="0"/>
              <a:t> java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perangkat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lunak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kecil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efisien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portable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perangkat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keras</a:t>
            </a:r>
            <a:r>
              <a:rPr lang="en-US" sz="2400" b="1" dirty="0" smtClean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Karakteristik</a:t>
            </a:r>
            <a:r>
              <a:rPr lang="en-US" b="1" dirty="0" smtClean="0"/>
              <a:t> Java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 b="1" dirty="0" smtClean="0"/>
              <a:t>1. </a:t>
            </a:r>
            <a:r>
              <a:rPr lang="es-ES" sz="2000" b="1" dirty="0" err="1" smtClean="0"/>
              <a:t>Sederhana</a:t>
            </a:r>
            <a:r>
              <a:rPr lang="es-ES" sz="2000" b="1" dirty="0" smtClean="0"/>
              <a:t> (</a:t>
            </a:r>
            <a:r>
              <a:rPr lang="es-ES" sz="2000" b="1" i="1" dirty="0" smtClean="0"/>
              <a:t>Simple</a:t>
            </a:r>
            <a:r>
              <a:rPr lang="es-ES" sz="2000" b="1" dirty="0" smtClean="0"/>
              <a:t>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 dirty="0" smtClean="0"/>
              <a:t>	</a:t>
            </a:r>
            <a:r>
              <a:rPr lang="es-ES" sz="2000" dirty="0" err="1" smtClean="0"/>
              <a:t>Bahasa</a:t>
            </a:r>
            <a:r>
              <a:rPr lang="es-ES" sz="2000" dirty="0" smtClean="0"/>
              <a:t> </a:t>
            </a:r>
            <a:r>
              <a:rPr lang="es-ES" sz="2000" dirty="0" err="1" smtClean="0"/>
              <a:t>pemrograman</a:t>
            </a:r>
            <a:r>
              <a:rPr lang="es-ES" sz="2000" dirty="0" smtClean="0"/>
              <a:t> java </a:t>
            </a:r>
            <a:r>
              <a:rPr lang="es-ES" sz="2000" dirty="0" err="1" smtClean="0"/>
              <a:t>menggunakan</a:t>
            </a:r>
            <a:r>
              <a:rPr lang="es-ES" sz="2000" dirty="0" smtClean="0"/>
              <a:t> </a:t>
            </a:r>
            <a:r>
              <a:rPr lang="es-ES" sz="2000" dirty="0" err="1" smtClean="0"/>
              <a:t>Sintaks</a:t>
            </a:r>
            <a:r>
              <a:rPr lang="es-ES" sz="2000" dirty="0" smtClean="0"/>
              <a:t> </a:t>
            </a:r>
            <a:r>
              <a:rPr lang="es-ES" sz="2000" dirty="0" err="1" smtClean="0"/>
              <a:t>mirip</a:t>
            </a:r>
            <a:r>
              <a:rPr lang="es-ES" sz="2000" dirty="0" smtClean="0"/>
              <a:t> </a:t>
            </a:r>
            <a:r>
              <a:rPr lang="es-ES" sz="2000" dirty="0" err="1" smtClean="0"/>
              <a:t>dengan</a:t>
            </a:r>
            <a:r>
              <a:rPr lang="es-ES" sz="2000" dirty="0" smtClean="0"/>
              <a:t> C++ </a:t>
            </a:r>
            <a:r>
              <a:rPr lang="es-ES" sz="2000" dirty="0" err="1" smtClean="0"/>
              <a:t>namun</a:t>
            </a:r>
            <a:r>
              <a:rPr lang="es-ES" sz="2000" dirty="0" smtClean="0"/>
              <a:t> </a:t>
            </a:r>
            <a:r>
              <a:rPr lang="es-ES" sz="2000" dirty="0" err="1" smtClean="0"/>
              <a:t>sintaks</a:t>
            </a:r>
            <a:r>
              <a:rPr lang="es-ES" sz="2000" dirty="0" smtClean="0"/>
              <a:t> pada Java </a:t>
            </a:r>
            <a:r>
              <a:rPr lang="es-ES" sz="2000" dirty="0" err="1" smtClean="0"/>
              <a:t>telah</a:t>
            </a:r>
            <a:r>
              <a:rPr lang="es-ES" sz="2000" dirty="0" smtClean="0"/>
              <a:t> </a:t>
            </a:r>
            <a:r>
              <a:rPr lang="es-ES" sz="2000" dirty="0" err="1" smtClean="0"/>
              <a:t>banyak</a:t>
            </a:r>
            <a:r>
              <a:rPr lang="es-ES" sz="2000" dirty="0" smtClean="0"/>
              <a:t> </a:t>
            </a:r>
            <a:r>
              <a:rPr lang="es-ES" sz="2000" dirty="0" err="1" smtClean="0"/>
              <a:t>diperbaiki</a:t>
            </a:r>
            <a:r>
              <a:rPr lang="es-ES" sz="2000" dirty="0" smtClean="0"/>
              <a:t> </a:t>
            </a:r>
            <a:r>
              <a:rPr lang="es-ES" sz="2000" dirty="0" err="1" smtClean="0"/>
              <a:t>terutama</a:t>
            </a:r>
            <a:r>
              <a:rPr lang="es-ES" sz="2000" dirty="0" smtClean="0"/>
              <a:t> </a:t>
            </a:r>
            <a:r>
              <a:rPr lang="es-ES" sz="2000" dirty="0" err="1" smtClean="0"/>
              <a:t>menghilangkan</a:t>
            </a:r>
            <a:r>
              <a:rPr lang="es-ES" sz="2000" dirty="0" smtClean="0"/>
              <a:t> </a:t>
            </a:r>
            <a:r>
              <a:rPr lang="es-ES" sz="2000" dirty="0" err="1" smtClean="0"/>
              <a:t>penggunaan</a:t>
            </a:r>
            <a:r>
              <a:rPr lang="es-ES" sz="2000" dirty="0" smtClean="0"/>
              <a:t> pointer yang </a:t>
            </a:r>
            <a:r>
              <a:rPr lang="es-ES" sz="2000" dirty="0" err="1" smtClean="0"/>
              <a:t>rumit</a:t>
            </a:r>
            <a:r>
              <a:rPr lang="es-ES" sz="2000" dirty="0" smtClean="0"/>
              <a:t> dan </a:t>
            </a:r>
            <a:r>
              <a:rPr lang="es-ES" sz="2000" i="1" dirty="0" err="1" smtClean="0"/>
              <a:t>multiple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inheritance</a:t>
            </a:r>
            <a:r>
              <a:rPr lang="es-ES" sz="2000" dirty="0" smtClean="0"/>
              <a:t>. </a:t>
            </a:r>
            <a:r>
              <a:rPr lang="en-US" sz="2000" dirty="0" smtClean="0"/>
              <a:t>Java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i="1" dirty="0" smtClean="0"/>
              <a:t>automatic memory allocation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smtClean="0"/>
              <a:t>memory garbage collection</a:t>
            </a:r>
            <a:r>
              <a:rPr lang="en-US" sz="2000" dirty="0" smtClean="0"/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2. </a:t>
            </a:r>
            <a:r>
              <a:rPr lang="en-US" sz="2000" b="1" dirty="0" err="1" smtClean="0"/>
              <a:t>Berorientasi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objek</a:t>
            </a:r>
            <a:r>
              <a:rPr lang="en-US" sz="2000" b="1" dirty="0" smtClean="0"/>
              <a:t> (</a:t>
            </a:r>
            <a:r>
              <a:rPr lang="en-US" sz="2000" b="1" i="1" dirty="0" smtClean="0"/>
              <a:t>Object Oriented</a:t>
            </a:r>
            <a:r>
              <a:rPr lang="en-US" sz="2000" b="1" dirty="0" smtClean="0"/>
              <a:t>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Java </a:t>
            </a:r>
            <a:r>
              <a:rPr lang="en-US" sz="2000" dirty="0" err="1" smtClean="0"/>
              <a:t>mengunakan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</a:t>
            </a:r>
            <a:r>
              <a:rPr lang="en-US" sz="2000" dirty="0" err="1" smtClean="0"/>
              <a:t>berorientasi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program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dibuat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modular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dipergunakan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kembali</a:t>
            </a:r>
            <a:r>
              <a:rPr lang="en-US" sz="2000" dirty="0" smtClean="0"/>
              <a:t>.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</a:t>
            </a:r>
            <a:r>
              <a:rPr lang="en-US" sz="2000" dirty="0" err="1" smtClean="0"/>
              <a:t>berorientasi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 </a:t>
            </a:r>
            <a:r>
              <a:rPr lang="en-US" sz="2000" dirty="0" err="1" smtClean="0"/>
              <a:t>memodelkan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nyata</a:t>
            </a:r>
            <a:r>
              <a:rPr lang="en-US" sz="2000" dirty="0" smtClean="0"/>
              <a:t> </a:t>
            </a:r>
            <a:r>
              <a:rPr lang="en-US" sz="2000" dirty="0" err="1" smtClean="0"/>
              <a:t>kedalam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interaksi</a:t>
            </a:r>
            <a:r>
              <a:rPr lang="en-US" sz="2000" dirty="0" smtClean="0"/>
              <a:t> </a:t>
            </a:r>
            <a:r>
              <a:rPr lang="en-US" sz="2000" dirty="0" err="1" smtClean="0"/>
              <a:t>antar</a:t>
            </a:r>
            <a:r>
              <a:rPr lang="en-US" sz="2000" dirty="0" smtClean="0"/>
              <a:t> </a:t>
            </a:r>
            <a:r>
              <a:rPr lang="en-US" sz="2000" dirty="0" err="1" smtClean="0"/>
              <a:t>objek-objek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3. </a:t>
            </a:r>
            <a:r>
              <a:rPr lang="en-US" sz="2000" b="1" dirty="0" err="1" smtClean="0"/>
              <a:t>Terdistribusi</a:t>
            </a:r>
            <a:r>
              <a:rPr lang="en-US" sz="2000" b="1" dirty="0" smtClean="0"/>
              <a:t> (</a:t>
            </a:r>
            <a:r>
              <a:rPr lang="en-US" sz="2000" b="1" i="1" dirty="0" smtClean="0"/>
              <a:t>Distributed</a:t>
            </a:r>
            <a:r>
              <a:rPr lang="en-US" sz="2000" b="1" dirty="0" smtClean="0"/>
              <a:t>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Java </a:t>
            </a:r>
            <a:r>
              <a:rPr lang="en-US" sz="2000" dirty="0" err="1" smtClean="0"/>
              <a:t>dibuat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aplikasi</a:t>
            </a:r>
            <a:r>
              <a:rPr lang="en-US" sz="2000" dirty="0" smtClean="0"/>
              <a:t> </a:t>
            </a:r>
            <a:r>
              <a:rPr lang="en-US" sz="2000" dirty="0" err="1" smtClean="0"/>
              <a:t>terdistribusi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i="1" dirty="0" smtClean="0"/>
              <a:t>libraries </a:t>
            </a:r>
            <a:r>
              <a:rPr lang="en-US" sz="2000" dirty="0" smtClean="0"/>
              <a:t>networking yang </a:t>
            </a:r>
            <a:r>
              <a:rPr lang="en-US" sz="2000" dirty="0" err="1" smtClean="0"/>
              <a:t>terintegrasi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java.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Karakteristik</a:t>
            </a:r>
            <a:r>
              <a:rPr lang="en-US" b="1" dirty="0" smtClean="0"/>
              <a:t> Java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4. Interpreted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Program java </a:t>
            </a:r>
            <a:r>
              <a:rPr lang="en-US" sz="2000" dirty="0" err="1" smtClean="0"/>
              <a:t>dijalankan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interpreter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i="1" dirty="0" smtClean="0"/>
              <a:t>Java Virtual Machine </a:t>
            </a:r>
            <a:r>
              <a:rPr lang="en-US" sz="2000" dirty="0" smtClean="0"/>
              <a:t>(JVM). Hal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menyebabkan</a:t>
            </a:r>
            <a:r>
              <a:rPr lang="en-US" sz="2000" dirty="0" smtClean="0"/>
              <a:t> </a:t>
            </a:r>
            <a:r>
              <a:rPr lang="en-US" sz="2000" i="1" dirty="0" smtClean="0"/>
              <a:t>source code </a:t>
            </a:r>
            <a:r>
              <a:rPr lang="en-US" sz="2000" dirty="0" smtClean="0"/>
              <a:t>Java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dikompilasi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java </a:t>
            </a:r>
            <a:r>
              <a:rPr lang="en-US" sz="2000" i="1" dirty="0" err="1" smtClean="0"/>
              <a:t>bytecodes</a:t>
            </a:r>
            <a:r>
              <a:rPr lang="en-US" sz="2000" i="1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dijalankan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platform yang </a:t>
            </a:r>
            <a:r>
              <a:rPr lang="en-US" sz="2000" dirty="0" err="1" smtClean="0"/>
              <a:t>berbeda-beda</a:t>
            </a:r>
            <a:r>
              <a:rPr lang="en-US" sz="2000" dirty="0" smtClean="0"/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5. Robust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Java </a:t>
            </a:r>
            <a:r>
              <a:rPr lang="en-US" sz="2000" dirty="0" err="1" smtClean="0"/>
              <a:t>mempuyai</a:t>
            </a:r>
            <a:r>
              <a:rPr lang="en-US" sz="2000" dirty="0" smtClean="0"/>
              <a:t> </a:t>
            </a:r>
            <a:r>
              <a:rPr lang="en-US" sz="2000" dirty="0" err="1" smtClean="0"/>
              <a:t>reliabilitas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tinggi</a:t>
            </a:r>
            <a:r>
              <a:rPr lang="en-US" sz="2000" dirty="0" smtClean="0"/>
              <a:t>. Compiler </a:t>
            </a:r>
            <a:r>
              <a:rPr lang="en-US" sz="2000" dirty="0" err="1" smtClean="0"/>
              <a:t>pada</a:t>
            </a:r>
            <a:r>
              <a:rPr lang="en-US" sz="2000" dirty="0" smtClean="0"/>
              <a:t> java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mendeteksi</a:t>
            </a:r>
            <a:r>
              <a:rPr lang="en-US" sz="2000" dirty="0" smtClean="0"/>
              <a:t> error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teliti</a:t>
            </a:r>
            <a:r>
              <a:rPr lang="en-US" sz="2000" dirty="0" smtClean="0"/>
              <a:t> </a:t>
            </a:r>
            <a:r>
              <a:rPr lang="en-US" sz="2000" dirty="0" err="1" smtClean="0"/>
              <a:t>dibandingkan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lain. Java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i="1" dirty="0" smtClean="0"/>
              <a:t>runtime-Exception handling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mengatasi</a:t>
            </a:r>
            <a:r>
              <a:rPr lang="en-US" sz="2000" dirty="0" smtClean="0"/>
              <a:t> error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/>
              <a:t>6. Architecture Neutral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Program java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i="1" dirty="0" smtClean="0"/>
              <a:t>platform independent</a:t>
            </a:r>
            <a:r>
              <a:rPr lang="en-US" sz="2000" dirty="0" smtClean="0"/>
              <a:t>. Program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buah</a:t>
            </a:r>
            <a:r>
              <a:rPr lang="en-US" sz="2000" dirty="0" smtClean="0"/>
              <a:t> </a:t>
            </a:r>
            <a:r>
              <a:rPr lang="en-US" sz="2000" dirty="0" err="1" smtClean="0"/>
              <a:t>versi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dijalankan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platform </a:t>
            </a:r>
            <a:r>
              <a:rPr lang="en-US" sz="2000" dirty="0" err="1" smtClean="0"/>
              <a:t>berbeda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i="1" dirty="0" smtClean="0"/>
              <a:t>Java Virtual Machine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Karakteristik</a:t>
            </a:r>
            <a:r>
              <a:rPr lang="en-US" b="1" dirty="0" smtClean="0"/>
              <a:t> Java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dirty="0" smtClean="0"/>
              <a:t>7. Portable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/>
              <a:t>	</a:t>
            </a:r>
            <a:r>
              <a:rPr lang="en-US" sz="2000" dirty="0" smtClean="0"/>
              <a:t>Source code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program java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dibawa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platform yang </a:t>
            </a:r>
            <a:r>
              <a:rPr lang="en-US" sz="2000" dirty="0" err="1" smtClean="0"/>
              <a:t>berbeda-beda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dikompilasi</a:t>
            </a:r>
            <a:r>
              <a:rPr lang="en-US" sz="2000" dirty="0" smtClean="0"/>
              <a:t> </a:t>
            </a:r>
            <a:r>
              <a:rPr lang="en-US" sz="2000" dirty="0" err="1" smtClean="0"/>
              <a:t>ulang</a:t>
            </a:r>
            <a:r>
              <a:rPr lang="en-US" sz="2000" dirty="0" smtClean="0"/>
              <a:t>. 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/>
              <a:t>8. Multithreaded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/>
              <a:t>	</a:t>
            </a:r>
            <a:r>
              <a:rPr lang="en-US" sz="2000" dirty="0" smtClean="0"/>
              <a:t>Java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program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sekaligus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simultan</a:t>
            </a:r>
            <a:r>
              <a:rPr lang="en-US" sz="2000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/>
              <a:t>9. Dynamic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/>
              <a:t>	</a:t>
            </a:r>
            <a:r>
              <a:rPr lang="en-US" sz="2000" dirty="0" smtClean="0"/>
              <a:t>Java </a:t>
            </a:r>
            <a:r>
              <a:rPr lang="en-US" sz="2000" dirty="0" err="1" smtClean="0"/>
              <a:t>didesain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dijalankan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dinamis</a:t>
            </a:r>
            <a:r>
              <a:rPr lang="en-US" sz="2000" dirty="0" smtClean="0"/>
              <a:t>.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i="1" dirty="0" smtClean="0"/>
              <a:t>class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menambahkan</a:t>
            </a:r>
            <a:r>
              <a:rPr lang="en-US" sz="2000" dirty="0" smtClean="0"/>
              <a:t> properties </a:t>
            </a:r>
            <a:r>
              <a:rPr lang="en-US" sz="2000" dirty="0" err="1" smtClean="0"/>
              <a:t>ataupun</a:t>
            </a:r>
            <a:r>
              <a:rPr lang="en-US" sz="2000" dirty="0" smtClean="0"/>
              <a:t> method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menggangu</a:t>
            </a:r>
            <a:r>
              <a:rPr lang="en-US" sz="2000" dirty="0" smtClean="0"/>
              <a:t> program yang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i="1" dirty="0" smtClean="0"/>
              <a:t>class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Instalasi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Instalasi</a:t>
            </a:r>
            <a:r>
              <a:rPr lang="en-US" dirty="0" smtClean="0"/>
              <a:t> Software</a:t>
            </a:r>
          </a:p>
          <a:p>
            <a:pPr lvl="1"/>
            <a:r>
              <a:rPr lang="en-US" dirty="0" smtClean="0"/>
              <a:t>JDK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endParaRPr lang="en-US" dirty="0" smtClean="0"/>
          </a:p>
          <a:p>
            <a:pPr lvl="1"/>
            <a:r>
              <a:rPr lang="en-US" dirty="0" smtClean="0"/>
              <a:t>JRE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endParaRPr lang="en-US" dirty="0" smtClean="0"/>
          </a:p>
          <a:p>
            <a:r>
              <a:rPr lang="en-US" dirty="0" smtClean="0"/>
              <a:t>Setting Environment</a:t>
            </a:r>
          </a:p>
          <a:p>
            <a:pPr lvl="1"/>
            <a:r>
              <a:rPr lang="en-US" dirty="0" smtClean="0"/>
              <a:t>PATH</a:t>
            </a:r>
          </a:p>
          <a:p>
            <a:r>
              <a:rPr lang="en-US" dirty="0" smtClean="0"/>
              <a:t>Editor</a:t>
            </a:r>
          </a:p>
          <a:p>
            <a:pPr lvl="1"/>
            <a:r>
              <a:rPr lang="en-US" dirty="0" smtClean="0"/>
              <a:t>Notepad, Notepad ++, </a:t>
            </a:r>
            <a:r>
              <a:rPr lang="en-US" dirty="0" err="1" smtClean="0"/>
              <a:t>UltraEdit</a:t>
            </a:r>
            <a:r>
              <a:rPr lang="en-US" dirty="0" smtClean="0"/>
              <a:t>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ul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julian</Template>
  <TotalTime>106</TotalTime>
  <Words>619</Words>
  <Application>Microsoft Office PowerPoint</Application>
  <PresentationFormat>On-screen Show (4:3)</PresentationFormat>
  <Paragraphs>217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julian</vt:lpstr>
      <vt:lpstr>JAVA FUNDAMENTAL</vt:lpstr>
      <vt:lpstr>Slide 2</vt:lpstr>
      <vt:lpstr>ATURAN PERKULIAHAN</vt:lpstr>
      <vt:lpstr>SILABUS</vt:lpstr>
      <vt:lpstr>Apakah Java itu ?</vt:lpstr>
      <vt:lpstr>Karakteristik Java</vt:lpstr>
      <vt:lpstr>Karakteristik Java</vt:lpstr>
      <vt:lpstr>Karakteristik Java</vt:lpstr>
      <vt:lpstr>Instalasi</vt:lpstr>
      <vt:lpstr>Program Sederhana</vt:lpstr>
      <vt:lpstr>Latihan</vt:lpstr>
      <vt:lpstr>Struktur Program Java</vt:lpstr>
      <vt:lpstr>Comments</vt:lpstr>
      <vt:lpstr>Contoh Comments :</vt:lpstr>
      <vt:lpstr>Modifiers, Statements, Blocks, Classes</vt:lpstr>
      <vt:lpstr>Identifiers</vt:lpstr>
      <vt:lpstr>Variables</vt:lpstr>
      <vt:lpstr>Constants (konstanta)</vt:lpstr>
      <vt:lpstr>TIPE DATA -- Numerik</vt:lpstr>
      <vt:lpstr>TIPE DATA --  Character, Boolean, Array</vt:lpstr>
      <vt:lpstr>Ekspresi dan Operator, Operator Aritmatika </vt:lpstr>
      <vt:lpstr>Operator kondisi (Conditional)</vt:lpstr>
      <vt:lpstr>Operator logika (Logical)</vt:lpstr>
      <vt:lpstr>TERIMA KASIH</vt:lpstr>
    </vt:vector>
  </TitlesOfParts>
  <Company>bandung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maeztro</dc:creator>
  <cp:lastModifiedBy>Julian Chandra </cp:lastModifiedBy>
  <cp:revision>18</cp:revision>
  <dcterms:created xsi:type="dcterms:W3CDTF">2010-08-21T03:53:46Z</dcterms:created>
  <dcterms:modified xsi:type="dcterms:W3CDTF">2012-03-03T08:03:31Z</dcterms:modified>
</cp:coreProperties>
</file>