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9" r:id="rId9"/>
    <p:sldId id="270" r:id="rId10"/>
    <p:sldId id="262" r:id="rId11"/>
    <p:sldId id="263" r:id="rId12"/>
    <p:sldId id="264" r:id="rId13"/>
    <p:sldId id="271" r:id="rId14"/>
    <p:sldId id="265" r:id="rId15"/>
    <p:sldId id="272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BAC-8AE1-4821-AE3E-1E2C18DA63A4}" type="datetimeFigureOut">
              <a:rPr lang="id-ID" smtClean="0"/>
              <a:t>28/09/2010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562-8B2D-4A83-BABA-8DFB817942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BAC-8AE1-4821-AE3E-1E2C18DA63A4}" type="datetimeFigureOut">
              <a:rPr lang="id-ID" smtClean="0"/>
              <a:t>28/09/2010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562-8B2D-4A83-BABA-8DFB817942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BAC-8AE1-4821-AE3E-1E2C18DA63A4}" type="datetimeFigureOut">
              <a:rPr lang="id-ID" smtClean="0"/>
              <a:t>28/09/2010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562-8B2D-4A83-BABA-8DFB817942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BAC-8AE1-4821-AE3E-1E2C18DA63A4}" type="datetimeFigureOut">
              <a:rPr lang="id-ID" smtClean="0"/>
              <a:t>28/09/2010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562-8B2D-4A83-BABA-8DFB817942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BAC-8AE1-4821-AE3E-1E2C18DA63A4}" type="datetimeFigureOut">
              <a:rPr lang="id-ID" smtClean="0"/>
              <a:t>28/09/2010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562-8B2D-4A83-BABA-8DFB817942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BAC-8AE1-4821-AE3E-1E2C18DA63A4}" type="datetimeFigureOut">
              <a:rPr lang="id-ID" smtClean="0"/>
              <a:t>28/09/2010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562-8B2D-4A83-BABA-8DFB817942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BAC-8AE1-4821-AE3E-1E2C18DA63A4}" type="datetimeFigureOut">
              <a:rPr lang="id-ID" smtClean="0"/>
              <a:t>28/09/2010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562-8B2D-4A83-BABA-8DFB817942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BAC-8AE1-4821-AE3E-1E2C18DA63A4}" type="datetimeFigureOut">
              <a:rPr lang="id-ID" smtClean="0"/>
              <a:t>28/09/2010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562-8B2D-4A83-BABA-8DFB817942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BAC-8AE1-4821-AE3E-1E2C18DA63A4}" type="datetimeFigureOut">
              <a:rPr lang="id-ID" smtClean="0"/>
              <a:t>28/09/2010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562-8B2D-4A83-BABA-8DFB817942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BAC-8AE1-4821-AE3E-1E2C18DA63A4}" type="datetimeFigureOut">
              <a:rPr lang="id-ID" smtClean="0"/>
              <a:t>28/09/2010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562-8B2D-4A83-BABA-8DFB817942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BAC-8AE1-4821-AE3E-1E2C18DA63A4}" type="datetimeFigureOut">
              <a:rPr lang="id-ID" smtClean="0"/>
              <a:t>28/09/2010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E562-8B2D-4A83-BABA-8DFB817942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2EBAC-8AE1-4821-AE3E-1E2C18DA63A4}" type="datetimeFigureOut">
              <a:rPr lang="id-ID" smtClean="0"/>
              <a:t>28/09/2010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6E562-8B2D-4A83-BABA-8DFB817942C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PROPOSISI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Citra N, S.Si, MT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Logikal Equivalensi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075240" cy="247687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d-ID" sz="2800" dirty="0"/>
              <a:t>Jika terdapat dua proposisi yang mempunyai nilai kebenarannya  yang sama secara berurutan untuk semua substitusi penyusunnya, maka dikatakan equivlens secara logika (</a:t>
            </a:r>
            <a:r>
              <a:rPr lang="id-ID" sz="2800" i="1" dirty="0"/>
              <a:t>Logically Equivalent</a:t>
            </a:r>
            <a:r>
              <a:rPr lang="id-ID" sz="2800" dirty="0"/>
              <a:t>).  Logika equivalens dinotasikan dengan simbol  </a:t>
            </a:r>
            <a:r>
              <a:rPr lang="en-US" sz="2800" dirty="0">
                <a:sym typeface="Symbol"/>
              </a:rPr>
              <a:t></a:t>
            </a:r>
            <a:r>
              <a:rPr lang="en-US" sz="2800" dirty="0"/>
              <a:t> </a:t>
            </a:r>
            <a:r>
              <a:rPr lang="id-ID" sz="2800" dirty="0"/>
              <a:t>atau </a:t>
            </a:r>
            <a:r>
              <a:rPr lang="id-ID" sz="2800" dirty="0">
                <a:sym typeface="Symbol"/>
              </a:rPr>
              <a:t></a:t>
            </a:r>
            <a:r>
              <a:rPr lang="id-ID" sz="2800" dirty="0" smtClean="0"/>
              <a:t>.</a:t>
            </a:r>
          </a:p>
          <a:p>
            <a:pPr marL="0" indent="0" algn="just">
              <a:buNone/>
            </a:pPr>
            <a:endParaRPr lang="id-ID" sz="2800" dirty="0" smtClean="0"/>
          </a:p>
          <a:p>
            <a:pPr marL="0" indent="0" algn="just">
              <a:buNone/>
            </a:pPr>
            <a:r>
              <a:rPr lang="id-ID" sz="2800" dirty="0" smtClean="0"/>
              <a:t>Contoh  :  </a:t>
            </a:r>
            <a:r>
              <a:rPr lang="es-ES" dirty="0"/>
              <a:t>p </a:t>
            </a:r>
            <a:r>
              <a:rPr lang="en-US" dirty="0">
                <a:sym typeface="Symbol"/>
              </a:rPr>
              <a:t></a:t>
            </a:r>
            <a:r>
              <a:rPr lang="es-ES" dirty="0"/>
              <a:t> q</a:t>
            </a:r>
            <a:r>
              <a:rPr lang="id-ID" dirty="0"/>
              <a:t> dengan ~</a:t>
            </a:r>
            <a:r>
              <a:rPr lang="es-ES" dirty="0"/>
              <a:t>p V q</a:t>
            </a:r>
            <a:endParaRPr lang="id-ID" sz="2800" dirty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2051720" y="4581128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"/>
                <a:gridCol w="807720"/>
                <a:gridCol w="807720"/>
                <a:gridCol w="807720"/>
                <a:gridCol w="8077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p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~ p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p </a:t>
                      </a: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 q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~</a:t>
                      </a: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p V q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71600" y="41490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 </a:t>
            </a:r>
            <a:r>
              <a:rPr lang="en-US" dirty="0" smtClean="0">
                <a:sym typeface="Symbol"/>
              </a:rPr>
              <a:t></a:t>
            </a:r>
            <a:r>
              <a:rPr lang="es-ES" dirty="0" smtClean="0"/>
              <a:t> q</a:t>
            </a:r>
            <a:r>
              <a:rPr lang="id-ID" dirty="0" smtClean="0"/>
              <a:t>  </a:t>
            </a:r>
            <a:r>
              <a:rPr lang="en-US" dirty="0" smtClean="0">
                <a:sym typeface="Symbol"/>
              </a:rPr>
              <a:t></a:t>
            </a:r>
            <a:r>
              <a:rPr lang="en-US" dirty="0" smtClean="0"/>
              <a:t> </a:t>
            </a:r>
            <a:r>
              <a:rPr lang="id-ID" dirty="0" smtClean="0"/>
              <a:t> ~</a:t>
            </a:r>
            <a:r>
              <a:rPr lang="es-ES" dirty="0" smtClean="0"/>
              <a:t>p V q</a:t>
            </a: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Hukum Logika - 1</a:t>
            </a:r>
            <a:endParaRPr lang="id-ID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23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Dalil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Ketentuan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Identitas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V S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Λ B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2.  H</a:t>
                      </a:r>
                      <a:r>
                        <a:rPr lang="en-US" sz="2000" dirty="0" err="1" smtClean="0">
                          <a:latin typeface="Times New Roman"/>
                          <a:ea typeface="SimSun"/>
                          <a:cs typeface="Times New Roman"/>
                        </a:rPr>
                        <a:t>ukum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Dominasi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/ Null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Λ S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S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V B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B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3.  </a:t>
                      </a:r>
                      <a:r>
                        <a:rPr lang="en-US" sz="2000" dirty="0" err="1" smtClean="0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Negasi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V ~p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B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Λ ~p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S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4.  H</a:t>
                      </a:r>
                      <a:r>
                        <a:rPr lang="en-US" sz="2000" dirty="0" err="1" smtClean="0">
                          <a:latin typeface="Times New Roman"/>
                          <a:ea typeface="SimSun"/>
                          <a:cs typeface="Times New Roman"/>
                        </a:rPr>
                        <a:t>ukum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Idempotent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V p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p Λ p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5.  </a:t>
                      </a:r>
                      <a:r>
                        <a:rPr lang="en-US" sz="2000" dirty="0" err="1" smtClean="0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Involusi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~(~p)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Hukum Logika - 2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79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Dalil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Ketentuan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Hukum Absorpsi</a:t>
                      </a:r>
                      <a:endParaRPr lang="id-ID" sz="2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p V (p Λ q)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200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p Λ (p V q)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2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2.   </a:t>
                      </a:r>
                      <a:r>
                        <a:rPr lang="en-US" sz="2000" dirty="0" err="1" smtClean="0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Komutatif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p V q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 q V p</a:t>
                      </a:r>
                      <a:endParaRPr lang="id-ID" sz="200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p Λ q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 q Λ p </a:t>
                      </a:r>
                      <a:endParaRPr lang="id-ID" sz="2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3.   </a:t>
                      </a:r>
                      <a:r>
                        <a:rPr lang="en-US" sz="2000" dirty="0" err="1" smtClean="0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Asosiatif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p V (q V r)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 (p V q) V r</a:t>
                      </a:r>
                      <a:endParaRPr lang="id-ID" sz="200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p Λ (q Λ r)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 (p Λ q) Λ r </a:t>
                      </a:r>
                      <a:endParaRPr lang="id-ID" sz="2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4.   </a:t>
                      </a:r>
                      <a:r>
                        <a:rPr lang="en-US" sz="2000" dirty="0" err="1" smtClean="0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Distributif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SimSun"/>
                          <a:cs typeface="Times New Roman"/>
                        </a:rPr>
                        <a:t>p V (q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Λ</a:t>
                      </a:r>
                      <a:r>
                        <a:rPr lang="id-ID" sz="2000">
                          <a:latin typeface="Times New Roman"/>
                          <a:ea typeface="SimSun"/>
                          <a:cs typeface="Times New Roman"/>
                        </a:rPr>
                        <a:t> r)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id-ID" sz="2000">
                          <a:latin typeface="Times New Roman"/>
                          <a:ea typeface="SimSun"/>
                          <a:cs typeface="Times New Roman"/>
                        </a:rPr>
                        <a:t> (p V q)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Λ</a:t>
                      </a:r>
                      <a:r>
                        <a:rPr lang="id-ID" sz="2000">
                          <a:latin typeface="Times New Roman"/>
                          <a:ea typeface="SimSun"/>
                          <a:cs typeface="Times New Roman"/>
                        </a:rPr>
                        <a:t> (p V r)</a:t>
                      </a:r>
                      <a:endParaRPr lang="id-ID" sz="200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SimSun"/>
                          <a:cs typeface="Times New Roman"/>
                        </a:rPr>
                        <a:t>p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Λ</a:t>
                      </a:r>
                      <a:r>
                        <a:rPr lang="id-ID" sz="2000">
                          <a:latin typeface="Times New Roman"/>
                          <a:ea typeface="SimSun"/>
                          <a:cs typeface="Times New Roman"/>
                        </a:rPr>
                        <a:t> (q V r)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id-ID" sz="2000">
                          <a:latin typeface="Times New Roman"/>
                          <a:ea typeface="SimSun"/>
                          <a:cs typeface="Times New Roman"/>
                        </a:rPr>
                        <a:t> (p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Λ</a:t>
                      </a:r>
                      <a:r>
                        <a:rPr lang="id-ID" sz="2000">
                          <a:latin typeface="Times New Roman"/>
                          <a:ea typeface="SimSun"/>
                          <a:cs typeface="Times New Roman"/>
                        </a:rPr>
                        <a:t> q) V(p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Λ</a:t>
                      </a:r>
                      <a:r>
                        <a:rPr lang="id-ID" sz="2000">
                          <a:latin typeface="Times New Roman"/>
                          <a:ea typeface="SimSun"/>
                          <a:cs typeface="Times New Roman"/>
                        </a:rPr>
                        <a:t> r)</a:t>
                      </a:r>
                      <a:endParaRPr lang="id-ID" sz="2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d-ID" sz="2000" dirty="0" smtClean="0">
                          <a:latin typeface="Times New Roman"/>
                          <a:ea typeface="SimSun"/>
                          <a:cs typeface="Times New Roman"/>
                        </a:rPr>
                        <a:t>5.   </a:t>
                      </a:r>
                      <a:r>
                        <a:rPr lang="en-US" sz="2000" dirty="0" err="1" smtClean="0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 smtClean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De Morgan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~(p Λ q)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~p V ~q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~(p V q)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~p Λ ~q 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id-ID" dirty="0" smtClean="0"/>
              <a:t>Contoh Penggunaan Hukum Logika</a:t>
            </a:r>
            <a:br>
              <a:rPr lang="id-ID" dirty="0" smtClean="0"/>
            </a:br>
            <a:r>
              <a:rPr lang="id-ID" sz="3100" dirty="0" smtClean="0"/>
              <a:t>~ (~p </a:t>
            </a:r>
            <a:r>
              <a:rPr lang="en-US" sz="3100" dirty="0" smtClean="0"/>
              <a:t>Λ</a:t>
            </a:r>
            <a:r>
              <a:rPr lang="id-ID" sz="3100" dirty="0" smtClean="0"/>
              <a:t> q) </a:t>
            </a:r>
            <a:r>
              <a:rPr lang="en-US" sz="3100" dirty="0" smtClean="0"/>
              <a:t>Λ</a:t>
            </a:r>
            <a:r>
              <a:rPr lang="id-ID" sz="3100" dirty="0" smtClean="0"/>
              <a:t> (p V q) </a:t>
            </a:r>
            <a:r>
              <a:rPr lang="en-US" sz="3100" dirty="0" smtClean="0">
                <a:sym typeface="Symbol"/>
              </a:rPr>
              <a:t></a:t>
            </a:r>
            <a:r>
              <a:rPr lang="id-ID" sz="3100" dirty="0" smtClean="0"/>
              <a:t> (~ (~p) V ~q) </a:t>
            </a:r>
            <a:r>
              <a:rPr lang="en-US" sz="3100" dirty="0" smtClean="0"/>
              <a:t>Λ</a:t>
            </a:r>
            <a:r>
              <a:rPr lang="id-ID" sz="3100" dirty="0" smtClean="0"/>
              <a:t> (p V q)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id-ID" dirty="0" smtClean="0"/>
              <a:t>Pembuktian :</a:t>
            </a:r>
          </a:p>
          <a:p>
            <a:pPr marL="0" lvl="0" indent="0">
              <a:buNone/>
            </a:pPr>
            <a:r>
              <a:rPr lang="en-US" sz="2800" dirty="0" smtClean="0">
                <a:sym typeface="Symbol"/>
              </a:rPr>
              <a:t></a:t>
            </a:r>
            <a:r>
              <a:rPr lang="id-ID" sz="2800" dirty="0" smtClean="0"/>
              <a:t> </a:t>
            </a:r>
            <a:r>
              <a:rPr lang="id-ID" sz="2800" dirty="0"/>
              <a:t>(~ (~p) V ~q) </a:t>
            </a:r>
            <a:r>
              <a:rPr lang="en-US" sz="2800" dirty="0"/>
              <a:t>Λ</a:t>
            </a:r>
            <a:r>
              <a:rPr lang="id-ID" sz="2800" dirty="0"/>
              <a:t> (p V q</a:t>
            </a:r>
            <a:r>
              <a:rPr lang="id-ID" sz="2800" dirty="0" smtClean="0"/>
              <a:t>) </a:t>
            </a:r>
            <a:r>
              <a:rPr lang="id-ID" sz="2800" dirty="0"/>
              <a:t>... {menggunakan </a:t>
            </a:r>
            <a:r>
              <a:rPr lang="id-ID" sz="2800" dirty="0" smtClean="0"/>
              <a:t>de </a:t>
            </a:r>
            <a:r>
              <a:rPr lang="id-ID" sz="2800" dirty="0"/>
              <a:t>Morgan}</a:t>
            </a:r>
          </a:p>
          <a:p>
            <a:pPr marL="0" indent="0">
              <a:buNone/>
            </a:pPr>
            <a:r>
              <a:rPr lang="en-US" sz="2800" dirty="0" smtClean="0">
                <a:sym typeface="Symbol"/>
              </a:rPr>
              <a:t></a:t>
            </a:r>
            <a:r>
              <a:rPr lang="id-ID" sz="2800" dirty="0" smtClean="0"/>
              <a:t> </a:t>
            </a:r>
            <a:r>
              <a:rPr lang="id-ID" sz="2800" dirty="0"/>
              <a:t>(p V ~q) </a:t>
            </a:r>
            <a:r>
              <a:rPr lang="en-US" sz="2800" dirty="0"/>
              <a:t>Λ</a:t>
            </a:r>
            <a:r>
              <a:rPr lang="id-ID" sz="2800" dirty="0"/>
              <a:t> (p V q) .......... {menggunakan </a:t>
            </a:r>
            <a:r>
              <a:rPr lang="id-ID" sz="2800" dirty="0" smtClean="0"/>
              <a:t>involusi</a:t>
            </a:r>
            <a:r>
              <a:rPr lang="id-ID" sz="2800" dirty="0"/>
              <a:t>}</a:t>
            </a:r>
          </a:p>
          <a:p>
            <a:pPr marL="0" indent="0">
              <a:buNone/>
            </a:pPr>
            <a:r>
              <a:rPr lang="en-US" sz="2800" dirty="0" smtClean="0">
                <a:sym typeface="Symbol"/>
              </a:rPr>
              <a:t></a:t>
            </a:r>
            <a:r>
              <a:rPr lang="id-ID" sz="2800" dirty="0" smtClean="0"/>
              <a:t> </a:t>
            </a:r>
            <a:r>
              <a:rPr lang="id-ID" sz="2800" dirty="0"/>
              <a:t>p V (~q V q) ................... {menggunakan </a:t>
            </a:r>
            <a:r>
              <a:rPr lang="id-ID" sz="2800" dirty="0" smtClean="0"/>
              <a:t>distributif</a:t>
            </a:r>
            <a:r>
              <a:rPr lang="id-ID" sz="2800" dirty="0"/>
              <a:t>}</a:t>
            </a:r>
          </a:p>
          <a:p>
            <a:pPr marL="0" indent="0">
              <a:buFont typeface="Symbol" pitchFamily="18" charset="2"/>
              <a:buChar char="Û"/>
            </a:pPr>
            <a:r>
              <a:rPr lang="id-ID" sz="2800" dirty="0" smtClean="0"/>
              <a:t>p </a:t>
            </a:r>
            <a:r>
              <a:rPr lang="id-ID" sz="2800" dirty="0"/>
              <a:t>V S .............................. {menggunakan </a:t>
            </a:r>
            <a:r>
              <a:rPr lang="id-ID" sz="2800" dirty="0" smtClean="0"/>
              <a:t>negasi</a:t>
            </a:r>
            <a:r>
              <a:rPr lang="id-ID" sz="2800" dirty="0"/>
              <a:t>}</a:t>
            </a:r>
          </a:p>
          <a:p>
            <a:pPr marL="0" indent="0">
              <a:buNone/>
            </a:pPr>
            <a:r>
              <a:rPr lang="en-US" sz="2800" dirty="0" smtClean="0">
                <a:sym typeface="Symbol"/>
              </a:rPr>
              <a:t></a:t>
            </a:r>
            <a:r>
              <a:rPr lang="id-ID" sz="2800" dirty="0" smtClean="0"/>
              <a:t> </a:t>
            </a:r>
            <a:r>
              <a:rPr lang="id-ID" sz="2800" dirty="0"/>
              <a:t>p .................................... {</a:t>
            </a:r>
            <a:r>
              <a:rPr lang="id-ID" sz="2800" dirty="0" smtClean="0"/>
              <a:t>menggunakan null</a:t>
            </a:r>
            <a:r>
              <a:rPr lang="id-ID" sz="2800" dirty="0"/>
              <a:t>}</a:t>
            </a:r>
          </a:p>
          <a:p>
            <a:endParaRPr lang="id-ID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Varians Proposisi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931224" cy="28369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400" dirty="0"/>
              <a:t>Bentuk yang berbeda dari implikasi tersebut dikatakan sebagai  variasi proposisi</a:t>
            </a:r>
            <a:r>
              <a:rPr lang="id-ID" sz="2400" dirty="0" smtClean="0"/>
              <a:t>.</a:t>
            </a:r>
          </a:p>
          <a:p>
            <a:pPr marL="0" indent="0" algn="just">
              <a:buNone/>
            </a:pPr>
            <a:r>
              <a:rPr lang="id-ID" sz="2400" dirty="0" smtClean="0"/>
              <a:t>Yaitu :</a:t>
            </a:r>
          </a:p>
          <a:p>
            <a:pPr lvl="0"/>
            <a:r>
              <a:rPr lang="en-US" sz="2400" dirty="0" err="1"/>
              <a:t>Konvers</a:t>
            </a:r>
            <a:r>
              <a:rPr lang="id-ID" sz="2400" dirty="0"/>
              <a:t>	</a:t>
            </a:r>
            <a:r>
              <a:rPr lang="id-ID" sz="2400" dirty="0" smtClean="0"/>
              <a:t>	</a:t>
            </a:r>
            <a:r>
              <a:rPr lang="en-US" sz="2400" dirty="0" smtClean="0"/>
              <a:t>: </a:t>
            </a:r>
            <a:r>
              <a:rPr lang="id-ID" sz="2400" dirty="0" smtClean="0"/>
              <a:t> </a:t>
            </a:r>
            <a:r>
              <a:rPr lang="en-US" sz="2400" dirty="0" smtClean="0"/>
              <a:t>q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p</a:t>
            </a:r>
            <a:endParaRPr lang="id-ID" sz="2400" dirty="0"/>
          </a:p>
          <a:p>
            <a:pPr lvl="0"/>
            <a:r>
              <a:rPr lang="en-US" sz="2400" dirty="0" err="1" smtClean="0"/>
              <a:t>Invers</a:t>
            </a:r>
            <a:r>
              <a:rPr lang="id-ID" sz="2400" dirty="0" smtClean="0"/>
              <a:t> </a:t>
            </a:r>
            <a:r>
              <a:rPr lang="en-US" sz="2400" dirty="0"/>
              <a:t>	</a:t>
            </a:r>
            <a:r>
              <a:rPr lang="id-ID" sz="2400" dirty="0" smtClean="0"/>
              <a:t>	</a:t>
            </a:r>
            <a:r>
              <a:rPr lang="en-US" sz="2400" dirty="0" smtClean="0"/>
              <a:t>: </a:t>
            </a:r>
            <a:r>
              <a:rPr lang="id-ID" sz="2400" dirty="0" smtClean="0"/>
              <a:t> </a:t>
            </a:r>
            <a:r>
              <a:rPr lang="en-US" sz="2400" dirty="0" smtClean="0"/>
              <a:t>~</a:t>
            </a:r>
            <a:r>
              <a:rPr lang="en-US" sz="2400" dirty="0"/>
              <a:t>p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~q</a:t>
            </a:r>
            <a:endParaRPr lang="id-ID" sz="2400" dirty="0"/>
          </a:p>
          <a:p>
            <a:pPr lvl="0"/>
            <a:r>
              <a:rPr lang="en-US" sz="2400" dirty="0" err="1" smtClean="0"/>
              <a:t>Kontraposisi</a:t>
            </a:r>
            <a:r>
              <a:rPr lang="id-ID" sz="2400" dirty="0" smtClean="0"/>
              <a:t>	</a:t>
            </a:r>
            <a:r>
              <a:rPr lang="en-US" sz="2400" dirty="0" smtClean="0"/>
              <a:t>:</a:t>
            </a:r>
            <a:r>
              <a:rPr lang="id-ID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/>
              <a:t>~q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~p</a:t>
            </a:r>
            <a:endParaRPr lang="id-ID" sz="2400" dirty="0"/>
          </a:p>
          <a:p>
            <a:pPr marL="0" indent="0" algn="just">
              <a:buNone/>
            </a:pP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1187624" y="4437112"/>
          <a:ext cx="63367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p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~</a:t>
                      </a: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p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~</a:t>
                      </a: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p </a:t>
                      </a: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~</a:t>
                      </a: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q  </a:t>
                      </a: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 ~</a:t>
                      </a: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p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q </a:t>
                      </a: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~</a:t>
                      </a: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p  </a:t>
                      </a: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 ~</a:t>
                      </a: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Contoh Varians Proposisi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20725" indent="0">
              <a:buNone/>
            </a:pPr>
            <a:r>
              <a:rPr lang="en-US" dirty="0"/>
              <a:t>p : 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bujursangkar</a:t>
            </a:r>
            <a:endParaRPr lang="id-ID" dirty="0"/>
          </a:p>
          <a:p>
            <a:pPr marL="720725" indent="0">
              <a:buNone/>
            </a:pPr>
            <a:r>
              <a:rPr lang="en-US" dirty="0"/>
              <a:t>q : 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id-ID" dirty="0"/>
          </a:p>
          <a:p>
            <a:pPr marL="1519238" indent="-1519238">
              <a:buNone/>
            </a:pPr>
            <a:r>
              <a:rPr lang="en-US" dirty="0"/>
              <a:t>p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q </a:t>
            </a:r>
            <a:r>
              <a:rPr lang="en-US" dirty="0" smtClean="0"/>
              <a:t>   </a:t>
            </a:r>
            <a:r>
              <a:rPr lang="en-US" dirty="0"/>
              <a:t>: </a:t>
            </a:r>
            <a:r>
              <a:rPr lang="en-US" sz="2600" dirty="0" err="1"/>
              <a:t>Jika</a:t>
            </a:r>
            <a:r>
              <a:rPr lang="en-US" sz="2600" dirty="0"/>
              <a:t> A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bujursangkar</a:t>
            </a:r>
            <a:r>
              <a:rPr lang="en-US" sz="2600" dirty="0"/>
              <a:t> </a:t>
            </a:r>
            <a:r>
              <a:rPr lang="en-US" sz="2600" dirty="0" err="1"/>
              <a:t>maka</a:t>
            </a:r>
            <a:r>
              <a:rPr lang="en-US" sz="2600" dirty="0"/>
              <a:t> A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empat</a:t>
            </a:r>
            <a:r>
              <a:rPr lang="en-US" sz="2600" dirty="0"/>
              <a:t> </a:t>
            </a:r>
            <a:r>
              <a:rPr lang="en-US" sz="2600" dirty="0" err="1"/>
              <a:t>persegi</a:t>
            </a:r>
            <a:r>
              <a:rPr lang="en-US" sz="2600" dirty="0"/>
              <a:t> </a:t>
            </a:r>
            <a:r>
              <a:rPr lang="en-US" sz="2600" dirty="0" err="1"/>
              <a:t>panjang</a:t>
            </a:r>
            <a:endParaRPr lang="id-ID" sz="2600" dirty="0"/>
          </a:p>
          <a:p>
            <a:pPr marL="1430338" indent="-1430338">
              <a:buNone/>
            </a:pPr>
            <a:r>
              <a:rPr lang="en-US" dirty="0"/>
              <a:t>q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p </a:t>
            </a:r>
            <a:r>
              <a:rPr lang="en-US" dirty="0" smtClean="0"/>
              <a:t>   </a:t>
            </a:r>
            <a:r>
              <a:rPr lang="en-US" dirty="0"/>
              <a:t>: </a:t>
            </a:r>
            <a:r>
              <a:rPr lang="en-US" sz="2600" dirty="0" err="1"/>
              <a:t>Jika</a:t>
            </a:r>
            <a:r>
              <a:rPr lang="en-US" sz="2600" dirty="0"/>
              <a:t> A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empat</a:t>
            </a:r>
            <a:r>
              <a:rPr lang="en-US" sz="2600" dirty="0"/>
              <a:t> </a:t>
            </a:r>
            <a:r>
              <a:rPr lang="en-US" sz="2600" dirty="0" err="1"/>
              <a:t>persegi</a:t>
            </a:r>
            <a:r>
              <a:rPr lang="en-US" sz="2600" dirty="0"/>
              <a:t> </a:t>
            </a:r>
            <a:r>
              <a:rPr lang="en-US" sz="2600" dirty="0" err="1"/>
              <a:t>panjang</a:t>
            </a:r>
            <a:r>
              <a:rPr lang="en-US" sz="2600" dirty="0"/>
              <a:t> </a:t>
            </a:r>
            <a:r>
              <a:rPr lang="en-US" sz="2600" dirty="0" err="1"/>
              <a:t>maka</a:t>
            </a:r>
            <a:r>
              <a:rPr lang="en-US" sz="2600" dirty="0"/>
              <a:t> A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bukan</a:t>
            </a:r>
            <a:r>
              <a:rPr lang="en-US" sz="2600" dirty="0"/>
              <a:t> </a:t>
            </a:r>
            <a:r>
              <a:rPr lang="en-US" sz="2600" dirty="0" err="1"/>
              <a:t>bujursangkar</a:t>
            </a:r>
            <a:endParaRPr lang="id-ID" sz="2600" dirty="0"/>
          </a:p>
          <a:p>
            <a:pPr marL="1519238" indent="-1519238">
              <a:buNone/>
            </a:pPr>
            <a:r>
              <a:rPr lang="en-US" dirty="0"/>
              <a:t>~p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~q : </a:t>
            </a:r>
            <a:r>
              <a:rPr lang="en-US" sz="2600" dirty="0" err="1"/>
              <a:t>Jika</a:t>
            </a:r>
            <a:r>
              <a:rPr lang="en-US" sz="2600" dirty="0"/>
              <a:t>  A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bujursangkar</a:t>
            </a:r>
            <a:r>
              <a:rPr lang="en-US" sz="2600" dirty="0"/>
              <a:t> </a:t>
            </a:r>
            <a:r>
              <a:rPr lang="en-US" sz="2600" dirty="0" err="1"/>
              <a:t>maka</a:t>
            </a:r>
            <a:r>
              <a:rPr lang="en-US" sz="2600" dirty="0"/>
              <a:t> A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bukan</a:t>
            </a:r>
            <a:r>
              <a:rPr lang="en-US" sz="2600" dirty="0"/>
              <a:t> </a:t>
            </a:r>
            <a:r>
              <a:rPr lang="en-US" sz="2600" dirty="0" err="1"/>
              <a:t>empat</a:t>
            </a:r>
            <a:r>
              <a:rPr lang="en-US" sz="2600" dirty="0"/>
              <a:t> </a:t>
            </a:r>
            <a:r>
              <a:rPr lang="en-US" sz="2600" dirty="0" err="1"/>
              <a:t>persegi</a:t>
            </a:r>
            <a:r>
              <a:rPr lang="en-US" sz="2600" dirty="0"/>
              <a:t> </a:t>
            </a:r>
            <a:r>
              <a:rPr lang="en-US" sz="2600" dirty="0" err="1"/>
              <a:t>panjang</a:t>
            </a:r>
            <a:endParaRPr lang="id-ID" sz="2600" dirty="0"/>
          </a:p>
          <a:p>
            <a:pPr marL="1609725" indent="-1609725">
              <a:buNone/>
            </a:pPr>
            <a:r>
              <a:rPr lang="en-US" dirty="0"/>
              <a:t>~q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~p : </a:t>
            </a:r>
            <a:r>
              <a:rPr lang="en-US" sz="2600" dirty="0" err="1"/>
              <a:t>Jika</a:t>
            </a:r>
            <a:r>
              <a:rPr lang="en-US" sz="2600" dirty="0"/>
              <a:t> A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bukan</a:t>
            </a:r>
            <a:r>
              <a:rPr lang="en-US" sz="2600" dirty="0"/>
              <a:t> </a:t>
            </a:r>
            <a:r>
              <a:rPr lang="en-US" sz="2600" dirty="0" err="1"/>
              <a:t>empat</a:t>
            </a:r>
            <a:r>
              <a:rPr lang="en-US" sz="2600" dirty="0"/>
              <a:t> </a:t>
            </a:r>
            <a:r>
              <a:rPr lang="en-US" sz="2600" dirty="0" err="1"/>
              <a:t>persegi</a:t>
            </a:r>
            <a:r>
              <a:rPr lang="en-US" sz="2600" dirty="0"/>
              <a:t> </a:t>
            </a:r>
            <a:r>
              <a:rPr lang="en-US" sz="2600" dirty="0" err="1"/>
              <a:t>panjang</a:t>
            </a:r>
            <a:r>
              <a:rPr lang="en-US" sz="2600" dirty="0"/>
              <a:t> </a:t>
            </a:r>
            <a:r>
              <a:rPr lang="en-US" sz="2600" dirty="0" err="1"/>
              <a:t>maka</a:t>
            </a:r>
            <a:r>
              <a:rPr lang="en-US" sz="2600" dirty="0"/>
              <a:t> A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bukan</a:t>
            </a:r>
            <a:r>
              <a:rPr lang="en-US" sz="2600" dirty="0"/>
              <a:t> </a:t>
            </a:r>
            <a:r>
              <a:rPr lang="en-US" sz="2600" dirty="0" err="1"/>
              <a:t>bujursangkar</a:t>
            </a:r>
            <a:r>
              <a:rPr lang="en-US" sz="2600" dirty="0"/>
              <a:t> </a:t>
            </a:r>
            <a:endParaRPr lang="id-ID" sz="2600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/>
              <a:t>Peryataan atau proposisi (</a:t>
            </a:r>
            <a:r>
              <a:rPr lang="id-ID" i="1" dirty="0"/>
              <a:t>Propositions</a:t>
            </a:r>
            <a:r>
              <a:rPr lang="id-ID" dirty="0"/>
              <a:t>) merupakan kalimat deklaratif, yaitu kalimat yang dapat diketahui kebenarannya, baik bernilai benar maupun bernilai salah. </a:t>
            </a:r>
          </a:p>
          <a:p>
            <a:pPr>
              <a:buNone/>
            </a:pPr>
            <a:r>
              <a:rPr lang="id-ID" dirty="0" smtClean="0"/>
              <a:t>Contoh :</a:t>
            </a:r>
          </a:p>
          <a:p>
            <a:pPr marL="450850" lvl="0" indent="0">
              <a:buNone/>
            </a:pPr>
            <a:r>
              <a:rPr lang="id-ID" dirty="0" smtClean="0"/>
              <a:t>Cuaca </a:t>
            </a:r>
            <a:r>
              <a:rPr lang="id-ID" dirty="0"/>
              <a:t>hari ini cerah. </a:t>
            </a:r>
          </a:p>
          <a:p>
            <a:pPr marL="450850" lvl="0" indent="0">
              <a:buNone/>
            </a:pPr>
            <a:r>
              <a:rPr lang="id-ID" dirty="0"/>
              <a:t>2 + 2 = 4</a:t>
            </a:r>
            <a:r>
              <a:rPr lang="id-ID" dirty="0" smtClean="0"/>
              <a:t>.</a:t>
            </a:r>
          </a:p>
          <a:p>
            <a:pPr marL="450850" lvl="0" indent="0">
              <a:buNone/>
            </a:pP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Proposisi Majemuk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/>
              <a:t>Satu atau lebih proposisi dapat dikombinasikan untuk menghasilkan proposisi baru. Proposisi  yang diperoleh dari kombinasi tersebut dinamakan proposisi </a:t>
            </a:r>
            <a:r>
              <a:rPr lang="id-ID" dirty="0" smtClean="0"/>
              <a:t>majemuk</a:t>
            </a:r>
          </a:p>
          <a:p>
            <a:pPr marL="0" indent="0" algn="just">
              <a:buNone/>
            </a:pPr>
            <a:r>
              <a:rPr lang="id-ID" dirty="0" smtClean="0"/>
              <a:t>Proposisi </a:t>
            </a:r>
            <a:r>
              <a:rPr lang="id-ID" dirty="0"/>
              <a:t>yang hanya terdiri dari satu operator dikatakan proposisi atomic atau proposisi unair.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Operasi Proposisi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33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2232248"/>
                <a:gridCol w="361074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latin typeface="Times New Roman"/>
                          <a:ea typeface="SimSun"/>
                          <a:cs typeface="Times New Roman"/>
                        </a:rPr>
                        <a:t>Nama Operator</a:t>
                      </a:r>
                      <a:endParaRPr lang="id-ID" sz="2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latin typeface="Times New Roman"/>
                          <a:ea typeface="SimSun"/>
                          <a:cs typeface="Times New Roman"/>
                        </a:rPr>
                        <a:t>Penggambaran</a:t>
                      </a:r>
                      <a:endParaRPr lang="id-ID" sz="2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latin typeface="Times New Roman"/>
                          <a:ea typeface="SimSun"/>
                          <a:cs typeface="Times New Roman"/>
                        </a:rPr>
                        <a:t>Makna Simbol</a:t>
                      </a:r>
                      <a:endParaRPr lang="id-ID" sz="2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Times New Roman"/>
                          <a:ea typeface="SimSun"/>
                          <a:cs typeface="Times New Roman"/>
                        </a:rPr>
                        <a:t>Negasi /Ingkaran</a:t>
                      </a:r>
                      <a:endParaRPr lang="id-ID" sz="2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SimSun"/>
                          <a:cs typeface="Times New Roman"/>
                        </a:rPr>
                        <a:t>~ p</a:t>
                      </a:r>
                      <a:endParaRPr lang="id-ID" sz="2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latin typeface="Times New Roman"/>
                          <a:ea typeface="SimSun"/>
                          <a:cs typeface="Times New Roman"/>
                        </a:rPr>
                        <a:t>Bukan p, tidak p</a:t>
                      </a:r>
                      <a:endParaRPr lang="id-ID" sz="2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Times New Roman"/>
                          <a:ea typeface="SimSun"/>
                          <a:cs typeface="Times New Roman"/>
                        </a:rPr>
                        <a:t>Konjungsi</a:t>
                      </a:r>
                      <a:endParaRPr lang="id-ID" sz="2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SimSun"/>
                          <a:cs typeface="Times New Roman"/>
                        </a:rPr>
                        <a:t>p Λ q</a:t>
                      </a:r>
                      <a:endParaRPr lang="id-ID" sz="2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latin typeface="Times New Roman"/>
                          <a:ea typeface="SimSun"/>
                          <a:cs typeface="Times New Roman"/>
                        </a:rPr>
                        <a:t>p dan q</a:t>
                      </a:r>
                      <a:endParaRPr lang="id-ID" sz="2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latin typeface="Times New Roman"/>
                          <a:ea typeface="SimSun"/>
                          <a:cs typeface="Times New Roman"/>
                        </a:rPr>
                        <a:t>Disjungsi</a:t>
                      </a:r>
                      <a:endParaRPr lang="id-ID" sz="2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SimSun"/>
                          <a:cs typeface="Times New Roman"/>
                        </a:rPr>
                        <a:t>p V q</a:t>
                      </a:r>
                      <a:endParaRPr lang="id-ID" sz="2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latin typeface="Times New Roman"/>
                          <a:ea typeface="SimSun"/>
                          <a:cs typeface="Times New Roman"/>
                        </a:rPr>
                        <a:t>p atau q</a:t>
                      </a:r>
                      <a:endParaRPr lang="id-ID" sz="2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Times New Roman"/>
                          <a:ea typeface="SimSun"/>
                          <a:cs typeface="Times New Roman"/>
                        </a:rPr>
                        <a:t>Implikasi</a:t>
                      </a:r>
                      <a:endParaRPr lang="id-ID" sz="2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SimSun"/>
                          <a:cs typeface="Times New Roman"/>
                        </a:rPr>
                        <a:t>p </a:t>
                      </a:r>
                      <a:r>
                        <a:rPr lang="en-US" sz="24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2400" dirty="0">
                          <a:latin typeface="Times New Roman"/>
                          <a:ea typeface="SimSun"/>
                          <a:cs typeface="Times New Roman"/>
                        </a:rPr>
                        <a:t> q</a:t>
                      </a:r>
                      <a:endParaRPr lang="id-ID" sz="2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latin typeface="Times New Roman"/>
                          <a:ea typeface="SimSun"/>
                          <a:cs typeface="Times New Roman"/>
                        </a:rPr>
                        <a:t>Jika p maka q</a:t>
                      </a:r>
                      <a:endParaRPr lang="id-ID" sz="2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Times New Roman"/>
                          <a:ea typeface="SimSun"/>
                          <a:cs typeface="Times New Roman"/>
                        </a:rPr>
                        <a:t>Bi-implikasi</a:t>
                      </a:r>
                      <a:endParaRPr lang="id-ID" sz="2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SimSun"/>
                          <a:cs typeface="Times New Roman"/>
                        </a:rPr>
                        <a:t>p </a:t>
                      </a:r>
                      <a:r>
                        <a:rPr lang="en-US" sz="2400" i="1" dirty="0">
                          <a:latin typeface="Times New Roman"/>
                          <a:ea typeface="SimSun"/>
                          <a:cs typeface="Times New Roman"/>
                        </a:rPr>
                        <a:t>↔ </a:t>
                      </a:r>
                      <a:r>
                        <a:rPr lang="en-US" sz="2400" dirty="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id-ID" sz="2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Times New Roman"/>
                          <a:ea typeface="SimSun"/>
                          <a:cs typeface="Times New Roman"/>
                        </a:rPr>
                        <a:t>p  jika dan hanya jika q</a:t>
                      </a:r>
                      <a:endParaRPr lang="id-ID" sz="2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Tabel Kebenaran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76943"/>
                <a:gridCol w="576943"/>
                <a:gridCol w="576943"/>
                <a:gridCol w="576943"/>
                <a:gridCol w="576943"/>
                <a:gridCol w="57694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p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~ p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p Λ q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p V q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p </a:t>
                      </a: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 q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p </a:t>
                      </a:r>
                      <a:r>
                        <a:rPr lang="en-US" sz="1200" i="1">
                          <a:latin typeface="Times New Roman"/>
                          <a:ea typeface="SimSun"/>
                          <a:cs typeface="Times New Roman"/>
                        </a:rPr>
                        <a:t>↔ </a:t>
                      </a: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5" marR="33655" marT="0" marB="0"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2843808" y="4221088"/>
          <a:ext cx="4608510" cy="1926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720080"/>
                <a:gridCol w="864096"/>
                <a:gridCol w="936104"/>
                <a:gridCol w="1512166"/>
              </a:tblGrid>
              <a:tr h="4428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p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SimSun"/>
                          <a:cs typeface="Times New Roman"/>
                        </a:rPr>
                        <a:t>p Λ q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~(</a:t>
                      </a: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p Λ q</a:t>
                      </a: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~(</a:t>
                      </a:r>
                      <a:r>
                        <a:rPr lang="es-ES" sz="1200" dirty="0">
                          <a:latin typeface="Times New Roman"/>
                          <a:ea typeface="SimSun"/>
                          <a:cs typeface="Times New Roman"/>
                        </a:rPr>
                        <a:t>p </a:t>
                      </a:r>
                      <a:r>
                        <a:rPr lang="en-US" sz="1200" dirty="0">
                          <a:latin typeface="Times New Roman"/>
                          <a:ea typeface="SimSun"/>
                          <a:cs typeface="Times New Roman"/>
                        </a:rPr>
                        <a:t>Λ</a:t>
                      </a:r>
                      <a:r>
                        <a:rPr lang="es-ES" sz="1200" dirty="0">
                          <a:latin typeface="Times New Roman"/>
                          <a:ea typeface="SimSun"/>
                          <a:cs typeface="Times New Roman"/>
                        </a:rPr>
                        <a:t> q</a:t>
                      </a: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) </a:t>
                      </a:r>
                      <a:r>
                        <a:rPr lang="en-US" sz="12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</a:t>
                      </a: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 p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71600" y="371703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Contoh : </a:t>
            </a:r>
            <a:r>
              <a:rPr lang="id-ID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~(</a:t>
            </a:r>
            <a:r>
              <a:rPr lang="es-ES" dirty="0" smtClean="0">
                <a:latin typeface="Times New Roman"/>
                <a:ea typeface="SimSun"/>
                <a:cs typeface="Times New Roman"/>
              </a:rPr>
              <a:t>p </a:t>
            </a:r>
            <a:r>
              <a:rPr lang="en-US" dirty="0" smtClean="0">
                <a:latin typeface="Times New Roman"/>
                <a:ea typeface="SimSun"/>
                <a:cs typeface="Times New Roman"/>
              </a:rPr>
              <a:t>Λ</a:t>
            </a:r>
            <a:r>
              <a:rPr lang="es-ES" dirty="0" smtClean="0">
                <a:latin typeface="Times New Roman"/>
                <a:ea typeface="SimSun"/>
                <a:cs typeface="Times New Roman"/>
              </a:rPr>
              <a:t> q</a:t>
            </a:r>
            <a:r>
              <a:rPr lang="id-ID" dirty="0" smtClean="0">
                <a:latin typeface="Times New Roman"/>
                <a:ea typeface="SimSun"/>
                <a:cs typeface="Times New Roman"/>
              </a:rPr>
              <a:t>) </a:t>
            </a:r>
            <a:r>
              <a:rPr lang="en-US" dirty="0" smtClean="0">
                <a:latin typeface="Times New Roman"/>
                <a:ea typeface="SimSun"/>
                <a:cs typeface="Times New Roman"/>
                <a:sym typeface="Symbol"/>
              </a:rPr>
              <a:t></a:t>
            </a:r>
            <a:r>
              <a:rPr lang="id-ID" dirty="0" smtClean="0">
                <a:latin typeface="Times New Roman"/>
                <a:ea typeface="SimSun"/>
                <a:cs typeface="Times New Roman"/>
              </a:rPr>
              <a:t> p</a:t>
            </a:r>
            <a:endParaRPr lang="id-ID" sz="1600" dirty="0">
              <a:ea typeface="SimSun"/>
              <a:cs typeface="Times New Roman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Tabel Kebenaran</a:t>
            </a:r>
            <a:br>
              <a:rPr lang="id-ID" dirty="0" smtClean="0"/>
            </a:br>
            <a:r>
              <a:rPr lang="id-ID" dirty="0" smtClean="0"/>
              <a:t>Tautologi, Kontradiksi, Kontingensi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dirty="0"/>
              <a:t>Tautologi adalah suatu proposisi majemuk yang selalu memiliki nilai benar, tanpa memperhatikan kebenaran dari masing-masing proposisi. </a:t>
            </a:r>
            <a:endParaRPr lang="id-ID" dirty="0" smtClean="0"/>
          </a:p>
          <a:p>
            <a:pPr algn="just"/>
            <a:r>
              <a:rPr lang="id-ID" dirty="0" smtClean="0"/>
              <a:t>Kontradiksi </a:t>
            </a:r>
            <a:r>
              <a:rPr lang="id-ID" dirty="0"/>
              <a:t>merupakan suatu proposisi majemuk yang selalu memiliki nilai salah, tanpa memperhatikan kebenaran dari masing-masing proposisi. </a:t>
            </a:r>
            <a:endParaRPr lang="id-ID" dirty="0" smtClean="0"/>
          </a:p>
          <a:p>
            <a:pPr algn="just"/>
            <a:r>
              <a:rPr lang="id-ID" dirty="0" smtClean="0"/>
              <a:t>Jika </a:t>
            </a:r>
            <a:r>
              <a:rPr lang="id-ID" dirty="0"/>
              <a:t>di dalam tabel kebenaran tersebut terdapat nilai benar dan salah, maka dikatakan sebagai kontingensi.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Tabel Kebenaran</a:t>
            </a:r>
            <a:br>
              <a:rPr lang="id-ID" dirty="0" smtClean="0"/>
            </a:br>
            <a:r>
              <a:rPr lang="id-ID" dirty="0" smtClean="0"/>
              <a:t>Tautologi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003232" cy="1540767"/>
          </a:xfrm>
        </p:spPr>
        <p:txBody>
          <a:bodyPr/>
          <a:lstStyle/>
          <a:p>
            <a:pPr marL="0" indent="0" algn="just">
              <a:buNone/>
            </a:pPr>
            <a:r>
              <a:rPr lang="id-ID" dirty="0" smtClean="0"/>
              <a:t>Tautologi adalah suatu proposisi majemuk yang selalu memiliki nilai benar, tanpa memperhatikan kebenaran dari masing-masing proposisi. </a:t>
            </a:r>
          </a:p>
          <a:p>
            <a:pPr algn="just">
              <a:buNone/>
            </a:pPr>
            <a:endParaRPr lang="id-ID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1907704" y="4005064"/>
          <a:ext cx="61206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24136"/>
                <a:gridCol w="1224136"/>
                <a:gridCol w="1224136"/>
                <a:gridCol w="122413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p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p Λ q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~(</a:t>
                      </a: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p Λ q</a:t>
                      </a: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p V </a:t>
                      </a: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~(</a:t>
                      </a: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p Λ q</a:t>
                      </a: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39552" y="3334561"/>
            <a:ext cx="6480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Contoh : Diketahui suatu proposisi :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 V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~(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Λ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q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 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Tabel Kebenaran</a:t>
            </a:r>
            <a:br>
              <a:rPr lang="id-ID" dirty="0" smtClean="0"/>
            </a:br>
            <a:r>
              <a:rPr lang="id-ID" dirty="0" smtClean="0"/>
              <a:t>Kontradiksi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715200" cy="161277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d-ID" dirty="0" smtClean="0"/>
              <a:t>Kontradiksi </a:t>
            </a:r>
            <a:r>
              <a:rPr lang="id-ID" dirty="0"/>
              <a:t>merupakan suatu proposisi majemuk yang selalu memiliki nilai salah, tanpa memperhatikan kebenaran dari masing-masing proposisi. 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1259632" y="4005064"/>
          <a:ext cx="705678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936104"/>
                <a:gridCol w="1008112"/>
                <a:gridCol w="1224136"/>
                <a:gridCol w="1080120"/>
                <a:gridCol w="194421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p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p Λ q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p V q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~(</a:t>
                      </a:r>
                      <a:r>
                        <a:rPr lang="en-US" sz="1600" dirty="0">
                          <a:latin typeface="Times New Roman"/>
                          <a:ea typeface="SimSun"/>
                          <a:cs typeface="Times New Roman"/>
                        </a:rPr>
                        <a:t>p V q</a:t>
                      </a: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(</a:t>
                      </a:r>
                      <a:r>
                        <a:rPr lang="es-ES" sz="1600">
                          <a:latin typeface="Times New Roman"/>
                          <a:ea typeface="SimSun"/>
                          <a:cs typeface="Times New Roman"/>
                        </a:rPr>
                        <a:t>p </a:t>
                      </a: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Λ</a:t>
                      </a:r>
                      <a:r>
                        <a:rPr lang="es-ES" sz="1600">
                          <a:latin typeface="Times New Roman"/>
                          <a:ea typeface="SimSun"/>
                          <a:cs typeface="Times New Roman"/>
                        </a:rPr>
                        <a:t> q</a:t>
                      </a: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) </a:t>
                      </a:r>
                      <a:r>
                        <a:rPr lang="en-US" sz="1600">
                          <a:latin typeface="Times New Roman"/>
                          <a:ea typeface="SimSun"/>
                          <a:cs typeface="Times New Roman"/>
                        </a:rPr>
                        <a:t>Λ</a:t>
                      </a: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 ~(</a:t>
                      </a:r>
                      <a:r>
                        <a:rPr lang="es-ES" sz="1600">
                          <a:latin typeface="Times New Roman"/>
                          <a:ea typeface="SimSun"/>
                          <a:cs typeface="Times New Roman"/>
                        </a:rPr>
                        <a:t>p V q</a:t>
                      </a: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39552" y="3212976"/>
            <a:ext cx="69361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Contoh : Diketahui suatu proposisi :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Λ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q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Λ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~(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 V q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Tabel Kebenaran</a:t>
            </a:r>
            <a:br>
              <a:rPr lang="id-ID" dirty="0" smtClean="0"/>
            </a:br>
            <a:r>
              <a:rPr lang="id-ID" dirty="0" smtClean="0"/>
              <a:t>Kontingensi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12527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400" dirty="0" smtClean="0"/>
              <a:t>Jika </a:t>
            </a:r>
            <a:r>
              <a:rPr lang="id-ID" sz="2400" dirty="0"/>
              <a:t>di dalam tabel kebenaran tersebut terdapat nilai benar dan salah, maka dikatakan sebagai kontingensi.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1403649" y="3068960"/>
          <a:ext cx="590465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912"/>
                <a:gridCol w="704255"/>
                <a:gridCol w="720080"/>
                <a:gridCol w="864096"/>
                <a:gridCol w="1008112"/>
                <a:gridCol w="180020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SimSun"/>
                          <a:cs typeface="Times New Roman"/>
                        </a:rPr>
                        <a:t>p</a:t>
                      </a:r>
                      <a:endParaRPr lang="id-ID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id-ID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SimSun"/>
                          <a:cs typeface="Times New Roman"/>
                        </a:rPr>
                        <a:t>r</a:t>
                      </a:r>
                      <a:endParaRPr lang="id-ID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SimSun"/>
                          <a:cs typeface="Times New Roman"/>
                        </a:rPr>
                        <a:t>p Λ q</a:t>
                      </a:r>
                      <a:endParaRPr lang="id-ID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~q</a:t>
                      </a: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 Λ </a:t>
                      </a: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r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(</a:t>
                      </a:r>
                      <a:r>
                        <a:rPr lang="es-ES" sz="1400">
                          <a:latin typeface="Times New Roman"/>
                          <a:ea typeface="SimSun"/>
                          <a:cs typeface="Times New Roman"/>
                        </a:rPr>
                        <a:t>p </a:t>
                      </a: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Λ</a:t>
                      </a:r>
                      <a:r>
                        <a:rPr lang="es-ES" sz="1400">
                          <a:latin typeface="Times New Roman"/>
                          <a:ea typeface="SimSun"/>
                          <a:cs typeface="Times New Roman"/>
                        </a:rPr>
                        <a:t> q</a:t>
                      </a: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) </a:t>
                      </a:r>
                      <a:r>
                        <a:rPr lang="es-ES" sz="1400">
                          <a:latin typeface="Times New Roman"/>
                          <a:ea typeface="SimSun"/>
                          <a:cs typeface="Times New Roman"/>
                        </a:rPr>
                        <a:t>V </a:t>
                      </a: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(~</a:t>
                      </a:r>
                      <a:r>
                        <a:rPr lang="es-ES" sz="1400">
                          <a:latin typeface="Times New Roman"/>
                          <a:ea typeface="SimSun"/>
                          <a:cs typeface="Times New Roman"/>
                        </a:rPr>
                        <a:t> q </a:t>
                      </a:r>
                      <a:r>
                        <a:rPr lang="en-US" sz="1400">
                          <a:latin typeface="Times New Roman"/>
                          <a:ea typeface="SimSun"/>
                          <a:cs typeface="Times New Roman"/>
                        </a:rPr>
                        <a:t>Λ</a:t>
                      </a: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 r)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id-ID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SimSun"/>
                          <a:cs typeface="Times New Roman"/>
                        </a:rPr>
                        <a:t>S</a:t>
                      </a:r>
                      <a:endParaRPr lang="id-ID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27584" y="2564904"/>
            <a:ext cx="58403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Contoh : Diketahui suatu proposisi : 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Λ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q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 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(~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q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Λ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r)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1065</Words>
  <Application>Microsoft Office PowerPoint</Application>
  <PresentationFormat>On-screen Show (4:3)</PresentationFormat>
  <Paragraphs>338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PROPOSISI</vt:lpstr>
      <vt:lpstr>Definisi</vt:lpstr>
      <vt:lpstr>Proposisi Majemuk</vt:lpstr>
      <vt:lpstr>Operasi Proposisi</vt:lpstr>
      <vt:lpstr>Tabel Kebenaran</vt:lpstr>
      <vt:lpstr>Tabel Kebenaran Tautologi, Kontradiksi, Kontingensi</vt:lpstr>
      <vt:lpstr>Tabel Kebenaran Tautologi</vt:lpstr>
      <vt:lpstr>Tabel Kebenaran Kontradiksi</vt:lpstr>
      <vt:lpstr>Tabel Kebenaran Kontingensi</vt:lpstr>
      <vt:lpstr>Logikal Equivalensi</vt:lpstr>
      <vt:lpstr>Hukum Logika - 1</vt:lpstr>
      <vt:lpstr>Hukum Logika - 2</vt:lpstr>
      <vt:lpstr>Contoh Penggunaan Hukum Logika ~ (~p Λ q) Λ (p V q)  (~ (~p) V ~q) Λ (p V q) </vt:lpstr>
      <vt:lpstr>Varians Proposisi</vt:lpstr>
      <vt:lpstr>Contoh Varians Proposisi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PROPOSISI</dc:title>
  <dc:creator>Citra</dc:creator>
  <cp:lastModifiedBy>Citra</cp:lastModifiedBy>
  <cp:revision>9</cp:revision>
  <dcterms:created xsi:type="dcterms:W3CDTF">2010-09-28T01:16:15Z</dcterms:created>
  <dcterms:modified xsi:type="dcterms:W3CDTF">2010-09-28T02:20:43Z</dcterms:modified>
</cp:coreProperties>
</file>