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CC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2" autoAdjust="0"/>
    <p:restoredTop sz="94660"/>
  </p:normalViewPr>
  <p:slideViewPr>
    <p:cSldViewPr>
      <p:cViewPr>
        <p:scale>
          <a:sx n="50" d="100"/>
          <a:sy n="50" d="100"/>
        </p:scale>
        <p:origin x="-94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7749B2-55B9-41A2-AC78-4301A5DC957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C00E84-6B84-419C-AA1D-FE62B3222C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auhaus 93" pitchFamily="82" charset="0"/>
              </a:rPr>
              <a:t>PENGERTIAN MANAJEMEN</a:t>
            </a:r>
            <a:endParaRPr lang="en-US" b="1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Manajemen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berasal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dari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kata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Berlin Sans FB Demi" pitchFamily="34" charset="0"/>
              </a:rPr>
              <a:t>to manage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  <a:sym typeface="Wingdings"/>
              </a:rPr>
              <a:t>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erlin Sans FB Demi" pitchFamily="34" charset="0"/>
              </a:rPr>
              <a:t>mengatur</a:t>
            </a:r>
            <a:endParaRPr lang="en-US" sz="44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Karena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manajemen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diartikan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mengatur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maka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timbul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beberapa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pertanyaan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Berlin Sans FB Demi" pitchFamily="34" charset="0"/>
              </a:rPr>
              <a:t>What, Why, Who, Where</a:t>
            </a:r>
            <a:r>
              <a:rPr lang="en-US" sz="4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400" dirty="0" err="1" smtClean="0">
                <a:solidFill>
                  <a:schemeClr val="accent1"/>
                </a:solidFill>
                <a:latin typeface="Berlin Sans FB Demi" pitchFamily="34" charset="0"/>
              </a:rPr>
              <a:t>dan</a:t>
            </a:r>
            <a:r>
              <a:rPr lang="en-US" sz="4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Berlin Sans FB Demi" pitchFamily="34" charset="0"/>
              </a:rPr>
              <a:t>How </a:t>
            </a:r>
            <a:r>
              <a:rPr lang="en-US" sz="4400" dirty="0" smtClean="0">
                <a:solidFill>
                  <a:srgbClr val="FF0000"/>
                </a:solidFill>
                <a:latin typeface="Berlin Sans FB Demi" pitchFamily="34" charset="0"/>
              </a:rPr>
              <a:t>?</a:t>
            </a:r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marL="514350" lvl="0" indent="-514350">
              <a:buClr>
                <a:srgbClr val="FF0000"/>
              </a:buClr>
              <a:buFont typeface="+mj-lt"/>
              <a:buAutoNum type="arabicPeriod" startAt="7"/>
            </a:pPr>
            <a:r>
              <a:rPr lang="en-US" sz="3200" i="1" dirty="0" err="1" smtClean="0">
                <a:solidFill>
                  <a:srgbClr val="FF0000"/>
                </a:solidFill>
                <a:latin typeface="Berlin Sans FB Demi" pitchFamily="34" charset="0"/>
              </a:rPr>
              <a:t>Renumeration</a:t>
            </a: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 of Personal</a:t>
            </a:r>
            <a:endParaRPr lang="en-US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eriod" startAt="7"/>
            </a:pPr>
            <a:r>
              <a:rPr lang="en-US" sz="3200" i="1" dirty="0" err="1" smtClean="0">
                <a:solidFill>
                  <a:srgbClr val="FF0000"/>
                </a:solidFill>
                <a:latin typeface="Berlin Sans FB Demi" pitchFamily="34" charset="0"/>
              </a:rPr>
              <a:t>Centaliation</a:t>
            </a:r>
            <a:endParaRPr lang="en-US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eriod" startAt="7"/>
            </a:pP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Scalar of Chain (Hierarchy)</a:t>
            </a:r>
            <a:endParaRPr lang="en-US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eriod" startAt="7"/>
            </a:pP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Order (material Order &amp; Social order) </a:t>
            </a:r>
            <a:endParaRPr lang="en-US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eriod" startAt="7"/>
            </a:pP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Equity</a:t>
            </a:r>
            <a:endParaRPr lang="en-US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eriod" startAt="7"/>
            </a:pP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Initiative</a:t>
            </a:r>
            <a:endParaRPr lang="en-US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eriod" startAt="7"/>
            </a:pP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Esprit de Corp (</a:t>
            </a:r>
            <a:r>
              <a:rPr lang="en-US" sz="3200" i="1" dirty="0" err="1" smtClean="0">
                <a:solidFill>
                  <a:srgbClr val="FF0000"/>
                </a:solidFill>
                <a:latin typeface="Berlin Sans FB Demi" pitchFamily="34" charset="0"/>
              </a:rPr>
              <a:t>Kesatuan</a:t>
            </a: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)</a:t>
            </a:r>
            <a:endParaRPr lang="en-US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eriod" startAt="7"/>
            </a:pP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Stability of Turn-</a:t>
            </a:r>
            <a:r>
              <a:rPr lang="en-US" sz="3200" i="1" dirty="0" err="1" smtClean="0">
                <a:solidFill>
                  <a:srgbClr val="FF0000"/>
                </a:solidFill>
                <a:latin typeface="Berlin Sans FB Demi" pitchFamily="34" charset="0"/>
              </a:rPr>
              <a:t>ver</a:t>
            </a: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 of Personnel</a:t>
            </a:r>
            <a:r>
              <a:rPr lang="en-US" sz="3200" dirty="0" smtClean="0">
                <a:solidFill>
                  <a:srgbClr val="FF0000"/>
                </a:solidFill>
                <a:latin typeface="Berlin Sans FB Demi" pitchFamily="34" charset="0"/>
              </a:rPr>
              <a:t> (</a:t>
            </a:r>
            <a:r>
              <a:rPr lang="en-US" sz="3200" dirty="0" err="1" smtClean="0">
                <a:solidFill>
                  <a:srgbClr val="FF0000"/>
                </a:solidFill>
                <a:latin typeface="Berlin Sans FB Demi" pitchFamily="34" charset="0"/>
              </a:rPr>
              <a:t>Kestabilan</a:t>
            </a:r>
            <a:r>
              <a:rPr lang="en-US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 Demi" pitchFamily="34" charset="0"/>
              </a:rPr>
              <a:t>Jabatan</a:t>
            </a:r>
            <a:r>
              <a:rPr lang="en-US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 Demi" pitchFamily="34" charset="0"/>
              </a:rPr>
              <a:t>Karyawan</a:t>
            </a:r>
            <a:r>
              <a:rPr lang="en-US" sz="3200" dirty="0" smtClean="0">
                <a:solidFill>
                  <a:srgbClr val="FF0000"/>
                </a:solidFill>
                <a:latin typeface="Berlin Sans FB Demi" pitchFamily="34" charset="0"/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 startAt="7"/>
            </a:pPr>
            <a:endParaRPr lang="en-US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3333FF"/>
                </a:solidFill>
                <a:latin typeface="Bauhaus 93" pitchFamily="82" charset="0"/>
              </a:rPr>
              <a:t>Ilmu</a:t>
            </a:r>
            <a:r>
              <a:rPr lang="en-US" sz="3200" b="1" dirty="0" smtClean="0">
                <a:solidFill>
                  <a:srgbClr val="3333FF"/>
                </a:solidFill>
                <a:latin typeface="Bauhaus 93" pitchFamily="82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Bauhaus 93" pitchFamily="82" charset="0"/>
              </a:rPr>
              <a:t>dan</a:t>
            </a:r>
            <a:r>
              <a:rPr lang="en-US" sz="3200" b="1" dirty="0" smtClean="0">
                <a:solidFill>
                  <a:srgbClr val="3333FF"/>
                </a:solidFill>
                <a:latin typeface="Bauhaus 93" pitchFamily="82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Bauhaus 93" pitchFamily="82" charset="0"/>
              </a:rPr>
              <a:t>Seni</a:t>
            </a:r>
            <a:r>
              <a:rPr lang="en-US" sz="3200" b="1" dirty="0" smtClean="0">
                <a:solidFill>
                  <a:srgbClr val="3333FF"/>
                </a:solidFill>
                <a:latin typeface="Bauhaus 93" pitchFamily="82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Bauhaus 93" pitchFamily="82" charset="0"/>
              </a:rPr>
              <a:t>Manajemen</a:t>
            </a:r>
            <a:endParaRPr lang="en-US" sz="3200" dirty="0" smtClean="0">
              <a:solidFill>
                <a:srgbClr val="3333FF"/>
              </a:solidFill>
              <a:latin typeface="Bauhaus 93" pitchFamily="82" charset="0"/>
            </a:endParaRPr>
          </a:p>
          <a:p>
            <a:r>
              <a:rPr lang="en-US" sz="3200" dirty="0" err="1" smtClean="0">
                <a:solidFill>
                  <a:srgbClr val="3333FF"/>
                </a:solidFill>
                <a:latin typeface="Bauhaus 93" pitchFamily="82" charset="0"/>
              </a:rPr>
              <a:t>Perbedaan</a:t>
            </a:r>
            <a:r>
              <a:rPr lang="en-US" sz="3200" dirty="0" smtClean="0">
                <a:solidFill>
                  <a:srgbClr val="3333FF"/>
                </a:solidFill>
                <a:latin typeface="Bauhaus 93" pitchFamily="8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auhaus 93" pitchFamily="82" charset="0"/>
              </a:rPr>
              <a:t>Ilmu</a:t>
            </a:r>
            <a:r>
              <a:rPr lang="en-US" sz="3200" dirty="0" smtClean="0">
                <a:solidFill>
                  <a:srgbClr val="3333FF"/>
                </a:solidFill>
                <a:latin typeface="Bauhaus 93" pitchFamily="82" charset="0"/>
              </a:rPr>
              <a:t> </a:t>
            </a:r>
            <a:r>
              <a:rPr lang="en-US" sz="3200" i="1" dirty="0" smtClean="0">
                <a:solidFill>
                  <a:srgbClr val="3333FF"/>
                </a:solidFill>
                <a:latin typeface="Bauhaus 93" pitchFamily="82" charset="0"/>
              </a:rPr>
              <a:t>(Science)</a:t>
            </a:r>
            <a:r>
              <a:rPr lang="en-US" sz="3200" dirty="0" smtClean="0">
                <a:solidFill>
                  <a:srgbClr val="3333FF"/>
                </a:solidFill>
                <a:latin typeface="Bauhaus 93" pitchFamily="8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auhaus 93" pitchFamily="82" charset="0"/>
              </a:rPr>
              <a:t>dan</a:t>
            </a:r>
            <a:r>
              <a:rPr lang="en-US" sz="3200" dirty="0" smtClean="0">
                <a:solidFill>
                  <a:srgbClr val="3333FF"/>
                </a:solidFill>
                <a:latin typeface="Bauhaus 93" pitchFamily="8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auhaus 93" pitchFamily="82" charset="0"/>
              </a:rPr>
              <a:t>Seni</a:t>
            </a:r>
            <a:r>
              <a:rPr lang="en-US" sz="3200" dirty="0" smtClean="0">
                <a:solidFill>
                  <a:srgbClr val="3333FF"/>
                </a:solidFill>
                <a:latin typeface="Bauhaus 93" pitchFamily="82" charset="0"/>
              </a:rPr>
              <a:t> </a:t>
            </a:r>
            <a:r>
              <a:rPr lang="en-US" sz="3200" i="1" dirty="0" smtClean="0">
                <a:solidFill>
                  <a:srgbClr val="3333FF"/>
                </a:solidFill>
                <a:latin typeface="Bauhaus 93" pitchFamily="82" charset="0"/>
              </a:rPr>
              <a:t>(Art)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928802"/>
          <a:ext cx="8286808" cy="442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738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Berlin Sans FB Demi" pitchFamily="34" charset="0"/>
                          <a:ea typeface="Times New Roman"/>
                        </a:rPr>
                        <a:t>Ilmu</a:t>
                      </a:r>
                      <a:endParaRPr lang="en-US" sz="2400" dirty="0"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Berlin Sans FB Demi" pitchFamily="34" charset="0"/>
                          <a:ea typeface="Times New Roman"/>
                        </a:rPr>
                        <a:t>Seni</a:t>
                      </a:r>
                      <a:r>
                        <a:rPr lang="en-US" sz="2400" b="1" dirty="0" smtClean="0">
                          <a:latin typeface="Berlin Sans FB Demi" pitchFamily="34" charset="0"/>
                          <a:ea typeface="Times New Roman"/>
                        </a:rPr>
                        <a:t> (</a:t>
                      </a:r>
                      <a:r>
                        <a:rPr lang="en-US" sz="2400" b="1" dirty="0" err="1" smtClean="0">
                          <a:latin typeface="Berlin Sans FB Demi" pitchFamily="34" charset="0"/>
                          <a:ea typeface="Times New Roman"/>
                        </a:rPr>
                        <a:t>kreativitas</a:t>
                      </a:r>
                      <a:r>
                        <a:rPr lang="en-US" sz="2400" b="1" dirty="0" smtClean="0"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Berlin Sans FB Demi" pitchFamily="34" charset="0"/>
                          <a:ea typeface="Times New Roman"/>
                        </a:rPr>
                        <a:t>pribadi</a:t>
                      </a:r>
                      <a:r>
                        <a:rPr lang="en-US" sz="2400" b="1" baseline="0" dirty="0" smtClean="0"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Berlin Sans FB Demi" pitchFamily="34" charset="0"/>
                          <a:ea typeface="Times New Roman"/>
                        </a:rPr>
                        <a:t>yg</a:t>
                      </a:r>
                      <a:r>
                        <a:rPr lang="en-US" sz="2400" b="1" baseline="0" dirty="0" smtClean="0"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Berlin Sans FB Demi" pitchFamily="34" charset="0"/>
                          <a:ea typeface="Times New Roman"/>
                        </a:rPr>
                        <a:t>kuat</a:t>
                      </a:r>
                      <a:r>
                        <a:rPr lang="en-US" sz="2400" b="1" baseline="0" dirty="0" smtClean="0">
                          <a:latin typeface="Berlin Sans FB Demi" pitchFamily="34" charset="0"/>
                          <a:ea typeface="Times New Roman"/>
                        </a:rPr>
                        <a:t> &amp; </a:t>
                      </a:r>
                      <a:r>
                        <a:rPr lang="en-US" sz="2400" b="1" baseline="0" dirty="0" err="1" smtClean="0">
                          <a:latin typeface="Berlin Sans FB Demi" pitchFamily="34" charset="0"/>
                          <a:ea typeface="Times New Roman"/>
                        </a:rPr>
                        <a:t>disertai</a:t>
                      </a:r>
                      <a:r>
                        <a:rPr lang="en-US" sz="2400" b="1" baseline="0" dirty="0" smtClean="0"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Berlin Sans FB Demi" pitchFamily="34" charset="0"/>
                          <a:ea typeface="Times New Roman"/>
                        </a:rPr>
                        <a:t>keterampilan</a:t>
                      </a:r>
                      <a:endParaRPr lang="en-US" sz="2400" dirty="0"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8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Berkembang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secara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teoritis</a:t>
                      </a:r>
                      <a:endParaRPr lang="en-US" sz="2400" dirty="0">
                        <a:solidFill>
                          <a:srgbClr val="FF0000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Berkembang</a:t>
                      </a:r>
                      <a:r>
                        <a:rPr lang="en-US" sz="2400" dirty="0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secara</a:t>
                      </a:r>
                      <a:r>
                        <a:rPr lang="en-US" sz="2400" dirty="0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praktis</a:t>
                      </a:r>
                      <a:endParaRPr lang="en-US" sz="2400" dirty="0">
                        <a:solidFill>
                          <a:srgbClr val="FF33CC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8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Membuktikan</a:t>
                      </a:r>
                      <a:endParaRPr lang="en-US" sz="2400" dirty="0">
                        <a:solidFill>
                          <a:srgbClr val="FF0000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Merasa</a:t>
                      </a:r>
                      <a:endParaRPr lang="en-US" sz="2400" dirty="0">
                        <a:solidFill>
                          <a:srgbClr val="FF33CC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8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Meramalkan</a:t>
                      </a:r>
                      <a:endParaRPr lang="en-US" sz="2400" dirty="0">
                        <a:solidFill>
                          <a:srgbClr val="FF0000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Menerka</a:t>
                      </a:r>
                      <a:endParaRPr lang="en-US" sz="2400" dirty="0">
                        <a:solidFill>
                          <a:srgbClr val="FF33CC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8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Memberikan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Definisi</a:t>
                      </a:r>
                      <a:endParaRPr lang="en-US" sz="2400" dirty="0">
                        <a:solidFill>
                          <a:srgbClr val="FF0000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Menguraikan</a:t>
                      </a:r>
                      <a:r>
                        <a:rPr lang="en-US" sz="2400" dirty="0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/</a:t>
                      </a:r>
                      <a:r>
                        <a:rPr lang="en-US" sz="2400" dirty="0" err="1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Mengajarkan</a:t>
                      </a:r>
                      <a:endParaRPr lang="en-US" sz="2400" dirty="0">
                        <a:solidFill>
                          <a:srgbClr val="FF33CC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8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Memberikan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Kepastian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Berlin Sans FB Demi" pitchFamily="34" charset="0"/>
                          <a:ea typeface="Times New Roman"/>
                        </a:rPr>
                        <a:t>Ukuran</a:t>
                      </a:r>
                      <a:endParaRPr lang="en-US" sz="2400" dirty="0">
                        <a:solidFill>
                          <a:srgbClr val="FF0000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Memberikan</a:t>
                      </a:r>
                      <a:r>
                        <a:rPr lang="en-US" sz="2400" dirty="0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33CC"/>
                          </a:solidFill>
                          <a:latin typeface="Berlin Sans FB Demi" pitchFamily="34" charset="0"/>
                          <a:ea typeface="Times New Roman"/>
                        </a:rPr>
                        <a:t>Pendapat</a:t>
                      </a:r>
                      <a:endParaRPr lang="en-US" sz="2400" dirty="0">
                        <a:solidFill>
                          <a:srgbClr val="FF33CC"/>
                        </a:solidFill>
                        <a:latin typeface="Berlin Sans FB Dem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40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Apa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yang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harus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diatur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(what)?</a:t>
            </a:r>
            <a:r>
              <a:rPr lang="en-US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10" y="2571744"/>
            <a:ext cx="2857520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i="1" dirty="0" smtClean="0"/>
              <a:t>Men/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endParaRPr lang="en-US" dirty="0" smtClean="0"/>
          </a:p>
          <a:p>
            <a:pPr lvl="0"/>
            <a:r>
              <a:rPr lang="en-US" i="1" dirty="0" smtClean="0"/>
              <a:t>Money/ </a:t>
            </a:r>
            <a:r>
              <a:rPr lang="en-US" dirty="0" err="1" smtClean="0"/>
              <a:t>Uang</a:t>
            </a:r>
            <a:endParaRPr lang="en-US" dirty="0" smtClean="0"/>
          </a:p>
          <a:p>
            <a:r>
              <a:rPr lang="en-US" i="1" dirty="0" smtClean="0"/>
              <a:t>Methods/</a:t>
            </a:r>
            <a:r>
              <a:rPr lang="en-US" dirty="0" err="1" smtClean="0"/>
              <a:t>Metode-metode</a:t>
            </a:r>
            <a:endParaRPr lang="en-US" dirty="0" smtClean="0"/>
          </a:p>
          <a:p>
            <a:pPr lvl="0"/>
            <a:r>
              <a:rPr lang="en-US" i="1" dirty="0" smtClean="0"/>
              <a:t>Materials/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endParaRPr lang="en-US" dirty="0" smtClean="0"/>
          </a:p>
          <a:p>
            <a:pPr lvl="0"/>
            <a:r>
              <a:rPr lang="en-US" i="1" dirty="0" smtClean="0"/>
              <a:t>Machines/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</a:p>
          <a:p>
            <a:pPr lvl="0"/>
            <a:r>
              <a:rPr lang="en-US" i="1" dirty="0" smtClean="0"/>
              <a:t>Market/ </a:t>
            </a:r>
            <a:r>
              <a:rPr lang="en-US" dirty="0" err="1" smtClean="0"/>
              <a:t>Pasar</a:t>
            </a:r>
            <a:endParaRPr lang="en-US" i="1" dirty="0" smtClean="0"/>
          </a:p>
        </p:txBody>
      </p:sp>
      <p:sp>
        <p:nvSpPr>
          <p:cNvPr id="5" name="Notched Right Arrow 4"/>
          <p:cNvSpPr/>
          <p:nvPr/>
        </p:nvSpPr>
        <p:spPr>
          <a:xfrm>
            <a:off x="3571868" y="3643314"/>
            <a:ext cx="3929090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43306" y="2571744"/>
            <a:ext cx="17716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Planing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72132" y="2571744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Actuating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43306" y="4500570"/>
            <a:ext cx="1785950" cy="557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43570" y="4500570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Controling</a:t>
            </a:r>
            <a:endParaRPr lang="en-US" dirty="0"/>
          </a:p>
        </p:txBody>
      </p:sp>
      <p:sp>
        <p:nvSpPr>
          <p:cNvPr id="12" name="Flowchart: Connector 11"/>
          <p:cNvSpPr/>
          <p:nvPr/>
        </p:nvSpPr>
        <p:spPr>
          <a:xfrm>
            <a:off x="7643834" y="3286124"/>
            <a:ext cx="1000132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500562" y="3071810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286512" y="3071810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4500562" y="4071942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6357950" y="4071942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Kenapa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harus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diatur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(Why) ? 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Agar 6 M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lebih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berdaya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guna,berhasil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guna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terintegrasi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terkoordinasi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dlm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mencapai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tujuan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yg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optimal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endParaRPr lang="en-US" sz="40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Siapa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yang </a:t>
            </a: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mengatur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 (Who) 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? </a:t>
            </a: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Pemimpin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dengan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wewenang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 yang </a:t>
            </a: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dimilikinya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endParaRPr lang="en-US" sz="4000" dirty="0" smtClean="0">
              <a:solidFill>
                <a:srgbClr val="3333FF"/>
              </a:solidFill>
              <a:latin typeface="Berlin Sans FB Demi" pitchFamily="34" charset="0"/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Bagaimana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mengaturnya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 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(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How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)?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Melalui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fungsi-fungsi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manajemen</a:t>
            </a:r>
            <a:endParaRPr lang="en-US" sz="40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Dimana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harus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diatur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 (Where) </a:t>
            </a:r>
            <a:r>
              <a:rPr lang="en-US" sz="4000" dirty="0" smtClean="0">
                <a:solidFill>
                  <a:srgbClr val="3333FF"/>
                </a:solidFill>
                <a:latin typeface="Berlin Sans FB Demi" pitchFamily="34" charset="0"/>
              </a:rPr>
              <a:t>? Perusahaan or </a:t>
            </a:r>
            <a:r>
              <a:rPr lang="en-US" sz="4000" dirty="0" err="1" smtClean="0">
                <a:solidFill>
                  <a:srgbClr val="3333FF"/>
                </a:solidFill>
                <a:latin typeface="Berlin Sans FB Demi" pitchFamily="34" charset="0"/>
              </a:rPr>
              <a:t>Organisasi</a:t>
            </a:r>
            <a:endParaRPr lang="en-US" sz="4000" dirty="0" smtClean="0">
              <a:solidFill>
                <a:srgbClr val="3333FF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Definisi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manajemen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dari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para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 Demi" pitchFamily="34" charset="0"/>
              </a:rPr>
              <a:t>ahli</a:t>
            </a:r>
            <a:r>
              <a:rPr lang="en-US" sz="4000" dirty="0" smtClean="0">
                <a:solidFill>
                  <a:srgbClr val="FF0000"/>
                </a:solidFill>
                <a:latin typeface="Berlin Sans FB Demi" pitchFamily="34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3333FF"/>
                </a:solidFill>
                <a:latin typeface="Berlin Sans FB Demi" pitchFamily="34" charset="0"/>
              </a:rPr>
              <a:t>Menurut</a:t>
            </a:r>
            <a:r>
              <a:rPr lang="en-US" sz="3200" b="1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Berlin Sans FB Demi" pitchFamily="34" charset="0"/>
              </a:rPr>
              <a:t>G.R Terry</a:t>
            </a:r>
            <a:r>
              <a:rPr lang="en-US" sz="3200" b="1" dirty="0" smtClean="0">
                <a:solidFill>
                  <a:srgbClr val="3333FF"/>
                </a:solidFill>
                <a:latin typeface="Berlin Sans FB Demi" pitchFamily="34" charset="0"/>
              </a:rPr>
              <a:t>,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 Demi" pitchFamily="34" charset="0"/>
              </a:rPr>
              <a:t>Manajemen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adalah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suatu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proses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yang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khas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yang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terdiri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dari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tindakan-tindakan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perencanaan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pengorganisasian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pengarahan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pengendalian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yang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dilakukan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untuk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menentukan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serta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mencapai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sasaran-sasaran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yang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telah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ditentukan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melalui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pemanfaatan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sumber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daya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manusia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sumber-sumber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lainnya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.</a:t>
            </a:r>
          </a:p>
          <a:p>
            <a:pPr>
              <a:buNone/>
            </a:pPr>
            <a:endParaRPr lang="en-US" sz="3200" b="1" dirty="0">
              <a:solidFill>
                <a:srgbClr val="3333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sz="3200" b="1" dirty="0" err="1" smtClean="0">
                <a:solidFill>
                  <a:srgbClr val="FF33CC"/>
                </a:solidFill>
                <a:latin typeface="Berlin Sans FB Demi" pitchFamily="34" charset="0"/>
              </a:rPr>
              <a:t>Menurut</a:t>
            </a:r>
            <a:r>
              <a:rPr lang="en-US" sz="3200" b="1" dirty="0" smtClean="0">
                <a:solidFill>
                  <a:srgbClr val="FF33CC"/>
                </a:solidFill>
                <a:latin typeface="Berlin Sans FB Demi" pitchFamily="34" charset="0"/>
              </a:rPr>
              <a:t> Harold Koontz </a:t>
            </a:r>
            <a:r>
              <a:rPr lang="en-US" sz="3200" b="1" dirty="0" err="1" smtClean="0">
                <a:solidFill>
                  <a:srgbClr val="FF33CC"/>
                </a:solidFill>
                <a:latin typeface="Berlin Sans FB Demi" pitchFamily="34" charset="0"/>
              </a:rPr>
              <a:t>dan</a:t>
            </a:r>
            <a:r>
              <a:rPr lang="en-US" sz="3200" b="1" dirty="0" smtClean="0">
                <a:solidFill>
                  <a:srgbClr val="FF33CC"/>
                </a:solidFill>
                <a:latin typeface="Berlin Sans FB Demi" pitchFamily="34" charset="0"/>
              </a:rPr>
              <a:t> Cyril </a:t>
            </a:r>
            <a:r>
              <a:rPr lang="en-US" sz="3200" b="1" dirty="0" err="1" smtClean="0">
                <a:solidFill>
                  <a:srgbClr val="FF33CC"/>
                </a:solidFill>
                <a:latin typeface="Berlin Sans FB Demi" pitchFamily="34" charset="0"/>
              </a:rPr>
              <a:t>O’Donnel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Manajemen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adalah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usaha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mencapai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suatu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tujuan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tertentu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melalui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kegiatan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orang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lain.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Dengan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demikian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manajer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mengadakan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koordinasi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atas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sejumlah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aktivitas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orang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lain yang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meliputi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perencanaan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pengorganisasian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penempatan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pengarahan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dan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  <a:latin typeface="Berlin Sans FB Demi" pitchFamily="34" charset="0"/>
              </a:rPr>
              <a:t>pengendalian</a:t>
            </a:r>
            <a:r>
              <a:rPr lang="en-US" sz="3200" dirty="0" smtClean="0">
                <a:solidFill>
                  <a:srgbClr val="FF33CC"/>
                </a:solidFill>
                <a:latin typeface="Berlin Sans FB Demi" pitchFamily="34" charset="0"/>
              </a:rPr>
              <a:t>.</a:t>
            </a:r>
          </a:p>
          <a:p>
            <a:pPr>
              <a:buNone/>
            </a:pPr>
            <a:endParaRPr lang="en-US" sz="3200" dirty="0" smtClean="0">
              <a:solidFill>
                <a:srgbClr val="FF33CC"/>
              </a:solidFill>
            </a:endParaRPr>
          </a:p>
          <a:p>
            <a:pPr>
              <a:buNone/>
            </a:pPr>
            <a:endParaRPr lang="en-US" sz="32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3600" b="1" dirty="0" err="1" smtClean="0">
                <a:solidFill>
                  <a:srgbClr val="00B0F0"/>
                </a:solidFill>
                <a:latin typeface="Berlin Sans FB Demi" pitchFamily="34" charset="0"/>
              </a:rPr>
              <a:t>Menurut</a:t>
            </a:r>
            <a:r>
              <a:rPr lang="en-US" sz="3600" b="1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Berlin Sans FB Demi" pitchFamily="34" charset="0"/>
              </a:rPr>
              <a:t>Drs.H.Malayu</a:t>
            </a:r>
            <a:r>
              <a:rPr lang="en-US" sz="3600" b="1" dirty="0" smtClean="0">
                <a:solidFill>
                  <a:srgbClr val="00B0F0"/>
                </a:solidFill>
                <a:latin typeface="Berlin Sans FB Demi" pitchFamily="34" charset="0"/>
              </a:rPr>
              <a:t> S.P </a:t>
            </a:r>
            <a:r>
              <a:rPr lang="en-US" sz="3600" b="1" dirty="0" err="1" smtClean="0">
                <a:solidFill>
                  <a:srgbClr val="00B0F0"/>
                </a:solidFill>
                <a:latin typeface="Berlin Sans FB Demi" pitchFamily="34" charset="0"/>
              </a:rPr>
              <a:t>Hasibuan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,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Manajemen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adalah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ilmu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seni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mengatur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proses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pemanfaatan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sumber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daya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manusia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sumber-sumber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lainnya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secara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efektif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efisien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unutk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mencapai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suatu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tujuan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Berlin Sans FB Demi" pitchFamily="34" charset="0"/>
              </a:rPr>
              <a:t>tertentu</a:t>
            </a:r>
            <a:r>
              <a:rPr lang="en-US" sz="3600" dirty="0" smtClean="0">
                <a:solidFill>
                  <a:srgbClr val="00B0F0"/>
                </a:solidFill>
                <a:latin typeface="Berlin Sans FB Demi" pitchFamily="34" charset="0"/>
              </a:rPr>
              <a:t>.</a:t>
            </a:r>
          </a:p>
          <a:p>
            <a:pPr>
              <a:buNone/>
            </a:pPr>
            <a:endParaRPr lang="en-US" sz="36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endParaRPr lang="en-US" sz="3600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Berlin Sans FB Demi" pitchFamily="34" charset="0"/>
              </a:rPr>
              <a:t>Mengapa</a:t>
            </a:r>
            <a:r>
              <a:rPr lang="en-US" sz="3600" b="1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Berlin Sans FB Demi" pitchFamily="34" charset="0"/>
              </a:rPr>
              <a:t>manajemen</a:t>
            </a:r>
            <a:r>
              <a:rPr lang="en-US" sz="3600" b="1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Berlin Sans FB Demi" pitchFamily="34" charset="0"/>
              </a:rPr>
              <a:t>itu</a:t>
            </a:r>
            <a:r>
              <a:rPr lang="en-US" sz="3600" b="1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Berlin Sans FB Demi" pitchFamily="34" charset="0"/>
              </a:rPr>
              <a:t>penting</a:t>
            </a:r>
            <a:r>
              <a:rPr lang="en-US" sz="3600" b="1" dirty="0" smtClean="0">
                <a:solidFill>
                  <a:srgbClr val="FF0000"/>
                </a:solidFill>
                <a:latin typeface="Berlin Sans FB Demi" pitchFamily="34" charset="0"/>
              </a:rPr>
              <a:t>?</a:t>
            </a:r>
            <a:endParaRPr lang="en-US" sz="36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Pada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dasarnya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manusia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mempunyai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keterbatasan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fisik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pengetahuan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waktu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perhatian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lain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sebaganya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sehingga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untuk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memenuhi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kebutuhan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manusia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memelukan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pembagian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pekerjaan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tugas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tanggungjawab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sehingga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terbentuklah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kerjasama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dalam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suatu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organisasi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supaya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pekerjaan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berat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sulit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terselesaikan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dengan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baik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untuk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mencapai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tujuan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yang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di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Berlin Sans FB Demi" pitchFamily="34" charset="0"/>
              </a:rPr>
              <a:t>inginkan</a:t>
            </a:r>
            <a:r>
              <a:rPr lang="en-US" sz="3200" dirty="0" smtClean="0">
                <a:solidFill>
                  <a:srgbClr val="3333FF"/>
                </a:solidFill>
                <a:latin typeface="Berlin Sans FB Demi" pitchFamily="34" charset="0"/>
              </a:rPr>
              <a:t>. </a:t>
            </a:r>
          </a:p>
          <a:p>
            <a:pPr>
              <a:buNone/>
            </a:pPr>
            <a:endParaRPr lang="en-US" sz="3200" dirty="0">
              <a:solidFill>
                <a:srgbClr val="3333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Jadi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pada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dasarnya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manajemen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itu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penting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karena</a:t>
            </a:r>
            <a:r>
              <a:rPr lang="en-US" dirty="0" smtClean="0">
                <a:latin typeface="Berlin Sans FB Demi" pitchFamily="34" charset="0"/>
              </a:rPr>
              <a:t>:</a:t>
            </a:r>
          </a:p>
          <a:p>
            <a:pPr lvl="0"/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Pekerjaan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berat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akan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menjdi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ringan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karena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dlm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manajemen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ada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pembagian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kerja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tugas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tanggungjawab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Jika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manajemen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terapkan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dengan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baik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maka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perusahaan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akan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berhasil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lvl="0"/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Meningkatkan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daya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guna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hasil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guna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dapat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mengoptimalkan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semua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potensi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ada</a:t>
            </a:r>
            <a:endParaRPr lang="en-US" dirty="0" smtClean="0">
              <a:solidFill>
                <a:srgbClr val="3333FF"/>
              </a:solidFill>
              <a:latin typeface="Berlin Sans FB Demi" pitchFamily="34" charset="0"/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Mengurangi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pemborosan-pemborosan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lvl="0"/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kemajuan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pertumbuhan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perusahaan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/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organisasi</a:t>
            </a:r>
            <a:endParaRPr lang="en-US" dirty="0" smtClean="0">
              <a:solidFill>
                <a:srgbClr val="3333FF"/>
              </a:solidFill>
              <a:latin typeface="Berlin Sans FB Demi" pitchFamily="34" charset="0"/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Tercapainya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tujuan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secara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teratur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</a:p>
          <a:p>
            <a:pPr lvl="0"/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Merupakan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pedoman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pemikiran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Berlin Sans FB Demi" pitchFamily="34" charset="0"/>
              </a:rPr>
              <a:t>tindakan</a:t>
            </a:r>
            <a:endParaRPr lang="en-US" dirty="0" smtClean="0">
              <a:solidFill>
                <a:srgbClr val="3333FF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dirty="0">
              <a:solidFill>
                <a:srgbClr val="3333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Bauhaus 93" pitchFamily="82" charset="0"/>
              </a:rPr>
              <a:t>Asas-Asas</a:t>
            </a:r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auhaus 93" pitchFamily="82" charset="0"/>
              </a:rPr>
              <a:t>Manajemen</a:t>
            </a:r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b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Bauhaus 93" pitchFamily="82" charset="0"/>
              </a:rPr>
              <a:t>menurut</a:t>
            </a:r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 Henry </a:t>
            </a:r>
            <a:r>
              <a:rPr lang="en-US" sz="4000" dirty="0" err="1" smtClean="0">
                <a:solidFill>
                  <a:srgbClr val="FF0000"/>
                </a:solidFill>
                <a:latin typeface="Bauhaus 93" pitchFamily="82" charset="0"/>
              </a:rPr>
              <a:t>Fayol</a:t>
            </a:r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 :</a:t>
            </a:r>
            <a:endParaRPr lang="en-US" sz="4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B050"/>
                </a:solidFill>
                <a:latin typeface="Berlin Sans FB Demi" pitchFamily="34" charset="0"/>
              </a:rPr>
              <a:t>Division of Work 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pembagian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kerja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B050"/>
                </a:solidFill>
                <a:latin typeface="Berlin Sans FB Demi" pitchFamily="34" charset="0"/>
              </a:rPr>
              <a:t>Authority and Responsibility 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wewenang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tanggungjawab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B050"/>
                </a:solidFill>
                <a:latin typeface="Berlin Sans FB Demi" pitchFamily="34" charset="0"/>
              </a:rPr>
              <a:t>Discipline</a:t>
            </a:r>
            <a:endParaRPr lang="en-US" sz="2800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B050"/>
                </a:solidFill>
                <a:latin typeface="Berlin Sans FB Demi" pitchFamily="34" charset="0"/>
              </a:rPr>
              <a:t>Unity of Command 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kesatuan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perintah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B050"/>
                </a:solidFill>
                <a:latin typeface="Berlin Sans FB Demi" pitchFamily="34" charset="0"/>
              </a:rPr>
              <a:t>Unity of Direction 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kesatuan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tindakan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rencana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)</a:t>
            </a:r>
            <a:endParaRPr lang="en-US" sz="2800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err="1" smtClean="0">
                <a:solidFill>
                  <a:srgbClr val="00B050"/>
                </a:solidFill>
                <a:latin typeface="Berlin Sans FB Demi" pitchFamily="34" charset="0"/>
              </a:rPr>
              <a:t>Subordinaioan</a:t>
            </a:r>
            <a:r>
              <a:rPr lang="en-US" sz="2800" i="1" dirty="0" smtClean="0">
                <a:solidFill>
                  <a:srgbClr val="00B050"/>
                </a:solidFill>
                <a:latin typeface="Berlin Sans FB Demi" pitchFamily="34" charset="0"/>
              </a:rPr>
              <a:t> of Individual  Interest into General Interest 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mengutamakan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kepentingan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bersama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di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atas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kepentinga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pribadi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)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447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PENGERTIAN MANAJEMEN</vt:lpstr>
      <vt:lpstr>Slide 2</vt:lpstr>
      <vt:lpstr>Slide 3</vt:lpstr>
      <vt:lpstr>Slide 4</vt:lpstr>
      <vt:lpstr>Slide 5</vt:lpstr>
      <vt:lpstr>Slide 6</vt:lpstr>
      <vt:lpstr>Slide 7</vt:lpstr>
      <vt:lpstr>Slide 8</vt:lpstr>
      <vt:lpstr>Asas-Asas Manajemen  menurut Henry Fayol :</vt:lpstr>
      <vt:lpstr>Slide 10</vt:lpstr>
      <vt:lpstr>Slide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MANAJEMEN</dc:title>
  <dc:creator>Valued Acer Customer</dc:creator>
  <cp:lastModifiedBy>Valued Acer Customer</cp:lastModifiedBy>
  <cp:revision>7</cp:revision>
  <dcterms:created xsi:type="dcterms:W3CDTF">2010-09-20T11:56:49Z</dcterms:created>
  <dcterms:modified xsi:type="dcterms:W3CDTF">2010-09-21T03:56:10Z</dcterms:modified>
</cp:coreProperties>
</file>