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78" r:id="rId4"/>
    <p:sldId id="282" r:id="rId5"/>
    <p:sldId id="283" r:id="rId6"/>
    <p:sldId id="284" r:id="rId7"/>
    <p:sldId id="285" r:id="rId8"/>
    <p:sldId id="288" r:id="rId9"/>
    <p:sldId id="258" r:id="rId10"/>
    <p:sldId id="259" r:id="rId11"/>
    <p:sldId id="287" r:id="rId12"/>
    <p:sldId id="261" r:id="rId13"/>
    <p:sldId id="262" r:id="rId14"/>
    <p:sldId id="263" r:id="rId15"/>
    <p:sldId id="295" r:id="rId16"/>
    <p:sldId id="296" r:id="rId17"/>
    <p:sldId id="279" r:id="rId18"/>
    <p:sldId id="264" r:id="rId19"/>
    <p:sldId id="265" r:id="rId20"/>
    <p:sldId id="266" r:id="rId21"/>
    <p:sldId id="267" r:id="rId22"/>
    <p:sldId id="268" r:id="rId23"/>
    <p:sldId id="269" r:id="rId24"/>
    <p:sldId id="270" r:id="rId25"/>
    <p:sldId id="271" r:id="rId26"/>
    <p:sldId id="280" r:id="rId27"/>
    <p:sldId id="281" r:id="rId28"/>
    <p:sldId id="272" r:id="rId29"/>
    <p:sldId id="273" r:id="rId30"/>
    <p:sldId id="274" r:id="rId31"/>
    <p:sldId id="275" r:id="rId32"/>
    <p:sldId id="276" r:id="rId33"/>
    <p:sldId id="277" r:id="rId34"/>
    <p:sldId id="289" r:id="rId35"/>
    <p:sldId id="290" r:id="rId3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CCFFCC"/>
    <a:srgbClr val="66FF66"/>
    <a:srgbClr val="FF9900"/>
    <a:srgbClr val="00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p:scale>
          <a:sx n="73" d="100"/>
          <a:sy n="73" d="100"/>
        </p:scale>
        <p:origin x="-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89EA8C-79E8-49E8-835A-CDAAEEFFD07A}" type="datetimeFigureOut">
              <a:rPr lang="en-US" smtClean="0"/>
              <a:pPr/>
              <a:t>10/4/2010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5BF903-4470-4683-A6AC-5C68B0BC158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60909-9568-49E0-88C2-CAC0AED1F93D}" type="datetimeFigureOut">
              <a:rPr lang="en-US" smtClean="0"/>
              <a:pPr/>
              <a:t>10/4/2010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6F863-41EE-4CC2-BD21-F1E9A00C7C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D6F863-41EE-4CC2-BD21-F1E9A00C7CE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14251DD-5EDB-40CD-9C22-A9589E8BB0C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532499-E387-4AB1-8A37-5F2B4049D18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4110BBA-2ACA-4092-A1B9-2ED34D2B95F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F93062-6EE0-42B1-A322-F2B7E6B048A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9901E69-60BE-4AEF-8AC6-6036136BF21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6FE73BE-AB9F-4EB2-832B-0366E4048E7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DAD4DA9-3F45-4C42-B826-3647C4B3109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CFF52FB-155D-40DD-9F27-BA8AC901286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021BE81-2F6D-4B5D-A170-49F13E0BDB3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59CD71-CCA7-4D8F-8195-C75A984B0FA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3F61AD9-F4A8-43BB-BBD6-AE8177CD5B0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1F60786-A211-4E39-BC06-BF8F6F7E16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GB" dirty="0" smtClean="0"/>
              <a:t>PERANCANGAN DATA BASE</a:t>
            </a:r>
          </a:p>
        </p:txBody>
      </p:sp>
      <p:sp>
        <p:nvSpPr>
          <p:cNvPr id="20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Daur Hidup (</a:t>
            </a:r>
            <a:r>
              <a:rPr lang="en-US" i="1" smtClean="0"/>
              <a:t>Life Cycle</a:t>
            </a:r>
            <a:r>
              <a:rPr lang="en-US" smtClean="0"/>
              <a:t>) dari Aplikasi Basis Data</a:t>
            </a:r>
            <a:endParaRPr lang="en-GB" smtClean="0"/>
          </a:p>
        </p:txBody>
      </p:sp>
      <p:sp>
        <p:nvSpPr>
          <p:cNvPr id="6147" name="Rectangle 3"/>
          <p:cNvSpPr>
            <a:spLocks noGrp="1" noChangeArrowheads="1"/>
          </p:cNvSpPr>
          <p:nvPr>
            <p:ph type="body" idx="1"/>
          </p:nvPr>
        </p:nvSpPr>
        <p:spPr/>
        <p:txBody>
          <a:bodyPr/>
          <a:lstStyle/>
          <a:p>
            <a:pPr eaLnBrk="1" hangingPunct="1"/>
            <a:r>
              <a:rPr lang="en-US" smtClean="0"/>
              <a:t>Konversi Aplikasi:</a:t>
            </a:r>
          </a:p>
          <a:p>
            <a:pPr eaLnBrk="1" hangingPunct="1">
              <a:buFontTx/>
              <a:buNone/>
            </a:pPr>
            <a:r>
              <a:rPr lang="en-GB" smtClean="0"/>
              <a:t>	Semua aplikasi dari sistem sebelumnya dikonversikan ke dalam sistem basis data.</a:t>
            </a:r>
          </a:p>
          <a:p>
            <a:pPr eaLnBrk="1" hangingPunct="1"/>
            <a:r>
              <a:rPr lang="en-GB" smtClean="0"/>
              <a:t>Testing dan Validasi:</a:t>
            </a:r>
          </a:p>
          <a:p>
            <a:pPr eaLnBrk="1" hangingPunct="1">
              <a:buFontTx/>
              <a:buNone/>
            </a:pPr>
            <a:r>
              <a:rPr lang="en-GB" smtClean="0"/>
              <a:t>	Sistem yang baru harus ditest dan divalidasi (diperiksa keabsahannya).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Daur Hidup (</a:t>
            </a:r>
            <a:r>
              <a:rPr lang="en-US" i="1" smtClean="0"/>
              <a:t>Life Cycle</a:t>
            </a:r>
            <a:r>
              <a:rPr lang="en-US" smtClean="0"/>
              <a:t>) dari Aplikasi Basis Data</a:t>
            </a:r>
            <a:endParaRPr lang="en-GB" smtClean="0"/>
          </a:p>
        </p:txBody>
      </p:sp>
      <p:sp>
        <p:nvSpPr>
          <p:cNvPr id="7171" name="Rectangle 3"/>
          <p:cNvSpPr>
            <a:spLocks noGrp="1" noChangeArrowheads="1"/>
          </p:cNvSpPr>
          <p:nvPr>
            <p:ph type="body" idx="1"/>
          </p:nvPr>
        </p:nvSpPr>
        <p:spPr/>
        <p:txBody>
          <a:bodyPr/>
          <a:lstStyle/>
          <a:p>
            <a:pPr eaLnBrk="1" hangingPunct="1"/>
            <a:r>
              <a:rPr lang="en-US" smtClean="0"/>
              <a:t>Operasi:</a:t>
            </a:r>
          </a:p>
          <a:p>
            <a:pPr eaLnBrk="1" hangingPunct="1">
              <a:buFontTx/>
              <a:buNone/>
            </a:pPr>
            <a:r>
              <a:rPr lang="en-GB" smtClean="0"/>
              <a:t>	Pengoperasian basis data dan aplikasinya.</a:t>
            </a:r>
          </a:p>
          <a:p>
            <a:pPr eaLnBrk="1" hangingPunct="1"/>
            <a:r>
              <a:rPr lang="en-GB" i="1" smtClean="0"/>
              <a:t>Monitoring</a:t>
            </a:r>
            <a:r>
              <a:rPr lang="en-GB" smtClean="0"/>
              <a:t> dan </a:t>
            </a:r>
            <a:r>
              <a:rPr lang="en-GB" i="1" smtClean="0"/>
              <a:t>Maintenance</a:t>
            </a:r>
            <a:r>
              <a:rPr lang="en-GB" smtClean="0"/>
              <a:t>:</a:t>
            </a:r>
          </a:p>
          <a:p>
            <a:pPr eaLnBrk="1" hangingPunct="1">
              <a:buFontTx/>
              <a:buNone/>
            </a:pPr>
            <a:r>
              <a:rPr lang="en-GB" smtClean="0"/>
              <a:t>	Selama operasi, sistem dimonitor dan diperlihara. Baik data maupun program aplikasi masih dapat terus tumbuh dan berkembang.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Proses </a:t>
            </a:r>
            <a:r>
              <a:rPr lang="en-US" i="1" smtClean="0"/>
              <a:t>Design</a:t>
            </a:r>
            <a:r>
              <a:rPr lang="en-US" smtClean="0"/>
              <a:t> Sistem Basis Data</a:t>
            </a:r>
            <a:endParaRPr lang="en-GB" smtClean="0"/>
          </a:p>
        </p:txBody>
      </p:sp>
      <p:sp>
        <p:nvSpPr>
          <p:cNvPr id="8195" name="Rectangle 3"/>
          <p:cNvSpPr>
            <a:spLocks noGrp="1" noChangeArrowheads="1"/>
          </p:cNvSpPr>
          <p:nvPr>
            <p:ph type="body" idx="1"/>
          </p:nvPr>
        </p:nvSpPr>
        <p:spPr/>
        <p:txBody>
          <a:bodyPr/>
          <a:lstStyle/>
          <a:p>
            <a:pPr marL="0" indent="0" eaLnBrk="1" hangingPunct="1">
              <a:lnSpc>
                <a:spcPct val="90000"/>
              </a:lnSpc>
              <a:buFontTx/>
              <a:buNone/>
            </a:pPr>
            <a:r>
              <a:rPr lang="en-US" sz="2800" smtClean="0"/>
              <a:t>Basis Data biasanya merupakan salah satu bagian dari suatu sistem informasi yang besar yang antara lain terdiri dari:</a:t>
            </a:r>
          </a:p>
          <a:p>
            <a:pPr marL="0" indent="0" eaLnBrk="1" hangingPunct="1">
              <a:lnSpc>
                <a:spcPct val="90000"/>
              </a:lnSpc>
            </a:pPr>
            <a:r>
              <a:rPr lang="en-GB" sz="2800" smtClean="0"/>
              <a:t>Data</a:t>
            </a:r>
          </a:p>
          <a:p>
            <a:pPr marL="0" indent="0" eaLnBrk="1" hangingPunct="1">
              <a:lnSpc>
                <a:spcPct val="90000"/>
              </a:lnSpc>
            </a:pPr>
            <a:r>
              <a:rPr lang="en-GB" sz="2800" smtClean="0"/>
              <a:t>Perangkat lunak DBMS</a:t>
            </a:r>
          </a:p>
          <a:p>
            <a:pPr marL="0" indent="0" eaLnBrk="1" hangingPunct="1">
              <a:lnSpc>
                <a:spcPct val="90000"/>
              </a:lnSpc>
            </a:pPr>
            <a:r>
              <a:rPr lang="en-GB" sz="2800" smtClean="0"/>
              <a:t>Perangkat keras komputer</a:t>
            </a:r>
          </a:p>
          <a:p>
            <a:pPr marL="0" indent="0" eaLnBrk="1" hangingPunct="1">
              <a:lnSpc>
                <a:spcPct val="90000"/>
              </a:lnSpc>
            </a:pPr>
            <a:r>
              <a:rPr lang="en-GB" sz="2800" smtClean="0"/>
              <a:t>Perangkat lunak dan sistem operasi komputer</a:t>
            </a:r>
          </a:p>
          <a:p>
            <a:pPr marL="0" indent="0" eaLnBrk="1" hangingPunct="1">
              <a:lnSpc>
                <a:spcPct val="90000"/>
              </a:lnSpc>
            </a:pPr>
            <a:r>
              <a:rPr lang="en-GB" sz="2800" smtClean="0"/>
              <a:t>Program-program aplikasi</a:t>
            </a:r>
          </a:p>
          <a:p>
            <a:pPr marL="0" indent="0" eaLnBrk="1" hangingPunct="1">
              <a:lnSpc>
                <a:spcPct val="90000"/>
              </a:lnSpc>
            </a:pPr>
            <a:r>
              <a:rPr lang="en-GB" sz="2800" smtClean="0"/>
              <a:t>Pemrogram, dll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err="1" smtClean="0"/>
              <a:t>Proses</a:t>
            </a:r>
            <a:r>
              <a:rPr lang="en-US" dirty="0" smtClean="0"/>
              <a:t> </a:t>
            </a:r>
            <a:r>
              <a:rPr lang="en-US" i="1" dirty="0" smtClean="0"/>
              <a:t>Design</a:t>
            </a:r>
            <a:r>
              <a:rPr lang="en-US" dirty="0" smtClean="0"/>
              <a:t> Basis Data</a:t>
            </a:r>
            <a:endParaRPr lang="en-GB" dirty="0" smtClean="0"/>
          </a:p>
        </p:txBody>
      </p:sp>
      <p:sp>
        <p:nvSpPr>
          <p:cNvPr id="9219" name="Rectangle 3"/>
          <p:cNvSpPr>
            <a:spLocks noGrp="1" noChangeArrowheads="1"/>
          </p:cNvSpPr>
          <p:nvPr>
            <p:ph type="body" idx="1"/>
          </p:nvPr>
        </p:nvSpPr>
        <p:spPr>
          <a:xfrm>
            <a:off x="685800" y="1981200"/>
            <a:ext cx="8153400" cy="4114800"/>
          </a:xfrm>
        </p:spPr>
        <p:txBody>
          <a:bodyPr/>
          <a:lstStyle/>
          <a:p>
            <a:pPr marL="609600" indent="-609600" eaLnBrk="1" hangingPunct="1">
              <a:buFontTx/>
              <a:buAutoNum type="arabicPeriod"/>
            </a:pPr>
            <a:r>
              <a:rPr lang="en-GB" dirty="0" err="1" smtClean="0"/>
              <a:t>Pengumpulan</a:t>
            </a:r>
            <a:r>
              <a:rPr lang="en-GB" dirty="0" smtClean="0"/>
              <a:t> </a:t>
            </a:r>
            <a:r>
              <a:rPr lang="en-GB" dirty="0" err="1" smtClean="0"/>
              <a:t>dan</a:t>
            </a:r>
            <a:r>
              <a:rPr lang="en-GB" dirty="0" smtClean="0"/>
              <a:t> </a:t>
            </a:r>
            <a:r>
              <a:rPr lang="en-GB" dirty="0" err="1" smtClean="0"/>
              <a:t>analisa</a:t>
            </a:r>
            <a:r>
              <a:rPr lang="en-GB" dirty="0" smtClean="0"/>
              <a:t> </a:t>
            </a:r>
            <a:r>
              <a:rPr lang="en-GB" i="1" dirty="0" smtClean="0"/>
              <a:t>requirement</a:t>
            </a:r>
          </a:p>
          <a:p>
            <a:pPr marL="609600" indent="-609600" eaLnBrk="1" hangingPunct="1">
              <a:buFontTx/>
              <a:buAutoNum type="arabicPeriod"/>
            </a:pPr>
            <a:r>
              <a:rPr lang="en-GB" i="1" dirty="0" smtClean="0"/>
              <a:t>Design</a:t>
            </a:r>
            <a:r>
              <a:rPr lang="en-GB" dirty="0" smtClean="0"/>
              <a:t> basis data </a:t>
            </a:r>
            <a:r>
              <a:rPr lang="en-GB" i="1" dirty="0" smtClean="0"/>
              <a:t>conceptual</a:t>
            </a:r>
          </a:p>
          <a:p>
            <a:pPr marL="609600" indent="-609600" eaLnBrk="1" hangingPunct="1">
              <a:buFontTx/>
              <a:buAutoNum type="arabicPeriod"/>
            </a:pPr>
            <a:r>
              <a:rPr lang="en-GB" dirty="0" err="1" smtClean="0"/>
              <a:t>Pemilihan</a:t>
            </a:r>
            <a:r>
              <a:rPr lang="en-GB" dirty="0" smtClean="0"/>
              <a:t> DBMS</a:t>
            </a:r>
          </a:p>
          <a:p>
            <a:pPr marL="609600" indent="-609600" eaLnBrk="1" hangingPunct="1">
              <a:buFontTx/>
              <a:buAutoNum type="arabicPeriod" startAt="4"/>
            </a:pPr>
            <a:r>
              <a:rPr lang="en-GB" i="1" dirty="0" smtClean="0"/>
              <a:t>Mapping </a:t>
            </a:r>
            <a:r>
              <a:rPr lang="en-GB" dirty="0" err="1" smtClean="0"/>
              <a:t>dari</a:t>
            </a:r>
            <a:r>
              <a:rPr lang="en-GB" dirty="0" smtClean="0"/>
              <a:t> </a:t>
            </a:r>
            <a:r>
              <a:rPr lang="en-GB" i="1" dirty="0" smtClean="0"/>
              <a:t>conceptual</a:t>
            </a:r>
            <a:r>
              <a:rPr lang="en-GB" dirty="0" smtClean="0"/>
              <a:t> </a:t>
            </a:r>
            <a:r>
              <a:rPr lang="en-GB" dirty="0" err="1" smtClean="0"/>
              <a:t>ke</a:t>
            </a:r>
            <a:r>
              <a:rPr lang="en-GB" dirty="0" smtClean="0"/>
              <a:t> </a:t>
            </a:r>
            <a:r>
              <a:rPr lang="en-GB" i="1" dirty="0" smtClean="0"/>
              <a:t>logical</a:t>
            </a:r>
          </a:p>
          <a:p>
            <a:pPr marL="609600" indent="-609600" eaLnBrk="1" hangingPunct="1">
              <a:buFontTx/>
              <a:buAutoNum type="arabicPeriod" startAt="4"/>
            </a:pPr>
            <a:r>
              <a:rPr lang="en-GB" i="1" dirty="0" smtClean="0"/>
              <a:t>Physical Design</a:t>
            </a:r>
          </a:p>
          <a:p>
            <a:pPr marL="609600" indent="-609600" eaLnBrk="1" hangingPunct="1">
              <a:buFontTx/>
              <a:buAutoNum type="arabicPeriod" startAt="4"/>
            </a:pPr>
            <a:r>
              <a:rPr lang="en-GB" dirty="0" err="1" smtClean="0"/>
              <a:t>Implementasi</a:t>
            </a:r>
            <a:r>
              <a:rPr lang="en-GB" dirty="0" smtClean="0"/>
              <a:t>  </a:t>
            </a:r>
          </a:p>
          <a:p>
            <a:pPr marL="609600" indent="-609600" eaLnBrk="1" hangingPunct="1">
              <a:buFontTx/>
              <a:buNone/>
            </a:pP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smtClean="0"/>
              <a:t>Proses </a:t>
            </a:r>
            <a:r>
              <a:rPr lang="en-US" sz="4000" i="1" smtClean="0"/>
              <a:t>Design</a:t>
            </a:r>
            <a:r>
              <a:rPr lang="en-US" sz="4000" smtClean="0"/>
              <a:t> Basis Data (cont’d)</a:t>
            </a:r>
            <a:endParaRPr lang="en-GB" sz="4000" smtClean="0"/>
          </a:p>
        </p:txBody>
      </p:sp>
      <p:sp>
        <p:nvSpPr>
          <p:cNvPr id="10243" name="Rectangle 3"/>
          <p:cNvSpPr>
            <a:spLocks noGrp="1" noChangeArrowheads="1"/>
          </p:cNvSpPr>
          <p:nvPr>
            <p:ph type="body" idx="1"/>
          </p:nvPr>
        </p:nvSpPr>
        <p:spPr/>
        <p:txBody>
          <a:bodyPr/>
          <a:lstStyle/>
          <a:p>
            <a:pPr marL="0" indent="0" eaLnBrk="1" hangingPunct="1">
              <a:buFontTx/>
              <a:buNone/>
            </a:pPr>
            <a:r>
              <a:rPr lang="en-GB" dirty="0" err="1" smtClean="0"/>
              <a:t>Keenam</a:t>
            </a:r>
            <a:r>
              <a:rPr lang="en-GB" dirty="0" smtClean="0"/>
              <a:t> </a:t>
            </a:r>
            <a:r>
              <a:rPr lang="en-GB" i="1" dirty="0" smtClean="0"/>
              <a:t>phase </a:t>
            </a:r>
            <a:r>
              <a:rPr lang="en-GB" dirty="0" err="1" smtClean="0"/>
              <a:t>dalam</a:t>
            </a:r>
            <a:r>
              <a:rPr lang="en-GB" dirty="0" smtClean="0"/>
              <a:t> </a:t>
            </a:r>
            <a:r>
              <a:rPr lang="en-GB" dirty="0" err="1" smtClean="0"/>
              <a:t>proses</a:t>
            </a:r>
            <a:r>
              <a:rPr lang="en-GB" dirty="0" smtClean="0"/>
              <a:t> </a:t>
            </a:r>
            <a:r>
              <a:rPr lang="en-GB" i="1" dirty="0" smtClean="0"/>
              <a:t>design</a:t>
            </a:r>
            <a:r>
              <a:rPr lang="en-GB" dirty="0" smtClean="0"/>
              <a:t> </a:t>
            </a:r>
            <a:r>
              <a:rPr lang="en-GB" dirty="0" err="1" smtClean="0"/>
              <a:t>tidak</a:t>
            </a:r>
            <a:r>
              <a:rPr lang="en-GB" dirty="0" smtClean="0"/>
              <a:t> </a:t>
            </a:r>
            <a:r>
              <a:rPr lang="en-GB" dirty="0" err="1" smtClean="0"/>
              <a:t>perlu</a:t>
            </a:r>
            <a:r>
              <a:rPr lang="en-GB" dirty="0" smtClean="0"/>
              <a:t> </a:t>
            </a:r>
            <a:r>
              <a:rPr lang="en-GB" dirty="0" err="1" smtClean="0"/>
              <a:t>dilaksanakan</a:t>
            </a:r>
            <a:r>
              <a:rPr lang="en-GB" dirty="0" smtClean="0"/>
              <a:t> </a:t>
            </a:r>
            <a:r>
              <a:rPr lang="en-GB" dirty="0" err="1" smtClean="0"/>
              <a:t>secara</a:t>
            </a:r>
            <a:r>
              <a:rPr lang="en-GB" dirty="0" smtClean="0"/>
              <a:t> </a:t>
            </a:r>
            <a:r>
              <a:rPr lang="en-GB" dirty="0" err="1" smtClean="0"/>
              <a:t>mutlak</a:t>
            </a:r>
            <a:r>
              <a:rPr lang="en-GB" dirty="0" smtClean="0"/>
              <a:t>, </a:t>
            </a:r>
            <a:r>
              <a:rPr lang="en-GB" dirty="0" err="1" smtClean="0"/>
              <a:t>mungkin</a:t>
            </a:r>
            <a:r>
              <a:rPr lang="en-GB" dirty="0" smtClean="0"/>
              <a:t> </a:t>
            </a:r>
            <a:r>
              <a:rPr lang="en-GB" dirty="0" err="1" smtClean="0"/>
              <a:t>ada</a:t>
            </a:r>
            <a:r>
              <a:rPr lang="en-GB" dirty="0" smtClean="0"/>
              <a:t> </a:t>
            </a:r>
            <a:r>
              <a:rPr lang="en-GB" dirty="0" err="1" smtClean="0"/>
              <a:t>umpan</a:t>
            </a:r>
            <a:r>
              <a:rPr lang="en-GB" dirty="0" smtClean="0"/>
              <a:t> </a:t>
            </a:r>
            <a:r>
              <a:rPr lang="en-GB" dirty="0" err="1" smtClean="0"/>
              <a:t>balik</a:t>
            </a:r>
            <a:r>
              <a:rPr lang="en-GB" dirty="0" smtClean="0"/>
              <a:t> </a:t>
            </a:r>
            <a:r>
              <a:rPr lang="en-GB" dirty="0" err="1" smtClean="0"/>
              <a:t>antar</a:t>
            </a:r>
            <a:r>
              <a:rPr lang="en-GB" dirty="0" smtClean="0"/>
              <a:t> </a:t>
            </a:r>
            <a:r>
              <a:rPr lang="en-GB" i="1" dirty="0" smtClean="0"/>
              <a:t>phase</a:t>
            </a:r>
            <a:r>
              <a:rPr lang="en-GB" dirty="0" smtClean="0"/>
              <a:t> </a:t>
            </a:r>
            <a:r>
              <a:rPr lang="en-GB" dirty="0" err="1" smtClean="0"/>
              <a:t>dan</a:t>
            </a:r>
            <a:r>
              <a:rPr lang="en-GB" dirty="0" smtClean="0"/>
              <a:t> </a:t>
            </a:r>
            <a:r>
              <a:rPr lang="en-GB" dirty="0" err="1" smtClean="0"/>
              <a:t>dalam</a:t>
            </a:r>
            <a:r>
              <a:rPr lang="en-GB" dirty="0" smtClean="0"/>
              <a:t> </a:t>
            </a:r>
            <a:r>
              <a:rPr lang="en-GB" dirty="0" err="1" smtClean="0"/>
              <a:t>masing-masing</a:t>
            </a:r>
            <a:r>
              <a:rPr lang="en-GB" dirty="0" smtClean="0"/>
              <a:t> </a:t>
            </a:r>
            <a:r>
              <a:rPr lang="en-GB" i="1" dirty="0" smtClean="0"/>
              <a:t>phase</a:t>
            </a:r>
          </a:p>
          <a:p>
            <a:pPr marL="0" indent="0" eaLnBrk="1" hangingPunct="1">
              <a:buFontTx/>
              <a:buNone/>
            </a:pP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14338"/>
            <a:ext cx="7772400" cy="1143000"/>
          </a:xfrm>
        </p:spPr>
        <p:txBody>
          <a:bodyPr/>
          <a:lstStyle/>
          <a:p>
            <a:pPr eaLnBrk="1" hangingPunct="1"/>
            <a:r>
              <a:rPr lang="en-US" sz="4000" dirty="0" smtClean="0"/>
              <a:t>Summary </a:t>
            </a:r>
            <a:r>
              <a:rPr lang="en-US" sz="4000" dirty="0" err="1" smtClean="0"/>
              <a:t>tahap</a:t>
            </a:r>
            <a:r>
              <a:rPr lang="en-US" sz="4000" dirty="0" smtClean="0"/>
              <a:t> 2, 4,5</a:t>
            </a:r>
            <a:endParaRPr lang="en-GB" sz="4000" dirty="0" smtClean="0"/>
          </a:p>
        </p:txBody>
      </p:sp>
      <p:sp>
        <p:nvSpPr>
          <p:cNvPr id="10243" name="Rectangle 3"/>
          <p:cNvSpPr>
            <a:spLocks noGrp="1" noChangeArrowheads="1"/>
          </p:cNvSpPr>
          <p:nvPr>
            <p:ph type="body" idx="1"/>
          </p:nvPr>
        </p:nvSpPr>
        <p:spPr>
          <a:xfrm>
            <a:off x="685800" y="714356"/>
            <a:ext cx="7772400" cy="4114800"/>
          </a:xfrm>
        </p:spPr>
        <p:txBody>
          <a:bodyPr/>
          <a:lstStyle/>
          <a:p>
            <a:r>
              <a:rPr lang="en-US" sz="3000" dirty="0" err="1" smtClean="0"/>
              <a:t>Desain</a:t>
            </a:r>
            <a:r>
              <a:rPr lang="en-US" sz="3000" dirty="0" smtClean="0"/>
              <a:t> basis data </a:t>
            </a:r>
            <a:r>
              <a:rPr lang="en-US" sz="3000" dirty="0" err="1" smtClean="0"/>
              <a:t>konseptual</a:t>
            </a:r>
            <a:r>
              <a:rPr lang="en-US" sz="3000" dirty="0" smtClean="0"/>
              <a:t> (</a:t>
            </a:r>
            <a:r>
              <a:rPr lang="en-US" sz="3000" dirty="0" err="1" smtClean="0"/>
              <a:t>Tahap</a:t>
            </a:r>
            <a:r>
              <a:rPr lang="en-US" sz="3000" dirty="0" smtClean="0"/>
              <a:t> 2) : </a:t>
            </a:r>
            <a:r>
              <a:rPr lang="en-US" sz="3000" dirty="0" err="1" smtClean="0"/>
              <a:t>Tujuan</a:t>
            </a:r>
            <a:r>
              <a:rPr lang="en-US" sz="3000" dirty="0" smtClean="0"/>
              <a:t> </a:t>
            </a:r>
            <a:r>
              <a:rPr lang="en-US" sz="3000" dirty="0" err="1" smtClean="0"/>
              <a:t>dari</a:t>
            </a:r>
            <a:r>
              <a:rPr lang="en-US" sz="3000" dirty="0" smtClean="0"/>
              <a:t> </a:t>
            </a:r>
            <a:r>
              <a:rPr lang="en-US" sz="3000" dirty="0" err="1" smtClean="0"/>
              <a:t>tahap</a:t>
            </a:r>
            <a:r>
              <a:rPr lang="en-US" sz="3000" dirty="0" smtClean="0"/>
              <a:t> </a:t>
            </a:r>
            <a:r>
              <a:rPr lang="en-US" sz="3000" dirty="0" err="1" smtClean="0"/>
              <a:t>ini</a:t>
            </a:r>
            <a:r>
              <a:rPr lang="en-US" sz="3000" dirty="0" smtClean="0"/>
              <a:t> </a:t>
            </a:r>
            <a:r>
              <a:rPr lang="en-US" sz="3000" dirty="0" err="1" smtClean="0"/>
              <a:t>adalah</a:t>
            </a:r>
            <a:r>
              <a:rPr lang="en-US" sz="3000" dirty="0" smtClean="0"/>
              <a:t> </a:t>
            </a:r>
            <a:r>
              <a:rPr lang="en-US" sz="3000" dirty="0" err="1" smtClean="0"/>
              <a:t>memproduksi</a:t>
            </a:r>
            <a:r>
              <a:rPr lang="en-US" sz="3000" dirty="0" smtClean="0"/>
              <a:t> </a:t>
            </a:r>
            <a:r>
              <a:rPr lang="en-US" sz="3000" dirty="0" err="1" smtClean="0"/>
              <a:t>skema</a:t>
            </a:r>
            <a:r>
              <a:rPr lang="en-US" sz="3000" dirty="0" smtClean="0"/>
              <a:t> </a:t>
            </a:r>
            <a:r>
              <a:rPr lang="en-US" sz="3000" dirty="0" err="1" smtClean="0"/>
              <a:t>konseptual</a:t>
            </a:r>
            <a:r>
              <a:rPr lang="en-US" sz="3000" dirty="0" smtClean="0"/>
              <a:t> </a:t>
            </a:r>
            <a:r>
              <a:rPr lang="en-US" sz="3000" dirty="0" err="1" smtClean="0"/>
              <a:t>untuk</a:t>
            </a:r>
            <a:r>
              <a:rPr lang="en-US" sz="3000" dirty="0" smtClean="0"/>
              <a:t> basis data yang </a:t>
            </a:r>
            <a:r>
              <a:rPr lang="en-US" sz="3000" dirty="0" err="1" smtClean="0"/>
              <a:t>independen</a:t>
            </a:r>
            <a:r>
              <a:rPr lang="en-US" sz="3000" dirty="0" smtClean="0"/>
              <a:t> </a:t>
            </a:r>
            <a:r>
              <a:rPr lang="en-US" sz="3000" dirty="0" err="1" smtClean="0"/>
              <a:t>dari</a:t>
            </a:r>
            <a:r>
              <a:rPr lang="en-US" sz="3000" dirty="0" smtClean="0"/>
              <a:t> DBMS </a:t>
            </a:r>
            <a:r>
              <a:rPr lang="en-US" sz="3000" dirty="0" err="1" smtClean="0"/>
              <a:t>tertentu</a:t>
            </a:r>
            <a:r>
              <a:rPr lang="en-US" sz="3000" dirty="0" smtClean="0"/>
              <a:t>. </a:t>
            </a:r>
            <a:r>
              <a:rPr lang="en-US" sz="3000" dirty="0" err="1" smtClean="0"/>
              <a:t>Biasanya</a:t>
            </a:r>
            <a:r>
              <a:rPr lang="en-US" sz="3000" dirty="0" smtClean="0"/>
              <a:t> </a:t>
            </a:r>
            <a:r>
              <a:rPr lang="en-US" sz="3000" dirty="0" err="1" smtClean="0"/>
              <a:t>menggunakan</a:t>
            </a:r>
            <a:r>
              <a:rPr lang="en-US" sz="3000" dirty="0" smtClean="0"/>
              <a:t> model data </a:t>
            </a:r>
            <a:r>
              <a:rPr lang="en-US" sz="3000" dirty="0" err="1" smtClean="0"/>
              <a:t>tingkat</a:t>
            </a:r>
            <a:r>
              <a:rPr lang="en-US" sz="3000" dirty="0" smtClean="0"/>
              <a:t> </a:t>
            </a:r>
            <a:r>
              <a:rPr lang="en-US" sz="3000" dirty="0" err="1" smtClean="0"/>
              <a:t>tinggi</a:t>
            </a:r>
            <a:r>
              <a:rPr lang="en-US" sz="3000" dirty="0" smtClean="0"/>
              <a:t> </a:t>
            </a:r>
            <a:r>
              <a:rPr lang="en-US" sz="3000" dirty="0" err="1" smtClean="0"/>
              <a:t>seperti</a:t>
            </a:r>
            <a:r>
              <a:rPr lang="en-US" sz="3000" dirty="0" smtClean="0"/>
              <a:t> model ER </a:t>
            </a:r>
            <a:r>
              <a:rPr lang="en-US" sz="3000" dirty="0" err="1" smtClean="0"/>
              <a:t>atau</a:t>
            </a:r>
            <a:r>
              <a:rPr lang="en-US" sz="3000" smtClean="0"/>
              <a:t> </a:t>
            </a:r>
            <a:r>
              <a:rPr lang="en-US" sz="3000" smtClean="0"/>
              <a:t>EER </a:t>
            </a:r>
            <a:r>
              <a:rPr lang="en-US" sz="3000" dirty="0" smtClean="0"/>
              <a:t>(Enhanced Entity Relationship).</a:t>
            </a:r>
          </a:p>
          <a:p>
            <a:r>
              <a:rPr lang="en-US" sz="3000" dirty="0" err="1" smtClean="0"/>
              <a:t>Pemetaan</a:t>
            </a:r>
            <a:r>
              <a:rPr lang="en-US" sz="3000" dirty="0" smtClean="0"/>
              <a:t> model data (</a:t>
            </a:r>
            <a:r>
              <a:rPr lang="en-US" sz="3000" dirty="0" err="1" smtClean="0"/>
              <a:t>Tahap</a:t>
            </a:r>
            <a:r>
              <a:rPr lang="en-US" sz="3000" dirty="0" smtClean="0"/>
              <a:t> 4) : </a:t>
            </a:r>
            <a:r>
              <a:rPr lang="en-US" sz="3000" dirty="0" err="1" smtClean="0"/>
              <a:t>Selama</a:t>
            </a:r>
            <a:r>
              <a:rPr lang="en-US" sz="3000" dirty="0" smtClean="0"/>
              <a:t> </a:t>
            </a:r>
            <a:r>
              <a:rPr lang="en-US" sz="3000" dirty="0" err="1" smtClean="0"/>
              <a:t>tahap</a:t>
            </a:r>
            <a:r>
              <a:rPr lang="en-US" sz="3000" dirty="0" smtClean="0"/>
              <a:t> </a:t>
            </a:r>
            <a:r>
              <a:rPr lang="en-US" sz="3000" dirty="0" err="1" smtClean="0"/>
              <a:t>ini</a:t>
            </a:r>
            <a:r>
              <a:rPr lang="en-US" sz="3000" dirty="0" smtClean="0"/>
              <a:t> yang </a:t>
            </a:r>
            <a:r>
              <a:rPr lang="en-US" sz="3000" dirty="0" err="1" smtClean="0"/>
              <a:t>djuga</a:t>
            </a:r>
            <a:r>
              <a:rPr lang="en-US" sz="3000" dirty="0" smtClean="0"/>
              <a:t> </a:t>
            </a:r>
            <a:r>
              <a:rPr lang="en-US" sz="3000" dirty="0" err="1" smtClean="0"/>
              <a:t>disebut</a:t>
            </a:r>
            <a:r>
              <a:rPr lang="en-US" sz="3000" dirty="0" smtClean="0"/>
              <a:t> </a:t>
            </a:r>
            <a:r>
              <a:rPr lang="en-US" sz="3000" dirty="0" err="1" smtClean="0"/>
              <a:t>desain</a:t>
            </a:r>
            <a:r>
              <a:rPr lang="en-US" sz="3000" dirty="0" smtClean="0"/>
              <a:t> basis data </a:t>
            </a:r>
            <a:r>
              <a:rPr lang="en-US" sz="3000" dirty="0" err="1" smtClean="0"/>
              <a:t>logika</a:t>
            </a:r>
            <a:r>
              <a:rPr lang="en-US" sz="3000" dirty="0" smtClean="0"/>
              <a:t>, </a:t>
            </a:r>
            <a:r>
              <a:rPr lang="en-US" sz="3000" dirty="0" err="1" smtClean="0"/>
              <a:t>dilakukan</a:t>
            </a:r>
            <a:r>
              <a:rPr lang="en-US" sz="3000" dirty="0" smtClean="0"/>
              <a:t> </a:t>
            </a:r>
            <a:r>
              <a:rPr lang="en-US" sz="3000" dirty="0" err="1" smtClean="0"/>
              <a:t>pemetaan</a:t>
            </a:r>
            <a:r>
              <a:rPr lang="en-US" sz="3000" dirty="0" smtClean="0"/>
              <a:t> </a:t>
            </a:r>
            <a:r>
              <a:rPr lang="en-US" sz="3000" dirty="0" err="1" smtClean="0"/>
              <a:t>skema</a:t>
            </a:r>
            <a:r>
              <a:rPr lang="en-US" sz="3000" dirty="0" smtClean="0"/>
              <a:t> </a:t>
            </a:r>
            <a:r>
              <a:rPr lang="en-US" sz="3000" dirty="0" err="1" smtClean="0"/>
              <a:t>konseptual</a:t>
            </a:r>
            <a:r>
              <a:rPr lang="en-US" sz="3000" dirty="0" smtClean="0"/>
              <a:t> </a:t>
            </a:r>
            <a:r>
              <a:rPr lang="en-US" sz="3000" dirty="0" err="1" smtClean="0"/>
              <a:t>dari</a:t>
            </a:r>
            <a:r>
              <a:rPr lang="en-US" sz="3000" dirty="0" smtClean="0"/>
              <a:t> model data </a:t>
            </a:r>
            <a:r>
              <a:rPr lang="en-US" sz="3000" dirty="0" err="1" smtClean="0"/>
              <a:t>tingkat</a:t>
            </a:r>
            <a:r>
              <a:rPr lang="en-US" sz="3000" dirty="0" smtClean="0"/>
              <a:t> </a:t>
            </a:r>
            <a:r>
              <a:rPr lang="en-US" sz="3000" dirty="0" err="1" smtClean="0"/>
              <a:t>tinggi</a:t>
            </a:r>
            <a:r>
              <a:rPr lang="en-US" sz="3000" dirty="0" smtClean="0"/>
              <a:t> </a:t>
            </a:r>
            <a:r>
              <a:rPr lang="en-US" sz="3000" dirty="0" err="1" smtClean="0"/>
              <a:t>ke</a:t>
            </a:r>
            <a:r>
              <a:rPr lang="en-US" sz="3000" dirty="0" smtClean="0"/>
              <a:t> model data DBMS.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14338"/>
            <a:ext cx="7772400" cy="1143000"/>
          </a:xfrm>
        </p:spPr>
        <p:txBody>
          <a:bodyPr/>
          <a:lstStyle/>
          <a:p>
            <a:pPr eaLnBrk="1" hangingPunct="1"/>
            <a:r>
              <a:rPr lang="en-US" sz="4000" dirty="0" smtClean="0"/>
              <a:t>Summary </a:t>
            </a:r>
            <a:r>
              <a:rPr lang="en-US" sz="4000" dirty="0" err="1" smtClean="0"/>
              <a:t>tahap</a:t>
            </a:r>
            <a:r>
              <a:rPr lang="en-US" sz="4000" dirty="0" smtClean="0"/>
              <a:t> 2, 4,5</a:t>
            </a:r>
            <a:endParaRPr lang="en-GB" sz="4000" dirty="0" smtClean="0"/>
          </a:p>
        </p:txBody>
      </p:sp>
      <p:sp>
        <p:nvSpPr>
          <p:cNvPr id="10243" name="Rectangle 3"/>
          <p:cNvSpPr>
            <a:spLocks noGrp="1" noChangeArrowheads="1"/>
          </p:cNvSpPr>
          <p:nvPr>
            <p:ph type="body" idx="1"/>
          </p:nvPr>
        </p:nvSpPr>
        <p:spPr>
          <a:xfrm>
            <a:off x="685800" y="714356"/>
            <a:ext cx="7772400" cy="4114800"/>
          </a:xfrm>
        </p:spPr>
        <p:txBody>
          <a:bodyPr/>
          <a:lstStyle/>
          <a:p>
            <a:r>
              <a:rPr lang="en-US" sz="3000" dirty="0" err="1" smtClean="0"/>
              <a:t>Desain</a:t>
            </a:r>
            <a:r>
              <a:rPr lang="en-US" sz="3000" dirty="0" smtClean="0"/>
              <a:t> basis data </a:t>
            </a:r>
            <a:r>
              <a:rPr lang="en-US" sz="3000" dirty="0" err="1" smtClean="0"/>
              <a:t>fisik</a:t>
            </a:r>
            <a:r>
              <a:rPr lang="en-US" sz="3000" dirty="0" smtClean="0"/>
              <a:t> (</a:t>
            </a:r>
            <a:r>
              <a:rPr lang="en-US" sz="3000" dirty="0" err="1" smtClean="0"/>
              <a:t>Tahap</a:t>
            </a:r>
            <a:r>
              <a:rPr lang="en-US" sz="3000" dirty="0" smtClean="0"/>
              <a:t> 5) : </a:t>
            </a:r>
            <a:r>
              <a:rPr lang="en-US" sz="3000" dirty="0" err="1" smtClean="0"/>
              <a:t>Selama</a:t>
            </a:r>
            <a:r>
              <a:rPr lang="en-US" sz="3000" dirty="0" smtClean="0"/>
              <a:t> </a:t>
            </a:r>
            <a:r>
              <a:rPr lang="en-US" sz="3000" dirty="0" err="1" smtClean="0"/>
              <a:t>tahap</a:t>
            </a:r>
            <a:r>
              <a:rPr lang="en-US" sz="3000" dirty="0" smtClean="0"/>
              <a:t> </a:t>
            </a:r>
            <a:r>
              <a:rPr lang="en-US" sz="3000" dirty="0" err="1" smtClean="0"/>
              <a:t>ini</a:t>
            </a:r>
            <a:r>
              <a:rPr lang="en-US" sz="3000" dirty="0" smtClean="0"/>
              <a:t>, </a:t>
            </a:r>
            <a:r>
              <a:rPr lang="en-US" sz="3000" dirty="0" err="1" smtClean="0"/>
              <a:t>didesain</a:t>
            </a:r>
            <a:r>
              <a:rPr lang="en-US" sz="3000" dirty="0" smtClean="0"/>
              <a:t> </a:t>
            </a:r>
            <a:r>
              <a:rPr lang="en-US" sz="3000" dirty="0" err="1" smtClean="0"/>
              <a:t>spesifikasi</a:t>
            </a:r>
            <a:r>
              <a:rPr lang="en-US" sz="3000" dirty="0" smtClean="0"/>
              <a:t> basis data yang </a:t>
            </a:r>
            <a:r>
              <a:rPr lang="en-US" sz="3000" dirty="0" err="1" smtClean="0"/>
              <a:t>disimpat</a:t>
            </a:r>
            <a:r>
              <a:rPr lang="en-US" sz="3000" dirty="0" smtClean="0"/>
              <a:t> </a:t>
            </a:r>
            <a:r>
              <a:rPr lang="en-US" sz="3000" dirty="0" err="1" smtClean="0"/>
              <a:t>dalam</a:t>
            </a:r>
            <a:r>
              <a:rPr lang="en-US" sz="3000" dirty="0" smtClean="0"/>
              <a:t> </a:t>
            </a:r>
            <a:r>
              <a:rPr lang="en-US" sz="3000" dirty="0" err="1" smtClean="0"/>
              <a:t>hal</a:t>
            </a:r>
            <a:r>
              <a:rPr lang="en-US" sz="3000" dirty="0" smtClean="0"/>
              <a:t> </a:t>
            </a:r>
            <a:r>
              <a:rPr lang="en-US" sz="3000" dirty="0" err="1" smtClean="0"/>
              <a:t>struktur</a:t>
            </a:r>
            <a:r>
              <a:rPr lang="en-US" sz="3000" dirty="0" smtClean="0"/>
              <a:t> </a:t>
            </a:r>
            <a:r>
              <a:rPr lang="en-US" sz="3000" dirty="0" err="1" smtClean="0"/>
              <a:t>penyimpan</a:t>
            </a:r>
            <a:r>
              <a:rPr lang="en-US" sz="3000" dirty="0" smtClean="0"/>
              <a:t> </a:t>
            </a:r>
            <a:r>
              <a:rPr lang="en-US" sz="3000" dirty="0" err="1" smtClean="0"/>
              <a:t>fisik</a:t>
            </a:r>
            <a:r>
              <a:rPr lang="en-US" sz="3000" dirty="0" smtClean="0"/>
              <a:t>, </a:t>
            </a:r>
            <a:r>
              <a:rPr lang="en-US" sz="3000" dirty="0" err="1" smtClean="0"/>
              <a:t>penempatan</a:t>
            </a:r>
            <a:r>
              <a:rPr lang="en-US" sz="3000" dirty="0" smtClean="0"/>
              <a:t> record </a:t>
            </a:r>
            <a:r>
              <a:rPr lang="en-US" sz="3000" dirty="0" err="1" smtClean="0"/>
              <a:t>dan</a:t>
            </a:r>
            <a:r>
              <a:rPr lang="en-US" sz="3000" dirty="0" smtClean="0"/>
              <a:t> </a:t>
            </a:r>
            <a:r>
              <a:rPr lang="en-US" sz="3000" dirty="0" err="1" smtClean="0"/>
              <a:t>indeks</a:t>
            </a:r>
            <a:r>
              <a:rPr lang="en-US" sz="3000" dirty="0" smtClean="0"/>
              <a:t>. Hal </a:t>
            </a:r>
            <a:r>
              <a:rPr lang="en-US" sz="3000" dirty="0" err="1" smtClean="0"/>
              <a:t>ini</a:t>
            </a:r>
            <a:r>
              <a:rPr lang="en-US" sz="3000" dirty="0" smtClean="0"/>
              <a:t> </a:t>
            </a:r>
            <a:r>
              <a:rPr lang="en-US" sz="3000" dirty="0" err="1" smtClean="0"/>
              <a:t>berhugungan</a:t>
            </a:r>
            <a:r>
              <a:rPr lang="en-US" sz="3000" dirty="0" smtClean="0"/>
              <a:t> </a:t>
            </a:r>
            <a:r>
              <a:rPr lang="en-US" sz="3000" dirty="0" err="1" smtClean="0"/>
              <a:t>dengan</a:t>
            </a:r>
            <a:r>
              <a:rPr lang="en-US" sz="3000" dirty="0" smtClean="0"/>
              <a:t> </a:t>
            </a:r>
            <a:r>
              <a:rPr lang="en-US" sz="3000" dirty="0" err="1" smtClean="0"/>
              <a:t>terminologi</a:t>
            </a:r>
            <a:r>
              <a:rPr lang="en-US" sz="3000" dirty="0" smtClean="0"/>
              <a:t> </a:t>
            </a:r>
            <a:r>
              <a:rPr lang="en-US" sz="3000" dirty="0" err="1" smtClean="0"/>
              <a:t>arsitektur</a:t>
            </a:r>
            <a:r>
              <a:rPr lang="en-US" sz="3000" dirty="0" smtClean="0"/>
              <a:t> DBMS 3 level.</a:t>
            </a:r>
          </a:p>
          <a:p>
            <a:r>
              <a:rPr lang="en-US" sz="3000" dirty="0" err="1" smtClean="0"/>
              <a:t>Implementasi</a:t>
            </a:r>
            <a:r>
              <a:rPr lang="en-US" sz="3000" dirty="0" smtClean="0"/>
              <a:t> </a:t>
            </a:r>
            <a:r>
              <a:rPr lang="en-US" sz="3000" dirty="0" err="1" smtClean="0"/>
              <a:t>sistem</a:t>
            </a:r>
            <a:r>
              <a:rPr lang="en-US" sz="3000" dirty="0" smtClean="0"/>
              <a:t> basis data </a:t>
            </a:r>
            <a:r>
              <a:rPr lang="en-US" sz="3000" dirty="0" err="1" smtClean="0"/>
              <a:t>dan</a:t>
            </a:r>
            <a:r>
              <a:rPr lang="en-US" sz="3000" dirty="0" smtClean="0"/>
              <a:t> tuning (</a:t>
            </a:r>
            <a:r>
              <a:rPr lang="en-US" sz="3000" dirty="0" err="1" smtClean="0"/>
              <a:t>Tahap</a:t>
            </a:r>
            <a:r>
              <a:rPr lang="en-US" sz="3000" dirty="0" smtClean="0"/>
              <a:t> 6) : </a:t>
            </a:r>
            <a:r>
              <a:rPr lang="en-US" sz="3000" dirty="0" err="1" smtClean="0"/>
              <a:t>Selama</a:t>
            </a:r>
            <a:r>
              <a:rPr lang="en-US" sz="3000" dirty="0" smtClean="0"/>
              <a:t> </a:t>
            </a:r>
            <a:r>
              <a:rPr lang="en-US" sz="3000" dirty="0" err="1" smtClean="0"/>
              <a:t>tahap</a:t>
            </a:r>
            <a:r>
              <a:rPr lang="en-US" sz="3000" dirty="0" smtClean="0"/>
              <a:t> </a:t>
            </a:r>
            <a:r>
              <a:rPr lang="en-US" sz="3000" dirty="0" err="1" smtClean="0"/>
              <a:t>ini</a:t>
            </a:r>
            <a:r>
              <a:rPr lang="en-US" sz="3000" dirty="0" smtClean="0"/>
              <a:t> , basis data </a:t>
            </a:r>
            <a:r>
              <a:rPr lang="en-US" sz="3000" dirty="0" err="1" smtClean="0"/>
              <a:t>dan</a:t>
            </a:r>
            <a:r>
              <a:rPr lang="en-US" sz="3000" dirty="0" smtClean="0"/>
              <a:t> program </a:t>
            </a:r>
            <a:r>
              <a:rPr lang="en-US" sz="3000" dirty="0" err="1" smtClean="0"/>
              <a:t>aplikasi</a:t>
            </a:r>
            <a:r>
              <a:rPr lang="en-US" sz="3000" dirty="0" smtClean="0"/>
              <a:t> </a:t>
            </a:r>
            <a:r>
              <a:rPr lang="en-US" sz="3000" dirty="0" err="1" smtClean="0"/>
              <a:t>diimplementasikan</a:t>
            </a:r>
            <a:r>
              <a:rPr lang="en-US" sz="3000" dirty="0" smtClean="0"/>
              <a:t>, </a:t>
            </a:r>
            <a:r>
              <a:rPr lang="en-US" sz="3000" dirty="0" err="1" smtClean="0"/>
              <a:t>diuji</a:t>
            </a:r>
            <a:r>
              <a:rPr lang="en-US" sz="3000" dirty="0" smtClean="0"/>
              <a:t> </a:t>
            </a:r>
            <a:r>
              <a:rPr lang="en-US" sz="3000" dirty="0" err="1" smtClean="0"/>
              <a:t>cobakan</a:t>
            </a:r>
            <a:r>
              <a:rPr lang="en-US" sz="3000" dirty="0" smtClean="0"/>
              <a:t> </a:t>
            </a:r>
            <a:r>
              <a:rPr lang="en-US" sz="3000" dirty="0" err="1" smtClean="0"/>
              <a:t>dan</a:t>
            </a:r>
            <a:r>
              <a:rPr lang="en-US" sz="3000" dirty="0" smtClean="0"/>
              <a:t> </a:t>
            </a:r>
            <a:r>
              <a:rPr lang="en-US" sz="3000" dirty="0" err="1" smtClean="0"/>
              <a:t>diatur</a:t>
            </a:r>
            <a:r>
              <a:rPr lang="en-US" sz="3000" dirty="0" smtClean="0"/>
              <a:t> </a:t>
            </a:r>
            <a:r>
              <a:rPr lang="en-US" sz="3000" dirty="0" err="1" smtClean="0"/>
              <a:t>layanannya</a:t>
            </a:r>
            <a:r>
              <a:rPr lang="en-US" sz="3000" dirty="0" smtClean="0"/>
              <a:t>.</a:t>
            </a:r>
            <a:endParaRPr lang="en-GB" sz="3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3"/>
          <a:srcRect/>
          <a:stretch>
            <a:fillRect/>
          </a:stretch>
        </p:blipFill>
        <p:spPr bwMode="auto">
          <a:xfrm>
            <a:off x="1547813" y="0"/>
            <a:ext cx="68103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Proses </a:t>
            </a:r>
            <a:r>
              <a:rPr lang="en-US" i="1" smtClean="0"/>
              <a:t>Design</a:t>
            </a:r>
            <a:r>
              <a:rPr lang="en-US" smtClean="0"/>
              <a:t> Paralel</a:t>
            </a:r>
            <a:endParaRPr lang="en-GB" smtClean="0"/>
          </a:p>
        </p:txBody>
      </p:sp>
      <p:sp>
        <p:nvSpPr>
          <p:cNvPr id="12291" name="Rectangle 3"/>
          <p:cNvSpPr>
            <a:spLocks noGrp="1" noChangeArrowheads="1"/>
          </p:cNvSpPr>
          <p:nvPr>
            <p:ph type="body" idx="1"/>
          </p:nvPr>
        </p:nvSpPr>
        <p:spPr/>
        <p:txBody>
          <a:bodyPr/>
          <a:lstStyle/>
          <a:p>
            <a:pPr marL="282575" indent="-282575" eaLnBrk="1" hangingPunct="1">
              <a:buFontTx/>
              <a:buNone/>
            </a:pPr>
            <a:r>
              <a:rPr lang="en-US" smtClean="0"/>
              <a:t>Proses design terdiri dari dua proses yang paralel yaitu:</a:t>
            </a:r>
          </a:p>
          <a:p>
            <a:pPr marL="282575" indent="-282575" eaLnBrk="1" hangingPunct="1"/>
            <a:r>
              <a:rPr lang="en-US" smtClean="0"/>
              <a:t>proses design dari data dan struktur dari basis data (</a:t>
            </a:r>
            <a:r>
              <a:rPr lang="en-US" i="1" smtClean="0"/>
              <a:t>data driven</a:t>
            </a:r>
            <a:r>
              <a:rPr lang="en-US" smtClean="0"/>
              <a:t>)</a:t>
            </a:r>
          </a:p>
          <a:p>
            <a:pPr marL="282575" indent="-282575" eaLnBrk="1" hangingPunct="1"/>
            <a:r>
              <a:rPr lang="en-US" smtClean="0"/>
              <a:t>proses design dari program aplikasi dan pemrosesan basis data (</a:t>
            </a:r>
            <a:r>
              <a:rPr lang="en-US" i="1" smtClean="0"/>
              <a:t>process driven</a:t>
            </a:r>
            <a:r>
              <a:rPr lang="en-US" smtClean="0"/>
              <a:t>)</a:t>
            </a:r>
          </a:p>
          <a:p>
            <a:pPr marL="282575" indent="-282575" eaLnBrk="1" hangingPunct="1">
              <a:buFontTx/>
              <a:buNone/>
            </a:pPr>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Mengapa Harus Paralel</a:t>
            </a:r>
            <a:endParaRPr lang="en-GB" smtClean="0"/>
          </a:p>
        </p:txBody>
      </p:sp>
      <p:sp>
        <p:nvSpPr>
          <p:cNvPr id="13315" name="Rectangle 3"/>
          <p:cNvSpPr>
            <a:spLocks noGrp="1" noChangeArrowheads="1"/>
          </p:cNvSpPr>
          <p:nvPr>
            <p:ph type="body" idx="1"/>
          </p:nvPr>
        </p:nvSpPr>
        <p:spPr/>
        <p:txBody>
          <a:bodyPr/>
          <a:lstStyle/>
          <a:p>
            <a:pPr marL="609600" indent="-609600" eaLnBrk="1" hangingPunct="1">
              <a:lnSpc>
                <a:spcPct val="90000"/>
              </a:lnSpc>
              <a:buFontTx/>
              <a:buNone/>
            </a:pPr>
            <a:r>
              <a:rPr lang="en-US" sz="2800" smtClean="0"/>
              <a:t>Karena kedua proses tersebut saling bergantungan. </a:t>
            </a:r>
          </a:p>
          <a:p>
            <a:pPr marL="609600" indent="-609600" eaLnBrk="1" hangingPunct="1">
              <a:lnSpc>
                <a:spcPct val="90000"/>
              </a:lnSpc>
              <a:buFontTx/>
              <a:buNone/>
            </a:pPr>
            <a:r>
              <a:rPr lang="en-US" sz="2800" smtClean="0"/>
              <a:t>Contoh:</a:t>
            </a:r>
          </a:p>
          <a:p>
            <a:pPr marL="609600" indent="-609600" eaLnBrk="1" hangingPunct="1">
              <a:lnSpc>
                <a:spcPct val="90000"/>
              </a:lnSpc>
              <a:buFontTx/>
              <a:buAutoNum type="arabicPeriod"/>
            </a:pPr>
            <a:r>
              <a:rPr lang="en-US" sz="2800" smtClean="0"/>
              <a:t>Menentukan data item yang akan disimpan dalam basis data tergantung dari aplikasi basis data tersebut, juga dalam menentukan struktur dan akses path.</a:t>
            </a:r>
          </a:p>
          <a:p>
            <a:pPr marL="609600" indent="-609600" eaLnBrk="1" hangingPunct="1">
              <a:lnSpc>
                <a:spcPct val="90000"/>
              </a:lnSpc>
              <a:buFontTx/>
              <a:buAutoNum type="arabicPeriod"/>
            </a:pPr>
            <a:r>
              <a:rPr lang="en-GB" sz="2800" smtClean="0"/>
              <a:t>Design dari program aplikasi tergantung dari struktur basis datanya.</a:t>
            </a:r>
          </a:p>
          <a:p>
            <a:pPr marL="609600" indent="-609600" eaLnBrk="1" hangingPunct="1">
              <a:lnSpc>
                <a:spcPct val="90000"/>
              </a:lnSpc>
              <a:buFontTx/>
              <a:buAutoNum type="arabicPeriod"/>
            </a:pPr>
            <a:r>
              <a:rPr lang="en-GB" sz="2800" smtClean="0"/>
              <a:t>Biasanya condong ke salah satu.</a:t>
            </a:r>
          </a:p>
          <a:p>
            <a:pPr marL="609600" indent="-609600" eaLnBrk="1" hangingPunct="1">
              <a:lnSpc>
                <a:spcPct val="90000"/>
              </a:lnSpc>
              <a:buFontTx/>
              <a:buNone/>
            </a:pPr>
            <a:endParaRPr lang="en-GB"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err="1" smtClean="0">
                <a:solidFill>
                  <a:schemeClr val="tx1"/>
                </a:solidFill>
                <a:latin typeface="+mj-lt"/>
                <a:ea typeface="+mj-ea"/>
                <a:cs typeface="+mj-cs"/>
              </a:rPr>
              <a:t>Tujuan</a:t>
            </a:r>
            <a:r>
              <a:rPr lang="en-US" dirty="0" smtClean="0">
                <a:solidFill>
                  <a:schemeClr val="tx1"/>
                </a:solidFill>
                <a:latin typeface="+mj-lt"/>
                <a:ea typeface="+mj-ea"/>
                <a:cs typeface="+mj-cs"/>
              </a:rPr>
              <a:t> </a:t>
            </a:r>
            <a:r>
              <a:rPr lang="en-US" dirty="0" err="1" smtClean="0">
                <a:solidFill>
                  <a:schemeClr val="tx1"/>
                </a:solidFill>
                <a:latin typeface="+mj-lt"/>
                <a:ea typeface="+mj-ea"/>
                <a:cs typeface="+mj-cs"/>
              </a:rPr>
              <a:t>Perancangan</a:t>
            </a:r>
            <a:r>
              <a:rPr lang="en-US" dirty="0" smtClean="0">
                <a:solidFill>
                  <a:schemeClr val="tx1"/>
                </a:solidFill>
                <a:latin typeface="+mj-lt"/>
                <a:ea typeface="+mj-ea"/>
                <a:cs typeface="+mj-cs"/>
              </a:rPr>
              <a:t> Database</a:t>
            </a:r>
          </a:p>
        </p:txBody>
      </p:sp>
      <p:sp>
        <p:nvSpPr>
          <p:cNvPr id="3075" name="Rectangle 3"/>
          <p:cNvSpPr>
            <a:spLocks noGrp="1" noChangeArrowheads="1"/>
          </p:cNvSpPr>
          <p:nvPr>
            <p:ph type="body" idx="1"/>
          </p:nvPr>
        </p:nvSpPr>
        <p:spPr/>
        <p:txBody>
          <a:bodyPr/>
          <a:lstStyle/>
          <a:p>
            <a:pPr lvl="0"/>
            <a:r>
              <a:rPr lang="en-US" sz="2800" dirty="0" err="1" smtClean="0">
                <a:solidFill>
                  <a:schemeClr val="tx1"/>
                </a:solidFill>
                <a:latin typeface="+mn-lt"/>
                <a:ea typeface="+mn-ea"/>
                <a:cs typeface="+mn-cs"/>
              </a:rPr>
              <a:t>Untuk</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memenuhi</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kebutuhan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akan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informasi</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dari</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pengguna</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dan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aplikasi</a:t>
            </a:r>
            <a:endParaRPr lang="en-US" sz="2800" dirty="0" smtClean="0">
              <a:solidFill>
                <a:schemeClr val="tx1"/>
              </a:solidFill>
              <a:latin typeface="+mn-lt"/>
              <a:ea typeface="+mn-ea"/>
              <a:cs typeface="+mn-cs"/>
            </a:endParaRPr>
          </a:p>
          <a:p>
            <a:pPr lvl="0"/>
            <a:r>
              <a:rPr lang="en-US" sz="2800" dirty="0" err="1" smtClean="0">
                <a:solidFill>
                  <a:schemeClr val="tx1"/>
                </a:solidFill>
                <a:latin typeface="+mn-lt"/>
                <a:ea typeface="+mn-ea"/>
                <a:cs typeface="+mn-cs"/>
              </a:rPr>
              <a:t>Menyediakan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struktur</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informasi</a:t>
            </a:r>
            <a:r>
              <a:rPr lang="en-US" sz="2800" dirty="0" smtClean="0">
                <a:solidFill>
                  <a:schemeClr val="tx1"/>
                </a:solidFill>
                <a:latin typeface="+mn-lt"/>
                <a:ea typeface="+mn-ea"/>
                <a:cs typeface="+mn-cs"/>
              </a:rPr>
              <a:t> yang natural </a:t>
            </a:r>
            <a:r>
              <a:rPr lang="en-US" sz="2800" dirty="0" err="1" smtClean="0">
                <a:solidFill>
                  <a:schemeClr val="tx1"/>
                </a:solidFill>
                <a:latin typeface="+mn-lt"/>
                <a:ea typeface="+mn-ea"/>
                <a:cs typeface="+mn-cs"/>
              </a:rPr>
              <a:t>dan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mudah</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di</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mengerti</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oleh</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pengguna</a:t>
            </a:r>
            <a:endParaRPr lang="en-US" sz="2800" dirty="0" smtClean="0">
              <a:solidFill>
                <a:schemeClr val="tx1"/>
              </a:solidFill>
              <a:latin typeface="+mn-lt"/>
              <a:ea typeface="+mn-ea"/>
              <a:cs typeface="+mn-cs"/>
            </a:endParaRPr>
          </a:p>
          <a:p>
            <a:pPr lvl="0"/>
            <a:r>
              <a:rPr lang="en-US" sz="2800" dirty="0" err="1" smtClean="0">
                <a:solidFill>
                  <a:schemeClr val="tx1"/>
                </a:solidFill>
                <a:latin typeface="+mn-lt"/>
                <a:ea typeface="+mn-ea"/>
                <a:cs typeface="+mn-cs"/>
              </a:rPr>
              <a:t>Mendukung</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kebutuhan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pemrosesan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dan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beberapa</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obyek</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kinerja</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dari</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suatu</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sistem</a:t>
            </a:r>
            <a:r>
              <a:rPr lang="en-US" sz="2800" dirty="0" smtClean="0">
                <a:solidFill>
                  <a:schemeClr val="tx1"/>
                </a:solidFill>
                <a:latin typeface="+mn-lt"/>
                <a:ea typeface="+mn-ea"/>
                <a:cs typeface="+mn-cs"/>
              </a:rPr>
              <a:t> database</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i="1" smtClean="0"/>
              <a:t>Phase </a:t>
            </a:r>
            <a:r>
              <a:rPr lang="en-US" smtClean="0"/>
              <a:t>1: Pengumpulan Data &amp;  Analisa </a:t>
            </a:r>
            <a:r>
              <a:rPr lang="en-US" i="1" smtClean="0"/>
              <a:t>Requirement</a:t>
            </a:r>
            <a:endParaRPr lang="en-GB" i="1" smtClean="0"/>
          </a:p>
        </p:txBody>
      </p:sp>
      <p:sp>
        <p:nvSpPr>
          <p:cNvPr id="14339" name="Rectangle 3"/>
          <p:cNvSpPr>
            <a:spLocks noGrp="1" noChangeArrowheads="1"/>
          </p:cNvSpPr>
          <p:nvPr>
            <p:ph type="body" idx="1"/>
          </p:nvPr>
        </p:nvSpPr>
        <p:spPr/>
        <p:txBody>
          <a:bodyPr/>
          <a:lstStyle/>
          <a:p>
            <a:pPr eaLnBrk="1" hangingPunct="1">
              <a:lnSpc>
                <a:spcPct val="80000"/>
              </a:lnSpc>
            </a:pPr>
            <a:r>
              <a:rPr lang="en-US" sz="2400" smtClean="0"/>
              <a:t>Pengidentifikasian group pemakai dan area aplikasi</a:t>
            </a:r>
          </a:p>
          <a:p>
            <a:pPr eaLnBrk="1" hangingPunct="1">
              <a:lnSpc>
                <a:spcPct val="80000"/>
              </a:lnSpc>
            </a:pPr>
            <a:r>
              <a:rPr lang="en-US" sz="2400" smtClean="0"/>
              <a:t>Penelitian kembali dokumen-dokumen yang sudah ada yang berhubungan dengan aplikasi </a:t>
            </a:r>
            <a:r>
              <a:rPr lang="en-US" sz="2400" smtClean="0">
                <a:sym typeface="Wingdings" pitchFamily="2" charset="2"/>
              </a:rPr>
              <a:t> form, report, manual, organization chart, dsb</a:t>
            </a:r>
            <a:endParaRPr lang="en-US" sz="2400" smtClean="0"/>
          </a:p>
          <a:p>
            <a:pPr eaLnBrk="1" hangingPunct="1">
              <a:lnSpc>
                <a:spcPct val="80000"/>
              </a:lnSpc>
            </a:pPr>
            <a:r>
              <a:rPr lang="en-US" sz="2400" smtClean="0"/>
              <a:t>Analisa lingkungan operasi dan kebutuhan dari pemrosesan, seperti tipe transaksi, input/output, frekuensi suatu transaksi, dsb</a:t>
            </a:r>
          </a:p>
          <a:p>
            <a:pPr eaLnBrk="1" hangingPunct="1">
              <a:lnSpc>
                <a:spcPct val="80000"/>
              </a:lnSpc>
            </a:pPr>
            <a:r>
              <a:rPr lang="en-US" sz="2400" smtClean="0"/>
              <a:t>Transfer informasi informal ke dalam bentuk terstruktur menggunakan salah satu bentuk formal dari requirement specification (bentuk diagram) seperti Flow Chart, DFD, UML Diagram, dll. Hal ini dilakukan untuk mempermudah pemeriksaan kekonsistenan, ketepatan, dan kelengkapan dari spesifikasi.</a:t>
            </a:r>
            <a:endParaRPr lang="en-GB"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Phase 2: Design Conceptual</a:t>
            </a:r>
            <a:endParaRPr lang="en-GB" smtClean="0"/>
          </a:p>
        </p:txBody>
      </p:sp>
      <p:sp>
        <p:nvSpPr>
          <p:cNvPr id="15363" name="Rectangle 3"/>
          <p:cNvSpPr>
            <a:spLocks noGrp="1" noChangeArrowheads="1"/>
          </p:cNvSpPr>
          <p:nvPr>
            <p:ph type="body" idx="1"/>
          </p:nvPr>
        </p:nvSpPr>
        <p:spPr/>
        <p:txBody>
          <a:bodyPr/>
          <a:lstStyle/>
          <a:p>
            <a:pPr eaLnBrk="1" hangingPunct="1">
              <a:lnSpc>
                <a:spcPct val="90000"/>
              </a:lnSpc>
              <a:buFontTx/>
              <a:buNone/>
            </a:pPr>
            <a:r>
              <a:rPr lang="en-US" sz="2800" b="1" smtClean="0"/>
              <a:t>Phase 2A: Design Conceptual Schema</a:t>
            </a:r>
          </a:p>
          <a:p>
            <a:pPr eaLnBrk="1" hangingPunct="1">
              <a:lnSpc>
                <a:spcPct val="90000"/>
              </a:lnSpc>
              <a:buFontTx/>
              <a:buChar char="-"/>
            </a:pPr>
            <a:r>
              <a:rPr lang="en-GB" sz="2800" smtClean="0"/>
              <a:t>High level data model, bukan implementation-level data model</a:t>
            </a:r>
          </a:p>
          <a:p>
            <a:pPr eaLnBrk="1" hangingPunct="1">
              <a:lnSpc>
                <a:spcPct val="90000"/>
              </a:lnSpc>
              <a:buFontTx/>
              <a:buChar char="-"/>
            </a:pPr>
            <a:r>
              <a:rPr lang="en-GB" sz="2800" smtClean="0"/>
              <a:t>Memberikan gambaran yang lengkap dari struktur basis data yaitu arti, hubungan, dan batasan-batasan.</a:t>
            </a:r>
          </a:p>
          <a:p>
            <a:pPr eaLnBrk="1" hangingPunct="1">
              <a:lnSpc>
                <a:spcPct val="90000"/>
              </a:lnSpc>
              <a:buFontTx/>
              <a:buChar char="-"/>
            </a:pPr>
            <a:r>
              <a:rPr lang="en-GB" sz="2800" smtClean="0"/>
              <a:t>Conceptual schema bersifat tetap</a:t>
            </a:r>
          </a:p>
          <a:p>
            <a:pPr eaLnBrk="1" hangingPunct="1">
              <a:lnSpc>
                <a:spcPct val="90000"/>
              </a:lnSpc>
              <a:buFontTx/>
              <a:buChar char="-"/>
            </a:pPr>
            <a:r>
              <a:rPr lang="en-GB" sz="2800" smtClean="0"/>
              <a:t>Alat komunikasi antar pemakai basis data, designer, dan analis</a:t>
            </a:r>
          </a:p>
          <a:p>
            <a:pPr eaLnBrk="1" hangingPunct="1">
              <a:lnSpc>
                <a:spcPct val="90000"/>
              </a:lnSpc>
              <a:buFontTx/>
              <a:buNone/>
            </a:pPr>
            <a:endParaRPr lang="en-GB"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Phase 2: Design Conceptual </a:t>
            </a:r>
            <a:endParaRPr lang="en-GB" dirty="0" smtClean="0"/>
          </a:p>
        </p:txBody>
      </p:sp>
      <p:sp>
        <p:nvSpPr>
          <p:cNvPr id="16387" name="Rectangle 3"/>
          <p:cNvSpPr>
            <a:spLocks noGrp="1" noChangeArrowheads="1"/>
          </p:cNvSpPr>
          <p:nvPr>
            <p:ph type="body" idx="1"/>
          </p:nvPr>
        </p:nvSpPr>
        <p:spPr/>
        <p:txBody>
          <a:bodyPr/>
          <a:lstStyle/>
          <a:p>
            <a:pPr eaLnBrk="1" hangingPunct="1">
              <a:lnSpc>
                <a:spcPct val="90000"/>
              </a:lnSpc>
              <a:buFontTx/>
              <a:buNone/>
            </a:pPr>
            <a:r>
              <a:rPr lang="en-US" sz="2800" b="1" smtClean="0"/>
              <a:t>Phase 2A: Design Conceptual Schema</a:t>
            </a:r>
            <a:endParaRPr lang="en-US" sz="2800" smtClean="0"/>
          </a:p>
          <a:p>
            <a:pPr eaLnBrk="1" hangingPunct="1">
              <a:lnSpc>
                <a:spcPct val="90000"/>
              </a:lnSpc>
              <a:buFontTx/>
              <a:buChar char="-"/>
            </a:pPr>
            <a:r>
              <a:rPr lang="en-US" sz="2800" smtClean="0"/>
              <a:t>Harus bersifat:</a:t>
            </a:r>
          </a:p>
          <a:p>
            <a:pPr lvl="1" eaLnBrk="1" hangingPunct="1">
              <a:lnSpc>
                <a:spcPct val="90000"/>
              </a:lnSpc>
              <a:buFontTx/>
              <a:buChar char="-"/>
            </a:pPr>
            <a:r>
              <a:rPr lang="en-GB" sz="2400" smtClean="0"/>
              <a:t>Mampu menyatakan relationship, batasan-batasan</a:t>
            </a:r>
          </a:p>
          <a:p>
            <a:pPr lvl="1" eaLnBrk="1" hangingPunct="1">
              <a:lnSpc>
                <a:spcPct val="90000"/>
              </a:lnSpc>
              <a:buFontTx/>
              <a:buChar char="-"/>
            </a:pPr>
            <a:r>
              <a:rPr lang="en-GB" sz="2400" smtClean="0">
                <a:sym typeface="Wingdings" pitchFamily="2" charset="2"/>
              </a:rPr>
              <a:t>Diagram</a:t>
            </a:r>
          </a:p>
          <a:p>
            <a:pPr lvl="1" eaLnBrk="1" hangingPunct="1">
              <a:lnSpc>
                <a:spcPct val="90000"/>
              </a:lnSpc>
              <a:buFontTx/>
              <a:buChar char="-"/>
            </a:pPr>
            <a:r>
              <a:rPr lang="en-GB" sz="2400" smtClean="0">
                <a:sym typeface="Wingdings" pitchFamily="2" charset="2"/>
              </a:rPr>
              <a:t>Formal, minimum dalam menyatakan spesifikasi data (tidak ada duplikasi) </a:t>
            </a:r>
          </a:p>
          <a:p>
            <a:pPr lvl="1" eaLnBrk="1" hangingPunct="1">
              <a:lnSpc>
                <a:spcPct val="90000"/>
              </a:lnSpc>
              <a:buFontTx/>
              <a:buChar char="-"/>
            </a:pPr>
            <a:r>
              <a:rPr lang="en-GB" sz="2400" i="1" smtClean="0">
                <a:sym typeface="Wingdings" pitchFamily="2" charset="2"/>
              </a:rPr>
              <a:t>Simple</a:t>
            </a:r>
          </a:p>
          <a:p>
            <a:pPr eaLnBrk="1" hangingPunct="1">
              <a:lnSpc>
                <a:spcPct val="90000"/>
              </a:lnSpc>
              <a:buFontTx/>
              <a:buChar char="-"/>
            </a:pPr>
            <a:r>
              <a:rPr lang="en-GB" sz="2800" i="1" smtClean="0">
                <a:sym typeface="Wingdings" pitchFamily="2" charset="2"/>
              </a:rPr>
              <a:t>Conceptual</a:t>
            </a:r>
            <a:r>
              <a:rPr lang="en-GB" sz="2800" smtClean="0">
                <a:sym typeface="Wingdings" pitchFamily="2" charset="2"/>
              </a:rPr>
              <a:t> </a:t>
            </a:r>
            <a:r>
              <a:rPr lang="en-GB" sz="2800" i="1" smtClean="0">
                <a:sym typeface="Wingdings" pitchFamily="2" charset="2"/>
              </a:rPr>
              <a:t>data model</a:t>
            </a:r>
            <a:r>
              <a:rPr lang="en-GB" sz="2800" smtClean="0">
                <a:sym typeface="Wingdings" pitchFamily="2" charset="2"/>
              </a:rPr>
              <a:t> harus </a:t>
            </a:r>
            <a:r>
              <a:rPr lang="en-GB" sz="2800" i="1" smtClean="0">
                <a:sym typeface="Wingdings" pitchFamily="2" charset="2"/>
              </a:rPr>
              <a:t>DBMS independent</a:t>
            </a:r>
            <a:r>
              <a:rPr lang="en-GB" sz="2800" smtClean="0">
                <a:sym typeface="Wingdings" pitchFamily="2" charset="2"/>
              </a:rPr>
              <a:t>  ER/EER</a:t>
            </a:r>
          </a:p>
          <a:p>
            <a:pPr eaLnBrk="1" hangingPunct="1">
              <a:lnSpc>
                <a:spcPct val="90000"/>
              </a:lnSpc>
              <a:buFontTx/>
              <a:buNone/>
            </a:pPr>
            <a:endParaRPr lang="en-GB" sz="2800" smtClean="0"/>
          </a:p>
          <a:p>
            <a:pPr eaLnBrk="1" hangingPunct="1">
              <a:lnSpc>
                <a:spcPct val="90000"/>
              </a:lnSpc>
              <a:buFontTx/>
              <a:buNone/>
            </a:pPr>
            <a:r>
              <a:rPr lang="en-GB" sz="280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Strategi untuk Design Schema</a:t>
            </a:r>
            <a:endParaRPr lang="en-GB" smtClean="0"/>
          </a:p>
        </p:txBody>
      </p:sp>
      <p:sp>
        <p:nvSpPr>
          <p:cNvPr id="17411" name="Rectangle 3"/>
          <p:cNvSpPr>
            <a:spLocks noGrp="1" noChangeArrowheads="1"/>
          </p:cNvSpPr>
          <p:nvPr>
            <p:ph type="body" idx="1"/>
          </p:nvPr>
        </p:nvSpPr>
        <p:spPr>
          <a:xfrm>
            <a:off x="304800" y="1981200"/>
            <a:ext cx="8610600" cy="4114800"/>
          </a:xfrm>
        </p:spPr>
        <p:txBody>
          <a:bodyPr/>
          <a:lstStyle/>
          <a:p>
            <a:pPr eaLnBrk="1" hangingPunct="1"/>
            <a:r>
              <a:rPr lang="en-US" sz="2800" i="1" smtClean="0"/>
              <a:t>Top Down:</a:t>
            </a:r>
          </a:p>
          <a:p>
            <a:pPr eaLnBrk="1" hangingPunct="1">
              <a:buFontTx/>
              <a:buNone/>
            </a:pPr>
            <a:r>
              <a:rPr lang="en-GB" sz="2800" i="1" smtClean="0"/>
              <a:t>	- </a:t>
            </a:r>
            <a:r>
              <a:rPr lang="en-GB" sz="2800" smtClean="0"/>
              <a:t> mulai dengan beberapa </a:t>
            </a:r>
            <a:r>
              <a:rPr lang="en-GB" sz="2800" i="1" smtClean="0"/>
              <a:t>high level entity type</a:t>
            </a:r>
          </a:p>
          <a:p>
            <a:pPr eaLnBrk="1" hangingPunct="1">
              <a:buFontTx/>
              <a:buNone/>
            </a:pPr>
            <a:r>
              <a:rPr lang="en-GB" sz="2800" i="1" smtClean="0"/>
              <a:t>	- </a:t>
            </a:r>
            <a:r>
              <a:rPr lang="en-GB" sz="2800" smtClean="0"/>
              <a:t>bagi lagi </a:t>
            </a:r>
            <a:r>
              <a:rPr lang="en-GB" sz="2800" i="1" smtClean="0"/>
              <a:t>(top down)</a:t>
            </a:r>
            <a:r>
              <a:rPr lang="en-GB" sz="2800" smtClean="0"/>
              <a:t> menjadi beberapa </a:t>
            </a:r>
            <a:r>
              <a:rPr lang="en-GB" sz="2800" i="1" smtClean="0"/>
              <a:t>lower-level entity type</a:t>
            </a:r>
            <a:r>
              <a:rPr lang="en-GB" sz="2800" smtClean="0"/>
              <a:t> dan </a:t>
            </a:r>
            <a:r>
              <a:rPr lang="en-GB" sz="2800" i="1" smtClean="0"/>
              <a:t>relationship type </a:t>
            </a:r>
          </a:p>
          <a:p>
            <a:pPr eaLnBrk="1" hangingPunct="1"/>
            <a:r>
              <a:rPr lang="en-GB" sz="2800" i="1" smtClean="0"/>
              <a:t>Bottom Up:</a:t>
            </a:r>
          </a:p>
          <a:p>
            <a:pPr eaLnBrk="1" hangingPunct="1">
              <a:buFontTx/>
              <a:buNone/>
            </a:pPr>
            <a:r>
              <a:rPr lang="en-GB" sz="2800" i="1" smtClean="0"/>
              <a:t>	- </a:t>
            </a:r>
            <a:r>
              <a:rPr lang="en-GB" sz="2800" smtClean="0"/>
              <a:t>mulai dengan atribut</a:t>
            </a:r>
          </a:p>
          <a:p>
            <a:pPr eaLnBrk="1" hangingPunct="1">
              <a:buFontTx/>
              <a:buNone/>
            </a:pPr>
            <a:r>
              <a:rPr lang="en-GB" sz="2800" smtClean="0"/>
              <a:t>	- kelompokkan menjadi </a:t>
            </a:r>
            <a:r>
              <a:rPr lang="en-GB" sz="2800" i="1" smtClean="0"/>
              <a:t>entity type</a:t>
            </a:r>
            <a:r>
              <a:rPr lang="en-GB" sz="2800" smtClean="0"/>
              <a:t> &amp; </a:t>
            </a:r>
            <a:r>
              <a:rPr lang="en-GB" sz="2800" i="1" smtClean="0"/>
              <a:t>relationship type</a:t>
            </a:r>
          </a:p>
          <a:p>
            <a:pPr eaLnBrk="1" hangingPunct="1">
              <a:buFontTx/>
              <a:buNone/>
            </a:pPr>
            <a:r>
              <a:rPr lang="en-GB" sz="2800" i="1" smtClean="0"/>
              <a:t>	- </a:t>
            </a:r>
            <a:r>
              <a:rPr lang="en-GB" sz="2800" smtClean="0"/>
              <a:t>tambahkan </a:t>
            </a:r>
            <a:r>
              <a:rPr lang="en-GB" sz="2800" i="1" smtClean="0"/>
              <a:t>relationship-relationship</a:t>
            </a:r>
            <a:r>
              <a:rPr lang="en-GB" sz="2800" smtClean="0"/>
              <a:t> baru bila ada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err="1" smtClean="0"/>
              <a:t>Strategi</a:t>
            </a:r>
            <a:r>
              <a:rPr lang="en-US" dirty="0" smtClean="0"/>
              <a:t> </a:t>
            </a:r>
            <a:r>
              <a:rPr lang="en-US" dirty="0" err="1" smtClean="0"/>
              <a:t>untuk</a:t>
            </a:r>
            <a:r>
              <a:rPr lang="en-US" dirty="0" smtClean="0"/>
              <a:t> Design Schema </a:t>
            </a:r>
            <a:endParaRPr lang="en-GB" dirty="0" smtClean="0"/>
          </a:p>
        </p:txBody>
      </p:sp>
      <p:sp>
        <p:nvSpPr>
          <p:cNvPr id="18435" name="Rectangle 3"/>
          <p:cNvSpPr>
            <a:spLocks noGrp="1" noChangeArrowheads="1"/>
          </p:cNvSpPr>
          <p:nvPr>
            <p:ph type="body" idx="1"/>
          </p:nvPr>
        </p:nvSpPr>
        <p:spPr/>
        <p:txBody>
          <a:bodyPr/>
          <a:lstStyle/>
          <a:p>
            <a:pPr eaLnBrk="1" hangingPunct="1"/>
            <a:r>
              <a:rPr lang="en-US" i="1" smtClean="0"/>
              <a:t>Inside Out:</a:t>
            </a:r>
          </a:p>
          <a:p>
            <a:pPr lvl="1" eaLnBrk="1" hangingPunct="1"/>
            <a:r>
              <a:rPr lang="en-GB" smtClean="0"/>
              <a:t>bentuk khusus dari </a:t>
            </a:r>
            <a:r>
              <a:rPr lang="en-GB" i="1" smtClean="0"/>
              <a:t>bottom-up</a:t>
            </a:r>
          </a:p>
          <a:p>
            <a:pPr lvl="1" eaLnBrk="1" hangingPunct="1"/>
            <a:r>
              <a:rPr lang="en-GB" smtClean="0"/>
              <a:t>mula-mula ditentukan </a:t>
            </a:r>
            <a:r>
              <a:rPr lang="en-GB" i="1" smtClean="0"/>
              <a:t>entity type</a:t>
            </a:r>
            <a:r>
              <a:rPr lang="en-GB" smtClean="0"/>
              <a:t> yang merupakan pusat/bagian terpenting</a:t>
            </a:r>
          </a:p>
          <a:p>
            <a:pPr lvl="1" eaLnBrk="1" hangingPunct="1"/>
            <a:r>
              <a:rPr lang="en-GB" smtClean="0"/>
              <a:t>tambahkan </a:t>
            </a:r>
            <a:r>
              <a:rPr lang="en-GB" i="1" smtClean="0"/>
              <a:t>entity type</a:t>
            </a:r>
            <a:r>
              <a:rPr lang="en-GB" smtClean="0"/>
              <a:t> dan </a:t>
            </a:r>
            <a:r>
              <a:rPr lang="en-GB" i="1" smtClean="0"/>
              <a:t>relationship</a:t>
            </a:r>
            <a:r>
              <a:rPr lang="en-GB" smtClean="0"/>
              <a:t> lain yang berhubungan satu sama lain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err="1" smtClean="0"/>
              <a:t>Strategi</a:t>
            </a:r>
            <a:r>
              <a:rPr lang="en-US" dirty="0" smtClean="0"/>
              <a:t> </a:t>
            </a:r>
            <a:r>
              <a:rPr lang="en-US" dirty="0" err="1" smtClean="0"/>
              <a:t>untuk</a:t>
            </a:r>
            <a:r>
              <a:rPr lang="en-US" dirty="0" smtClean="0"/>
              <a:t> Design Schema </a:t>
            </a:r>
            <a:endParaRPr lang="en-GB" dirty="0" smtClean="0"/>
          </a:p>
        </p:txBody>
      </p:sp>
      <p:sp>
        <p:nvSpPr>
          <p:cNvPr id="19459" name="Rectangle 3"/>
          <p:cNvSpPr>
            <a:spLocks noGrp="1" noChangeArrowheads="1"/>
          </p:cNvSpPr>
          <p:nvPr>
            <p:ph type="body" idx="1"/>
          </p:nvPr>
        </p:nvSpPr>
        <p:spPr/>
        <p:txBody>
          <a:bodyPr/>
          <a:lstStyle/>
          <a:p>
            <a:pPr eaLnBrk="1" hangingPunct="1"/>
            <a:r>
              <a:rPr lang="en-GB" i="1" smtClean="0"/>
              <a:t>Mixed:</a:t>
            </a:r>
          </a:p>
          <a:p>
            <a:pPr lvl="1" eaLnBrk="1" hangingPunct="1"/>
            <a:r>
              <a:rPr lang="en-GB" i="1" smtClean="0"/>
              <a:t>requirement</a:t>
            </a:r>
            <a:r>
              <a:rPr lang="en-GB" smtClean="0"/>
              <a:t> dibagi-bagi menggunakan strategi </a:t>
            </a:r>
            <a:r>
              <a:rPr lang="en-GB" i="1" smtClean="0"/>
              <a:t>top down</a:t>
            </a:r>
          </a:p>
          <a:p>
            <a:pPr lvl="1" eaLnBrk="1" hangingPunct="1"/>
            <a:r>
              <a:rPr lang="en-GB" smtClean="0"/>
              <a:t>sebagian dari </a:t>
            </a:r>
            <a:r>
              <a:rPr lang="en-GB" i="1" smtClean="0"/>
              <a:t>schema</a:t>
            </a:r>
            <a:r>
              <a:rPr lang="en-GB" smtClean="0"/>
              <a:t> di-</a:t>
            </a:r>
            <a:r>
              <a:rPr lang="en-GB" i="1" smtClean="0"/>
              <a:t>design</a:t>
            </a:r>
            <a:r>
              <a:rPr lang="en-GB" smtClean="0"/>
              <a:t> dari partisi-partisi menggunakan strategi </a:t>
            </a:r>
            <a:r>
              <a:rPr lang="en-GB" i="1" smtClean="0"/>
              <a:t>bottom-up</a:t>
            </a:r>
          </a:p>
          <a:p>
            <a:pPr lvl="1" eaLnBrk="1" hangingPunct="1"/>
            <a:r>
              <a:rPr lang="en-GB" smtClean="0"/>
              <a:t>bagian-bagian dari komponen-komponen tersebut kemudian digabungkan</a:t>
            </a:r>
            <a:endParaRPr lang="en-GB" i="1" smtClean="0"/>
          </a:p>
          <a:p>
            <a:pPr eaLnBrk="1" hangingPunct="1"/>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457200" y="228600"/>
            <a:ext cx="2679700" cy="4178300"/>
          </a:xfrm>
          <a:noFill/>
        </p:spPr>
        <p:txBody>
          <a:bodyPr lIns="92075" tIns="46038" rIns="92075" bIns="46038"/>
          <a:lstStyle/>
          <a:p>
            <a:pPr algn="l" eaLnBrk="1" hangingPunct="1"/>
            <a:r>
              <a:rPr lang="en-US" sz="3600" b="1" smtClean="0"/>
              <a:t/>
            </a:r>
            <a:br>
              <a:rPr lang="en-US" sz="3600" b="1" smtClean="0"/>
            </a:br>
            <a:r>
              <a:rPr lang="en-US" sz="3600" b="1" smtClean="0"/>
              <a:t/>
            </a:r>
            <a:br>
              <a:rPr lang="en-US" sz="3600" b="1" smtClean="0"/>
            </a:br>
            <a:r>
              <a:rPr lang="en-US" sz="3600" b="1" smtClean="0"/>
              <a:t>Examples of top-down refinement.</a:t>
            </a:r>
            <a:r>
              <a:rPr lang="en-US" sz="3600" smtClean="0"/>
              <a:t> </a:t>
            </a:r>
            <a:r>
              <a:rPr lang="en-US" sz="2800" smtClean="0"/>
              <a:t>(a) Generating a new entity type. (b) Decomposing an entity type into two entity types and a relationship type.</a:t>
            </a:r>
            <a:endParaRPr lang="en-US" sz="3600" b="1" smtClean="0"/>
          </a:p>
        </p:txBody>
      </p:sp>
      <p:pic>
        <p:nvPicPr>
          <p:cNvPr id="20483" name="Picture 5" descr="31755_FIG1602.gif                                              0001035BEeyore                         B91DCF3B:"/>
          <p:cNvPicPr>
            <a:picLocks noChangeAspect="1" noChangeArrowheads="1"/>
          </p:cNvPicPr>
          <p:nvPr/>
        </p:nvPicPr>
        <p:blipFill>
          <a:blip r:embed="rId3"/>
          <a:srcRect/>
          <a:stretch>
            <a:fillRect/>
          </a:stretch>
        </p:blipFill>
        <p:spPr bwMode="auto">
          <a:xfrm>
            <a:off x="3406775" y="571500"/>
            <a:ext cx="5427663" cy="5372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04800" y="609600"/>
            <a:ext cx="2590800" cy="4572000"/>
          </a:xfrm>
          <a:prstGeom prst="rect">
            <a:avLst/>
          </a:prstGeom>
          <a:noFill/>
          <a:ln w="9525">
            <a:noFill/>
            <a:miter lim="800000"/>
            <a:headEnd/>
            <a:tailEnd/>
          </a:ln>
        </p:spPr>
        <p:txBody>
          <a:bodyPr lIns="92075" tIns="46038" rIns="92075" bIns="46038"/>
          <a:lstStyle/>
          <a:p>
            <a:r>
              <a:rPr lang="en-US" sz="3600" b="1">
                <a:solidFill>
                  <a:schemeClr val="tx2"/>
                </a:solidFill>
              </a:rPr>
              <a:t>Examples of bottom-up refinement.</a:t>
            </a:r>
            <a:r>
              <a:rPr lang="en-US" sz="3600">
                <a:solidFill>
                  <a:schemeClr val="tx2"/>
                </a:solidFill>
              </a:rPr>
              <a:t> </a:t>
            </a:r>
            <a:br>
              <a:rPr lang="en-US" sz="3600">
                <a:solidFill>
                  <a:schemeClr val="tx2"/>
                </a:solidFill>
              </a:rPr>
            </a:br>
            <a:r>
              <a:rPr lang="en-US">
                <a:solidFill>
                  <a:schemeClr val="tx2"/>
                </a:solidFill>
              </a:rPr>
              <a:t>(</a:t>
            </a:r>
            <a:r>
              <a:rPr lang="en-US" sz="2800">
                <a:solidFill>
                  <a:schemeClr val="tx2"/>
                </a:solidFill>
              </a:rPr>
              <a:t>a) Discovering and adding new relationships. </a:t>
            </a:r>
          </a:p>
          <a:p>
            <a:r>
              <a:rPr lang="en-US" sz="2800">
                <a:solidFill>
                  <a:schemeClr val="tx2"/>
                </a:solidFill>
              </a:rPr>
              <a:t>(b) Discovering a new category (union type) and relating it.</a:t>
            </a:r>
            <a:endParaRPr lang="en-US" sz="3600" b="1">
              <a:solidFill>
                <a:schemeClr val="tx2"/>
              </a:solidFill>
            </a:endParaRPr>
          </a:p>
        </p:txBody>
      </p:sp>
      <p:pic>
        <p:nvPicPr>
          <p:cNvPr id="21507" name="Picture 3" descr="31755_FIG1603.gif                                              0001035BEeyore                         B91DCF3B:"/>
          <p:cNvPicPr>
            <a:picLocks noChangeAspect="1" noChangeArrowheads="1"/>
          </p:cNvPicPr>
          <p:nvPr/>
        </p:nvPicPr>
        <p:blipFill>
          <a:blip r:embed="rId3"/>
          <a:srcRect/>
          <a:stretch>
            <a:fillRect/>
          </a:stretch>
        </p:blipFill>
        <p:spPr bwMode="auto">
          <a:xfrm>
            <a:off x="2895600" y="827088"/>
            <a:ext cx="6057900" cy="5268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i="1" smtClean="0"/>
              <a:t>Phase</a:t>
            </a:r>
            <a:r>
              <a:rPr lang="en-US" smtClean="0"/>
              <a:t> 2b: Design Transaksi</a:t>
            </a:r>
            <a:endParaRPr lang="en-GB" smtClean="0"/>
          </a:p>
        </p:txBody>
      </p:sp>
      <p:sp>
        <p:nvSpPr>
          <p:cNvPr id="22531" name="Rectangle 3"/>
          <p:cNvSpPr>
            <a:spLocks noGrp="1" noChangeArrowheads="1"/>
          </p:cNvSpPr>
          <p:nvPr>
            <p:ph type="body" idx="1"/>
          </p:nvPr>
        </p:nvSpPr>
        <p:spPr/>
        <p:txBody>
          <a:bodyPr/>
          <a:lstStyle/>
          <a:p>
            <a:pPr eaLnBrk="1" hangingPunct="1"/>
            <a:r>
              <a:rPr lang="en-US" sz="2800" smtClean="0"/>
              <a:t>Pada saat suatu basis data di-design, aplikasi dari transaksi utama harus sudah diketahui</a:t>
            </a:r>
          </a:p>
          <a:p>
            <a:pPr eaLnBrk="1" hangingPunct="1"/>
            <a:r>
              <a:rPr lang="en-US" sz="2800" smtClean="0"/>
              <a:t>Transaksi-transaksi baru dapat didefinisikan kemudian </a:t>
            </a:r>
          </a:p>
          <a:p>
            <a:pPr eaLnBrk="1" hangingPunct="1"/>
            <a:r>
              <a:rPr lang="en-US" sz="2800" smtClean="0"/>
              <a:t>Tentukan karakteristik dari transaksi  dan periksa apakah basis data sudah memuat semua informasi untuk melaksanakan transaksi</a:t>
            </a:r>
            <a:endParaRPr lang="en-GB"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i="1" dirty="0" smtClean="0"/>
              <a:t>Phase</a:t>
            </a:r>
            <a:r>
              <a:rPr lang="en-US" dirty="0" smtClean="0"/>
              <a:t> 2b: Design </a:t>
            </a:r>
            <a:r>
              <a:rPr lang="en-US" dirty="0" err="1" smtClean="0"/>
              <a:t>Transaksi</a:t>
            </a:r>
            <a:r>
              <a:rPr lang="en-US" dirty="0" smtClean="0"/>
              <a:t> </a:t>
            </a:r>
            <a:endParaRPr lang="en-GB" dirty="0" smtClean="0"/>
          </a:p>
        </p:txBody>
      </p:sp>
      <p:sp>
        <p:nvSpPr>
          <p:cNvPr id="23555" name="Rectangle 3"/>
          <p:cNvSpPr>
            <a:spLocks noGrp="1" noChangeArrowheads="1"/>
          </p:cNvSpPr>
          <p:nvPr>
            <p:ph type="body" idx="1"/>
          </p:nvPr>
        </p:nvSpPr>
        <p:spPr/>
        <p:txBody>
          <a:bodyPr/>
          <a:lstStyle/>
          <a:p>
            <a:pPr eaLnBrk="1" hangingPunct="1"/>
            <a:r>
              <a:rPr lang="en-US" sz="2800" smtClean="0"/>
              <a:t>Transaksi dapat dibagi dalam 3 bagian yaitu:</a:t>
            </a:r>
          </a:p>
          <a:p>
            <a:pPr eaLnBrk="1" hangingPunct="1">
              <a:buFontTx/>
              <a:buNone/>
            </a:pPr>
            <a:r>
              <a:rPr lang="en-GB" sz="2800" i="1" smtClean="0"/>
              <a:t>	- retrieval</a:t>
            </a:r>
          </a:p>
          <a:p>
            <a:pPr eaLnBrk="1" hangingPunct="1">
              <a:buFontTx/>
              <a:buNone/>
            </a:pPr>
            <a:r>
              <a:rPr lang="en-GB" sz="2800" i="1" smtClean="0"/>
              <a:t>	- update</a:t>
            </a:r>
          </a:p>
          <a:p>
            <a:pPr eaLnBrk="1" hangingPunct="1">
              <a:buFontTx/>
              <a:buNone/>
            </a:pPr>
            <a:r>
              <a:rPr lang="en-GB" sz="2800" i="1" smtClean="0"/>
              <a:t>	- mixed</a:t>
            </a:r>
          </a:p>
          <a:p>
            <a:pPr eaLnBrk="1" hangingPunct="1"/>
            <a:r>
              <a:rPr lang="en-GB" sz="2800" i="1" smtClean="0"/>
              <a:t>Phase</a:t>
            </a:r>
            <a:r>
              <a:rPr lang="en-GB" sz="2800" smtClean="0"/>
              <a:t> 2a dan 2b sebaiknya dilaksanakan secara paralel dengan menggunakan umpan balik agar didapat </a:t>
            </a:r>
            <a:r>
              <a:rPr lang="en-GB" sz="2800" i="1" smtClean="0"/>
              <a:t>design schema</a:t>
            </a:r>
            <a:r>
              <a:rPr lang="en-GB" sz="2800" smtClean="0"/>
              <a:t> dan transaksi yang stabil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err="1" smtClean="0">
                <a:solidFill>
                  <a:schemeClr val="tx2"/>
                </a:solidFill>
                <a:latin typeface="+mj-lt"/>
                <a:ea typeface="+mj-ea"/>
                <a:cs typeface="+mj-cs"/>
              </a:rPr>
              <a:t>Siklus</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Kehidupan</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Sistem</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Informasi</a:t>
            </a:r>
            <a:r>
              <a:rPr lang="en-US" dirty="0" smtClean="0">
                <a:solidFill>
                  <a:schemeClr val="tx2"/>
                </a:solidFill>
                <a:latin typeface="+mj-lt"/>
                <a:ea typeface="+mj-ea"/>
                <a:cs typeface="+mj-cs"/>
              </a:rPr>
              <a:t> (Macro Life Cycle )</a:t>
            </a:r>
            <a:endParaRPr lang="en-US" b="1" dirty="0"/>
          </a:p>
        </p:txBody>
      </p:sp>
      <p:sp>
        <p:nvSpPr>
          <p:cNvPr id="4099" name="Rectangle 3"/>
          <p:cNvSpPr>
            <a:spLocks noGrp="1" noChangeArrowheads="1"/>
          </p:cNvSpPr>
          <p:nvPr>
            <p:ph type="body" idx="1"/>
          </p:nvPr>
        </p:nvSpPr>
        <p:spPr/>
        <p:txBody>
          <a:bodyPr/>
          <a:lstStyle/>
          <a:p>
            <a:r>
              <a:rPr lang="en-US" dirty="0" err="1" smtClean="0">
                <a:solidFill>
                  <a:schemeClr val="tx1"/>
                </a:solidFill>
                <a:latin typeface="+mn-lt"/>
                <a:ea typeface="+mn-ea"/>
                <a:cs typeface="+mn-cs"/>
              </a:rPr>
              <a:t>Analisa</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Kelayakan</a:t>
            </a:r>
            <a:endParaRPr lang="en-US" dirty="0" smtClean="0">
              <a:solidFill>
                <a:schemeClr val="tx1"/>
              </a:solidFill>
              <a:latin typeface="+mn-lt"/>
              <a:ea typeface="+mn-ea"/>
              <a:cs typeface="+mn-cs"/>
            </a:endParaRPr>
          </a:p>
          <a:p>
            <a:pPr>
              <a:buNone/>
            </a:pPr>
            <a:r>
              <a:rPr lang="en-US" dirty="0" smtClean="0"/>
              <a:t>    </a:t>
            </a:r>
            <a:r>
              <a:rPr lang="en-US" dirty="0" err="1" smtClean="0"/>
              <a:t>Tahapan</a:t>
            </a:r>
            <a:r>
              <a:rPr lang="en-US" dirty="0" smtClean="0"/>
              <a:t> </a:t>
            </a:r>
            <a:r>
              <a:rPr lang="en-US" dirty="0" err="1" smtClean="0"/>
              <a:t>ini</a:t>
            </a:r>
            <a:r>
              <a:rPr lang="en-US" dirty="0" smtClean="0"/>
              <a:t> </a:t>
            </a:r>
            <a:r>
              <a:rPr lang="en-US" dirty="0" err="1" smtClean="0"/>
              <a:t>memfokuskan</a:t>
            </a:r>
            <a:r>
              <a:rPr lang="en-US" dirty="0" smtClean="0"/>
              <a:t> </a:t>
            </a:r>
            <a:r>
              <a:rPr lang="en-US" dirty="0" err="1" smtClean="0"/>
              <a:t>pada</a:t>
            </a:r>
            <a:r>
              <a:rPr lang="en-US" dirty="0" smtClean="0"/>
              <a:t> </a:t>
            </a:r>
            <a:r>
              <a:rPr lang="en-US" dirty="0" err="1" smtClean="0"/>
              <a:t>penganalisaan</a:t>
            </a:r>
            <a:r>
              <a:rPr lang="en-US" dirty="0" smtClean="0"/>
              <a:t>  areal </a:t>
            </a:r>
            <a:r>
              <a:rPr lang="en-US" dirty="0" err="1" smtClean="0"/>
              <a:t>aplikasi</a:t>
            </a:r>
            <a:r>
              <a:rPr lang="en-US" dirty="0" smtClean="0"/>
              <a:t> yang </a:t>
            </a:r>
            <a:r>
              <a:rPr lang="en-US" dirty="0" err="1" smtClean="0"/>
              <a:t>unggul</a:t>
            </a:r>
            <a:r>
              <a:rPr lang="en-US" dirty="0" smtClean="0"/>
              <a:t> , </a:t>
            </a:r>
            <a:r>
              <a:rPr lang="en-US" dirty="0" err="1" smtClean="0"/>
              <a:t>mengidentifikasi</a:t>
            </a:r>
            <a:r>
              <a:rPr lang="en-US" dirty="0" smtClean="0"/>
              <a:t> </a:t>
            </a:r>
            <a:r>
              <a:rPr lang="en-US" dirty="0" err="1" smtClean="0"/>
              <a:t>pengumpulan</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penyebarannya</a:t>
            </a:r>
            <a:r>
              <a:rPr lang="en-US" dirty="0" smtClean="0"/>
              <a:t>, </a:t>
            </a:r>
            <a:r>
              <a:rPr lang="en-US" dirty="0" err="1" smtClean="0"/>
              <a:t>mempelajari</a:t>
            </a:r>
            <a:r>
              <a:rPr lang="en-US" dirty="0" smtClean="0"/>
              <a:t> </a:t>
            </a:r>
            <a:r>
              <a:rPr lang="en-US" dirty="0" err="1" smtClean="0"/>
              <a:t>keuntungan</a:t>
            </a:r>
            <a:r>
              <a:rPr lang="en-US" dirty="0" smtClean="0"/>
              <a:t> </a:t>
            </a:r>
            <a:r>
              <a:rPr lang="en-US" dirty="0" err="1" smtClean="0"/>
              <a:t>dan</a:t>
            </a:r>
            <a:r>
              <a:rPr lang="en-US" dirty="0" smtClean="0"/>
              <a:t> </a:t>
            </a:r>
            <a:r>
              <a:rPr lang="en-US" dirty="0" err="1" smtClean="0"/>
              <a:t>kerugian</a:t>
            </a:r>
            <a:r>
              <a:rPr lang="en-US" dirty="0" smtClean="0"/>
              <a:t> , </a:t>
            </a:r>
            <a:r>
              <a:rPr lang="en-US" dirty="0" err="1" smtClean="0"/>
              <a:t>penentuan</a:t>
            </a:r>
            <a:r>
              <a:rPr lang="en-US" dirty="0" smtClean="0"/>
              <a:t> </a:t>
            </a:r>
            <a:r>
              <a:rPr lang="en-US" dirty="0" err="1" smtClean="0"/>
              <a:t>kompleksitas</a:t>
            </a:r>
            <a:r>
              <a:rPr lang="en-US" dirty="0" smtClean="0"/>
              <a:t> data </a:t>
            </a:r>
            <a:r>
              <a:rPr lang="en-US" dirty="0" err="1" smtClean="0"/>
              <a:t>dan</a:t>
            </a:r>
            <a:r>
              <a:rPr lang="en-US" dirty="0" smtClean="0"/>
              <a:t> </a:t>
            </a:r>
            <a:r>
              <a:rPr lang="en-US" dirty="0" err="1" smtClean="0"/>
              <a:t>proses</a:t>
            </a:r>
            <a:r>
              <a:rPr lang="en-US" dirty="0" smtClean="0"/>
              <a:t>, </a:t>
            </a:r>
            <a:r>
              <a:rPr lang="en-US" dirty="0" err="1" smtClean="0"/>
              <a:t>dan</a:t>
            </a:r>
            <a:r>
              <a:rPr lang="en-US" dirty="0" smtClean="0"/>
              <a:t> </a:t>
            </a:r>
            <a:r>
              <a:rPr lang="en-US" dirty="0" err="1" smtClean="0"/>
              <a:t>menentukan</a:t>
            </a:r>
            <a:r>
              <a:rPr lang="en-US" dirty="0" smtClean="0"/>
              <a:t> </a:t>
            </a:r>
            <a:r>
              <a:rPr lang="en-US" dirty="0" err="1" smtClean="0"/>
              <a:t>prioritas</a:t>
            </a:r>
            <a:r>
              <a:rPr lang="en-US" dirty="0" smtClean="0"/>
              <a:t> </a:t>
            </a:r>
            <a:r>
              <a:rPr lang="en-US" dirty="0" err="1" smtClean="0"/>
              <a:t>aplikasi</a:t>
            </a:r>
            <a:r>
              <a:rPr lang="en-US" dirty="0" smtClean="0"/>
              <a:t> yang </a:t>
            </a:r>
            <a:r>
              <a:rPr lang="en-US" dirty="0" err="1" smtClean="0"/>
              <a:t>akan</a:t>
            </a:r>
            <a:r>
              <a:rPr lang="en-US" dirty="0" smtClean="0"/>
              <a:t> </a:t>
            </a:r>
            <a:r>
              <a:rPr lang="en-US" dirty="0" err="1" smtClean="0"/>
              <a:t>digunakan</a:t>
            </a:r>
            <a:r>
              <a:rPr lang="en-US"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Phase 3: Pemilihan DBMS</a:t>
            </a:r>
            <a:endParaRPr lang="en-GB" smtClean="0"/>
          </a:p>
        </p:txBody>
      </p:sp>
      <p:sp>
        <p:nvSpPr>
          <p:cNvPr id="24579" name="Rectangle 3"/>
          <p:cNvSpPr>
            <a:spLocks noGrp="1" noChangeArrowheads="1"/>
          </p:cNvSpPr>
          <p:nvPr>
            <p:ph type="body" idx="1"/>
          </p:nvPr>
        </p:nvSpPr>
        <p:spPr>
          <a:xfrm>
            <a:off x="457200" y="1981200"/>
            <a:ext cx="8001000" cy="4343400"/>
          </a:xfrm>
        </p:spPr>
        <p:txBody>
          <a:bodyPr/>
          <a:lstStyle/>
          <a:p>
            <a:pPr eaLnBrk="1" hangingPunct="1">
              <a:lnSpc>
                <a:spcPct val="90000"/>
              </a:lnSpc>
            </a:pPr>
            <a:r>
              <a:rPr lang="en-US" smtClean="0"/>
              <a:t>Pemilihan DBMS ditentukan oleh sejumlah faktor antara lain:</a:t>
            </a:r>
          </a:p>
          <a:p>
            <a:pPr lvl="1" eaLnBrk="1" hangingPunct="1">
              <a:lnSpc>
                <a:spcPct val="90000"/>
              </a:lnSpc>
            </a:pPr>
            <a:r>
              <a:rPr lang="en-GB" b="1" smtClean="0">
                <a:sym typeface="Wingdings" pitchFamily="2" charset="2"/>
              </a:rPr>
              <a:t>faktor teknis</a:t>
            </a:r>
            <a:r>
              <a:rPr lang="en-GB" smtClean="0">
                <a:sym typeface="Wingdings" pitchFamily="2" charset="2"/>
              </a:rPr>
              <a:t>: </a:t>
            </a:r>
            <a:r>
              <a:rPr lang="en-GB" i="1" smtClean="0">
                <a:sym typeface="Wingdings" pitchFamily="2" charset="2"/>
              </a:rPr>
              <a:t>storage, akses path, user interface, programmer</a:t>
            </a:r>
            <a:r>
              <a:rPr lang="en-GB" smtClean="0">
                <a:sym typeface="Wingdings" pitchFamily="2" charset="2"/>
              </a:rPr>
              <a:t>, bahasa </a:t>
            </a:r>
            <a:r>
              <a:rPr lang="en-GB" i="1" smtClean="0">
                <a:sym typeface="Wingdings" pitchFamily="2" charset="2"/>
              </a:rPr>
              <a:t>query</a:t>
            </a:r>
          </a:p>
          <a:p>
            <a:pPr lvl="1" eaLnBrk="1" hangingPunct="1">
              <a:lnSpc>
                <a:spcPct val="90000"/>
              </a:lnSpc>
            </a:pPr>
            <a:r>
              <a:rPr lang="en-GB" b="1" smtClean="0">
                <a:sym typeface="Wingdings" pitchFamily="2" charset="2"/>
              </a:rPr>
              <a:t>faktor ekonomi:</a:t>
            </a:r>
            <a:r>
              <a:rPr lang="en-GB" smtClean="0">
                <a:sym typeface="Wingdings" pitchFamily="2" charset="2"/>
              </a:rPr>
              <a:t> software, hardware, maintenance, training, operasi, konversi, teknisi, dll</a:t>
            </a:r>
          </a:p>
          <a:p>
            <a:pPr lvl="1" eaLnBrk="1" hangingPunct="1">
              <a:lnSpc>
                <a:spcPct val="90000"/>
              </a:lnSpc>
            </a:pPr>
            <a:r>
              <a:rPr lang="en-GB" b="1" smtClean="0">
                <a:sym typeface="Wingdings" pitchFamily="2" charset="2"/>
              </a:rPr>
              <a:t>faktor organisasi</a:t>
            </a:r>
            <a:r>
              <a:rPr lang="en-GB" smtClean="0">
                <a:sym typeface="Wingdings" pitchFamily="2" charset="2"/>
              </a:rPr>
              <a:t>: kompleksitas, data, sharing antar aplikasi, perkembangan data, pengontrolan data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i="1" smtClean="0"/>
              <a:t>Phase</a:t>
            </a:r>
            <a:r>
              <a:rPr lang="en-US" smtClean="0"/>
              <a:t> 4:</a:t>
            </a:r>
            <a:r>
              <a:rPr lang="en-US" i="1" smtClean="0"/>
              <a:t> Mapping</a:t>
            </a:r>
            <a:r>
              <a:rPr lang="en-US" smtClean="0"/>
              <a:t> dari </a:t>
            </a:r>
            <a:r>
              <a:rPr lang="en-US" i="1" smtClean="0"/>
              <a:t>Data Model</a:t>
            </a:r>
            <a:endParaRPr lang="en-GB" i="1" smtClean="0"/>
          </a:p>
        </p:txBody>
      </p:sp>
      <p:sp>
        <p:nvSpPr>
          <p:cNvPr id="25603" name="Rectangle 3"/>
          <p:cNvSpPr>
            <a:spLocks noGrp="1" noChangeArrowheads="1"/>
          </p:cNvSpPr>
          <p:nvPr>
            <p:ph type="body" idx="1"/>
          </p:nvPr>
        </p:nvSpPr>
        <p:spPr/>
        <p:txBody>
          <a:bodyPr/>
          <a:lstStyle/>
          <a:p>
            <a:pPr eaLnBrk="1" hangingPunct="1"/>
            <a:r>
              <a:rPr lang="en-US" smtClean="0"/>
              <a:t>Memetakan </a:t>
            </a:r>
            <a:r>
              <a:rPr lang="en-US" i="1" smtClean="0"/>
              <a:t>conceptual </a:t>
            </a:r>
            <a:r>
              <a:rPr lang="en-US" smtClean="0"/>
              <a:t>model ke dalam DBMS</a:t>
            </a:r>
          </a:p>
          <a:p>
            <a:pPr eaLnBrk="1" hangingPunct="1"/>
            <a:r>
              <a:rPr lang="en-US" smtClean="0"/>
              <a:t>Menyesuaikan </a:t>
            </a:r>
            <a:r>
              <a:rPr lang="en-US" i="1" smtClean="0"/>
              <a:t>schema </a:t>
            </a:r>
            <a:r>
              <a:rPr lang="en-US" smtClean="0"/>
              <a:t>dengan DBMS pilihan</a:t>
            </a:r>
          </a:p>
          <a:p>
            <a:pPr eaLnBrk="1" hangingPunct="1"/>
            <a:r>
              <a:rPr lang="en-US" smtClean="0"/>
              <a:t>Hasil pemetaan biasanya berupa DDL</a:t>
            </a:r>
          </a:p>
          <a:p>
            <a:pPr eaLnBrk="1" hangingPunct="1">
              <a:buFontTx/>
              <a:buNone/>
            </a:pPr>
            <a:endParaRPr lang="en-GB"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i="1" smtClean="0"/>
              <a:t>Phase</a:t>
            </a:r>
            <a:r>
              <a:rPr lang="en-US" smtClean="0"/>
              <a:t> 5:</a:t>
            </a:r>
            <a:r>
              <a:rPr lang="en-US" i="1" smtClean="0"/>
              <a:t> Physical Design</a:t>
            </a:r>
            <a:endParaRPr lang="en-GB" smtClean="0"/>
          </a:p>
        </p:txBody>
      </p:sp>
      <p:sp>
        <p:nvSpPr>
          <p:cNvPr id="26627" name="Rectangle 3"/>
          <p:cNvSpPr>
            <a:spLocks noGrp="1" noChangeArrowheads="1"/>
          </p:cNvSpPr>
          <p:nvPr>
            <p:ph type="body" idx="1"/>
          </p:nvPr>
        </p:nvSpPr>
        <p:spPr/>
        <p:txBody>
          <a:bodyPr/>
          <a:lstStyle/>
          <a:p>
            <a:pPr eaLnBrk="1" hangingPunct="1"/>
            <a:r>
              <a:rPr lang="en-US" sz="2800" smtClean="0"/>
              <a:t>Struktur </a:t>
            </a:r>
            <a:r>
              <a:rPr lang="en-US" sz="2800" i="1" smtClean="0"/>
              <a:t>storage</a:t>
            </a:r>
            <a:r>
              <a:rPr lang="en-US" sz="2800" smtClean="0"/>
              <a:t>, akses </a:t>
            </a:r>
            <a:r>
              <a:rPr lang="en-US" sz="2800" i="1" smtClean="0"/>
              <a:t>path</a:t>
            </a:r>
            <a:r>
              <a:rPr lang="en-US" sz="2800" smtClean="0"/>
              <a:t> untuk mendapatkan </a:t>
            </a:r>
            <a:r>
              <a:rPr lang="en-US" sz="2800" i="1" smtClean="0"/>
              <a:t>performance</a:t>
            </a:r>
            <a:r>
              <a:rPr lang="en-US" sz="2800" smtClean="0"/>
              <a:t> yang baik</a:t>
            </a:r>
          </a:p>
          <a:p>
            <a:pPr eaLnBrk="1" hangingPunct="1"/>
            <a:r>
              <a:rPr lang="en-US" sz="2800" smtClean="0"/>
              <a:t>Kriteria baik dapat dilihat dari:</a:t>
            </a:r>
          </a:p>
          <a:p>
            <a:pPr eaLnBrk="1" hangingPunct="1">
              <a:buFontTx/>
              <a:buNone/>
            </a:pPr>
            <a:r>
              <a:rPr lang="en-GB" sz="2800" smtClean="0"/>
              <a:t>	- </a:t>
            </a:r>
            <a:r>
              <a:rPr lang="en-GB" sz="2800" i="1" smtClean="0"/>
              <a:t>response time</a:t>
            </a:r>
          </a:p>
          <a:p>
            <a:pPr eaLnBrk="1" hangingPunct="1">
              <a:buFontTx/>
              <a:buNone/>
            </a:pPr>
            <a:r>
              <a:rPr lang="en-GB" sz="2800" smtClean="0"/>
              <a:t> 	- pemakaian </a:t>
            </a:r>
            <a:r>
              <a:rPr lang="en-GB" sz="2800" i="1" smtClean="0"/>
              <a:t>storage</a:t>
            </a:r>
          </a:p>
          <a:p>
            <a:pPr eaLnBrk="1" hangingPunct="1">
              <a:buFontTx/>
              <a:buNone/>
            </a:pPr>
            <a:r>
              <a:rPr lang="en-GB" sz="2800" smtClean="0"/>
              <a:t>	- </a:t>
            </a:r>
            <a:r>
              <a:rPr lang="en-GB" sz="2800" i="1" smtClean="0"/>
              <a:t>throughput</a:t>
            </a:r>
            <a:r>
              <a:rPr lang="en-GB" sz="2800" smtClean="0"/>
              <a:t> (jumlah transaksi per unit waktu)</a:t>
            </a:r>
          </a:p>
          <a:p>
            <a:pPr eaLnBrk="1" hangingPunct="1"/>
            <a:r>
              <a:rPr lang="en-GB" sz="2800" smtClean="0"/>
              <a:t>Perlu </a:t>
            </a:r>
            <a:r>
              <a:rPr lang="en-GB" sz="2800" i="1" smtClean="0"/>
              <a:t>tuning</a:t>
            </a:r>
            <a:r>
              <a:rPr lang="en-GB" sz="2800" smtClean="0"/>
              <a:t> untuk memperbaiki </a:t>
            </a:r>
            <a:r>
              <a:rPr lang="en-GB" sz="2800" i="1" smtClean="0"/>
              <a:t>performance </a:t>
            </a:r>
            <a:r>
              <a:rPr lang="en-GB" sz="2800" smtClean="0"/>
              <a:t>berdasarkan statistik pemakaian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Phase 6: Implementasi Sistem Basis Data</a:t>
            </a:r>
            <a:endParaRPr lang="en-GB" smtClean="0"/>
          </a:p>
        </p:txBody>
      </p:sp>
      <p:sp>
        <p:nvSpPr>
          <p:cNvPr id="27651" name="Rectangle 3"/>
          <p:cNvSpPr>
            <a:spLocks noGrp="1" noChangeArrowheads="1"/>
          </p:cNvSpPr>
          <p:nvPr>
            <p:ph type="body" idx="1"/>
          </p:nvPr>
        </p:nvSpPr>
        <p:spPr/>
        <p:txBody>
          <a:bodyPr/>
          <a:lstStyle/>
          <a:p>
            <a:pPr eaLnBrk="1" hangingPunct="1">
              <a:lnSpc>
                <a:spcPct val="90000"/>
              </a:lnSpc>
            </a:pPr>
            <a:r>
              <a:rPr lang="en-US" smtClean="0"/>
              <a:t>DDL dan SDL dari DBMS dikompilasi membentuk </a:t>
            </a:r>
            <a:r>
              <a:rPr lang="en-US" i="1" smtClean="0"/>
              <a:t>schema </a:t>
            </a:r>
            <a:r>
              <a:rPr lang="en-US" smtClean="0"/>
              <a:t>basis data dan basis data yang masih kosong</a:t>
            </a:r>
          </a:p>
          <a:p>
            <a:pPr eaLnBrk="1" hangingPunct="1">
              <a:lnSpc>
                <a:spcPct val="90000"/>
              </a:lnSpc>
            </a:pPr>
            <a:r>
              <a:rPr lang="en-US" smtClean="0"/>
              <a:t>Basis data dapat dimuati (di-</a:t>
            </a:r>
            <a:r>
              <a:rPr lang="en-US" i="1" smtClean="0"/>
              <a:t>load</a:t>
            </a:r>
            <a:r>
              <a:rPr lang="en-US" smtClean="0"/>
              <a:t>) dari sistem yang lama</a:t>
            </a:r>
          </a:p>
          <a:p>
            <a:pPr eaLnBrk="1" hangingPunct="1">
              <a:lnSpc>
                <a:spcPct val="90000"/>
              </a:lnSpc>
            </a:pPr>
            <a:r>
              <a:rPr lang="en-US" smtClean="0"/>
              <a:t>Transaksi dapat diimplementasikan oleh program aplikasi dan dikompilasi</a:t>
            </a:r>
          </a:p>
          <a:p>
            <a:pPr eaLnBrk="1" hangingPunct="1">
              <a:lnSpc>
                <a:spcPct val="90000"/>
              </a:lnSpc>
            </a:pPr>
            <a:r>
              <a:rPr lang="en-US" smtClean="0"/>
              <a:t>Siap dioperasikan</a:t>
            </a:r>
            <a:endParaRPr lang="en-GB"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76"/>
            <a:ext cx="7772400" cy="1143000"/>
          </a:xfrm>
        </p:spPr>
        <p:txBody>
          <a:bodyPr/>
          <a:lstStyle/>
          <a:p>
            <a:r>
              <a:rPr lang="en-US" dirty="0" err="1" smtClean="0"/>
              <a:t>Ringkasan</a:t>
            </a:r>
            <a:endParaRPr lang="en-US" dirty="0"/>
          </a:p>
        </p:txBody>
      </p:sp>
      <p:sp>
        <p:nvSpPr>
          <p:cNvPr id="3" name="Content Placeholder 2"/>
          <p:cNvSpPr>
            <a:spLocks noGrp="1"/>
          </p:cNvSpPr>
          <p:nvPr>
            <p:ph idx="1"/>
          </p:nvPr>
        </p:nvSpPr>
        <p:spPr>
          <a:xfrm>
            <a:off x="685800" y="571480"/>
            <a:ext cx="7772400" cy="4114800"/>
          </a:xfrm>
        </p:spPr>
        <p:txBody>
          <a:bodyPr/>
          <a:lstStyle/>
          <a:p>
            <a:r>
              <a:rPr lang="en-US" sz="2800" dirty="0" err="1" smtClean="0"/>
              <a:t>Terdapat</a:t>
            </a:r>
            <a:r>
              <a:rPr lang="en-US" sz="2800" dirty="0" smtClean="0"/>
              <a:t> </a:t>
            </a:r>
            <a:r>
              <a:rPr lang="en-US" sz="2800" dirty="0" err="1" smtClean="0"/>
              <a:t>aturan</a:t>
            </a:r>
            <a:r>
              <a:rPr lang="en-US" sz="2800" dirty="0" smtClean="0"/>
              <a:t> system </a:t>
            </a:r>
            <a:r>
              <a:rPr lang="en-US" sz="2800" dirty="0" err="1" smtClean="0"/>
              <a:t>informasi</a:t>
            </a:r>
            <a:r>
              <a:rPr lang="en-US" sz="2800" dirty="0" smtClean="0"/>
              <a:t> </a:t>
            </a:r>
            <a:r>
              <a:rPr lang="en-US" sz="2800" dirty="0" err="1" smtClean="0"/>
              <a:t>dalam</a:t>
            </a:r>
            <a:r>
              <a:rPr lang="en-US" sz="2800" dirty="0" smtClean="0"/>
              <a:t> </a:t>
            </a:r>
            <a:r>
              <a:rPr lang="en-US" sz="2800" dirty="0" err="1" smtClean="0"/>
              <a:t>organisasi</a:t>
            </a:r>
            <a:r>
              <a:rPr lang="en-US" sz="2800" dirty="0" smtClean="0"/>
              <a:t>, system basis data </a:t>
            </a:r>
            <a:r>
              <a:rPr lang="en-US" sz="2800" dirty="0" err="1" smtClean="0"/>
              <a:t>dilihat</a:t>
            </a:r>
            <a:r>
              <a:rPr lang="en-US" sz="2800" dirty="0" smtClean="0"/>
              <a:t> </a:t>
            </a:r>
            <a:r>
              <a:rPr lang="en-US" sz="2800" dirty="0" err="1" smtClean="0"/>
              <a:t>sebagai</a:t>
            </a:r>
            <a:r>
              <a:rPr lang="en-US" sz="2800" dirty="0" smtClean="0"/>
              <a:t> </a:t>
            </a:r>
            <a:r>
              <a:rPr lang="en-US" sz="2800" dirty="0" err="1" smtClean="0"/>
              <a:t>bagian</a:t>
            </a:r>
            <a:r>
              <a:rPr lang="en-US" sz="2800" dirty="0" smtClean="0"/>
              <a:t> system </a:t>
            </a:r>
            <a:r>
              <a:rPr lang="en-US" sz="2800" dirty="0" err="1" smtClean="0"/>
              <a:t>informasi</a:t>
            </a:r>
            <a:r>
              <a:rPr lang="en-US" sz="2800" dirty="0" smtClean="0"/>
              <a:t> </a:t>
            </a:r>
            <a:r>
              <a:rPr lang="en-US" sz="2800" dirty="0" err="1" smtClean="0"/>
              <a:t>dalam</a:t>
            </a:r>
            <a:r>
              <a:rPr lang="en-US" sz="2800" dirty="0" smtClean="0"/>
              <a:t> </a:t>
            </a:r>
            <a:r>
              <a:rPr lang="en-US" sz="2800" dirty="0" err="1" smtClean="0"/>
              <a:t>aplikasi</a:t>
            </a:r>
            <a:r>
              <a:rPr lang="en-US" sz="2800" dirty="0" smtClean="0"/>
              <a:t> </a:t>
            </a:r>
            <a:r>
              <a:rPr lang="en-US" sz="2800" dirty="0" err="1" smtClean="0"/>
              <a:t>berskala</a:t>
            </a:r>
            <a:r>
              <a:rPr lang="en-US" sz="2800" dirty="0" smtClean="0"/>
              <a:t> </a:t>
            </a:r>
            <a:r>
              <a:rPr lang="en-US" sz="2800" dirty="0" err="1" smtClean="0"/>
              <a:t>besar</a:t>
            </a:r>
            <a:r>
              <a:rPr lang="en-US" sz="2800" dirty="0" smtClean="0"/>
              <a:t>.</a:t>
            </a:r>
          </a:p>
          <a:p>
            <a:r>
              <a:rPr lang="en-US" sz="2800" dirty="0" smtClean="0"/>
              <a:t>Basis data </a:t>
            </a:r>
            <a:r>
              <a:rPr lang="en-US" sz="2800" dirty="0" err="1" smtClean="0"/>
              <a:t>sebagai</a:t>
            </a:r>
            <a:r>
              <a:rPr lang="en-US" sz="2800" dirty="0" smtClean="0"/>
              <a:t> </a:t>
            </a:r>
            <a:r>
              <a:rPr lang="en-US" sz="2800" dirty="0" err="1" smtClean="0"/>
              <a:t>manajemen</a:t>
            </a:r>
            <a:r>
              <a:rPr lang="en-US" sz="2800" dirty="0" smtClean="0"/>
              <a:t> </a:t>
            </a:r>
            <a:r>
              <a:rPr lang="en-US" sz="2800" dirty="0" err="1" smtClean="0"/>
              <a:t>resourse</a:t>
            </a:r>
            <a:r>
              <a:rPr lang="en-US" sz="2800" dirty="0" smtClean="0"/>
              <a:t> </a:t>
            </a:r>
            <a:r>
              <a:rPr lang="en-US" sz="2800" dirty="0" err="1" smtClean="0"/>
              <a:t>informasi</a:t>
            </a:r>
            <a:r>
              <a:rPr lang="en-US" sz="2800" dirty="0" smtClean="0"/>
              <a:t> </a:t>
            </a:r>
            <a:r>
              <a:rPr lang="en-US" sz="2800" dirty="0" err="1" smtClean="0"/>
              <a:t>dalam</a:t>
            </a:r>
            <a:r>
              <a:rPr lang="en-US" sz="2800" dirty="0" smtClean="0"/>
              <a:t> </a:t>
            </a:r>
            <a:r>
              <a:rPr lang="en-US" sz="2800" dirty="0" err="1" smtClean="0"/>
              <a:t>organisasi</a:t>
            </a:r>
            <a:r>
              <a:rPr lang="en-US" sz="2800" dirty="0" smtClean="0"/>
              <a:t> </a:t>
            </a:r>
            <a:r>
              <a:rPr lang="en-US" sz="2800" dirty="0" err="1" smtClean="0"/>
              <a:t>dan</a:t>
            </a:r>
            <a:r>
              <a:rPr lang="en-US" sz="2800" dirty="0" smtClean="0"/>
              <a:t> </a:t>
            </a:r>
            <a:r>
              <a:rPr lang="en-US" sz="2800" dirty="0" err="1" smtClean="0"/>
              <a:t>kelangsungan</a:t>
            </a:r>
            <a:r>
              <a:rPr lang="en-US" sz="2800" dirty="0" smtClean="0"/>
              <a:t> </a:t>
            </a:r>
            <a:r>
              <a:rPr lang="en-US" sz="2800" dirty="0" err="1" smtClean="0"/>
              <a:t>hidupnya</a:t>
            </a:r>
            <a:r>
              <a:rPr lang="en-US" sz="2800" dirty="0" smtClean="0"/>
              <a:t> </a:t>
            </a:r>
            <a:r>
              <a:rPr lang="en-US" sz="2800" dirty="0" err="1" smtClean="0"/>
              <a:t>harus</a:t>
            </a:r>
            <a:r>
              <a:rPr lang="en-US" sz="2800" dirty="0" smtClean="0"/>
              <a:t> </a:t>
            </a:r>
            <a:r>
              <a:rPr lang="en-US" sz="2800" dirty="0" err="1" smtClean="0"/>
              <a:t>tetap</a:t>
            </a:r>
            <a:r>
              <a:rPr lang="en-US" sz="2800" dirty="0" smtClean="0"/>
              <a:t> </a:t>
            </a:r>
            <a:r>
              <a:rPr lang="en-US" sz="2800" dirty="0" err="1" smtClean="0"/>
              <a:t>berjalan</a:t>
            </a:r>
            <a:r>
              <a:rPr lang="en-US" sz="2800" dirty="0" smtClean="0"/>
              <a:t>.</a:t>
            </a:r>
          </a:p>
          <a:p>
            <a:r>
              <a:rPr lang="en-US" sz="2800" dirty="0" err="1" smtClean="0"/>
              <a:t>Terdapat</a:t>
            </a:r>
            <a:r>
              <a:rPr lang="en-US" sz="2800" dirty="0" smtClean="0"/>
              <a:t> 6 </a:t>
            </a:r>
            <a:r>
              <a:rPr lang="en-US" sz="2800" dirty="0" err="1" smtClean="0"/>
              <a:t>tahap</a:t>
            </a: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perancangan</a:t>
            </a:r>
            <a:r>
              <a:rPr lang="en-US" sz="2800" dirty="0" smtClean="0"/>
              <a:t>. </a:t>
            </a:r>
            <a:r>
              <a:rPr lang="en-US" sz="2800" dirty="0" err="1" smtClean="0"/>
              <a:t>Tiga</a:t>
            </a:r>
            <a:r>
              <a:rPr lang="en-US" sz="2800" dirty="0" smtClean="0"/>
              <a:t> </a:t>
            </a:r>
            <a:r>
              <a:rPr lang="en-US" sz="2800" dirty="0" err="1" smtClean="0"/>
              <a:t>tahap</a:t>
            </a:r>
            <a:r>
              <a:rPr lang="en-US" sz="2800" dirty="0" smtClean="0"/>
              <a:t> yang </a:t>
            </a:r>
            <a:r>
              <a:rPr lang="en-US" sz="2800" dirty="0" err="1" smtClean="0"/>
              <a:t>umum</a:t>
            </a:r>
            <a:r>
              <a:rPr lang="en-US" sz="2800" dirty="0" smtClean="0"/>
              <a:t> </a:t>
            </a:r>
            <a:r>
              <a:rPr lang="en-US" sz="2800" dirty="0" err="1" smtClean="0"/>
              <a:t>dalam</a:t>
            </a:r>
            <a:r>
              <a:rPr lang="en-US" sz="2800" dirty="0" smtClean="0"/>
              <a:t> </a:t>
            </a:r>
            <a:r>
              <a:rPr lang="en-US" sz="2800" dirty="0" err="1" smtClean="0"/>
              <a:t>rancangan</a:t>
            </a:r>
            <a:r>
              <a:rPr lang="en-US" sz="2800" dirty="0" smtClean="0"/>
              <a:t> basis data </a:t>
            </a:r>
            <a:r>
              <a:rPr lang="en-US" sz="2800" dirty="0" err="1" smtClean="0"/>
              <a:t>adalah</a:t>
            </a:r>
            <a:r>
              <a:rPr lang="en-US" sz="2800" dirty="0" smtClean="0"/>
              <a:t> </a:t>
            </a:r>
            <a:r>
              <a:rPr lang="en-US" sz="2800" dirty="0" err="1" smtClean="0"/>
              <a:t>rancangan</a:t>
            </a:r>
            <a:r>
              <a:rPr lang="en-US" sz="2800" dirty="0" smtClean="0"/>
              <a:t> </a:t>
            </a:r>
            <a:r>
              <a:rPr lang="en-US" sz="2800" dirty="0" err="1" smtClean="0"/>
              <a:t>konseptual</a:t>
            </a:r>
            <a:r>
              <a:rPr lang="en-US" sz="2800" dirty="0" smtClean="0"/>
              <a:t>, </a:t>
            </a:r>
            <a:r>
              <a:rPr lang="en-US" sz="2800" dirty="0" err="1" smtClean="0"/>
              <a:t>rancangan</a:t>
            </a:r>
            <a:r>
              <a:rPr lang="en-US" sz="2800" dirty="0" smtClean="0"/>
              <a:t> </a:t>
            </a:r>
            <a:r>
              <a:rPr lang="en-US" sz="2800" dirty="0" err="1" smtClean="0"/>
              <a:t>logika</a:t>
            </a:r>
            <a:r>
              <a:rPr lang="en-US" sz="2800" dirty="0" smtClean="0"/>
              <a:t> (</a:t>
            </a:r>
            <a:r>
              <a:rPr lang="en-US" sz="2800" dirty="0" err="1" smtClean="0"/>
              <a:t>pemetaan</a:t>
            </a:r>
            <a:r>
              <a:rPr lang="en-US" sz="2800" dirty="0" smtClean="0"/>
              <a:t> model data) </a:t>
            </a:r>
            <a:r>
              <a:rPr lang="en-US" sz="2800" dirty="0" err="1" smtClean="0"/>
              <a:t>dan</a:t>
            </a:r>
            <a:r>
              <a:rPr lang="en-US" sz="2800" dirty="0" smtClean="0"/>
              <a:t> </a:t>
            </a:r>
            <a:r>
              <a:rPr lang="en-US" sz="2800" dirty="0" err="1" smtClean="0"/>
              <a:t>rancangan</a:t>
            </a:r>
            <a:r>
              <a:rPr lang="en-US" sz="2800" dirty="0" smtClean="0"/>
              <a:t> </a:t>
            </a:r>
            <a:r>
              <a:rPr lang="en-US" sz="2800" dirty="0" err="1" smtClean="0"/>
              <a:t>fisik</a:t>
            </a:r>
            <a:r>
              <a:rPr lang="en-US" sz="2800" dirty="0" smtClean="0"/>
              <a:t>. </a:t>
            </a:r>
            <a:r>
              <a:rPr lang="en-US" sz="2800" dirty="0" err="1" smtClean="0"/>
              <a:t>Sedangkan</a:t>
            </a:r>
            <a:r>
              <a:rPr lang="en-US" sz="2800" dirty="0" smtClean="0"/>
              <a:t> </a:t>
            </a:r>
            <a:r>
              <a:rPr lang="en-US" sz="2800" dirty="0" err="1" smtClean="0"/>
              <a:t>tahap</a:t>
            </a:r>
            <a:r>
              <a:rPr lang="en-US" sz="2800" dirty="0" smtClean="0"/>
              <a:t> </a:t>
            </a:r>
            <a:r>
              <a:rPr lang="en-US" sz="2800" dirty="0" err="1" smtClean="0"/>
              <a:t>inisial</a:t>
            </a:r>
            <a:r>
              <a:rPr lang="en-US" sz="2800" dirty="0" smtClean="0"/>
              <a:t> </a:t>
            </a:r>
            <a:r>
              <a:rPr lang="en-US" sz="2800" dirty="0" err="1" smtClean="0"/>
              <a:t>adalah</a:t>
            </a:r>
            <a:r>
              <a:rPr lang="en-US" sz="2800" dirty="0" smtClean="0"/>
              <a:t> </a:t>
            </a:r>
            <a:r>
              <a:rPr lang="en-US" sz="2800" dirty="0" err="1" smtClean="0"/>
              <a:t>koleksi</a:t>
            </a:r>
            <a:r>
              <a:rPr lang="en-US" sz="2800" dirty="0" smtClean="0"/>
              <a:t> </a:t>
            </a:r>
            <a:r>
              <a:rPr lang="en-US" sz="2800" dirty="0" err="1" smtClean="0"/>
              <a:t>dan</a:t>
            </a:r>
            <a:r>
              <a:rPr lang="en-US" sz="2800" dirty="0" smtClean="0"/>
              <a:t> </a:t>
            </a:r>
            <a:r>
              <a:rPr lang="en-US" sz="2800" dirty="0" err="1" smtClean="0"/>
              <a:t>analisa</a:t>
            </a:r>
            <a:r>
              <a:rPr lang="en-US" sz="2800" dirty="0" smtClean="0"/>
              <a:t> </a:t>
            </a:r>
            <a:r>
              <a:rPr lang="en-US" sz="2800" dirty="0" err="1" smtClean="0"/>
              <a:t>kebutuhan</a:t>
            </a:r>
            <a:r>
              <a:rPr lang="en-US" sz="2800" dirty="0" smtClean="0"/>
              <a:t> yang </a:t>
            </a:r>
            <a:r>
              <a:rPr lang="en-US" sz="2800" dirty="0" err="1" smtClean="0"/>
              <a:t>biasanya</a:t>
            </a:r>
            <a:r>
              <a:rPr lang="en-US" sz="2800" dirty="0" smtClean="0"/>
              <a:t> </a:t>
            </a:r>
            <a:r>
              <a:rPr lang="en-US" sz="2800" dirty="0" err="1" smtClean="0"/>
              <a:t>termasuk</a:t>
            </a:r>
            <a:r>
              <a:rPr lang="en-US" sz="2800" dirty="0" smtClean="0"/>
              <a:t> </a:t>
            </a:r>
            <a:r>
              <a:rPr lang="en-US" sz="2800" dirty="0" err="1" smtClean="0"/>
              <a:t>dalam</a:t>
            </a:r>
            <a:r>
              <a:rPr lang="en-US" sz="2800" dirty="0" smtClean="0"/>
              <a:t> </a:t>
            </a:r>
            <a:r>
              <a:rPr lang="en-US" sz="2800" dirty="0" err="1" smtClean="0"/>
              <a:t>tahap</a:t>
            </a:r>
            <a:r>
              <a:rPr lang="en-US" sz="2800" dirty="0" smtClean="0"/>
              <a:t> </a:t>
            </a:r>
            <a:r>
              <a:rPr lang="en-US" sz="2800" dirty="0" err="1" smtClean="0"/>
              <a:t>pra</a:t>
            </a:r>
            <a:r>
              <a:rPr lang="en-US" sz="2800" dirty="0" smtClean="0"/>
              <a:t> </a:t>
            </a:r>
            <a:r>
              <a:rPr lang="en-US" sz="2800" dirty="0" err="1" smtClean="0"/>
              <a:t>desain</a:t>
            </a:r>
            <a:r>
              <a:rPr lang="en-US" sz="2800" dirty="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76"/>
            <a:ext cx="7772400" cy="1143000"/>
          </a:xfrm>
        </p:spPr>
        <p:txBody>
          <a:bodyPr/>
          <a:lstStyle/>
          <a:p>
            <a:r>
              <a:rPr lang="en-US" dirty="0" err="1" smtClean="0"/>
              <a:t>Ringkasan</a:t>
            </a:r>
            <a:endParaRPr lang="en-US" dirty="0"/>
          </a:p>
        </p:txBody>
      </p:sp>
      <p:sp>
        <p:nvSpPr>
          <p:cNvPr id="3" name="Content Placeholder 2"/>
          <p:cNvSpPr>
            <a:spLocks noGrp="1"/>
          </p:cNvSpPr>
          <p:nvPr>
            <p:ph idx="1"/>
          </p:nvPr>
        </p:nvSpPr>
        <p:spPr>
          <a:xfrm>
            <a:off x="685800" y="957274"/>
            <a:ext cx="7772400" cy="4114800"/>
          </a:xfrm>
        </p:spPr>
        <p:txBody>
          <a:bodyPr/>
          <a:lstStyle/>
          <a:p>
            <a:r>
              <a:rPr lang="en-US" sz="2800" dirty="0" err="1" smtClean="0"/>
              <a:t>Ada</a:t>
            </a:r>
            <a:r>
              <a:rPr lang="en-US" sz="2800" dirty="0" smtClean="0"/>
              <a:t> </a:t>
            </a:r>
            <a:r>
              <a:rPr lang="en-US" sz="2800" dirty="0" err="1" smtClean="0"/>
              <a:t>beberapa</a:t>
            </a:r>
            <a:r>
              <a:rPr lang="en-US" sz="2800" dirty="0" smtClean="0"/>
              <a:t> criteria </a:t>
            </a:r>
            <a:r>
              <a:rPr lang="en-US" sz="2800" dirty="0" err="1" smtClean="0"/>
              <a:t>organisasi</a:t>
            </a:r>
            <a:r>
              <a:rPr lang="en-US" sz="2800" dirty="0" smtClean="0"/>
              <a:t> </a:t>
            </a:r>
            <a:r>
              <a:rPr lang="en-US" sz="2800" dirty="0" err="1" smtClean="0"/>
              <a:t>dalam</a:t>
            </a:r>
            <a:r>
              <a:rPr lang="en-US" sz="2800" dirty="0" smtClean="0"/>
              <a:t> </a:t>
            </a:r>
            <a:r>
              <a:rPr lang="en-US" sz="2800" dirty="0" err="1" smtClean="0"/>
              <a:t>pemilihan</a:t>
            </a:r>
            <a:r>
              <a:rPr lang="en-US" sz="2800" dirty="0" smtClean="0"/>
              <a:t> DBMS</a:t>
            </a:r>
          </a:p>
          <a:p>
            <a:r>
              <a:rPr lang="en-US" sz="2800" dirty="0" err="1" smtClean="0"/>
              <a:t>Jika</a:t>
            </a:r>
            <a:r>
              <a:rPr lang="en-US" sz="2800" dirty="0" smtClean="0"/>
              <a:t> </a:t>
            </a:r>
            <a:r>
              <a:rPr lang="en-US" sz="2800" dirty="0" err="1" smtClean="0"/>
              <a:t>permasalahan</a:t>
            </a:r>
            <a:r>
              <a:rPr lang="en-US" sz="2800" dirty="0" smtClean="0"/>
              <a:t> </a:t>
            </a:r>
            <a:r>
              <a:rPr lang="en-US" sz="2800" dirty="0" err="1" smtClean="0"/>
              <a:t>performansi</a:t>
            </a:r>
            <a:r>
              <a:rPr lang="en-US" sz="2800" dirty="0" smtClean="0"/>
              <a:t> </a:t>
            </a:r>
            <a:r>
              <a:rPr lang="en-US" sz="2800" dirty="0" err="1" smtClean="0"/>
              <a:t>terdeteksi</a:t>
            </a:r>
            <a:r>
              <a:rPr lang="en-US" sz="2800" dirty="0" smtClean="0"/>
              <a:t> </a:t>
            </a:r>
            <a:r>
              <a:rPr lang="en-US" sz="2800" dirty="0" err="1" smtClean="0"/>
              <a:t>dan</a:t>
            </a:r>
            <a:r>
              <a:rPr lang="en-US" sz="2800" dirty="0" smtClean="0"/>
              <a:t> </a:t>
            </a:r>
            <a:r>
              <a:rPr lang="en-US" sz="2800" dirty="0" err="1" smtClean="0"/>
              <a:t>aplikasi</a:t>
            </a:r>
            <a:r>
              <a:rPr lang="en-US" sz="2800" dirty="0" smtClean="0"/>
              <a:t> </a:t>
            </a:r>
            <a:r>
              <a:rPr lang="en-US" sz="2800" dirty="0" err="1" smtClean="0"/>
              <a:t>baru</a:t>
            </a:r>
            <a:r>
              <a:rPr lang="en-US" sz="2800" dirty="0" smtClean="0"/>
              <a:t> </a:t>
            </a:r>
            <a:r>
              <a:rPr lang="en-US" sz="2800" dirty="0" err="1" smtClean="0"/>
              <a:t>diaplikasikan</a:t>
            </a:r>
            <a:r>
              <a:rPr lang="en-US" sz="2800" dirty="0" smtClean="0"/>
              <a:t>, </a:t>
            </a:r>
            <a:r>
              <a:rPr lang="en-US" sz="2800" dirty="0" err="1" smtClean="0"/>
              <a:t>rancangan</a:t>
            </a:r>
            <a:r>
              <a:rPr lang="en-US" sz="2800" dirty="0" smtClean="0"/>
              <a:t> </a:t>
            </a:r>
            <a:r>
              <a:rPr lang="en-US" sz="2800" dirty="0" err="1" smtClean="0"/>
              <a:t>harus</a:t>
            </a:r>
            <a:r>
              <a:rPr lang="en-US" sz="2800" dirty="0" smtClean="0"/>
              <a:t> </a:t>
            </a:r>
            <a:r>
              <a:rPr lang="en-US" sz="2800" dirty="0" err="1" smtClean="0"/>
              <a:t>dimodifikasi</a:t>
            </a:r>
            <a:endParaRPr lang="en-US" sz="2800" dirty="0" smtClean="0"/>
          </a:p>
          <a:p>
            <a:r>
              <a:rPr lang="en-US" sz="2800" dirty="0" err="1" smtClean="0"/>
              <a:t>Pada</a:t>
            </a:r>
            <a:r>
              <a:rPr lang="en-US" sz="2800" dirty="0" smtClean="0"/>
              <a:t> basis data </a:t>
            </a:r>
            <a:r>
              <a:rPr lang="en-US" sz="2800" dirty="0" err="1" smtClean="0"/>
              <a:t>relasional</a:t>
            </a:r>
            <a:r>
              <a:rPr lang="en-US" sz="2800" dirty="0" smtClean="0"/>
              <a:t>, factor yang </a:t>
            </a:r>
            <a:r>
              <a:rPr lang="en-US" sz="2800" dirty="0" err="1" smtClean="0"/>
              <a:t>berakibat</a:t>
            </a:r>
            <a:r>
              <a:rPr lang="en-US" sz="2800" dirty="0" smtClean="0"/>
              <a:t> </a:t>
            </a:r>
            <a:r>
              <a:rPr lang="en-US" sz="2800" dirty="0" err="1" smtClean="0"/>
              <a:t>pada</a:t>
            </a:r>
            <a:r>
              <a:rPr lang="en-US" sz="2800" dirty="0" smtClean="0"/>
              <a:t> </a:t>
            </a:r>
            <a:r>
              <a:rPr lang="en-US" sz="2800" dirty="0" err="1" smtClean="0"/>
              <a:t>keputusan</a:t>
            </a:r>
            <a:r>
              <a:rPr lang="en-US" sz="2800" dirty="0" smtClean="0"/>
              <a:t> </a:t>
            </a:r>
            <a:r>
              <a:rPr lang="en-US" sz="2800" dirty="0" err="1" smtClean="0"/>
              <a:t>rancangan</a:t>
            </a:r>
            <a:r>
              <a:rPr lang="en-US" sz="2800" dirty="0" smtClean="0"/>
              <a:t> basis data </a:t>
            </a:r>
            <a:r>
              <a:rPr lang="en-US" sz="2800" dirty="0" err="1" smtClean="0"/>
              <a:t>fisik</a:t>
            </a:r>
            <a:r>
              <a:rPr lang="en-US" sz="2800" dirty="0" smtClean="0"/>
              <a:t> </a:t>
            </a:r>
            <a:r>
              <a:rPr lang="en-US" sz="2800" dirty="0" err="1" smtClean="0"/>
              <a:t>dan</a:t>
            </a:r>
            <a:r>
              <a:rPr lang="en-US" sz="2800" dirty="0" smtClean="0"/>
              <a:t> </a:t>
            </a:r>
            <a:r>
              <a:rPr lang="en-US" sz="2800" dirty="0" err="1" smtClean="0"/>
              <a:t>mnyediakan</a:t>
            </a:r>
            <a:r>
              <a:rPr lang="en-US" sz="2800" dirty="0" smtClean="0"/>
              <a:t> </a:t>
            </a:r>
            <a:r>
              <a:rPr lang="en-US" sz="2800" dirty="0" err="1" smtClean="0"/>
              <a:t>tuntunan</a:t>
            </a:r>
            <a:r>
              <a:rPr lang="en-US" sz="2800" dirty="0" smtClean="0"/>
              <a:t> </a:t>
            </a:r>
            <a:r>
              <a:rPr lang="en-US" sz="2800" dirty="0" err="1" smtClean="0"/>
              <a:t>pemilihan</a:t>
            </a:r>
            <a:r>
              <a:rPr lang="en-US" sz="2800" dirty="0" smtClean="0"/>
              <a:t> alternative </a:t>
            </a:r>
            <a:r>
              <a:rPr lang="en-US" sz="2800" dirty="0" err="1" smtClean="0"/>
              <a:t>rancangan</a:t>
            </a:r>
            <a:r>
              <a:rPr lang="en-US" sz="2800" dirty="0" smtClean="0"/>
              <a:t> </a:t>
            </a:r>
            <a:r>
              <a:rPr lang="en-US" sz="2800" dirty="0" err="1" smtClean="0"/>
              <a:t>desain</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err="1" smtClean="0">
                <a:solidFill>
                  <a:schemeClr val="tx2"/>
                </a:solidFill>
                <a:latin typeface="+mj-lt"/>
                <a:ea typeface="+mj-ea"/>
                <a:cs typeface="+mj-cs"/>
              </a:rPr>
              <a:t>Siklus</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Kehidupan</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Sistem</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Informasi</a:t>
            </a:r>
            <a:r>
              <a:rPr lang="en-US" dirty="0" smtClean="0">
                <a:solidFill>
                  <a:schemeClr val="tx2"/>
                </a:solidFill>
                <a:latin typeface="+mj-lt"/>
                <a:ea typeface="+mj-ea"/>
                <a:cs typeface="+mj-cs"/>
              </a:rPr>
              <a:t> (Macro Life Cycle )</a:t>
            </a:r>
            <a:endParaRPr lang="en-US" b="1" dirty="0"/>
          </a:p>
        </p:txBody>
      </p:sp>
      <p:sp>
        <p:nvSpPr>
          <p:cNvPr id="4099" name="Rectangle 3"/>
          <p:cNvSpPr>
            <a:spLocks noGrp="1" noChangeArrowheads="1"/>
          </p:cNvSpPr>
          <p:nvPr>
            <p:ph type="body" idx="1"/>
          </p:nvPr>
        </p:nvSpPr>
        <p:spPr/>
        <p:txBody>
          <a:bodyPr/>
          <a:lstStyle/>
          <a:p>
            <a:pPr lvl="0"/>
            <a:r>
              <a:rPr lang="en-US" dirty="0" err="1" smtClean="0">
                <a:solidFill>
                  <a:schemeClr val="tx1"/>
                </a:solidFill>
                <a:latin typeface="+mn-lt"/>
                <a:ea typeface="+mn-ea"/>
                <a:cs typeface="+mn-cs"/>
              </a:rPr>
              <a:t>Analisa</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dan</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Pengumpulan</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Kebutuhan</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Pengguna</a:t>
            </a:r>
            <a:endParaRPr lang="en-US" dirty="0" smtClean="0">
              <a:solidFill>
                <a:schemeClr val="tx1"/>
              </a:solidFill>
              <a:latin typeface="+mn-lt"/>
              <a:ea typeface="+mn-ea"/>
              <a:cs typeface="+mn-cs"/>
            </a:endParaRPr>
          </a:p>
          <a:p>
            <a:pPr>
              <a:buNone/>
            </a:pPr>
            <a:r>
              <a:rPr lang="en-US" dirty="0" smtClean="0"/>
              <a:t>    </a:t>
            </a:r>
            <a:r>
              <a:rPr lang="en-US" dirty="0" err="1" smtClean="0"/>
              <a:t>Kebutuhan–kebutuhan</a:t>
            </a:r>
            <a:r>
              <a:rPr lang="en-US" dirty="0" smtClean="0"/>
              <a:t> yang detail </a:t>
            </a:r>
            <a:r>
              <a:rPr lang="en-US" dirty="0" err="1" smtClean="0"/>
              <a:t>dikumpulkan</a:t>
            </a:r>
            <a:r>
              <a:rPr lang="en-US" dirty="0" smtClean="0"/>
              <a:t> </a:t>
            </a:r>
            <a:r>
              <a:rPr lang="en-US" dirty="0" err="1" smtClean="0"/>
              <a:t>dengan</a:t>
            </a:r>
            <a:r>
              <a:rPr lang="en-US" dirty="0" smtClean="0"/>
              <a:t> </a:t>
            </a:r>
            <a:r>
              <a:rPr lang="en-US" dirty="0" err="1" smtClean="0"/>
              <a:t>berinteraksi</a:t>
            </a:r>
            <a:r>
              <a:rPr lang="en-US" dirty="0" smtClean="0"/>
              <a:t> </a:t>
            </a:r>
            <a:r>
              <a:rPr lang="en-US" dirty="0" err="1" smtClean="0"/>
              <a:t>pada</a:t>
            </a:r>
            <a:r>
              <a:rPr lang="en-US" dirty="0" smtClean="0"/>
              <a:t> </a:t>
            </a:r>
            <a:r>
              <a:rPr lang="en-US" dirty="0" err="1" smtClean="0"/>
              <a:t>sekelompok</a:t>
            </a:r>
            <a:r>
              <a:rPr lang="en-US" dirty="0" smtClean="0"/>
              <a:t> </a:t>
            </a:r>
            <a:r>
              <a:rPr lang="en-US" dirty="0" err="1" smtClean="0"/>
              <a:t>pemakai</a:t>
            </a:r>
            <a:r>
              <a:rPr lang="en-US" dirty="0" smtClean="0"/>
              <a:t> </a:t>
            </a:r>
            <a:r>
              <a:rPr lang="en-US" dirty="0" err="1" smtClean="0"/>
              <a:t>atau</a:t>
            </a:r>
            <a:r>
              <a:rPr lang="en-US" dirty="0" smtClean="0"/>
              <a:t> </a:t>
            </a:r>
            <a:r>
              <a:rPr lang="en-US" dirty="0" err="1" smtClean="0"/>
              <a:t>pemakai</a:t>
            </a:r>
            <a:r>
              <a:rPr lang="en-US" dirty="0" smtClean="0"/>
              <a:t> </a:t>
            </a:r>
            <a:r>
              <a:rPr lang="en-US" dirty="0" err="1" smtClean="0"/>
              <a:t>individu</a:t>
            </a:r>
            <a:r>
              <a:rPr lang="en-US" dirty="0" smtClean="0"/>
              <a:t>. </a:t>
            </a:r>
            <a:r>
              <a:rPr lang="en-US" dirty="0" err="1" smtClean="0"/>
              <a:t>Mengidentifikasikan</a:t>
            </a:r>
            <a:r>
              <a:rPr lang="en-US" dirty="0" smtClean="0"/>
              <a:t> </a:t>
            </a:r>
            <a:r>
              <a:rPr lang="en-US" dirty="0" err="1" smtClean="0"/>
              <a:t>masalah</a:t>
            </a:r>
            <a:r>
              <a:rPr lang="en-US" dirty="0" smtClean="0"/>
              <a:t> yang </a:t>
            </a:r>
            <a:r>
              <a:rPr lang="en-US" dirty="0" err="1" smtClean="0"/>
              <a:t>ada</a:t>
            </a:r>
            <a:r>
              <a:rPr lang="en-US" dirty="0" smtClean="0"/>
              <a:t> </a:t>
            </a:r>
            <a:r>
              <a:rPr lang="en-US" dirty="0" err="1" smtClean="0"/>
              <a:t>dan</a:t>
            </a:r>
            <a:r>
              <a:rPr lang="en-US" dirty="0" smtClean="0"/>
              <a:t> </a:t>
            </a:r>
            <a:r>
              <a:rPr lang="en-US" dirty="0" err="1" smtClean="0"/>
              <a:t>kebutuhan-butuhan</a:t>
            </a:r>
            <a:r>
              <a:rPr lang="en-US" dirty="0" smtClean="0"/>
              <a:t>, </a:t>
            </a:r>
            <a:r>
              <a:rPr lang="en-US" dirty="0" err="1" smtClean="0"/>
              <a:t>ketergantungan</a:t>
            </a:r>
            <a:r>
              <a:rPr lang="en-US" dirty="0" smtClean="0"/>
              <a:t> </a:t>
            </a:r>
            <a:r>
              <a:rPr lang="en-US" dirty="0" err="1" smtClean="0"/>
              <a:t>antar</a:t>
            </a:r>
            <a:r>
              <a:rPr lang="en-US" dirty="0" smtClean="0"/>
              <a:t> </a:t>
            </a:r>
            <a:r>
              <a:rPr lang="en-US" dirty="0" err="1" smtClean="0"/>
              <a:t>aplikasi</a:t>
            </a:r>
            <a:r>
              <a:rPr lang="en-US" dirty="0" smtClean="0"/>
              <a:t>, </a:t>
            </a:r>
            <a:r>
              <a:rPr lang="en-US" dirty="0" err="1" smtClean="0"/>
              <a:t>komunikasi</a:t>
            </a:r>
            <a:r>
              <a:rPr lang="en-US" dirty="0" smtClean="0"/>
              <a:t> </a:t>
            </a:r>
            <a:r>
              <a:rPr lang="en-US" dirty="0" err="1" smtClean="0"/>
              <a:t>dan</a:t>
            </a:r>
            <a:r>
              <a:rPr lang="en-US" dirty="0" smtClean="0"/>
              <a:t> </a:t>
            </a:r>
            <a:r>
              <a:rPr lang="en-US" dirty="0" err="1" smtClean="0"/>
              <a:t>prosedur</a:t>
            </a:r>
            <a:r>
              <a:rPr lang="en-US" dirty="0" smtClean="0"/>
              <a:t> </a:t>
            </a:r>
            <a:r>
              <a:rPr lang="en-US" dirty="0" err="1" smtClean="0"/>
              <a:t>laporan</a:t>
            </a:r>
            <a:r>
              <a:rPr lang="en-US" dirty="0" smtClean="0"/>
              <a:t>.</a:t>
            </a:r>
          </a:p>
          <a:p>
            <a:pPr lvl="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err="1" smtClean="0">
                <a:solidFill>
                  <a:schemeClr val="tx2"/>
                </a:solidFill>
                <a:latin typeface="+mj-lt"/>
                <a:ea typeface="+mj-ea"/>
                <a:cs typeface="+mj-cs"/>
              </a:rPr>
              <a:t>Siklus</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Kehidupan</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Sistem</a:t>
            </a:r>
            <a:r>
              <a:rPr lang="en-US" dirty="0" smtClean="0">
                <a:solidFill>
                  <a:schemeClr val="tx2"/>
                </a:solidFill>
                <a:latin typeface="+mj-lt"/>
                <a:ea typeface="+mj-ea"/>
                <a:cs typeface="+mj-cs"/>
              </a:rPr>
              <a:t> </a:t>
            </a:r>
            <a:r>
              <a:rPr lang="en-US" dirty="0" err="1" smtClean="0">
                <a:solidFill>
                  <a:schemeClr val="tx2"/>
                </a:solidFill>
                <a:latin typeface="+mj-lt"/>
                <a:ea typeface="+mj-ea"/>
                <a:cs typeface="+mj-cs"/>
              </a:rPr>
              <a:t>Informasi</a:t>
            </a:r>
            <a:r>
              <a:rPr lang="en-US" dirty="0" smtClean="0">
                <a:solidFill>
                  <a:schemeClr val="tx2"/>
                </a:solidFill>
                <a:latin typeface="+mj-lt"/>
                <a:ea typeface="+mj-ea"/>
                <a:cs typeface="+mj-cs"/>
              </a:rPr>
              <a:t> (Macro Life Cycle )</a:t>
            </a:r>
            <a:endParaRPr lang="en-US" b="1" dirty="0"/>
          </a:p>
        </p:txBody>
      </p:sp>
      <p:sp>
        <p:nvSpPr>
          <p:cNvPr id="4099" name="Rectangle 3"/>
          <p:cNvSpPr>
            <a:spLocks noGrp="1" noChangeArrowheads="1"/>
          </p:cNvSpPr>
          <p:nvPr>
            <p:ph type="body" idx="1"/>
          </p:nvPr>
        </p:nvSpPr>
        <p:spPr/>
        <p:txBody>
          <a:bodyPr/>
          <a:lstStyle/>
          <a:p>
            <a:r>
              <a:rPr lang="en-US" sz="2800" dirty="0" err="1" smtClean="0">
                <a:solidFill>
                  <a:schemeClr val="tx1"/>
                </a:solidFill>
                <a:latin typeface="+mn-lt"/>
                <a:ea typeface="+mn-ea"/>
                <a:cs typeface="+mn-cs"/>
              </a:rPr>
              <a:t>Perancangan</a:t>
            </a:r>
            <a:r>
              <a:rPr lang="en-US" sz="2800" dirty="0" smtClean="0"/>
              <a:t>, </a:t>
            </a:r>
            <a:r>
              <a:rPr lang="en-US" sz="2800" dirty="0" err="1" smtClean="0"/>
              <a:t>perancangan</a:t>
            </a:r>
            <a:r>
              <a:rPr lang="en-US" sz="2800" dirty="0" smtClean="0"/>
              <a:t> </a:t>
            </a:r>
            <a:r>
              <a:rPr lang="en-US" sz="2800" dirty="0" err="1" smtClean="0"/>
              <a:t>terbagi</a:t>
            </a:r>
            <a:r>
              <a:rPr lang="en-US" sz="2800" dirty="0" smtClean="0"/>
              <a:t> </a:t>
            </a:r>
            <a:r>
              <a:rPr lang="en-US" sz="2800" dirty="0" err="1" smtClean="0"/>
              <a:t>menjadi</a:t>
            </a:r>
            <a:r>
              <a:rPr lang="en-US" sz="2800" dirty="0" smtClean="0"/>
              <a:t> </a:t>
            </a:r>
            <a:r>
              <a:rPr lang="en-US" sz="2800" dirty="0" err="1" smtClean="0"/>
              <a:t>dua</a:t>
            </a:r>
            <a:r>
              <a:rPr lang="en-US" sz="2800" dirty="0" smtClean="0"/>
              <a:t> </a:t>
            </a:r>
            <a:r>
              <a:rPr lang="en-US" sz="2800" dirty="0" err="1" smtClean="0"/>
              <a:t>yaitu</a:t>
            </a:r>
            <a:r>
              <a:rPr lang="en-US" sz="2800" dirty="0" smtClean="0"/>
              <a:t> :  </a:t>
            </a:r>
            <a:r>
              <a:rPr lang="en-US" sz="2800" dirty="0" err="1" smtClean="0"/>
              <a:t>perancangan</a:t>
            </a:r>
            <a:r>
              <a:rPr lang="en-US" sz="2800" dirty="0" smtClean="0"/>
              <a:t> </a:t>
            </a:r>
            <a:r>
              <a:rPr lang="en-US" sz="2800" dirty="0" err="1" smtClean="0"/>
              <a:t>sistem</a:t>
            </a:r>
            <a:r>
              <a:rPr lang="en-US" sz="2800" dirty="0" smtClean="0"/>
              <a:t> database </a:t>
            </a:r>
            <a:r>
              <a:rPr lang="en-US" sz="2800" dirty="0" err="1" smtClean="0"/>
              <a:t>dan</a:t>
            </a:r>
            <a:r>
              <a:rPr lang="en-US" sz="2800" dirty="0" smtClean="0"/>
              <a:t>  </a:t>
            </a:r>
            <a:r>
              <a:rPr lang="en-US" sz="2800" dirty="0" err="1" smtClean="0"/>
              <a:t>sistem</a:t>
            </a:r>
            <a:r>
              <a:rPr lang="en-US" sz="2800" dirty="0" smtClean="0"/>
              <a:t> </a:t>
            </a:r>
            <a:r>
              <a:rPr lang="en-US" sz="2800" dirty="0" err="1" smtClean="0"/>
              <a:t>aplikasi</a:t>
            </a:r>
            <a:endParaRPr lang="en-US" sz="2800" dirty="0" smtClean="0"/>
          </a:p>
          <a:p>
            <a:r>
              <a:rPr lang="en-US" sz="2800" dirty="0" err="1" smtClean="0">
                <a:solidFill>
                  <a:schemeClr val="tx1"/>
                </a:solidFill>
                <a:latin typeface="+mn-lt"/>
                <a:ea typeface="+mn-ea"/>
                <a:cs typeface="+mn-cs"/>
              </a:rPr>
              <a:t>Implementasi</a:t>
            </a:r>
            <a:r>
              <a:rPr lang="en-US" sz="2800" dirty="0" smtClean="0"/>
              <a:t>, </a:t>
            </a:r>
            <a:r>
              <a:rPr lang="en-US" sz="2800" dirty="0" err="1" smtClean="0"/>
              <a:t>mengimplementasikan</a:t>
            </a:r>
            <a:r>
              <a:rPr lang="en-US" sz="2800" dirty="0" smtClean="0"/>
              <a:t> </a:t>
            </a:r>
            <a:r>
              <a:rPr lang="en-US" sz="2800" dirty="0" err="1" smtClean="0"/>
              <a:t>sistem</a:t>
            </a:r>
            <a:r>
              <a:rPr lang="en-US" sz="2800" dirty="0" smtClean="0"/>
              <a:t> </a:t>
            </a:r>
            <a:r>
              <a:rPr lang="en-US" sz="2800" dirty="0" err="1" smtClean="0"/>
              <a:t>informasi</a:t>
            </a:r>
            <a:r>
              <a:rPr lang="en-US" sz="2800" dirty="0" smtClean="0"/>
              <a:t> </a:t>
            </a:r>
            <a:r>
              <a:rPr lang="en-US" sz="2800" dirty="0" err="1" smtClean="0"/>
              <a:t>dengan</a:t>
            </a:r>
            <a:r>
              <a:rPr lang="en-US" sz="2800" dirty="0" smtClean="0"/>
              <a:t> database yang </a:t>
            </a:r>
            <a:r>
              <a:rPr lang="en-US" sz="2800" dirty="0" err="1" smtClean="0"/>
              <a:t>ada</a:t>
            </a:r>
            <a:endParaRPr lang="en-US" sz="2800" dirty="0" smtClean="0"/>
          </a:p>
          <a:p>
            <a:r>
              <a:rPr lang="en-US" sz="2800" dirty="0" err="1" smtClean="0">
                <a:solidFill>
                  <a:schemeClr val="tx1"/>
                </a:solidFill>
                <a:latin typeface="+mn-lt"/>
                <a:ea typeface="+mn-ea"/>
                <a:cs typeface="+mn-cs"/>
              </a:rPr>
              <a:t>Pengujian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dan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Validasi</a:t>
            </a:r>
            <a:r>
              <a:rPr lang="en-US" sz="2800" dirty="0" smtClean="0">
                <a:solidFill>
                  <a:schemeClr val="tx1"/>
                </a:solidFill>
                <a:latin typeface="+mn-lt"/>
                <a:ea typeface="+mn-ea"/>
                <a:cs typeface="+mn-cs"/>
              </a:rPr>
              <a:t> </a:t>
            </a:r>
            <a:r>
              <a:rPr lang="en-US" sz="2800" dirty="0" err="1" smtClean="0"/>
              <a:t>sistem</a:t>
            </a:r>
            <a:r>
              <a:rPr lang="en-US" sz="2800" dirty="0" smtClean="0"/>
              <a:t> database  </a:t>
            </a:r>
            <a:r>
              <a:rPr lang="en-US" sz="2800" dirty="0" err="1" smtClean="0"/>
              <a:t>dengan</a:t>
            </a:r>
            <a:r>
              <a:rPr lang="en-US" sz="2800" dirty="0" smtClean="0"/>
              <a:t> </a:t>
            </a:r>
            <a:r>
              <a:rPr lang="en-US" sz="2800" dirty="0" err="1" smtClean="0"/>
              <a:t>kriteria</a:t>
            </a:r>
            <a:r>
              <a:rPr lang="en-US" sz="2800" dirty="0" smtClean="0"/>
              <a:t> </a:t>
            </a:r>
            <a:r>
              <a:rPr lang="en-US" sz="2800" dirty="0" err="1" smtClean="0"/>
              <a:t>kinerja</a:t>
            </a:r>
            <a:r>
              <a:rPr lang="en-US" sz="2800" dirty="0" smtClean="0"/>
              <a:t> yang </a:t>
            </a:r>
            <a:r>
              <a:rPr lang="en-US" sz="2800" dirty="0" err="1" smtClean="0"/>
              <a:t>diinginkan</a:t>
            </a:r>
            <a:r>
              <a:rPr lang="en-US" sz="2800" dirty="0" smtClean="0"/>
              <a:t>  </a:t>
            </a:r>
            <a:r>
              <a:rPr lang="en-US" sz="2800" dirty="0" err="1" smtClean="0"/>
              <a:t>oleh</a:t>
            </a:r>
            <a:r>
              <a:rPr lang="en-US" sz="2800" dirty="0" smtClean="0"/>
              <a:t> </a:t>
            </a:r>
            <a:r>
              <a:rPr lang="en-US" sz="2800" dirty="0" err="1" smtClean="0"/>
              <a:t>pengguna</a:t>
            </a:r>
            <a:r>
              <a:rPr lang="en-US" sz="2800" dirty="0" smtClean="0"/>
              <a:t>. </a:t>
            </a:r>
            <a:endParaRPr lang="en-US" sz="2800" dirty="0" smtClean="0">
              <a:solidFill>
                <a:schemeClr val="tx1"/>
              </a:solidFill>
              <a:latin typeface="+mn-lt"/>
              <a:ea typeface="+mn-ea"/>
              <a:cs typeface="+mn-cs"/>
            </a:endParaRPr>
          </a:p>
          <a:p>
            <a:r>
              <a:rPr lang="en-US" sz="2800" dirty="0" err="1" smtClean="0">
                <a:solidFill>
                  <a:schemeClr val="tx1"/>
                </a:solidFill>
                <a:latin typeface="+mn-lt"/>
                <a:ea typeface="+mn-ea"/>
                <a:cs typeface="+mn-cs"/>
              </a:rPr>
              <a:t>Pengoperasian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dan</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Perawatan</a:t>
            </a:r>
            <a:r>
              <a:rPr lang="en-US" sz="2800" dirty="0" smtClean="0"/>
              <a:t>, </a:t>
            </a:r>
            <a:r>
              <a:rPr lang="en-US" sz="2800" dirty="0" err="1" smtClean="0"/>
              <a:t>pengoperasian</a:t>
            </a:r>
            <a:r>
              <a:rPr lang="en-US" sz="2800" dirty="0" smtClean="0"/>
              <a:t> </a:t>
            </a:r>
            <a:r>
              <a:rPr lang="en-US" sz="2800" dirty="0" err="1" smtClean="0"/>
              <a:t>sistem</a:t>
            </a:r>
            <a:r>
              <a:rPr lang="en-US" sz="2800" dirty="0" smtClean="0"/>
              <a:t> </a:t>
            </a:r>
            <a:r>
              <a:rPr lang="en-US" sz="2800" dirty="0" err="1" smtClean="0"/>
              <a:t>setelah</a:t>
            </a:r>
            <a:r>
              <a:rPr lang="en-US" sz="2800" dirty="0" smtClean="0"/>
              <a:t> </a:t>
            </a:r>
            <a:r>
              <a:rPr lang="en-US" sz="2800" dirty="0" err="1" smtClean="0"/>
              <a:t>di</a:t>
            </a:r>
            <a:r>
              <a:rPr lang="en-US" sz="2800" dirty="0" smtClean="0"/>
              <a:t> </a:t>
            </a:r>
            <a:r>
              <a:rPr lang="en-US" sz="2800" dirty="0" err="1" smtClean="0"/>
              <a:t>validasi</a:t>
            </a:r>
            <a:r>
              <a:rPr lang="en-US" sz="2800" dirty="0" smtClean="0"/>
              <a:t> </a:t>
            </a:r>
            <a:r>
              <a:rPr lang="en-US" sz="2800" dirty="0" err="1" smtClean="0"/>
              <a:t>disertai</a:t>
            </a:r>
            <a:r>
              <a:rPr lang="en-US" sz="2800" dirty="0" smtClean="0"/>
              <a:t> </a:t>
            </a:r>
            <a:r>
              <a:rPr lang="en-US" sz="2800" dirty="0" err="1" smtClean="0"/>
              <a:t>dengan</a:t>
            </a:r>
            <a:r>
              <a:rPr lang="en-US" sz="2800" dirty="0" smtClean="0"/>
              <a:t> </a:t>
            </a:r>
            <a:r>
              <a:rPr lang="en-US" sz="2800" dirty="0" err="1" smtClean="0"/>
              <a:t>pengawasan</a:t>
            </a:r>
            <a:r>
              <a:rPr lang="en-US" sz="2800" dirty="0" smtClean="0"/>
              <a:t> </a:t>
            </a:r>
            <a:r>
              <a:rPr lang="en-US" sz="2800" dirty="0" err="1" smtClean="0"/>
              <a:t>dan</a:t>
            </a:r>
            <a:r>
              <a:rPr lang="en-US" sz="2800" dirty="0" smtClean="0"/>
              <a:t> </a:t>
            </a:r>
            <a:r>
              <a:rPr lang="en-US" sz="2800" dirty="0" err="1" smtClean="0"/>
              <a:t>perawatan</a:t>
            </a:r>
            <a:r>
              <a:rPr lang="en-US" sz="2800" dirty="0" smtClean="0"/>
              <a:t> </a:t>
            </a:r>
            <a:r>
              <a:rPr lang="en-US" sz="2800" dirty="0" err="1" smtClean="0"/>
              <a:t>sistem</a:t>
            </a:r>
            <a:r>
              <a:rPr lang="en-US" sz="2800" dirty="0" smtClean="0"/>
              <a:t> </a:t>
            </a:r>
            <a:endParaRPr lang="en-US" sz="2800" dirty="0" smtClean="0">
              <a:solidFill>
                <a:schemeClr val="tx1"/>
              </a:solidFill>
              <a:latin typeface="+mn-lt"/>
              <a:ea typeface="+mn-ea"/>
              <a:cs typeface="+mn-cs"/>
            </a:endParaRPr>
          </a:p>
          <a:p>
            <a:pPr lvl="0"/>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Daur Hidup (</a:t>
            </a:r>
            <a:r>
              <a:rPr lang="en-US" i="1" smtClean="0"/>
              <a:t>Life Cycle</a:t>
            </a:r>
            <a:r>
              <a:rPr lang="en-US" smtClean="0"/>
              <a:t>) yang Umum dari Aplikasi Basis Data</a:t>
            </a:r>
            <a:endParaRPr lang="en-GB" smtClean="0"/>
          </a:p>
        </p:txBody>
      </p:sp>
      <p:sp>
        <p:nvSpPr>
          <p:cNvPr id="3075" name="Rectangle 3"/>
          <p:cNvSpPr>
            <a:spLocks noGrp="1" noChangeArrowheads="1"/>
          </p:cNvSpPr>
          <p:nvPr>
            <p:ph type="body" idx="1"/>
          </p:nvPr>
        </p:nvSpPr>
        <p:spPr/>
        <p:txBody>
          <a:bodyPr/>
          <a:lstStyle/>
          <a:p>
            <a:pPr eaLnBrk="1" hangingPunct="1"/>
            <a:r>
              <a:rPr lang="en-US" sz="2800" smtClean="0"/>
              <a:t>Definisi Sistem</a:t>
            </a:r>
          </a:p>
          <a:p>
            <a:pPr eaLnBrk="1" hangingPunct="1"/>
            <a:r>
              <a:rPr lang="en-GB" sz="2800" i="1" smtClean="0">
                <a:sym typeface="Wingdings" pitchFamily="2" charset="2"/>
              </a:rPr>
              <a:t>Database Design</a:t>
            </a:r>
            <a:endParaRPr lang="en-GB" sz="2800" smtClean="0">
              <a:sym typeface="Wingdings" pitchFamily="2" charset="2"/>
            </a:endParaRPr>
          </a:p>
          <a:p>
            <a:pPr eaLnBrk="1" hangingPunct="1"/>
            <a:r>
              <a:rPr lang="en-GB" sz="2800" smtClean="0">
                <a:sym typeface="Wingdings" pitchFamily="2" charset="2"/>
              </a:rPr>
              <a:t>Implementasi</a:t>
            </a:r>
          </a:p>
          <a:p>
            <a:pPr eaLnBrk="1" hangingPunct="1"/>
            <a:r>
              <a:rPr lang="en-GB" sz="2800" smtClean="0">
                <a:sym typeface="Wingdings" pitchFamily="2" charset="2"/>
              </a:rPr>
              <a:t>Loading/Konversi Data</a:t>
            </a:r>
          </a:p>
          <a:p>
            <a:pPr eaLnBrk="1" hangingPunct="1"/>
            <a:r>
              <a:rPr lang="en-GB" sz="2800" smtClean="0">
                <a:sym typeface="Wingdings" pitchFamily="2" charset="2"/>
              </a:rPr>
              <a:t>Konversi Aplikasi</a:t>
            </a:r>
          </a:p>
          <a:p>
            <a:pPr eaLnBrk="1" hangingPunct="1"/>
            <a:r>
              <a:rPr lang="en-GB" sz="2800" smtClean="0">
                <a:sym typeface="Wingdings" pitchFamily="2" charset="2"/>
              </a:rPr>
              <a:t>Testing &amp; Validasi</a:t>
            </a:r>
          </a:p>
          <a:p>
            <a:pPr eaLnBrk="1" hangingPunct="1"/>
            <a:r>
              <a:rPr lang="en-GB" sz="2800" smtClean="0">
                <a:sym typeface="Wingdings" pitchFamily="2" charset="2"/>
              </a:rPr>
              <a:t>Operations</a:t>
            </a:r>
          </a:p>
          <a:p>
            <a:pPr eaLnBrk="1" hangingPunct="1"/>
            <a:r>
              <a:rPr lang="en-GB" sz="2800" smtClean="0">
                <a:sym typeface="Wingdings" pitchFamily="2" charset="2"/>
              </a:rPr>
              <a:t>Control &amp; Maintenance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Daur Hidup (</a:t>
            </a:r>
            <a:r>
              <a:rPr lang="en-US" i="1" smtClean="0"/>
              <a:t>Life Cycle</a:t>
            </a:r>
            <a:r>
              <a:rPr lang="en-US" smtClean="0"/>
              <a:t>) dari Aplikasi Basis Data</a:t>
            </a:r>
            <a:endParaRPr lang="en-GB" smtClean="0"/>
          </a:p>
        </p:txBody>
      </p:sp>
      <p:sp>
        <p:nvSpPr>
          <p:cNvPr id="4099" name="Rectangle 3"/>
          <p:cNvSpPr>
            <a:spLocks noGrp="1" noChangeArrowheads="1"/>
          </p:cNvSpPr>
          <p:nvPr>
            <p:ph type="body" idx="1"/>
          </p:nvPr>
        </p:nvSpPr>
        <p:spPr/>
        <p:txBody>
          <a:bodyPr/>
          <a:lstStyle/>
          <a:p>
            <a:pPr eaLnBrk="1" hangingPunct="1"/>
            <a:r>
              <a:rPr lang="en-US" dirty="0" err="1" smtClean="0"/>
              <a:t>Definisi</a:t>
            </a:r>
            <a:r>
              <a:rPr lang="en-US" dirty="0" smtClean="0"/>
              <a:t> </a:t>
            </a:r>
            <a:r>
              <a:rPr lang="en-US" dirty="0" err="1" smtClean="0"/>
              <a:t>Sistem</a:t>
            </a:r>
            <a:r>
              <a:rPr lang="en-US" dirty="0" smtClean="0"/>
              <a:t>:</a:t>
            </a:r>
          </a:p>
          <a:p>
            <a:pPr eaLnBrk="1" hangingPunct="1">
              <a:buFontTx/>
              <a:buNone/>
            </a:pPr>
            <a:r>
              <a:rPr lang="en-GB" dirty="0" smtClean="0"/>
              <a:t>	</a:t>
            </a:r>
            <a:r>
              <a:rPr lang="en-GB" dirty="0" smtClean="0">
                <a:sym typeface="Wingdings" pitchFamily="2" charset="2"/>
              </a:rPr>
              <a:t> </a:t>
            </a:r>
            <a:r>
              <a:rPr lang="en-GB" dirty="0" err="1" smtClean="0">
                <a:sym typeface="Wingdings" pitchFamily="2" charset="2"/>
              </a:rPr>
              <a:t>ruang</a:t>
            </a:r>
            <a:r>
              <a:rPr lang="en-GB" dirty="0" smtClean="0">
                <a:sym typeface="Wingdings" pitchFamily="2" charset="2"/>
              </a:rPr>
              <a:t> </a:t>
            </a:r>
            <a:r>
              <a:rPr lang="en-GB" dirty="0" err="1" smtClean="0">
                <a:sym typeface="Wingdings" pitchFamily="2" charset="2"/>
              </a:rPr>
              <a:t>lingkup</a:t>
            </a:r>
            <a:r>
              <a:rPr lang="en-GB" dirty="0" smtClean="0">
                <a:sym typeface="Wingdings" pitchFamily="2" charset="2"/>
              </a:rPr>
              <a:t> basis data</a:t>
            </a:r>
          </a:p>
          <a:p>
            <a:pPr eaLnBrk="1" hangingPunct="1">
              <a:buFontTx/>
              <a:buNone/>
            </a:pPr>
            <a:r>
              <a:rPr lang="en-GB" dirty="0" smtClean="0">
                <a:sym typeface="Wingdings" pitchFamily="2" charset="2"/>
              </a:rPr>
              <a:t>	 </a:t>
            </a:r>
            <a:r>
              <a:rPr lang="en-GB" dirty="0" err="1" smtClean="0">
                <a:sym typeface="Wingdings" pitchFamily="2" charset="2"/>
              </a:rPr>
              <a:t>pemakai</a:t>
            </a:r>
            <a:endParaRPr lang="en-GB" dirty="0" smtClean="0">
              <a:sym typeface="Wingdings" pitchFamily="2" charset="2"/>
            </a:endParaRPr>
          </a:p>
          <a:p>
            <a:pPr eaLnBrk="1" hangingPunct="1">
              <a:buFontTx/>
              <a:buNone/>
            </a:pPr>
            <a:r>
              <a:rPr lang="en-GB" dirty="0" smtClean="0">
                <a:sym typeface="Wingdings" pitchFamily="2" charset="2"/>
              </a:rPr>
              <a:t>	 </a:t>
            </a:r>
            <a:r>
              <a:rPr lang="en-GB" dirty="0" err="1" smtClean="0">
                <a:sym typeface="Wingdings" pitchFamily="2" charset="2"/>
              </a:rPr>
              <a:t>aplikasi</a:t>
            </a:r>
            <a:endParaRPr lang="en-GB" dirty="0" smtClean="0">
              <a:sym typeface="Wingdings" pitchFamily="2" charset="2"/>
            </a:endParaRPr>
          </a:p>
          <a:p>
            <a:pPr eaLnBrk="1" hangingPunct="1"/>
            <a:r>
              <a:rPr lang="en-GB" i="1" dirty="0" smtClean="0">
                <a:sym typeface="Wingdings" pitchFamily="2" charset="2"/>
              </a:rPr>
              <a:t>Design</a:t>
            </a:r>
            <a:r>
              <a:rPr lang="en-GB" dirty="0" smtClean="0">
                <a:sym typeface="Wingdings" pitchFamily="2" charset="2"/>
              </a:rPr>
              <a:t>: </a:t>
            </a:r>
            <a:r>
              <a:rPr lang="en-US" dirty="0" err="1" smtClean="0"/>
              <a:t>Perancangan</a:t>
            </a:r>
            <a:r>
              <a:rPr lang="en-US" dirty="0" smtClean="0"/>
              <a:t> database </a:t>
            </a:r>
            <a:r>
              <a:rPr lang="en-US" dirty="0" err="1" smtClean="0"/>
              <a:t>secara</a:t>
            </a:r>
            <a:r>
              <a:rPr lang="en-US" dirty="0" smtClean="0"/>
              <a:t> </a:t>
            </a:r>
            <a:r>
              <a:rPr lang="en-US" dirty="0" err="1" smtClean="0"/>
              <a:t>logika</a:t>
            </a:r>
            <a:r>
              <a:rPr lang="en-US" dirty="0" smtClean="0"/>
              <a:t> </a:t>
            </a:r>
            <a:r>
              <a:rPr lang="en-US" dirty="0" err="1" smtClean="0"/>
              <a:t>dan</a:t>
            </a:r>
            <a:r>
              <a:rPr lang="en-US" dirty="0" smtClean="0"/>
              <a:t> </a:t>
            </a:r>
            <a:r>
              <a:rPr lang="en-US" dirty="0" err="1" smtClean="0"/>
              <a:t>fisik</a:t>
            </a:r>
            <a:r>
              <a:rPr lang="en-US" dirty="0" smtClean="0"/>
              <a:t> </a:t>
            </a:r>
            <a:r>
              <a:rPr lang="en-US" dirty="0" err="1" smtClean="0"/>
              <a:t>pada</a:t>
            </a:r>
            <a:r>
              <a:rPr lang="en-US" dirty="0" smtClean="0"/>
              <a:t> </a:t>
            </a:r>
            <a:r>
              <a:rPr lang="en-US" dirty="0" err="1" smtClean="0"/>
              <a:t>suatu</a:t>
            </a:r>
            <a:r>
              <a:rPr lang="en-US" dirty="0" smtClean="0"/>
              <a:t> </a:t>
            </a:r>
            <a:r>
              <a:rPr lang="en-US" dirty="0" err="1" smtClean="0"/>
              <a:t>sistem</a:t>
            </a:r>
            <a:r>
              <a:rPr lang="en-US" dirty="0" smtClean="0"/>
              <a:t> database </a:t>
            </a:r>
            <a:r>
              <a:rPr lang="en-US" dirty="0" err="1" smtClean="0"/>
              <a:t>sesuai</a:t>
            </a:r>
            <a:r>
              <a:rPr lang="en-US" dirty="0" smtClean="0"/>
              <a:t> </a:t>
            </a:r>
            <a:r>
              <a:rPr lang="en-US" dirty="0" err="1" smtClean="0"/>
              <a:t>dengan</a:t>
            </a:r>
            <a:r>
              <a:rPr lang="en-US" dirty="0" smtClean="0"/>
              <a:t> </a:t>
            </a:r>
            <a:r>
              <a:rPr lang="en-US" dirty="0" err="1" smtClean="0"/>
              <a:t>sistem</a:t>
            </a:r>
            <a:r>
              <a:rPr lang="en-US" dirty="0" smtClean="0"/>
              <a:t> </a:t>
            </a:r>
            <a:r>
              <a:rPr lang="en-US" dirty="0" err="1" smtClean="0"/>
              <a:t>manajemen</a:t>
            </a:r>
            <a:r>
              <a:rPr lang="en-US" dirty="0" smtClean="0"/>
              <a:t> database yang </a:t>
            </a:r>
            <a:r>
              <a:rPr lang="en-US" dirty="0" err="1" smtClean="0"/>
              <a:t>diinginkan</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Daur Hidup (</a:t>
            </a:r>
            <a:r>
              <a:rPr lang="en-US" i="1" smtClean="0"/>
              <a:t>Life Cycle</a:t>
            </a:r>
            <a:r>
              <a:rPr lang="en-US" smtClean="0"/>
              <a:t>) dari Aplikasi Basis Data</a:t>
            </a:r>
            <a:endParaRPr lang="en-GB" smtClean="0"/>
          </a:p>
        </p:txBody>
      </p:sp>
      <p:sp>
        <p:nvSpPr>
          <p:cNvPr id="4099" name="Rectangle 3"/>
          <p:cNvSpPr>
            <a:spLocks noGrp="1" noChangeArrowheads="1"/>
          </p:cNvSpPr>
          <p:nvPr>
            <p:ph type="body" idx="1"/>
          </p:nvPr>
        </p:nvSpPr>
        <p:spPr/>
        <p:txBody>
          <a:bodyPr/>
          <a:lstStyle/>
          <a:p>
            <a:pPr eaLnBrk="1" hangingPunct="1"/>
            <a:r>
              <a:rPr lang="en-GB" i="1" dirty="0" smtClean="0">
                <a:sym typeface="Wingdings" pitchFamily="2" charset="2"/>
              </a:rPr>
              <a:t>Design</a:t>
            </a:r>
            <a:endParaRPr lang="en-GB" dirty="0" smtClean="0">
              <a:sym typeface="Wingdings" pitchFamily="2" charset="2"/>
            </a:endParaRPr>
          </a:p>
          <a:p>
            <a:pPr eaLnBrk="1" hangingPunct="1">
              <a:buFontTx/>
              <a:buNone/>
            </a:pPr>
            <a:r>
              <a:rPr lang="en-GB" dirty="0" smtClean="0">
                <a:sym typeface="Wingdings" pitchFamily="2" charset="2"/>
              </a:rPr>
              <a:t>	 </a:t>
            </a:r>
            <a:r>
              <a:rPr lang="en-GB" i="1" dirty="0" smtClean="0">
                <a:sym typeface="Wingdings" pitchFamily="2" charset="2"/>
              </a:rPr>
              <a:t>logical design  ER/EER</a:t>
            </a:r>
          </a:p>
          <a:p>
            <a:pPr eaLnBrk="1" hangingPunct="1">
              <a:buFontTx/>
              <a:buNone/>
            </a:pPr>
            <a:r>
              <a:rPr lang="en-GB" dirty="0" smtClean="0">
                <a:sym typeface="Wingdings" pitchFamily="2" charset="2"/>
              </a:rPr>
              <a:t>	 </a:t>
            </a:r>
            <a:r>
              <a:rPr lang="en-GB" i="1" dirty="0" smtClean="0">
                <a:sym typeface="Wingdings" pitchFamily="2" charset="2"/>
              </a:rPr>
              <a:t>physical design</a:t>
            </a:r>
            <a:r>
              <a:rPr lang="en-GB" dirty="0" smtClean="0">
                <a:sym typeface="Wingdings" pitchFamily="2" charset="2"/>
              </a:rPr>
              <a:t> </a:t>
            </a:r>
            <a:r>
              <a:rPr lang="en-GB" dirty="0" err="1" smtClean="0">
                <a:sym typeface="Wingdings" pitchFamily="2" charset="2"/>
              </a:rPr>
              <a:t>untuk</a:t>
            </a:r>
            <a:r>
              <a:rPr lang="en-GB" dirty="0" smtClean="0">
                <a:sym typeface="Wingdings" pitchFamily="2" charset="2"/>
              </a:rPr>
              <a:t> </a:t>
            </a:r>
            <a:r>
              <a:rPr lang="en-GB" dirty="0" err="1" smtClean="0">
                <a:sym typeface="Wingdings" pitchFamily="2" charset="2"/>
              </a:rPr>
              <a:t>suatu</a:t>
            </a:r>
            <a:r>
              <a:rPr lang="en-GB" dirty="0" smtClean="0">
                <a:sym typeface="Wingdings" pitchFamily="2" charset="2"/>
              </a:rPr>
              <a:t> DBMS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Daur Hidup (</a:t>
            </a:r>
            <a:r>
              <a:rPr lang="en-US" i="1" smtClean="0"/>
              <a:t>Life Cycle</a:t>
            </a:r>
            <a:r>
              <a:rPr lang="en-US" smtClean="0"/>
              <a:t>) dari Aplikasi Basis Data</a:t>
            </a:r>
            <a:endParaRPr lang="en-GB" smtClean="0"/>
          </a:p>
        </p:txBody>
      </p:sp>
      <p:sp>
        <p:nvSpPr>
          <p:cNvPr id="5123" name="Rectangle 3"/>
          <p:cNvSpPr>
            <a:spLocks noGrp="1" noChangeArrowheads="1"/>
          </p:cNvSpPr>
          <p:nvPr>
            <p:ph type="body" idx="1"/>
          </p:nvPr>
        </p:nvSpPr>
        <p:spPr/>
        <p:txBody>
          <a:bodyPr/>
          <a:lstStyle/>
          <a:p>
            <a:pPr eaLnBrk="1" hangingPunct="1">
              <a:lnSpc>
                <a:spcPct val="90000"/>
              </a:lnSpc>
            </a:pPr>
            <a:r>
              <a:rPr lang="en-US" smtClean="0"/>
              <a:t>Implementasi:</a:t>
            </a:r>
          </a:p>
          <a:p>
            <a:pPr eaLnBrk="1" hangingPunct="1">
              <a:lnSpc>
                <a:spcPct val="90000"/>
              </a:lnSpc>
              <a:buFontTx/>
              <a:buNone/>
            </a:pPr>
            <a:r>
              <a:rPr lang="en-GB" smtClean="0"/>
              <a:t>	</a:t>
            </a:r>
            <a:r>
              <a:rPr lang="en-GB" smtClean="0">
                <a:sym typeface="Wingdings" pitchFamily="2" charset="2"/>
              </a:rPr>
              <a:t> membuat basis data (kosong)</a:t>
            </a:r>
          </a:p>
          <a:p>
            <a:pPr eaLnBrk="1" hangingPunct="1">
              <a:lnSpc>
                <a:spcPct val="90000"/>
              </a:lnSpc>
              <a:buFontTx/>
              <a:buNone/>
            </a:pPr>
            <a:r>
              <a:rPr lang="en-GB" smtClean="0">
                <a:sym typeface="Wingdings" pitchFamily="2" charset="2"/>
              </a:rPr>
              <a:t>    membuat program aplikasi</a:t>
            </a:r>
          </a:p>
          <a:p>
            <a:pPr eaLnBrk="1" hangingPunct="1">
              <a:lnSpc>
                <a:spcPct val="90000"/>
              </a:lnSpc>
            </a:pPr>
            <a:r>
              <a:rPr lang="en-GB" smtClean="0">
                <a:sym typeface="Wingdings" pitchFamily="2" charset="2"/>
              </a:rPr>
              <a:t>Loading/ Konversi Data:</a:t>
            </a:r>
          </a:p>
          <a:p>
            <a:pPr eaLnBrk="1" hangingPunct="1">
              <a:lnSpc>
                <a:spcPct val="90000"/>
              </a:lnSpc>
              <a:buFontTx/>
              <a:buNone/>
            </a:pPr>
            <a:r>
              <a:rPr lang="en-GB" smtClean="0">
                <a:sym typeface="Wingdings" pitchFamily="2" charset="2"/>
              </a:rPr>
              <a:t>	 memasukkan data ke dalam basis data</a:t>
            </a:r>
          </a:p>
          <a:p>
            <a:pPr eaLnBrk="1" hangingPunct="1">
              <a:lnSpc>
                <a:spcPct val="90000"/>
              </a:lnSpc>
              <a:buFontTx/>
              <a:buNone/>
            </a:pPr>
            <a:r>
              <a:rPr lang="en-GB" smtClean="0">
                <a:sym typeface="Wingdings" pitchFamily="2" charset="2"/>
              </a:rPr>
              <a:t>    mengkonversi file yang sudah ada ke dalam format basis data dan kemudian memasukkannya dalam basis data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1236</Words>
  <Application>Microsoft PowerPoint</Application>
  <PresentationFormat>On-screen Show (4:3)</PresentationFormat>
  <Paragraphs>201</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PERANCANGAN DATA BASE</vt:lpstr>
      <vt:lpstr>Tujuan Perancangan Database</vt:lpstr>
      <vt:lpstr>Siklus Kehidupan Sistem Informasi (Macro Life Cycle )</vt:lpstr>
      <vt:lpstr>Siklus Kehidupan Sistem Informasi (Macro Life Cycle )</vt:lpstr>
      <vt:lpstr>Siklus Kehidupan Sistem Informasi (Macro Life Cycle )</vt:lpstr>
      <vt:lpstr>Daur Hidup (Life Cycle) yang Umum dari Aplikasi Basis Data</vt:lpstr>
      <vt:lpstr>Daur Hidup (Life Cycle) dari Aplikasi Basis Data</vt:lpstr>
      <vt:lpstr>Daur Hidup (Life Cycle) dari Aplikasi Basis Data</vt:lpstr>
      <vt:lpstr>Daur Hidup (Life Cycle) dari Aplikasi Basis Data</vt:lpstr>
      <vt:lpstr>Daur Hidup (Life Cycle) dari Aplikasi Basis Data</vt:lpstr>
      <vt:lpstr>Daur Hidup (Life Cycle) dari Aplikasi Basis Data</vt:lpstr>
      <vt:lpstr>Proses Design Sistem Basis Data</vt:lpstr>
      <vt:lpstr>Proses Design Basis Data</vt:lpstr>
      <vt:lpstr>Proses Design Basis Data (cont’d)</vt:lpstr>
      <vt:lpstr>Summary tahap 2, 4,5</vt:lpstr>
      <vt:lpstr>Summary tahap 2, 4,5</vt:lpstr>
      <vt:lpstr>Slide 17</vt:lpstr>
      <vt:lpstr>Proses Design Paralel</vt:lpstr>
      <vt:lpstr>Mengapa Harus Paralel</vt:lpstr>
      <vt:lpstr>Phase 1: Pengumpulan Data &amp;  Analisa Requirement</vt:lpstr>
      <vt:lpstr>Phase 2: Design Conceptual</vt:lpstr>
      <vt:lpstr>Phase 2: Design Conceptual </vt:lpstr>
      <vt:lpstr>Strategi untuk Design Schema</vt:lpstr>
      <vt:lpstr>Strategi untuk Design Schema </vt:lpstr>
      <vt:lpstr>Strategi untuk Design Schema </vt:lpstr>
      <vt:lpstr>  Examples of top-down refinement. (a) Generating a new entity type. (b) Decomposing an entity type into two entity types and a relationship type.</vt:lpstr>
      <vt:lpstr>Slide 27</vt:lpstr>
      <vt:lpstr>Phase 2b: Design Transaksi</vt:lpstr>
      <vt:lpstr>Phase 2b: Design Transaksi </vt:lpstr>
      <vt:lpstr>Phase 3: Pemilihan DBMS</vt:lpstr>
      <vt:lpstr>Phase 4: Mapping dari Data Model</vt:lpstr>
      <vt:lpstr>Phase 5: Physical Design</vt:lpstr>
      <vt:lpstr>Phase 6: Implementasi Sistem Basis Data</vt:lpstr>
      <vt:lpstr>Ringkasan</vt:lpstr>
      <vt:lpstr>Ringkasan</vt:lpstr>
    </vt:vector>
  </TitlesOfParts>
  <Company>University of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PROSES DESIGN SISTEM BASIS DATA</dc:title>
  <dc:creator>imta20</dc:creator>
  <cp:lastModifiedBy>MI</cp:lastModifiedBy>
  <cp:revision>62</cp:revision>
  <dcterms:created xsi:type="dcterms:W3CDTF">2005-03-16T04:16:35Z</dcterms:created>
  <dcterms:modified xsi:type="dcterms:W3CDTF">2010-10-04T05:40:10Z</dcterms:modified>
</cp:coreProperties>
</file>