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13"/>
  </p:notesMasterIdLst>
  <p:sldIdLst>
    <p:sldId id="256" r:id="rId7"/>
    <p:sldId id="257" r:id="rId8"/>
    <p:sldId id="258"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t>3/15/2010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B3B8476-A96B-44BB-AEA7-F05E2F538BAB}" type="datetime1">
              <a:rPr lang="en-US" smtClean="0"/>
              <a:t>3/15/2010</a:t>
            </a:fld>
            <a:endParaRPr lang="en-US"/>
          </a:p>
        </p:txBody>
      </p:sp>
      <p:sp>
        <p:nvSpPr>
          <p:cNvPr id="16" name="Slide Number Placeholder 15"/>
          <p:cNvSpPr>
            <a:spLocks noGrp="1"/>
          </p:cNvSpPr>
          <p:nvPr>
            <p:ph type="sldNum" sz="quarter" idx="11"/>
          </p:nvPr>
        </p:nvSpPr>
        <p:spPr/>
        <p:txBody>
          <a:bodyPr/>
          <a:lstStyle/>
          <a:p>
            <a:fld id="{EF1FDCC6-95B1-4057-82D2-EC052AC49C20}" type="slidenum">
              <a:rPr lang="en-US" smtClean="0"/>
              <a:t>‹#›</a:t>
            </a:fld>
            <a:endParaRPr lang="en-US"/>
          </a:p>
        </p:txBody>
      </p:sp>
      <p:sp>
        <p:nvSpPr>
          <p:cNvPr id="17" name="Footer Placeholder 16"/>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F3C5C5-0F33-43C6-A419-4CF2F428BADD}" type="datetime1">
              <a:rPr lang="en-US" smtClean="0"/>
              <a:t>3/15/2010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1FDCC6-95B1-4057-82D2-EC052AC49C2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4BED15-526B-46AD-BEC6-F1558BDF9468}" type="datetime1">
              <a:rPr lang="en-US" smtClean="0"/>
              <a:t>3/15/2010</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424E823-F281-4462-9512-7014C259555E}" type="datetime1">
              <a:rPr lang="en-US" smtClean="0"/>
              <a:t>3/15/2010</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F1FDCC6-95B1-4057-82D2-EC052AC49C20}"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EC1460-5838-4392-B6F7-602F7F9B77A2}" type="datetime1">
              <a:rPr lang="en-US" smtClean="0"/>
              <a:t>3/15/2010</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F1FDCC6-95B1-4057-82D2-EC052AC49C2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52E7EB2-172D-433D-B579-1D6FB6215431}" type="datetime1">
              <a:rPr lang="en-US" smtClean="0"/>
              <a:t>3/15/2010</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F1FDCC6-95B1-4057-82D2-EC052AC49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155541-3F08-4566-872D-BC113E666578}" type="datetime1">
              <a:rPr lang="en-US" smtClean="0"/>
              <a:t>3/15/2010</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F1FDCC6-95B1-4057-82D2-EC052AC49C2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CEFF056-0D7A-4CF6-9BE4-EF51AE5A060E}" type="datetime1">
              <a:rPr lang="en-US" smtClean="0"/>
              <a:t>3/15/2010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F1FDCC6-95B1-4057-82D2-EC052AC49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5C20C78-2FF6-45DC-A7E1-7CACF967D90B}" type="datetime1">
              <a:rPr lang="en-US" smtClean="0"/>
              <a:t>3/15/2010</a:t>
            </a:fld>
            <a:endParaRPr lang="en-US"/>
          </a:p>
        </p:txBody>
      </p:sp>
      <p:sp>
        <p:nvSpPr>
          <p:cNvPr id="15" name="Slide Number Placeholder 14"/>
          <p:cNvSpPr>
            <a:spLocks noGrp="1"/>
          </p:cNvSpPr>
          <p:nvPr>
            <p:ph type="sldNum" sz="quarter" idx="15"/>
          </p:nvPr>
        </p:nvSpPr>
        <p:spPr/>
        <p:txBody>
          <a:bodyPr/>
          <a:lstStyle>
            <a:lvl1pPr algn="ctr">
              <a:defRPr/>
            </a:lvl1pPr>
          </a:lstStyle>
          <a:p>
            <a:fld id="{EF1FDCC6-95B1-4057-82D2-EC052AC49C20}" type="slidenum">
              <a:rPr lang="en-US" smtClean="0"/>
              <a:t>‹#›</a:t>
            </a:fld>
            <a:endParaRPr lang="en-US"/>
          </a:p>
        </p:txBody>
      </p:sp>
      <p:sp>
        <p:nvSpPr>
          <p:cNvPr id="16" name="Footer Placeholder 15"/>
          <p:cNvSpPr>
            <a:spLocks noGrp="1"/>
          </p:cNvSpPr>
          <p:nvPr>
            <p:ph type="ftr" sz="quarter" idx="16"/>
          </p:nvPr>
        </p:nvSpPr>
        <p:spPr/>
        <p:txBody>
          <a:bodyPr/>
          <a:lstStyle/>
          <a:p>
            <a:r>
              <a:rPr lang="en-US" smtClean="0"/>
              <a:t>Bahan Ajar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A05437-BEBA-4456-81AF-2EB2ACA8245E}" type="datetime1">
              <a:rPr lang="en-US" smtClean="0"/>
              <a:t>3/15/2010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F1FDCC6-95B1-4057-82D2-EC052AC49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B3B8476-A96B-44BB-AEA7-F05E2F538BAB}" type="datetime1">
              <a:rPr lang="en-US" smtClean="0"/>
              <a:t>3/15/2010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1FDCC6-95B1-4057-82D2-EC052AC49C20}"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20C78-2FF6-45DC-A7E1-7CACF967D90B}"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C3288D-18EC-44E7-AD8F-291650FE61E3}"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006FD07-A82E-4034-9B39-DC95A7D12EAE}" type="datetime1">
              <a:rPr lang="en-US" smtClean="0"/>
              <a:t>3/15/2010</a:t>
            </a:fld>
            <a:endParaRPr lang="en-US"/>
          </a:p>
        </p:txBody>
      </p:sp>
      <p:sp>
        <p:nvSpPr>
          <p:cNvPr id="27" name="Slide Number Placeholder 26"/>
          <p:cNvSpPr>
            <a:spLocks noGrp="1"/>
          </p:cNvSpPr>
          <p:nvPr>
            <p:ph type="sldNum" sz="quarter" idx="11"/>
          </p:nvPr>
        </p:nvSpPr>
        <p:spPr/>
        <p:txBody>
          <a:bodyPr rtlCol="0"/>
          <a:lstStyle/>
          <a:p>
            <a:fld id="{EF1FDCC6-95B1-4057-82D2-EC052AC49C20}" type="slidenum">
              <a:rPr lang="en-US" smtClean="0"/>
              <a:t>‹#›</a:t>
            </a:fld>
            <a:endParaRPr lang="en-US"/>
          </a:p>
        </p:txBody>
      </p:sp>
      <p:sp>
        <p:nvSpPr>
          <p:cNvPr id="28" name="Footer Placeholder 2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4E1C207-1763-45EB-AA67-FB84AA9A1424}" type="datetime1">
              <a:rPr lang="en-US" smtClean="0"/>
              <a:t>3/15/2010</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F1FDCC6-95B1-4057-82D2-EC052AC49C2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C3288D-18EC-44E7-AD8F-291650FE61E3}"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24BC5-2DDE-4209-9DD8-A462DD785156}"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6327F7-A4D6-4E41-88A6-CEB2B251A669}"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8F3C5C5-0F33-43C6-A419-4CF2F428BADD}" type="datetime1">
              <a:rPr lang="en-US" smtClean="0"/>
              <a:t>3/15/2010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424E823-F281-4462-9512-7014C259555E}" type="datetime1">
              <a:rPr lang="en-US" smtClean="0"/>
              <a:t>3/15/2010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t>3/15/2010</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t>3/15/2010</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71329B-E1C9-41C0-8A1B-9C283FC6094A}" type="datetime1">
              <a:rPr lang="en-US" smtClean="0"/>
              <a:t>3/15/2010</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EA3FB-5845-4A37-807E-ACD00002A91A}"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t>3/15/2010</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EFF056-0D7A-4CF6-9BE4-EF51AE5A060E}" type="datetime1">
              <a:rPr lang="en-US" smtClean="0"/>
              <a:t>3/15/2010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CA05437-BEBA-4456-81AF-2EB2ACA8245E}" type="datetime1">
              <a:rPr lang="en-US" smtClean="0"/>
              <a:t>3/15/2010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t>3/15/2010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t>3/15/2010</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t>3/15/2010</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F1FDCC6-95B1-4057-82D2-EC052AC49C20}" type="slidenum">
              <a:rPr lang="en-US" smtClean="0"/>
              <a:t>‹#›</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7" name="Date Placeholder 6"/>
          <p:cNvSpPr>
            <a:spLocks noGrp="1"/>
          </p:cNvSpPr>
          <p:nvPr>
            <p:ph type="dt" sz="half" idx="10"/>
          </p:nvPr>
        </p:nvSpPr>
        <p:spPr/>
        <p:txBody>
          <a:bodyPr/>
          <a:lstStyle/>
          <a:p>
            <a:fld id="{2006FD07-A82E-4034-9B39-DC95A7D12EAE}" type="datetime1">
              <a:rPr lang="en-US" smtClean="0"/>
              <a:t>3/15/2010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t>3/15/2010</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t>3/15/2010</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t>3/15/2010</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t>3/15/2010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8F3C5C5-0F33-43C6-A419-4CF2F428BADD}"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ED15-526B-46AD-BEC6-F1558BDF946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24E823-F281-4462-9512-7014C259555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E1C207-1763-45EB-AA67-FB84AA9A142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t>3/15/2010</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EFF056-0D7A-4CF6-9BE4-EF51AE5A060E}"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CA05437-BEBA-4456-81AF-2EB2ACA8245E}" type="datetime1">
              <a:rPr lang="en-US" smtClean="0"/>
              <a:t>3/15/2010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F1FDCC6-95B1-4057-82D2-EC052AC49C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t>3/15/2010</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C24BC5-2DDE-4209-9DD8-A462DD785156}" type="datetime1">
              <a:rPr lang="en-US" smtClean="0"/>
              <a:t>3/15/2010</a:t>
            </a:fld>
            <a:endParaRPr lang="en-US"/>
          </a:p>
        </p:txBody>
      </p:sp>
      <p:sp>
        <p:nvSpPr>
          <p:cNvPr id="9" name="Slide Number Placeholder 8"/>
          <p:cNvSpPr>
            <a:spLocks noGrp="1"/>
          </p:cNvSpPr>
          <p:nvPr>
            <p:ph type="sldNum" sz="quarter" idx="15"/>
          </p:nvPr>
        </p:nvSpPr>
        <p:spPr/>
        <p:txBody>
          <a:bodyPr/>
          <a:lstStyle/>
          <a:p>
            <a:fld id="{EF1FDCC6-95B1-4057-82D2-EC052AC49C20}" type="slidenum">
              <a:rPr lang="en-US" smtClean="0"/>
              <a:t>‹#›</a:t>
            </a:fld>
            <a:endParaRPr lang="en-US"/>
          </a:p>
        </p:txBody>
      </p:sp>
      <p:sp>
        <p:nvSpPr>
          <p:cNvPr id="10" name="Footer Placeholder 9"/>
          <p:cNvSpPr>
            <a:spLocks noGrp="1"/>
          </p:cNvSpPr>
          <p:nvPr>
            <p:ph type="ftr" sz="quarter" idx="16"/>
          </p:nvPr>
        </p:nvSpPr>
        <p:spPr/>
        <p:txBody>
          <a:bodyPr/>
          <a:lstStyle/>
          <a:p>
            <a:r>
              <a:rPr lang="en-US" smtClean="0"/>
              <a:t>Bahan Ajar Pancasila, By Tatik Rohmawati, S.IP</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6327F7-A4D6-4E41-88A6-CEB2B251A669}" type="datetime1">
              <a:rPr lang="en-US" smtClean="0"/>
              <a:t>3/15/2010</a:t>
            </a:fld>
            <a:endParaRPr lang="en-US"/>
          </a:p>
        </p:txBody>
      </p:sp>
      <p:sp>
        <p:nvSpPr>
          <p:cNvPr id="9" name="Slide Number Placeholder 8"/>
          <p:cNvSpPr>
            <a:spLocks noGrp="1"/>
          </p:cNvSpPr>
          <p:nvPr>
            <p:ph type="sldNum" sz="quarter" idx="11"/>
          </p:nvPr>
        </p:nvSpPr>
        <p:spPr/>
        <p:txBody>
          <a:bodyPr/>
          <a:lstStyle/>
          <a:p>
            <a:fld id="{EF1FDCC6-95B1-4057-82D2-EC052AC49C20}" type="slidenum">
              <a:rPr lang="en-US" smtClean="0"/>
              <a:t>‹#›</a:t>
            </a:fld>
            <a:endParaRPr lang="en-US"/>
          </a:p>
        </p:txBody>
      </p:sp>
      <p:sp>
        <p:nvSpPr>
          <p:cNvPr id="10" name="Footer Placeholder 9"/>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44CEB7-FF76-4CC4-828E-AC879C29B8D6}" type="datetime1">
              <a:rPr lang="en-US" smtClean="0"/>
              <a:t>3/15/2010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Bahan Ajar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1FDCC6-95B1-4057-82D2-EC052AC49C2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66F951-EF70-469E-BCBB-B7D08A7F35C5}" type="datetime1">
              <a:rPr lang="en-US" smtClean="0"/>
              <a:t>3/15/2010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1FDCC6-95B1-4057-82D2-EC052AC49C2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44CEB7-FF76-4CC4-828E-AC879C29B8D6}" type="datetime1">
              <a:rPr lang="en-US" smtClean="0"/>
              <a:t>3/15/2010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F1FDCC6-95B1-4057-82D2-EC052AC49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Bahan Ajar Pancasila, By Tatik Rohmawati, S.IP</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44CEB7-FF76-4CC4-828E-AC879C29B8D6}" type="datetime1">
              <a:rPr lang="en-US" smtClean="0"/>
              <a:t>3/15/2010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F1FDCC6-95B1-4057-82D2-EC052AC49C20}"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t>3/15/2010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544CEB7-FF76-4CC4-828E-AC879C29B8D6}" type="datetime1">
              <a:rPr lang="en-US" smtClean="0"/>
              <a:t>3/15/2010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Bahan Ajar Pancasila, By Tatik Rohmawati, S.IP</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F1FDCC6-95B1-4057-82D2-EC052AC49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Pertama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S.IP</a:t>
            </a:r>
            <a:endParaRPr lang="en-US" dirty="0"/>
          </a:p>
        </p:txBody>
      </p:sp>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4" name="Date Placeholder 3"/>
          <p:cNvSpPr>
            <a:spLocks noGrp="1"/>
          </p:cNvSpPr>
          <p:nvPr>
            <p:ph type="dt" sz="half" idx="10"/>
          </p:nvPr>
        </p:nvSpPr>
        <p:spPr/>
        <p:txBody>
          <a:bodyPr/>
          <a:lstStyle/>
          <a:p>
            <a:fld id="{6B8418DD-51BD-4075-9718-9DF58A279706}" type="datetime1">
              <a:rPr lang="en-US" smtClean="0"/>
              <a:t>3/15/2010</a:t>
            </a:fld>
            <a:endParaRPr lang="en-US"/>
          </a:p>
        </p:txBody>
      </p:sp>
      <p:sp>
        <p:nvSpPr>
          <p:cNvPr id="5" name="Slide Number Placeholder 4"/>
          <p:cNvSpPr>
            <a:spLocks noGrp="1"/>
          </p:cNvSpPr>
          <p:nvPr>
            <p:ph type="sldNum" sz="quarter" idx="11"/>
          </p:nvPr>
        </p:nvSpPr>
        <p:spPr/>
        <p:txBody>
          <a:bodyPr/>
          <a:lstStyle/>
          <a:p>
            <a:fld id="{EF1FDCC6-95B1-4057-82D2-EC052AC49C20}" type="slidenum">
              <a:rPr lang="en-US" smtClean="0"/>
              <a:t>1</a:t>
            </a:fld>
            <a:endParaRPr lang="en-US"/>
          </a:p>
        </p:txBody>
      </p:sp>
      <p:sp>
        <p:nvSpPr>
          <p:cNvPr id="6" name="Footer Placeholder 5"/>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40544" y="776289"/>
            <a:ext cx="8062912" cy="1128712"/>
          </a:xfrm>
        </p:spPr>
        <p:txBody>
          <a:bodyPr/>
          <a:lstStyle/>
          <a:p>
            <a:pPr algn="ctr"/>
            <a:r>
              <a:rPr lang="en-US" dirty="0" smtClean="0"/>
              <a:t>INTRODUCTION</a:t>
            </a:r>
            <a:endParaRPr lang="en-US" dirty="0"/>
          </a:p>
        </p:txBody>
      </p:sp>
      <p:sp>
        <p:nvSpPr>
          <p:cNvPr id="2" name="Subtitle 1"/>
          <p:cNvSpPr>
            <a:spLocks noGrp="1"/>
          </p:cNvSpPr>
          <p:nvPr>
            <p:ph type="subTitle" idx="1"/>
          </p:nvPr>
        </p:nvSpPr>
        <p:spPr/>
        <p:txBody>
          <a:bodyPr>
            <a:noAutofit/>
          </a:bodyPr>
          <a:lstStyle/>
          <a:p>
            <a:pPr marL="365760" indent="-256032">
              <a:lnSpc>
                <a:spcPct val="80000"/>
              </a:lnSpc>
              <a:buFont typeface="Wingdings 3"/>
              <a:buChar char=""/>
              <a:defRPr/>
            </a:pP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Pancasila</a:t>
            </a:r>
            <a:r>
              <a:rPr lang="en-GB" sz="1600" b="1" dirty="0" smtClean="0">
                <a:solidFill>
                  <a:schemeClr val="tx1"/>
                </a:solidFill>
              </a:rPr>
              <a:t> </a:t>
            </a:r>
            <a:r>
              <a:rPr lang="en-GB" sz="1600" b="1" dirty="0" err="1" smtClean="0">
                <a:solidFill>
                  <a:schemeClr val="tx1"/>
                </a:solidFill>
              </a:rPr>
              <a:t>telah</a:t>
            </a:r>
            <a:r>
              <a:rPr lang="en-GB" sz="1600" b="1" dirty="0" smtClean="0">
                <a:solidFill>
                  <a:schemeClr val="tx1"/>
                </a:solidFill>
              </a:rPr>
              <a:t> </a:t>
            </a:r>
            <a:r>
              <a:rPr lang="en-GB" sz="1600" b="1" dirty="0" err="1" smtClean="0">
                <a:solidFill>
                  <a:schemeClr val="tx1"/>
                </a:solidFill>
              </a:rPr>
              <a:t>ada</a:t>
            </a:r>
            <a:r>
              <a:rPr lang="en-GB" sz="1600" b="1" dirty="0" smtClean="0">
                <a:solidFill>
                  <a:schemeClr val="tx1"/>
                </a:solidFill>
              </a:rPr>
              <a:t> </a:t>
            </a:r>
            <a:r>
              <a:rPr lang="en-GB" sz="1600" b="1" dirty="0" err="1" smtClean="0">
                <a:solidFill>
                  <a:schemeClr val="tx1"/>
                </a:solidFill>
              </a:rPr>
              <a:t>pada</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sebelum</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mendirikan</a:t>
            </a:r>
            <a:r>
              <a:rPr lang="en-GB" sz="1600" b="1" dirty="0" smtClean="0">
                <a:solidFill>
                  <a:schemeClr val="tx1"/>
                </a:solidFill>
              </a:rPr>
              <a:t> </a:t>
            </a:r>
            <a:r>
              <a:rPr lang="en-GB" sz="1600" b="1" dirty="0" err="1" smtClean="0">
                <a:solidFill>
                  <a:schemeClr val="tx1"/>
                </a:solidFill>
              </a:rPr>
              <a:t>negara</a:t>
            </a:r>
            <a:r>
              <a:rPr lang="en-GB" sz="1600" b="1" dirty="0" smtClean="0">
                <a:solidFill>
                  <a:schemeClr val="tx1"/>
                </a:solidFill>
              </a:rPr>
              <a:t> </a:t>
            </a:r>
            <a:r>
              <a:rPr lang="en-GB" sz="1600" b="1" dirty="0" err="1" smtClean="0">
                <a:solidFill>
                  <a:schemeClr val="tx1"/>
                </a:solidFill>
              </a:rPr>
              <a:t>berupa</a:t>
            </a:r>
            <a:r>
              <a:rPr lang="en-GB" sz="1600" b="1" dirty="0" smtClean="0">
                <a:solidFill>
                  <a:schemeClr val="tx1"/>
                </a:solidFill>
              </a:rPr>
              <a:t> </a:t>
            </a:r>
            <a:r>
              <a:rPr lang="en-GB" sz="1600" b="1" dirty="0" err="1" smtClean="0">
                <a:solidFill>
                  <a:schemeClr val="tx1"/>
                </a:solidFill>
              </a:rPr>
              <a:t>nilai</a:t>
            </a:r>
            <a:r>
              <a:rPr lang="en-GB" sz="1600" b="1" dirty="0" smtClean="0">
                <a:solidFill>
                  <a:schemeClr val="tx1"/>
                </a:solidFill>
              </a:rPr>
              <a:t> </a:t>
            </a:r>
            <a:r>
              <a:rPr lang="en-GB" sz="1600" b="1" dirty="0" err="1" smtClean="0">
                <a:solidFill>
                  <a:schemeClr val="tx1"/>
                </a:solidFill>
              </a:rPr>
              <a:t>adat</a:t>
            </a:r>
            <a:r>
              <a:rPr lang="en-GB" sz="1600" b="1" dirty="0" smtClean="0">
                <a:solidFill>
                  <a:schemeClr val="tx1"/>
                </a:solidFill>
              </a:rPr>
              <a:t> </a:t>
            </a:r>
            <a:r>
              <a:rPr lang="en-GB" sz="1600" b="1" dirty="0" err="1" smtClean="0">
                <a:solidFill>
                  <a:schemeClr val="tx1"/>
                </a:solidFill>
              </a:rPr>
              <a:t>istiadat</a:t>
            </a:r>
            <a:r>
              <a:rPr lang="en-GB" sz="1600" b="1" dirty="0" smtClean="0">
                <a:solidFill>
                  <a:schemeClr val="tx1"/>
                </a:solidFill>
              </a:rPr>
              <a:t>, </a:t>
            </a:r>
            <a:r>
              <a:rPr lang="en-GB" sz="1600" b="1" dirty="0" err="1" smtClean="0">
                <a:solidFill>
                  <a:schemeClr val="tx1"/>
                </a:solidFill>
              </a:rPr>
              <a:t>kebudayaan</a:t>
            </a:r>
            <a:r>
              <a:rPr lang="en-GB" sz="1600" b="1" dirty="0" smtClean="0">
                <a:solidFill>
                  <a:schemeClr val="tx1"/>
                </a:solidFill>
              </a:rPr>
              <a:t> </a:t>
            </a:r>
            <a:r>
              <a:rPr lang="en-GB" sz="1600" b="1" dirty="0" err="1" smtClean="0">
                <a:solidFill>
                  <a:schemeClr val="tx1"/>
                </a:solidFill>
              </a:rPr>
              <a:t>serta</a:t>
            </a:r>
            <a:r>
              <a:rPr lang="en-GB" sz="1600" b="1" dirty="0" smtClean="0">
                <a:solidFill>
                  <a:schemeClr val="tx1"/>
                </a:solidFill>
              </a:rPr>
              <a:t> </a:t>
            </a: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religius</a:t>
            </a:r>
            <a:r>
              <a:rPr lang="en-GB" sz="1600" b="1" dirty="0" smtClean="0">
                <a:solidFill>
                  <a:schemeClr val="tx1"/>
                </a:solidFill>
              </a:rPr>
              <a:t>.</a:t>
            </a:r>
            <a:endParaRPr lang="sv-SE" sz="1600" b="1" dirty="0" smtClean="0">
              <a:solidFill>
                <a:schemeClr val="tx1"/>
              </a:solidFill>
            </a:endParaRPr>
          </a:p>
          <a:p>
            <a:pPr marL="365760" indent="-256032">
              <a:lnSpc>
                <a:spcPct val="80000"/>
              </a:lnSpc>
              <a:buFont typeface="Wingdings 3"/>
              <a:buChar char=""/>
              <a:defRPr/>
            </a:pPr>
            <a:r>
              <a:rPr lang="sv-SE" sz="1600" b="1" dirty="0" smtClean="0">
                <a:solidFill>
                  <a:schemeClr val="tx1"/>
                </a:solidFill>
              </a:rPr>
              <a:t>Nilai-nilai Pancasila berasal dari bangsa Indonesia (</a:t>
            </a:r>
            <a:r>
              <a:rPr lang="sv-SE" sz="1600" b="1" i="1" dirty="0" smtClean="0">
                <a:solidFill>
                  <a:schemeClr val="tx1"/>
                </a:solidFill>
              </a:rPr>
              <a:t>kausa materialis</a:t>
            </a:r>
            <a:r>
              <a:rPr lang="sv-SE" sz="1600" b="1" dirty="0" smtClean="0">
                <a:solidFill>
                  <a:schemeClr val="tx1"/>
                </a:solidFill>
              </a:rPr>
              <a:t> Pancasila)</a:t>
            </a:r>
          </a:p>
          <a:p>
            <a:pPr marL="365760" indent="-256032">
              <a:lnSpc>
                <a:spcPct val="80000"/>
              </a:lnSpc>
              <a:buFont typeface="Wingdings 3"/>
              <a:buChar char=""/>
              <a:defRPr/>
            </a:pPr>
            <a:r>
              <a:rPr lang="sv-SE" sz="1600"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nSpc>
                <a:spcPct val="80000"/>
              </a:lnSpc>
              <a:buFont typeface="Wingdings 3"/>
              <a:buChar char=""/>
              <a:defRPr/>
            </a:pPr>
            <a:r>
              <a:rPr lang="sv-SE" sz="1600" b="1" dirty="0" smtClean="0">
                <a:solidFill>
                  <a:schemeClr val="tx1"/>
                </a:solidFill>
              </a:rPr>
              <a:t>Oleh karena itu pemahaman sejarah diperlukan untuk memahami Pancasila.</a:t>
            </a:r>
          </a:p>
          <a:p>
            <a:pPr marL="365760" indent="-256032">
              <a:lnSpc>
                <a:spcPct val="80000"/>
              </a:lnSpc>
              <a:defRPr/>
            </a:pPr>
            <a:endParaRPr lang="en-US" sz="1600" b="1" dirty="0" smtClean="0">
              <a:solidFill>
                <a:schemeClr val="tx1"/>
              </a:solidFill>
            </a:endParaRPr>
          </a:p>
          <a:p>
            <a:pPr marL="365760" indent="-256032">
              <a:lnSpc>
                <a:spcPct val="80000"/>
              </a:lnSpc>
              <a:defRPr/>
            </a:pPr>
            <a:r>
              <a:rPr lang="en-GB" sz="1600" b="1" dirty="0" err="1" smtClean="0">
                <a:solidFill>
                  <a:schemeClr val="tx1"/>
                </a:solidFill>
              </a:rPr>
              <a:t>Zaman</a:t>
            </a:r>
            <a:r>
              <a:rPr lang="en-GB" sz="1600" b="1" dirty="0" smtClean="0">
                <a:solidFill>
                  <a:schemeClr val="tx1"/>
                </a:solidFill>
              </a:rPr>
              <a:t> </a:t>
            </a:r>
            <a:r>
              <a:rPr lang="en-GB" sz="1600" b="1" dirty="0" err="1" smtClean="0">
                <a:solidFill>
                  <a:schemeClr val="tx1"/>
                </a:solidFill>
              </a:rPr>
              <a:t>Kutai</a:t>
            </a:r>
            <a:endParaRPr lang="sv-SE" sz="1600" b="1" dirty="0" smtClean="0">
              <a:solidFill>
                <a:schemeClr val="tx1"/>
              </a:solidFill>
            </a:endParaRPr>
          </a:p>
          <a:p>
            <a:pPr marL="365760" indent="-256032">
              <a:lnSpc>
                <a:spcPct val="80000"/>
              </a:lnSpc>
              <a:buFont typeface="Wingdings 3"/>
              <a:buChar char=""/>
              <a:defRPr/>
            </a:pPr>
            <a:r>
              <a:rPr lang="sv-SE" sz="1600" b="1" dirty="0" smtClean="0">
                <a:solidFill>
                  <a:schemeClr val="tx1"/>
                </a:solidFill>
              </a:rPr>
              <a:t>Ditemukannya prasasti tahun 400M berupa 7 </a:t>
            </a:r>
            <a:r>
              <a:rPr lang="sv-SE" sz="1600" b="1" i="1" dirty="0" smtClean="0">
                <a:solidFill>
                  <a:schemeClr val="tx1"/>
                </a:solidFill>
              </a:rPr>
              <a:t>yupa </a:t>
            </a:r>
            <a:r>
              <a:rPr lang="sv-SE" sz="1600" b="1" dirty="0" smtClean="0">
                <a:solidFill>
                  <a:schemeClr val="tx1"/>
                </a:solidFill>
              </a:rPr>
              <a:t>(tiang batu)</a:t>
            </a:r>
          </a:p>
          <a:p>
            <a:pPr marL="365760" indent="-256032">
              <a:lnSpc>
                <a:spcPct val="80000"/>
              </a:lnSpc>
              <a:buFont typeface="Wingdings 3"/>
              <a:buChar char=""/>
              <a:defRPr/>
            </a:pPr>
            <a:r>
              <a:rPr lang="sv-SE" sz="1600" b="1" dirty="0" smtClean="0">
                <a:solidFill>
                  <a:schemeClr val="tx1"/>
                </a:solidFill>
              </a:rPr>
              <a:t>Menurut prasasti tersebut, Raja Mulawarman mengadakan kenduri dan memberi sedekah kepada para Brahmana, dan para Brahmana membangun </a:t>
            </a:r>
            <a:r>
              <a:rPr lang="sv-SE" sz="1600" b="1" i="1" dirty="0" smtClean="0">
                <a:solidFill>
                  <a:schemeClr val="tx1"/>
                </a:solidFill>
              </a:rPr>
              <a:t>yupa</a:t>
            </a:r>
            <a:r>
              <a:rPr lang="sv-SE" sz="1600" b="1" dirty="0" smtClean="0">
                <a:solidFill>
                  <a:schemeClr val="tx1"/>
                </a:solidFill>
              </a:rPr>
              <a:t> itu sebagai tanda terima kasih</a:t>
            </a:r>
          </a:p>
          <a:p>
            <a:pPr marL="365760" indent="-256032">
              <a:lnSpc>
                <a:spcPct val="80000"/>
              </a:lnSpc>
              <a:buFont typeface="Wingdings 3"/>
              <a:buChar char=""/>
              <a:defRPr/>
            </a:pPr>
            <a:r>
              <a:rPr lang="sv-SE" sz="1600" b="1" dirty="0" smtClean="0">
                <a:solidFill>
                  <a:schemeClr val="tx1"/>
                </a:solidFill>
              </a:rPr>
              <a:t>Nilai-nilai sosial politk dan ketuhanan ditampilkan dalam bentuk kerajaan, kenduri serta sedekah kepada para Brahmana</a:t>
            </a:r>
            <a:endParaRPr lang="en-US" sz="1600" b="1" dirty="0" smtClean="0">
              <a:solidFill>
                <a:schemeClr val="tx1"/>
              </a:solidFill>
            </a:endParaRPr>
          </a:p>
          <a:p>
            <a:endParaRPr lang="en-US" sz="1600" b="1" dirty="0">
              <a:solidFill>
                <a:schemeClr val="tx1"/>
              </a:solidFill>
            </a:endParaRPr>
          </a:p>
        </p:txBody>
      </p:sp>
      <p:sp>
        <p:nvSpPr>
          <p:cNvPr id="4" name="Date Placeholder 3"/>
          <p:cNvSpPr>
            <a:spLocks noGrp="1"/>
          </p:cNvSpPr>
          <p:nvPr>
            <p:ph type="dt" sz="half" idx="10"/>
          </p:nvPr>
        </p:nvSpPr>
        <p:spPr/>
        <p:txBody>
          <a:bodyPr/>
          <a:lstStyle/>
          <a:p>
            <a:fld id="{F7218790-0731-4AEA-8D38-80E0AB34F6C0}" type="datetime1">
              <a:rPr lang="en-US" smtClean="0"/>
              <a:t>3/15/2010</a:t>
            </a:fld>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t>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838201"/>
            <a:ext cx="8458200" cy="1066799"/>
          </a:xfrm>
        </p:spPr>
        <p:txBody>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457200" y="2286000"/>
            <a:ext cx="4953000" cy="3733800"/>
          </a:xfrm>
        </p:spPr>
        <p:txBody>
          <a:bodyPr>
            <a:noAutofit/>
          </a:bodyPr>
          <a:lstStyle/>
          <a:p>
            <a:pPr marL="365760" indent="-256032">
              <a:lnSpc>
                <a:spcPct val="80000"/>
              </a:lnSpc>
              <a:defRPr/>
            </a:pPr>
            <a:r>
              <a:rPr lang="sv-SE" sz="1400" dirty="0" smtClean="0">
                <a:solidFill>
                  <a:srgbClr val="FF0000"/>
                </a:solidFill>
              </a:rPr>
              <a:t>Menurut Moh Yamin, negara kebangsaan Indonesia terbentuk melalui tiga tahap yaitu:</a:t>
            </a:r>
            <a:endParaRPr lang="en-US" sz="1400" dirty="0" smtClean="0">
              <a:solidFill>
                <a:srgbClr val="FF0000"/>
              </a:solidFill>
            </a:endParaRPr>
          </a:p>
          <a:p>
            <a:pPr marL="365760" indent="-256032">
              <a:lnSpc>
                <a:spcPct val="80000"/>
              </a:lnSpc>
              <a:buFont typeface="Wingdings 3"/>
              <a:buChar char=""/>
              <a:defRPr/>
            </a:pPr>
            <a:r>
              <a:rPr lang="sv-SE" sz="1400" dirty="0" smtClean="0">
                <a:solidFill>
                  <a:srgbClr val="FF0000"/>
                </a:solidFill>
              </a:rPr>
              <a:t>Zaman Sriwijaya (dibawah wangsa sailendra 600-1400) </a:t>
            </a:r>
            <a:endParaRPr lang="en-US" sz="1400" dirty="0" smtClean="0">
              <a:solidFill>
                <a:srgbClr val="FF0000"/>
              </a:solidFill>
            </a:endParaRPr>
          </a:p>
          <a:p>
            <a:pPr marL="365760" indent="-256032">
              <a:lnSpc>
                <a:spcPct val="80000"/>
              </a:lnSpc>
              <a:buFont typeface="Wingdings 3"/>
              <a:buChar char=""/>
              <a:defRPr/>
            </a:pPr>
            <a:r>
              <a:rPr lang="en-GB" sz="1400" dirty="0" err="1" smtClean="0">
                <a:solidFill>
                  <a:srgbClr val="FF0000"/>
                </a:solidFill>
              </a:rPr>
              <a:t>Zaman</a:t>
            </a:r>
            <a:r>
              <a:rPr lang="en-GB" sz="1400" dirty="0" smtClean="0">
                <a:solidFill>
                  <a:srgbClr val="FF0000"/>
                </a:solidFill>
              </a:rPr>
              <a:t> </a:t>
            </a:r>
            <a:r>
              <a:rPr lang="en-GB" sz="1400" dirty="0" err="1" smtClean="0">
                <a:solidFill>
                  <a:srgbClr val="FF0000"/>
                </a:solidFill>
              </a:rPr>
              <a:t>Majapahit</a:t>
            </a:r>
            <a:r>
              <a:rPr lang="en-GB" sz="1400" dirty="0" smtClean="0">
                <a:solidFill>
                  <a:srgbClr val="FF0000"/>
                </a:solidFill>
              </a:rPr>
              <a:t> (1293-1525)</a:t>
            </a:r>
            <a:endParaRPr lang="en-US" sz="1400" dirty="0" smtClean="0">
              <a:solidFill>
                <a:srgbClr val="FF0000"/>
              </a:solidFill>
            </a:endParaRPr>
          </a:p>
          <a:p>
            <a:pPr marL="365760" indent="-256032">
              <a:lnSpc>
                <a:spcPct val="80000"/>
              </a:lnSpc>
              <a:buFont typeface="Wingdings 3"/>
              <a:buChar char=""/>
              <a:defRPr/>
            </a:pPr>
            <a:r>
              <a:rPr lang="en-GB" sz="1400" dirty="0" smtClean="0">
                <a:solidFill>
                  <a:srgbClr val="FF0000"/>
                </a:solidFill>
              </a:rPr>
              <a:t>Negara </a:t>
            </a:r>
            <a:r>
              <a:rPr lang="en-GB" sz="1400" dirty="0" err="1" smtClean="0">
                <a:solidFill>
                  <a:srgbClr val="FF0000"/>
                </a:solidFill>
              </a:rPr>
              <a:t>kebangsaan</a:t>
            </a:r>
            <a:r>
              <a:rPr lang="en-GB" sz="1400" dirty="0" smtClean="0">
                <a:solidFill>
                  <a:srgbClr val="FF0000"/>
                </a:solidFill>
              </a:rPr>
              <a:t> modern </a:t>
            </a:r>
          </a:p>
          <a:p>
            <a:pPr marL="365760" indent="-256032">
              <a:lnSpc>
                <a:spcPct val="80000"/>
              </a:lnSpc>
              <a:defRPr/>
            </a:pPr>
            <a:endParaRPr lang="en-US" sz="1400" dirty="0" smtClean="0">
              <a:solidFill>
                <a:srgbClr val="FF0000"/>
              </a:solidFill>
            </a:endParaRPr>
          </a:p>
          <a:p>
            <a:pPr marL="365760" indent="-256032">
              <a:lnSpc>
                <a:spcPct val="80000"/>
              </a:lnSpc>
              <a:defRPr/>
            </a:pPr>
            <a:r>
              <a:rPr lang="en-GB" sz="1400" b="1" dirty="0" err="1" smtClean="0">
                <a:solidFill>
                  <a:srgbClr val="FF0000"/>
                </a:solidFill>
              </a:rPr>
              <a:t>Zaman</a:t>
            </a:r>
            <a:r>
              <a:rPr lang="en-GB" sz="1400" b="1" dirty="0" smtClean="0">
                <a:solidFill>
                  <a:srgbClr val="FF0000"/>
                </a:solidFill>
              </a:rPr>
              <a:t> </a:t>
            </a:r>
            <a:r>
              <a:rPr lang="en-GB" sz="1400" b="1" dirty="0" err="1" smtClean="0">
                <a:solidFill>
                  <a:srgbClr val="FF0000"/>
                </a:solidFill>
              </a:rPr>
              <a:t>Sriwijaya</a:t>
            </a:r>
            <a:endParaRPr lang="sv-SE" sz="1400" dirty="0" smtClean="0">
              <a:solidFill>
                <a:srgbClr val="FF0000"/>
              </a:solidFill>
            </a:endParaRPr>
          </a:p>
          <a:p>
            <a:pPr marL="365760" indent="-256032">
              <a:lnSpc>
                <a:spcPct val="80000"/>
              </a:lnSpc>
              <a:buFont typeface="Wingdings 3"/>
              <a:buChar char=""/>
              <a:defRPr/>
            </a:pPr>
            <a:r>
              <a:rPr lang="sv-SE" sz="1400" dirty="0" smtClean="0">
                <a:solidFill>
                  <a:srgbClr val="FF0000"/>
                </a:solidFill>
              </a:rPr>
              <a:t>Dalam prasasti Kedukan Bukit (Palembang)</a:t>
            </a:r>
          </a:p>
          <a:p>
            <a:pPr marL="365760" indent="-256032">
              <a:lnSpc>
                <a:spcPct val="80000"/>
              </a:lnSpc>
              <a:buFont typeface="Wingdings 3"/>
              <a:buChar char=""/>
              <a:defRPr/>
            </a:pPr>
            <a:r>
              <a:rPr lang="sv-SE" sz="1400" dirty="0" smtClean="0">
                <a:solidFill>
                  <a:srgbClr val="FF0000"/>
                </a:solidFill>
              </a:rPr>
              <a:t>Perdagangan di Sriwijaya dilakukan dengan mempersatukan dengan pedagang pengrajin dan pegawai raja yang disebut </a:t>
            </a:r>
            <a:r>
              <a:rPr lang="sv-SE" sz="1400" i="1" dirty="0" smtClean="0">
                <a:solidFill>
                  <a:srgbClr val="FF0000"/>
                </a:solidFill>
              </a:rPr>
              <a:t>Tuha An Vatakvuraha</a:t>
            </a:r>
            <a:r>
              <a:rPr lang="sv-SE" sz="1400" b="1" dirty="0" smtClean="0">
                <a:solidFill>
                  <a:srgbClr val="FF0000"/>
                </a:solidFill>
              </a:rPr>
              <a:t> </a:t>
            </a:r>
            <a:r>
              <a:rPr lang="sv-SE" sz="1400" dirty="0" smtClean="0">
                <a:solidFill>
                  <a:srgbClr val="FF0000"/>
                </a:solidFill>
              </a:rPr>
              <a:t>sebagai pengawas dan pengumpul semacam koperasi sehingga rakyat</a:t>
            </a:r>
            <a:r>
              <a:rPr lang="sv-SE" sz="1400" b="1" dirty="0" smtClean="0">
                <a:solidFill>
                  <a:srgbClr val="FF0000"/>
                </a:solidFill>
              </a:rPr>
              <a:t> </a:t>
            </a:r>
            <a:r>
              <a:rPr lang="sv-SE" sz="1400" dirty="0" smtClean="0">
                <a:solidFill>
                  <a:srgbClr val="FF0000"/>
                </a:solidFill>
              </a:rPr>
              <a:t>mudah memesarkan barang dagangannya. </a:t>
            </a:r>
          </a:p>
          <a:p>
            <a:pPr marL="365760" indent="-256032">
              <a:lnSpc>
                <a:spcPct val="80000"/>
              </a:lnSpc>
              <a:buFont typeface="Wingdings 3"/>
              <a:buChar char=""/>
              <a:defRPr/>
            </a:pPr>
            <a:r>
              <a:rPr lang="sv-SE" sz="14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nSpc>
                <a:spcPct val="80000"/>
              </a:lnSpc>
              <a:buFont typeface="Wingdings 3"/>
              <a:buChar char=""/>
              <a:defRPr/>
            </a:pPr>
            <a:r>
              <a:rPr lang="sv-SE" sz="1400" dirty="0" smtClean="0">
                <a:solidFill>
                  <a:srgbClr val="FF0000"/>
                </a:solidFill>
              </a:rPr>
              <a:t>Dalam menjalankan kerajaan tidak terlepas dari nilai Ketuhanan.</a:t>
            </a:r>
          </a:p>
          <a:p>
            <a:pPr marL="365760" indent="-256032">
              <a:lnSpc>
                <a:spcPct val="80000"/>
              </a:lnSpc>
              <a:buFont typeface="Wingdings 3"/>
              <a:buChar char=""/>
              <a:defRPr/>
            </a:pPr>
            <a:r>
              <a:rPr lang="sv-SE" sz="1400" dirty="0" smtClean="0">
                <a:solidFill>
                  <a:srgbClr val="FF0000"/>
                </a:solidFill>
              </a:rPr>
              <a:t>Agama dan kebudayaan dikembangkan dengan mendirikan Universitas Agama Budha</a:t>
            </a:r>
            <a:endParaRPr lang="en-US" sz="1400" dirty="0">
              <a:solidFill>
                <a:srgbClr val="FF0000"/>
              </a:solidFill>
            </a:endParaRPr>
          </a:p>
        </p:txBody>
      </p:sp>
      <p:sp>
        <p:nvSpPr>
          <p:cNvPr id="4" name="Date Placeholder 3"/>
          <p:cNvSpPr>
            <a:spLocks noGrp="1"/>
          </p:cNvSpPr>
          <p:nvPr>
            <p:ph type="dt" sz="half" idx="10"/>
          </p:nvPr>
        </p:nvSpPr>
        <p:spPr/>
        <p:txBody>
          <a:bodyPr/>
          <a:lstStyle/>
          <a:p>
            <a:fld id="{0B3B8476-A96B-44BB-AEA7-F05E2F538BAB}" type="datetime1">
              <a:rPr lang="en-US" smtClean="0"/>
              <a:t>3/15/2010</a:t>
            </a:fld>
            <a:endParaRPr lang="en-US" dirty="0"/>
          </a:p>
        </p:txBody>
      </p:sp>
      <p:sp>
        <p:nvSpPr>
          <p:cNvPr id="6" name="Footer Placeholder 5"/>
          <p:cNvSpPr>
            <a:spLocks noGrp="1"/>
          </p:cNvSpPr>
          <p:nvPr>
            <p:ph type="ftr" sz="quarter" idx="11"/>
          </p:nvPr>
        </p:nvSpPr>
        <p:spPr/>
        <p:txBody>
          <a:bodyPr/>
          <a:lstStyle/>
          <a:p>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1066800"/>
          </a:xfrm>
        </p:spPr>
        <p:txBody>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905000"/>
            <a:ext cx="7631020" cy="4114800"/>
          </a:xfrm>
        </p:spPr>
        <p:txBody>
          <a:bodyPr>
            <a:normAutofit fontScale="70000" lnSpcReduction="20000"/>
          </a:bodyPr>
          <a:lstStyle/>
          <a:p>
            <a:pPr marL="365760" indent="-256032" algn="l">
              <a:lnSpc>
                <a:spcPct val="80000"/>
              </a:lnSpc>
              <a:defRPr/>
            </a:pPr>
            <a:r>
              <a:rPr lang="en-GB" sz="2400" b="1" dirty="0" err="1" smtClean="0"/>
              <a:t>Zaman</a:t>
            </a:r>
            <a:r>
              <a:rPr lang="en-GB" sz="2400" b="1" dirty="0" smtClean="0"/>
              <a:t> </a:t>
            </a:r>
            <a:r>
              <a:rPr lang="en-GB" sz="2400" b="1" dirty="0" err="1" smtClean="0"/>
              <a:t>Kerajaan-kerajaan</a:t>
            </a:r>
            <a:r>
              <a:rPr lang="en-GB" sz="2400" b="1" dirty="0" smtClean="0"/>
              <a:t> </a:t>
            </a:r>
            <a:r>
              <a:rPr lang="en-GB" sz="2400" b="1" dirty="0" err="1" smtClean="0"/>
              <a:t>Sebelum</a:t>
            </a:r>
            <a:r>
              <a:rPr lang="en-GB" sz="2400" b="1" dirty="0" smtClean="0"/>
              <a:t> </a:t>
            </a:r>
            <a:r>
              <a:rPr lang="en-GB" sz="2400" b="1" dirty="0" err="1" smtClean="0"/>
              <a:t>Majapahit</a:t>
            </a:r>
            <a:endParaRPr lang="en-GB" sz="2400" dirty="0" smtClean="0"/>
          </a:p>
          <a:p>
            <a:pPr marL="365760" indent="-256032" algn="l">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l">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l">
              <a:lnSpc>
                <a:spcPct val="80000"/>
              </a:lnSpc>
              <a:defRPr/>
            </a:pPr>
            <a:r>
              <a:rPr lang="en-GB" sz="2400" dirty="0" smtClean="0"/>
              <a:t>Raja </a:t>
            </a:r>
            <a:r>
              <a:rPr lang="en-GB" sz="2400" dirty="0" err="1" smtClean="0"/>
              <a:t>Airlangga</a:t>
            </a:r>
            <a:endParaRPr lang="sv-SE" sz="2400" dirty="0" smtClean="0"/>
          </a:p>
          <a:p>
            <a:pPr marL="365760" indent="-256032" algn="l">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l">
              <a:lnSpc>
                <a:spcPct val="80000"/>
              </a:lnSpc>
              <a:buFont typeface="Wingdings 3"/>
              <a:buChar char=""/>
              <a:defRPr/>
            </a:pPr>
            <a:r>
              <a:rPr lang="sv-SE" sz="2400" dirty="0" smtClean="0"/>
              <a:t>menunjukan nilai-nilai kemanusiaan (kerjasama dengan Benggala, Chola, dan Champa), </a:t>
            </a:r>
          </a:p>
          <a:p>
            <a:pPr marL="365760" indent="-256032" algn="l">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l">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l">
              <a:lnSpc>
                <a:spcPct val="80000"/>
              </a:lnSpc>
              <a:defRPr/>
            </a:pPr>
            <a:endParaRPr lang="en-US" sz="2400" dirty="0" smtClean="0"/>
          </a:p>
          <a:p>
            <a:pPr marL="365760" indent="-256032" algn="l">
              <a:lnSpc>
                <a:spcPct val="80000"/>
              </a:lnSpc>
              <a:defRPr/>
            </a:pPr>
            <a:r>
              <a:rPr lang="en-GB" sz="2400" b="1" dirty="0" err="1" smtClean="0"/>
              <a:t>Zaman</a:t>
            </a:r>
            <a:r>
              <a:rPr lang="en-GB" sz="2400" b="1" dirty="0" smtClean="0"/>
              <a:t> </a:t>
            </a:r>
            <a:r>
              <a:rPr lang="en-GB" sz="2400" b="1" dirty="0" err="1" smtClean="0"/>
              <a:t>Majapahit</a:t>
            </a:r>
            <a:r>
              <a:rPr lang="en-GB" sz="2400" b="1" dirty="0" smtClean="0"/>
              <a:t> </a:t>
            </a:r>
            <a:endParaRPr lang="sv-SE" sz="2400" dirty="0" smtClean="0"/>
          </a:p>
          <a:p>
            <a:pPr marL="365760" indent="-256032" algn="l">
              <a:lnSpc>
                <a:spcPct val="80000"/>
              </a:lnSpc>
              <a:buFont typeface="Wingdings 3"/>
              <a:buChar char=""/>
              <a:defRPr/>
            </a:pPr>
            <a:r>
              <a:rPr lang="sv-SE" sz="2400" dirty="0" smtClean="0"/>
              <a:t>Agama Hindu dan Budha hidup berdampingan secara damai</a:t>
            </a:r>
          </a:p>
          <a:p>
            <a:pPr marL="365760" indent="-256032" algn="l">
              <a:lnSpc>
                <a:spcPct val="80000"/>
              </a:lnSpc>
              <a:buFont typeface="Wingdings 3"/>
              <a:buChar char=""/>
              <a:defRPr/>
            </a:pPr>
            <a:r>
              <a:rPr lang="sv-SE" sz="2400" dirty="0" smtClean="0"/>
              <a:t>Istilah Pancasila dalam ‘Negrakertagama’ karangan Empu Prapanca</a:t>
            </a:r>
          </a:p>
          <a:p>
            <a:pPr marL="365760" indent="-256032" algn="l">
              <a:lnSpc>
                <a:spcPct val="80000"/>
              </a:lnSpc>
              <a:buFont typeface="Wingdings 3"/>
              <a:buChar char=""/>
              <a:defRPr/>
            </a:pPr>
            <a:r>
              <a:rPr lang="sv-SE" sz="2400" dirty="0" smtClean="0"/>
              <a:t>Istilah ‘Bhineka Tunggal Ika’ dalam buku Sutasoma karangan Empu Tantular</a:t>
            </a:r>
          </a:p>
          <a:p>
            <a:pPr marL="365760" indent="-256032" algn="l">
              <a:lnSpc>
                <a:spcPct val="80000"/>
              </a:lnSpc>
              <a:buFont typeface="Wingdings 3"/>
              <a:buChar char=""/>
              <a:defRPr/>
            </a:pPr>
            <a:r>
              <a:rPr lang="sv-SE" sz="2400" dirty="0" smtClean="0"/>
              <a:t>Sumpah ‘Palapa’ Mahapatih Gajah Mada dalam sidang Ratu dan Menteri-menteri tahun 1331</a:t>
            </a:r>
          </a:p>
          <a:p>
            <a:pPr marL="365760" indent="-256032" algn="l">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l"/>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t>3/15/2010</a:t>
            </a:fld>
            <a:endParaRPr lang="en-US"/>
          </a:p>
        </p:txBody>
      </p:sp>
      <p:sp>
        <p:nvSpPr>
          <p:cNvPr id="6" name="Slide Number Placeholder 5"/>
          <p:cNvSpPr>
            <a:spLocks noGrp="1"/>
          </p:cNvSpPr>
          <p:nvPr>
            <p:ph type="sldNum" sz="quarter" idx="11"/>
          </p:nvPr>
        </p:nvSpPr>
        <p:spPr/>
        <p:txBody>
          <a:bodyPr/>
          <a:lstStyle/>
          <a:p>
            <a:fld id="{EF1FDCC6-95B1-4057-82D2-EC052AC49C20}" type="slidenum">
              <a:rPr lang="en-US" smtClean="0"/>
              <a:t>4</a:t>
            </a:fld>
            <a:endParaRPr lang="en-US"/>
          </a:p>
        </p:txBody>
      </p:sp>
      <p:sp>
        <p:nvSpPr>
          <p:cNvPr id="5" name="Footer Placeholder 4"/>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2209800"/>
            <a:ext cx="7772400" cy="3733800"/>
          </a:xfrm>
        </p:spPr>
        <p:txBody>
          <a:bodyPr>
            <a:normAutofit fontScale="47500" lnSpcReduction="20000"/>
          </a:bodyPr>
          <a:lstStyle/>
          <a:p>
            <a:pPr algn="l">
              <a:lnSpc>
                <a:spcPct val="80000"/>
              </a:lnSpc>
            </a:pPr>
            <a:r>
              <a:rPr lang="en-GB" sz="2900" b="1" dirty="0" err="1" smtClean="0"/>
              <a:t>Zaman</a:t>
            </a:r>
            <a:r>
              <a:rPr lang="en-GB" sz="2900" b="1" dirty="0" smtClean="0"/>
              <a:t> </a:t>
            </a:r>
            <a:r>
              <a:rPr lang="en-GB" sz="2900" b="1" dirty="0" err="1" smtClean="0"/>
              <a:t>Penjajahan</a:t>
            </a:r>
            <a:endParaRPr lang="en-GB" sz="2900" dirty="0" smtClean="0"/>
          </a:p>
          <a:p>
            <a:pPr algn="l">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l">
              <a:lnSpc>
                <a:spcPct val="80000"/>
              </a:lnSpc>
            </a:pPr>
            <a:endParaRPr lang="en-GB" sz="2900" b="1" dirty="0" smtClean="0"/>
          </a:p>
          <a:p>
            <a:pPr algn="l">
              <a:lnSpc>
                <a:spcPct val="80000"/>
              </a:lnSpc>
            </a:pPr>
            <a:r>
              <a:rPr lang="en-GB" sz="2900" b="1" dirty="0" err="1" smtClean="0"/>
              <a:t>Kebangkitan</a:t>
            </a:r>
            <a:r>
              <a:rPr lang="en-GB" sz="2900" b="1" dirty="0" smtClean="0"/>
              <a:t> </a:t>
            </a:r>
            <a:r>
              <a:rPr lang="en-GB" sz="2900" b="1" dirty="0" err="1" smtClean="0"/>
              <a:t>Nasional</a:t>
            </a:r>
            <a:endParaRPr lang="en-GB" sz="2900" dirty="0" smtClean="0"/>
          </a:p>
          <a:p>
            <a:pPr algn="l">
              <a:lnSpc>
                <a:spcPct val="80000"/>
              </a:lnSpc>
            </a:pPr>
            <a:r>
              <a:rPr lang="en-GB" sz="2900" dirty="0" smtClean="0"/>
              <a:t>Budi </a:t>
            </a:r>
            <a:r>
              <a:rPr lang="en-GB" sz="2900" dirty="0" err="1" smtClean="0"/>
              <a:t>Utomo</a:t>
            </a:r>
            <a:r>
              <a:rPr lang="en-GB" sz="2900" dirty="0" smtClean="0"/>
              <a:t> (20 Mei 1908)</a:t>
            </a:r>
            <a:endParaRPr lang="sv-SE" sz="2900" dirty="0" smtClean="0"/>
          </a:p>
          <a:p>
            <a:pPr algn="l">
              <a:lnSpc>
                <a:spcPct val="80000"/>
              </a:lnSpc>
            </a:pPr>
            <a:r>
              <a:rPr lang="sv-SE" sz="2900" dirty="0" smtClean="0"/>
              <a:t>Perjuangan PNI yang menitikberatkan pada kesatuan nasional </a:t>
            </a:r>
          </a:p>
          <a:p>
            <a:pPr algn="l">
              <a:lnSpc>
                <a:spcPct val="80000"/>
              </a:lnSpc>
            </a:pPr>
            <a:endParaRPr lang="en-US" sz="2900" dirty="0" smtClean="0"/>
          </a:p>
          <a:p>
            <a:pPr algn="l">
              <a:lnSpc>
                <a:spcPct val="80000"/>
              </a:lnSpc>
            </a:pPr>
            <a:r>
              <a:rPr lang="en-GB" sz="2900" b="1" dirty="0" err="1" smtClean="0"/>
              <a:t>Sidang</a:t>
            </a:r>
            <a:r>
              <a:rPr lang="en-GB" sz="2900" b="1" dirty="0" smtClean="0"/>
              <a:t> BPUPKI 1</a:t>
            </a:r>
            <a:endParaRPr lang="en-US" sz="2900" dirty="0" smtClean="0"/>
          </a:p>
          <a:p>
            <a:pPr algn="l">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l">
              <a:lnSpc>
                <a:spcPct val="80000"/>
              </a:lnSpc>
            </a:pPr>
            <a:r>
              <a:rPr lang="en-GB" sz="2900" dirty="0" smtClean="0"/>
              <a:t>Prof </a:t>
            </a:r>
            <a:r>
              <a:rPr lang="en-GB" sz="2900" dirty="0" err="1" smtClean="0"/>
              <a:t>Dr.Soepomo</a:t>
            </a:r>
            <a:r>
              <a:rPr lang="en-GB" sz="2900" dirty="0" smtClean="0"/>
              <a:t> (31 Mei 1945)</a:t>
            </a:r>
            <a:endParaRPr lang="en-US" sz="2900" dirty="0" smtClean="0"/>
          </a:p>
          <a:p>
            <a:pPr algn="l">
              <a:lnSpc>
                <a:spcPct val="80000"/>
              </a:lnSpc>
            </a:pPr>
            <a:r>
              <a:rPr lang="sv-SE" sz="2900" dirty="0" smtClean="0"/>
              <a:t>Dalam kaitannya dengan dasar filsafat negara Indonesia, diusulkan:</a:t>
            </a:r>
          </a:p>
          <a:p>
            <a:pPr algn="l">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l">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l">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l">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l">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l">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l"/>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8077200" cy="4114800"/>
          </a:xfrm>
        </p:spPr>
        <p:txBody>
          <a:bodyPr>
            <a:noAutofit/>
          </a:bodyPr>
          <a:lstStyle/>
          <a:p>
            <a:pPr>
              <a:lnSpc>
                <a:spcPct val="80000"/>
              </a:lnSpc>
            </a:pPr>
            <a:r>
              <a:rPr lang="en-GB" sz="1800" dirty="0" err="1" smtClean="0"/>
              <a:t>Sidang</a:t>
            </a:r>
            <a:r>
              <a:rPr lang="en-GB" sz="1800" dirty="0" smtClean="0"/>
              <a:t> BPUPKI 2 (10-16 </a:t>
            </a:r>
            <a:r>
              <a:rPr lang="en-GB" sz="1800" dirty="0" err="1" smtClean="0"/>
              <a:t>Juli</a:t>
            </a:r>
            <a:r>
              <a:rPr lang="en-GB" sz="1800" dirty="0" smtClean="0"/>
              <a:t> 1945)</a:t>
            </a:r>
            <a:br>
              <a:rPr lang="en-GB" sz="1800" dirty="0" smtClean="0"/>
            </a:br>
            <a:r>
              <a:rPr lang="en-GB" sz="1800" dirty="0" err="1" smtClean="0"/>
              <a:t>Keinginan</a:t>
            </a:r>
            <a:r>
              <a:rPr lang="en-GB" sz="1800" dirty="0" smtClean="0"/>
              <a:t> </a:t>
            </a:r>
            <a:r>
              <a:rPr lang="en-GB" sz="1800" dirty="0" err="1" smtClean="0"/>
              <a:t>untuk</a:t>
            </a:r>
            <a:r>
              <a:rPr lang="en-GB" sz="1800" dirty="0" smtClean="0"/>
              <a:t> </a:t>
            </a:r>
            <a:r>
              <a:rPr lang="en-GB" sz="1800" dirty="0" err="1" smtClean="0"/>
              <a:t>mempersatukan</a:t>
            </a:r>
            <a:r>
              <a:rPr lang="en-GB" sz="1800" dirty="0" smtClean="0"/>
              <a:t> </a:t>
            </a:r>
            <a:r>
              <a:rPr lang="en-GB" sz="1800" dirty="0" err="1" smtClean="0"/>
              <a:t>semua</a:t>
            </a:r>
            <a:r>
              <a:rPr lang="en-GB" sz="1800" dirty="0" smtClean="0"/>
              <a:t> </a:t>
            </a:r>
            <a:r>
              <a:rPr lang="en-GB" sz="1800" dirty="0" err="1" smtClean="0"/>
              <a:t>kepulauan</a:t>
            </a:r>
            <a:r>
              <a:rPr lang="en-GB" sz="1800" dirty="0" smtClean="0"/>
              <a:t> Indonesia yang </a:t>
            </a:r>
            <a:r>
              <a:rPr lang="en-GB" sz="1800" dirty="0" err="1" smtClean="0"/>
              <a:t>pada</a:t>
            </a:r>
            <a:r>
              <a:rPr lang="en-GB" sz="1800" dirty="0" smtClean="0"/>
              <a:t> </a:t>
            </a:r>
            <a:r>
              <a:rPr lang="en-GB" sz="1800" dirty="0" err="1" smtClean="0"/>
              <a:t>bulan</a:t>
            </a:r>
            <a:r>
              <a:rPr lang="en-GB" sz="1800" dirty="0" smtClean="0"/>
              <a:t> </a:t>
            </a:r>
            <a:r>
              <a:rPr lang="en-GB" sz="1800" dirty="0" err="1" smtClean="0"/>
              <a:t>Juli</a:t>
            </a:r>
            <a:r>
              <a:rPr lang="en-GB" sz="1800" dirty="0" smtClean="0"/>
              <a:t> 1945 </a:t>
            </a:r>
            <a:r>
              <a:rPr lang="en-GB" sz="1800" dirty="0" err="1" smtClean="0"/>
              <a:t>itu</a:t>
            </a:r>
            <a:r>
              <a:rPr lang="en-GB" sz="1800" dirty="0" smtClean="0"/>
              <a:t> </a:t>
            </a:r>
            <a:r>
              <a:rPr lang="en-GB" sz="1800" dirty="0" err="1" smtClean="0"/>
              <a:t>sebagian</a:t>
            </a:r>
            <a:r>
              <a:rPr lang="en-GB" sz="1800" dirty="0" smtClean="0"/>
              <a:t> </a:t>
            </a:r>
            <a:r>
              <a:rPr lang="en-GB" sz="1800" dirty="0" err="1" smtClean="0"/>
              <a:t>besar</a:t>
            </a:r>
            <a:r>
              <a:rPr lang="en-GB" sz="1800" dirty="0" smtClean="0"/>
              <a:t> </a:t>
            </a:r>
            <a:r>
              <a:rPr lang="en-GB" sz="1800" dirty="0" err="1" smtClean="0"/>
              <a:t>wilayah</a:t>
            </a:r>
            <a:r>
              <a:rPr lang="en-GB" sz="1800" dirty="0" smtClean="0"/>
              <a:t> Indonesia </a:t>
            </a:r>
            <a:r>
              <a:rPr lang="en-GB" sz="1800" dirty="0" err="1" smtClean="0"/>
              <a:t>kecuali</a:t>
            </a:r>
            <a:r>
              <a:rPr lang="en-GB" sz="1800" dirty="0" smtClean="0"/>
              <a:t> </a:t>
            </a:r>
            <a:r>
              <a:rPr lang="en-GB" sz="1800" dirty="0" err="1" smtClean="0"/>
              <a:t>Irian</a:t>
            </a:r>
            <a:r>
              <a:rPr lang="en-GB" sz="1800" dirty="0" smtClean="0"/>
              <a:t>, </a:t>
            </a:r>
            <a:r>
              <a:rPr lang="en-GB" sz="1800" dirty="0" err="1" smtClean="0"/>
              <a:t>Tarakan</a:t>
            </a:r>
            <a:r>
              <a:rPr lang="en-GB" sz="1800" dirty="0" smtClean="0"/>
              <a:t>, </a:t>
            </a:r>
            <a:r>
              <a:rPr lang="en-GB" sz="1800" dirty="0" err="1" smtClean="0"/>
              <a:t>dan</a:t>
            </a:r>
            <a:r>
              <a:rPr lang="en-GB" sz="1800" dirty="0" smtClean="0"/>
              <a:t> </a:t>
            </a:r>
            <a:r>
              <a:rPr lang="en-GB" sz="1800" dirty="0" err="1" smtClean="0"/>
              <a:t>Morotai</a:t>
            </a:r>
            <a:r>
              <a:rPr lang="en-GB" sz="1800" dirty="0" smtClean="0"/>
              <a:t> yang </a:t>
            </a:r>
            <a:r>
              <a:rPr lang="en-GB" sz="1800" dirty="0" err="1" smtClean="0"/>
              <a:t>masih</a:t>
            </a:r>
            <a:r>
              <a:rPr lang="en-GB" sz="1800" dirty="0" smtClean="0"/>
              <a:t> </a:t>
            </a:r>
            <a:r>
              <a:rPr lang="en-GB" sz="1800" dirty="0" err="1" smtClean="0"/>
              <a:t>dikuasai</a:t>
            </a:r>
            <a:r>
              <a:rPr lang="en-GB" sz="1800" dirty="0" smtClean="0"/>
              <a:t> </a:t>
            </a:r>
            <a:r>
              <a:rPr lang="en-GB" sz="1800" dirty="0" err="1" smtClean="0"/>
              <a:t>Jepang</a:t>
            </a:r>
            <a:r>
              <a:rPr lang="en-GB" sz="1800" dirty="0" smtClean="0"/>
              <a:t>.</a:t>
            </a:r>
            <a:r>
              <a:rPr lang="sv-SE" sz="1800" dirty="0" smtClean="0"/>
              <a:t/>
            </a:r>
            <a:br>
              <a:rPr lang="sv-SE" sz="1800" dirty="0" smtClean="0"/>
            </a:br>
            <a:r>
              <a:rPr lang="sv-SE" sz="1800" dirty="0" smtClean="0"/>
              <a:t>Panitian Perancang UUD melaporkan hasil pertemuannya, termasuk pembukaan yang di dalamnya terdapat Pancasila</a:t>
            </a:r>
            <a:br>
              <a:rPr lang="sv-SE" sz="1800" dirty="0" smtClean="0"/>
            </a:br>
            <a:r>
              <a:rPr lang="sv-SE" sz="1800" dirty="0" smtClean="0"/>
              <a:t/>
            </a:r>
            <a:br>
              <a:rPr lang="sv-SE" sz="1800" dirty="0" smtClean="0"/>
            </a:br>
            <a:r>
              <a:rPr lang="sv-SE" sz="1800" dirty="0" smtClean="0"/>
              <a:t>Proklamasi Kemerdekaan dan Sidang PPKI</a:t>
            </a:r>
            <a:br>
              <a:rPr lang="sv-SE" sz="1800" dirty="0" smtClean="0"/>
            </a:br>
            <a:r>
              <a:rPr lang="sv-SE" sz="1800" dirty="0" smtClean="0"/>
              <a:t>Piagam Jakarta: kaitannya sila pertama Pancasila  </a:t>
            </a:r>
            <a:r>
              <a:rPr lang="en-US" sz="1800" dirty="0" smtClean="0"/>
              <a:t/>
            </a:r>
            <a:br>
              <a:rPr lang="en-US" sz="1800" dirty="0" smtClean="0"/>
            </a:br>
            <a:r>
              <a:rPr lang="en-US" sz="1800" dirty="0" smtClean="0"/>
              <a:t/>
            </a:r>
            <a:br>
              <a:rPr lang="en-US" sz="1800" dirty="0" smtClean="0"/>
            </a:br>
            <a:r>
              <a:rPr lang="en-US" sz="1800" dirty="0" smtClean="0"/>
              <a:t>Post </a:t>
            </a:r>
            <a:r>
              <a:rPr lang="en-US" sz="1800" dirty="0" err="1" smtClean="0"/>
              <a:t>Proklamasi</a:t>
            </a:r>
            <a:r>
              <a:rPr lang="en-US" sz="1800" dirty="0" smtClean="0"/>
              <a:t> </a:t>
            </a:r>
            <a:r>
              <a:rPr lang="en-US" sz="1800" dirty="0" err="1" smtClean="0"/>
              <a:t>Kemerdekaan</a:t>
            </a:r>
            <a:r>
              <a:rPr lang="sv-SE" sz="1800" dirty="0" smtClean="0"/>
              <a:t/>
            </a:r>
            <a:br>
              <a:rPr lang="sv-SE" sz="1800" dirty="0" smtClean="0"/>
            </a:br>
            <a:r>
              <a:rPr lang="sv-SE" sz="1800" dirty="0" smtClean="0"/>
              <a:t>Pembentukan RIS (27 Des 1949): asas demokrasi liberal, mukadimah Konstitusi RIS menghapus semangat Pembukaan UUD 1945</a:t>
            </a:r>
            <a:br>
              <a:rPr lang="sv-SE" sz="1800" dirty="0" smtClean="0"/>
            </a:br>
            <a:r>
              <a:rPr lang="sv-SE" sz="1800" dirty="0" smtClean="0"/>
              <a:t>Pembentukan UUDS (1950): beasaskan demokrasi liberal</a:t>
            </a:r>
            <a:br>
              <a:rPr lang="sv-SE" sz="1800" dirty="0" smtClean="0"/>
            </a:br>
            <a:r>
              <a:rPr lang="sv-SE" sz="1800" dirty="0" smtClean="0"/>
              <a:t>Dekrit Presiden (5 Juli 1959): berlakunya kembali UUD 1945</a:t>
            </a:r>
            <a:br>
              <a:rPr lang="sv-SE" sz="1800" dirty="0" smtClean="0"/>
            </a:br>
            <a:r>
              <a:rPr lang="sv-SE" sz="1800" dirty="0" smtClean="0"/>
              <a:t>Bergantinya Ideologi Pancasila dengan Ideologi Manipol Usdek serta konsep Nasakom, Pemberontakan G30S PKI</a:t>
            </a:r>
            <a:br>
              <a:rPr lang="sv-SE" sz="1800" dirty="0" smtClean="0"/>
            </a:br>
            <a:r>
              <a:rPr lang="sv-SE" sz="1800" dirty="0" smtClean="0"/>
              <a:t>Masa Orde Baru: pembubaran PKI, menuntut dilaksanakannya Pancasila dan UUD 1945 secara murni dan konsekuen</a:t>
            </a:r>
            <a:endParaRPr lang="en-US" sz="1800" dirty="0" smtClean="0"/>
          </a:p>
        </p:txBody>
      </p:sp>
      <p:sp>
        <p:nvSpPr>
          <p:cNvPr id="3" name="Subtitle 2"/>
          <p:cNvSpPr>
            <a:spLocks noGrp="1"/>
          </p:cNvSpPr>
          <p:nvPr>
            <p:ph type="subTitle" idx="1"/>
          </p:nvPr>
        </p:nvSpPr>
        <p:spPr>
          <a:xfrm>
            <a:off x="685800" y="990600"/>
            <a:ext cx="8077200" cy="533400"/>
          </a:xfrm>
        </p:spPr>
        <p:txBody>
          <a:bodyPr/>
          <a:lstStyle/>
          <a:p>
            <a:pPr algn="ctr"/>
            <a:r>
              <a:rPr lang="en-US" b="1" dirty="0" smtClean="0"/>
              <a:t>SEJARAH (LANJUTAN)</a:t>
            </a:r>
            <a:endParaRPr lang="en-US" b="1" dirty="0"/>
          </a:p>
        </p:txBody>
      </p:sp>
      <p:sp>
        <p:nvSpPr>
          <p:cNvPr id="4" name="Date Placeholder 3"/>
          <p:cNvSpPr>
            <a:spLocks noGrp="1"/>
          </p:cNvSpPr>
          <p:nvPr>
            <p:ph type="dt" sz="half" idx="10"/>
          </p:nvPr>
        </p:nvSpPr>
        <p:spPr/>
        <p:txBody>
          <a:bodyPr/>
          <a:lstStyle/>
          <a:p>
            <a:fld id="{48F3C5C5-0F33-43C6-A419-4CF2F428BADD}"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t>6</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TotalTime>
  <Words>631</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Paper</vt:lpstr>
      <vt:lpstr>Verve</vt:lpstr>
      <vt:lpstr>Urban</vt:lpstr>
      <vt:lpstr>Foundry</vt:lpstr>
      <vt:lpstr>Concourse</vt:lpstr>
      <vt:lpstr>Module</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unikom</cp:lastModifiedBy>
  <cp:revision>5</cp:revision>
  <dcterms:created xsi:type="dcterms:W3CDTF">2010-03-15T04:42:36Z</dcterms:created>
  <dcterms:modified xsi:type="dcterms:W3CDTF">2010-03-15T05:27:53Z</dcterms:modified>
</cp:coreProperties>
</file>