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75" r:id="rId5"/>
    <p:sldId id="262" r:id="rId6"/>
    <p:sldId id="263" r:id="rId7"/>
    <p:sldId id="276" r:id="rId8"/>
    <p:sldId id="277" r:id="rId9"/>
    <p:sldId id="261" r:id="rId10"/>
    <p:sldId id="278" r:id="rId11"/>
    <p:sldId id="279" r:id="rId12"/>
    <p:sldId id="264" r:id="rId13"/>
    <p:sldId id="290" r:id="rId14"/>
    <p:sldId id="280" r:id="rId15"/>
    <p:sldId id="266" r:id="rId16"/>
    <p:sldId id="281" r:id="rId17"/>
    <p:sldId id="267" r:id="rId18"/>
    <p:sldId id="291" r:id="rId19"/>
    <p:sldId id="283" r:id="rId20"/>
    <p:sldId id="268" r:id="rId21"/>
    <p:sldId id="282" r:id="rId22"/>
    <p:sldId id="270" r:id="rId23"/>
    <p:sldId id="271" r:id="rId24"/>
    <p:sldId id="269" r:id="rId25"/>
    <p:sldId id="273" r:id="rId26"/>
    <p:sldId id="284" r:id="rId27"/>
    <p:sldId id="292" r:id="rId28"/>
    <p:sldId id="285" r:id="rId29"/>
    <p:sldId id="293" r:id="rId30"/>
    <p:sldId id="286" r:id="rId31"/>
    <p:sldId id="274" r:id="rId32"/>
    <p:sldId id="287" r:id="rId33"/>
    <p:sldId id="288" r:id="rId34"/>
    <p:sldId id="289" r:id="rId35"/>
    <p:sldId id="294" r:id="rId3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A2F5A-33C4-4487-AC02-D2C6B402A960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6A1A-3843-428E-92A9-1CB8DF08898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E44-74A6-43E2-B831-7332FDC61D13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6723-4FCF-4C65-A84E-C44C1C75971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FB401-8391-40E6-8054-D45A04533ABB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567BF-7D7E-48A8-8FDE-CE32562015B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F3FFB-84BA-4D7B-8D1D-B242836D48ED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9919-E520-45A9-B110-A869EF0A43E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C9447-F21B-4E25-B57F-5EAEEAAD7BA9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1ED18-0300-4299-8D86-032C3E2E75E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9C943-B214-4EBE-816A-D9504211199B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CB00E-0824-4DE9-946E-5C85E84269A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7C657-DA71-412F-A792-73D520AE558F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6E61C-4B2A-4345-A946-3408C553A23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9720-E421-449A-A51E-2C47E58857AC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E51C9-3E9A-4FE4-9E64-A762865D22B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607C3-A797-4980-AFBB-D33DCFF2E136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520CF-60CA-4E0E-9FB7-316EDA3BD5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46AAD-EC8A-45A2-B8AF-93111D2E787A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04AC2-D967-45DA-B5D8-7E204646024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0E168-D69E-492E-91CC-204283F631A4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F30B6-7D66-4704-B44C-EA95EE03519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3AF618-06CC-405E-901C-1ACD5FCF8D5E}" type="datetimeFigureOut">
              <a:rPr lang="fr-FR"/>
              <a:pPr>
                <a:defRPr/>
              </a:pPr>
              <a:t>06/10/2010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CA3019-BC22-4981-871A-BE46E0D0EDA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971800" y="3286125"/>
            <a:ext cx="5457825" cy="1012825"/>
          </a:xfrm>
        </p:spPr>
        <p:txBody>
          <a:bodyPr/>
          <a:lstStyle/>
          <a:p>
            <a:pPr algn="l"/>
            <a:r>
              <a:rPr lang="fr-CA" dirty="0" smtClean="0">
                <a:solidFill>
                  <a:schemeClr val="bg1"/>
                </a:solidFill>
              </a:rPr>
              <a:t>KOMUNIKASI DATA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4843463" y="4071938"/>
            <a:ext cx="3200400" cy="685800"/>
          </a:xfrm>
        </p:spPr>
        <p:txBody>
          <a:bodyPr/>
          <a:lstStyle/>
          <a:p>
            <a:pPr algn="l"/>
            <a:r>
              <a:rPr lang="fr-CA" dirty="0" smtClean="0">
                <a:solidFill>
                  <a:schemeClr val="bg1"/>
                </a:solidFill>
              </a:rPr>
              <a:t>S. </a:t>
            </a:r>
            <a:r>
              <a:rPr lang="fr-CA" dirty="0" err="1" smtClean="0">
                <a:solidFill>
                  <a:schemeClr val="bg1"/>
                </a:solidFill>
              </a:rPr>
              <a:t>Indriani</a:t>
            </a:r>
            <a:r>
              <a:rPr lang="fr-CA" dirty="0" smtClean="0">
                <a:solidFill>
                  <a:schemeClr val="bg1"/>
                </a:solidFill>
              </a:rPr>
              <a:t> L, M.T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4929198"/>
            <a:ext cx="2428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3. </a:t>
            </a:r>
            <a:r>
              <a:rPr lang="en-US" sz="3200" dirty="0" err="1" smtClean="0">
                <a:solidFill>
                  <a:schemeClr val="bg1"/>
                </a:solidFill>
              </a:rPr>
              <a:t>Transmisi</a:t>
            </a:r>
            <a:r>
              <a:rPr lang="en-US" sz="3200" dirty="0" smtClean="0">
                <a:solidFill>
                  <a:schemeClr val="bg1"/>
                </a:solidFill>
              </a:rPr>
              <a:t> Data</a:t>
            </a:r>
            <a:endParaRPr lang="en-SG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Frequency-domain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686800" cy="4525963"/>
          </a:xfrm>
        </p:spPr>
        <p:txBody>
          <a:bodyPr/>
          <a:lstStyle/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kenyataannya</a:t>
            </a:r>
            <a:r>
              <a:rPr lang="en-US" sz="2800" dirty="0" smtClean="0"/>
              <a:t>,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elektromagnetik</a:t>
            </a:r>
            <a:r>
              <a:rPr lang="en-US" sz="2800" dirty="0" smtClean="0"/>
              <a:t> </a:t>
            </a:r>
            <a:r>
              <a:rPr lang="en-US" sz="2800" dirty="0" err="1" smtClean="0"/>
              <a:t>dibentuk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sinyal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s(t)=(4/</a:t>
            </a:r>
            <a:r>
              <a:rPr lang="en-US" sz="2800" dirty="0" smtClean="0">
                <a:sym typeface="Symbol" pitchFamily="18" charset="2"/>
              </a:rPr>
              <a:t>) x (sin(2ft) + (1/3) sin (2 (3f t))</a:t>
            </a:r>
          </a:p>
          <a:p>
            <a:pPr>
              <a:buNone/>
            </a:pPr>
            <a:r>
              <a:rPr lang="en-US" sz="2800" dirty="0" smtClean="0">
                <a:sym typeface="Symbol" pitchFamily="18" charset="2"/>
              </a:rPr>
              <a:t>	</a:t>
            </a:r>
            <a:r>
              <a:rPr lang="en-US" sz="2800" dirty="0" err="1" smtClean="0">
                <a:sym typeface="Symbol" pitchFamily="18" charset="2"/>
              </a:rPr>
              <a:t>komponen-komponen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sinyal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itu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adalah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gelombang</a:t>
            </a:r>
            <a:r>
              <a:rPr lang="en-US" sz="2800" dirty="0" smtClean="0">
                <a:sym typeface="Symbol" pitchFamily="18" charset="2"/>
              </a:rPr>
              <a:t> sinus </a:t>
            </a:r>
            <a:r>
              <a:rPr lang="en-US" sz="2800" dirty="0" err="1" smtClean="0">
                <a:sym typeface="Symbol" pitchFamily="18" charset="2"/>
              </a:rPr>
              <a:t>dengan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frekuensi</a:t>
            </a:r>
            <a:r>
              <a:rPr lang="en-US" sz="2800" dirty="0" smtClean="0">
                <a:sym typeface="Symbol" pitchFamily="18" charset="2"/>
              </a:rPr>
              <a:t> f </a:t>
            </a:r>
            <a:r>
              <a:rPr lang="en-US" sz="2800" dirty="0" err="1" smtClean="0">
                <a:sym typeface="Symbol" pitchFamily="18" charset="2"/>
              </a:rPr>
              <a:t>dan</a:t>
            </a:r>
            <a:r>
              <a:rPr lang="en-US" sz="2800" dirty="0" smtClean="0">
                <a:sym typeface="Symbol" pitchFamily="18" charset="2"/>
              </a:rPr>
              <a:t> 3f;</a:t>
            </a:r>
          </a:p>
          <a:p>
            <a:r>
              <a:rPr lang="en-US" sz="2800" dirty="0" err="1" smtClean="0">
                <a:sym typeface="Symbol" pitchFamily="18" charset="2"/>
              </a:rPr>
              <a:t>Dengan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menggunakan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suatu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disiplin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ilmu</a:t>
            </a:r>
            <a:r>
              <a:rPr lang="en-US" sz="2800" dirty="0" smtClean="0">
                <a:sym typeface="Symbol" pitchFamily="18" charset="2"/>
              </a:rPr>
              <a:t> yang </a:t>
            </a:r>
            <a:r>
              <a:rPr lang="en-US" sz="2800" dirty="0" err="1" smtClean="0">
                <a:sym typeface="Symbol" pitchFamily="18" charset="2"/>
              </a:rPr>
              <a:t>disebut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sebagai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analisis</a:t>
            </a:r>
            <a:r>
              <a:rPr lang="en-US" sz="2800" dirty="0" smtClean="0">
                <a:sym typeface="Symbol" pitchFamily="18" charset="2"/>
              </a:rPr>
              <a:t> Fourier, </a:t>
            </a:r>
            <a:r>
              <a:rPr lang="en-US" sz="2800" dirty="0" err="1" smtClean="0">
                <a:sym typeface="Symbol" pitchFamily="18" charset="2"/>
              </a:rPr>
              <a:t>bahwa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apapun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sinyal</a:t>
            </a:r>
            <a:r>
              <a:rPr lang="en-US" sz="2800" dirty="0" smtClean="0">
                <a:sym typeface="Symbol" pitchFamily="18" charset="2"/>
              </a:rPr>
              <a:t> yang </a:t>
            </a:r>
            <a:r>
              <a:rPr lang="en-US" sz="2800" dirty="0" err="1" smtClean="0">
                <a:sym typeface="Symbol" pitchFamily="18" charset="2"/>
              </a:rPr>
              <a:t>dibentuk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dari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komponen-komponen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pada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berbagai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frekuensi</a:t>
            </a:r>
            <a:r>
              <a:rPr lang="en-US" sz="2800" dirty="0" smtClean="0">
                <a:sym typeface="Symbol" pitchFamily="18" charset="2"/>
              </a:rPr>
              <a:t>, </a:t>
            </a:r>
            <a:r>
              <a:rPr lang="en-US" sz="2800" dirty="0" err="1" smtClean="0">
                <a:sym typeface="Symbol" pitchFamily="18" charset="2"/>
              </a:rPr>
              <a:t>masing-masing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komponen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itu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disebut</a:t>
            </a:r>
            <a:r>
              <a:rPr lang="en-US" sz="2800" dirty="0" smtClean="0">
                <a:sym typeface="Symbol" pitchFamily="18" charset="2"/>
              </a:rPr>
              <a:t> sinusoid. </a:t>
            </a:r>
            <a:endParaRPr lang="en-US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84"/>
          <p:cNvPicPr>
            <a:picLocks noChangeAspect="1" noChangeArrowheads="1"/>
          </p:cNvPicPr>
          <p:nvPr/>
        </p:nvPicPr>
        <p:blipFill>
          <a:blip r:embed="rId2"/>
          <a:srcRect l="32227" t="29521" r="23920" b="18617"/>
          <a:stretch>
            <a:fillRect/>
          </a:stretch>
        </p:blipFill>
        <p:spPr bwMode="auto">
          <a:xfrm>
            <a:off x="785786" y="1285860"/>
            <a:ext cx="7000924" cy="521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85763" y="500063"/>
            <a:ext cx="8686800" cy="4525962"/>
          </a:xfrm>
        </p:spPr>
        <p:txBody>
          <a:bodyPr/>
          <a:lstStyle/>
          <a:p>
            <a:r>
              <a:rPr lang="en-US" dirty="0" smtClean="0"/>
              <a:t>Varying Sine Waves</a:t>
            </a:r>
            <a:br>
              <a:rPr lang="en-US" dirty="0" smtClean="0"/>
            </a:br>
            <a:r>
              <a:rPr lang="en-US" dirty="0" smtClean="0"/>
              <a:t>s(t) = A sin(2</a:t>
            </a:r>
            <a:r>
              <a:rPr lang="en-US" dirty="0" smtClean="0">
                <a:sym typeface="Symbol" pitchFamily="18" charset="2"/>
              </a:rPr>
              <a:t></a:t>
            </a:r>
            <a:r>
              <a:rPr lang="en-US" dirty="0" smtClean="0"/>
              <a:t>ft +</a:t>
            </a:r>
            <a:r>
              <a:rPr lang="en-US" dirty="0" smtClean="0">
                <a:sym typeface="Symbol" pitchFamily="18" charset="2"/>
              </a:rPr>
              <a:t></a:t>
            </a:r>
            <a:r>
              <a:rPr lang="en-US" dirty="0" smtClean="0"/>
              <a:t>)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Panjang gelombang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686800" cy="4525963"/>
          </a:xfrm>
        </p:spPr>
        <p:txBody>
          <a:bodyPr/>
          <a:lstStyle/>
          <a:p>
            <a:r>
              <a:rPr lang="id-ID" dirty="0" smtClean="0"/>
              <a:t>Jarak dalam satu kali beredar</a:t>
            </a:r>
            <a:endParaRPr lang="en-US" dirty="0" smtClean="0"/>
          </a:p>
          <a:p>
            <a:r>
              <a:rPr lang="id-ID" dirty="0" smtClean="0"/>
              <a:t>Jarak antara dua poin</a:t>
            </a:r>
            <a:r>
              <a:rPr lang="en-US" dirty="0" smtClean="0"/>
              <a:t> </a:t>
            </a:r>
            <a:r>
              <a:rPr lang="id-ID" dirty="0" smtClean="0"/>
              <a:t>yang berfasa sama</a:t>
            </a:r>
            <a:r>
              <a:rPr lang="en-US" dirty="0" smtClean="0"/>
              <a:t> </a:t>
            </a:r>
            <a:r>
              <a:rPr lang="id-ID" dirty="0" smtClean="0"/>
              <a:t>di dalam dua siklus berurutan</a:t>
            </a:r>
            <a:endParaRPr lang="en-US" dirty="0" smtClean="0"/>
          </a:p>
          <a:p>
            <a:r>
              <a:rPr lang="en-US" dirty="0" smtClean="0">
                <a:sym typeface="Symbol" pitchFamily="18" charset="2"/>
              </a:rPr>
              <a:t></a:t>
            </a:r>
          </a:p>
          <a:p>
            <a:r>
              <a:rPr lang="en-US" dirty="0" smtClean="0">
                <a:sym typeface="Symbol" pitchFamily="18" charset="2"/>
              </a:rPr>
              <a:t>Assuming signal velocity </a:t>
            </a:r>
            <a:r>
              <a:rPr lang="en-US" i="1" dirty="0" smtClean="0">
                <a:sym typeface="Symbol" pitchFamily="18" charset="2"/>
              </a:rPr>
              <a:t>v</a:t>
            </a:r>
          </a:p>
          <a:p>
            <a:pPr lvl="1"/>
            <a:r>
              <a:rPr lang="en-US" i="1" dirty="0" smtClean="0">
                <a:sym typeface="Symbol" pitchFamily="18" charset="2"/>
              </a:rPr>
              <a:t> = </a:t>
            </a:r>
            <a:r>
              <a:rPr lang="en-US" i="1" dirty="0" err="1" smtClean="0">
                <a:sym typeface="Symbol" pitchFamily="18" charset="2"/>
              </a:rPr>
              <a:t>vT</a:t>
            </a:r>
            <a:endParaRPr lang="en-US" i="1" dirty="0" smtClean="0">
              <a:sym typeface="Symbol" pitchFamily="18" charset="2"/>
            </a:endParaRPr>
          </a:p>
          <a:p>
            <a:pPr lvl="1"/>
            <a:r>
              <a:rPr lang="en-US" i="1" dirty="0" smtClean="0">
                <a:sym typeface="Symbol" pitchFamily="18" charset="2"/>
              </a:rPr>
              <a:t>f = v</a:t>
            </a:r>
          </a:p>
          <a:p>
            <a:pPr lvl="1"/>
            <a:r>
              <a:rPr lang="en-US" dirty="0" smtClean="0"/>
              <a:t>c = 3*10</a:t>
            </a:r>
            <a:r>
              <a:rPr lang="en-US" baseline="30000" dirty="0" smtClean="0"/>
              <a:t>8 </a:t>
            </a:r>
            <a:r>
              <a:rPr lang="en-US" dirty="0" smtClean="0"/>
              <a:t>ms</a:t>
            </a:r>
            <a:r>
              <a:rPr lang="en-US" baseline="30000" dirty="0" smtClean="0"/>
              <a:t>-1 </a:t>
            </a:r>
            <a:r>
              <a:rPr lang="en-US" dirty="0" smtClean="0"/>
              <a:t>(speed of light in free space)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Frequency Domain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686800" cy="4525963"/>
          </a:xfrm>
        </p:spPr>
        <p:txBody>
          <a:bodyPr/>
          <a:lstStyle/>
          <a:p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 </a:t>
            </a:r>
            <a:r>
              <a:rPr lang="en-US" sz="2800" dirty="0" err="1" smtClean="0"/>
              <a:t>frekuensi</a:t>
            </a:r>
            <a:endParaRPr lang="en-US" sz="2800" dirty="0" smtClean="0"/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Fourier </a:t>
            </a:r>
            <a:r>
              <a:rPr lang="en-US" sz="2800" dirty="0" err="1" smtClean="0"/>
              <a:t>sembarang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diuraikan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gelombang</a:t>
            </a:r>
            <a:r>
              <a:rPr lang="en-US" sz="2800" dirty="0" smtClean="0"/>
              <a:t> </a:t>
            </a:r>
            <a:r>
              <a:rPr lang="en-US" sz="2800" dirty="0" err="1" smtClean="0"/>
              <a:t>berbentuk</a:t>
            </a:r>
            <a:r>
              <a:rPr lang="en-US" sz="2800" dirty="0" smtClean="0"/>
              <a:t> sinus (sine wave)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berbeda-beda</a:t>
            </a:r>
            <a:endParaRPr lang="en-US" sz="2800" dirty="0" smtClean="0"/>
          </a:p>
          <a:p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domain </a:t>
            </a:r>
            <a:r>
              <a:rPr lang="en-US" sz="2800" dirty="0" err="1" smtClean="0"/>
              <a:t>frekuensi</a:t>
            </a:r>
            <a:endParaRPr lang="en-US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474663"/>
            <a:ext cx="8686800" cy="4525962"/>
          </a:xfrm>
        </p:spPr>
        <p:txBody>
          <a:bodyPr/>
          <a:lstStyle/>
          <a:p>
            <a:pPr eaLnBrk="1" hangingPunct="1"/>
            <a:r>
              <a:rPr lang="en-US" dirty="0" err="1" smtClean="0"/>
              <a:t>Representasi</a:t>
            </a:r>
            <a:r>
              <a:rPr lang="en-US" dirty="0" smtClean="0"/>
              <a:t> Domain </a:t>
            </a:r>
            <a:r>
              <a:rPr lang="en-US" dirty="0" err="1" smtClean="0"/>
              <a:t>Frekuensi</a:t>
            </a: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14339" name="Picture 86"/>
          <p:cNvPicPr>
            <a:picLocks noChangeAspect="1" noChangeArrowheads="1"/>
          </p:cNvPicPr>
          <p:nvPr/>
        </p:nvPicPr>
        <p:blipFill>
          <a:blip r:embed="rId2"/>
          <a:srcRect l="51163" t="21011" r="17773" b="10373"/>
          <a:stretch>
            <a:fillRect/>
          </a:stretch>
        </p:blipFill>
        <p:spPr bwMode="auto">
          <a:xfrm>
            <a:off x="2286000" y="1143000"/>
            <a:ext cx="3995738" cy="549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Spectrum &amp; Bandwidth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Spectrum</a:t>
            </a:r>
          </a:p>
          <a:p>
            <a:pPr lvl="1">
              <a:lnSpc>
                <a:spcPct val="90000"/>
              </a:lnSpc>
            </a:pPr>
            <a:r>
              <a:rPr lang="en-US" sz="2600" dirty="0" err="1" smtClean="0"/>
              <a:t>rentang</a:t>
            </a:r>
            <a:r>
              <a:rPr lang="en-US" sz="2600" dirty="0" smtClean="0"/>
              <a:t> </a:t>
            </a:r>
            <a:r>
              <a:rPr lang="en-US" sz="2600" dirty="0" err="1" smtClean="0"/>
              <a:t>frekuensi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diduduki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sinyal</a:t>
            </a: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Absolute bandwidth</a:t>
            </a:r>
          </a:p>
          <a:p>
            <a:pPr lvl="1">
              <a:lnSpc>
                <a:spcPct val="90000"/>
              </a:lnSpc>
            </a:pPr>
            <a:r>
              <a:rPr lang="en-US" sz="2600" dirty="0" err="1" smtClean="0"/>
              <a:t>lebar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spectrum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Effective bandwidth</a:t>
            </a:r>
          </a:p>
          <a:p>
            <a:pPr lvl="1">
              <a:lnSpc>
                <a:spcPct val="90000"/>
              </a:lnSpc>
            </a:pPr>
            <a:r>
              <a:rPr lang="en-US" sz="2600" dirty="0" err="1" smtClean="0"/>
              <a:t>biasa</a:t>
            </a:r>
            <a:r>
              <a:rPr lang="en-US" sz="2600" dirty="0" smtClean="0"/>
              <a:t>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i="1" dirty="0" smtClean="0"/>
              <a:t>bandwidth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pita </a:t>
            </a:r>
            <a:r>
              <a:rPr lang="en-US" sz="2600" dirty="0" err="1" smtClean="0"/>
              <a:t>sempit</a:t>
            </a:r>
            <a:r>
              <a:rPr lang="en-US" sz="2600" dirty="0" smtClean="0"/>
              <a:t> (narrow band)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frekuensi-frekuensi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energi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utama</a:t>
            </a:r>
            <a:r>
              <a:rPr lang="en-US" sz="26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600" dirty="0" err="1" smtClean="0"/>
              <a:t>Kecepatan</a:t>
            </a:r>
            <a:r>
              <a:rPr lang="en-US" sz="2600" dirty="0" smtClean="0"/>
              <a:t> data (data rate)</a:t>
            </a:r>
          </a:p>
          <a:p>
            <a:pPr lvl="1">
              <a:lnSpc>
                <a:spcPct val="90000"/>
              </a:lnSpc>
            </a:pP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transmisi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lebar</a:t>
            </a:r>
            <a:r>
              <a:rPr lang="en-US" sz="2600" dirty="0" smtClean="0"/>
              <a:t> pita </a:t>
            </a:r>
            <a:r>
              <a:rPr lang="en-US" sz="2600" dirty="0" err="1" smtClean="0"/>
              <a:t>frekuensi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terbatas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membatasi</a:t>
            </a:r>
            <a:r>
              <a:rPr lang="en-US" sz="2600" dirty="0" smtClean="0"/>
              <a:t> </a:t>
            </a:r>
            <a:r>
              <a:rPr lang="en-US" sz="2600" dirty="0" err="1" smtClean="0"/>
              <a:t>kecepatan</a:t>
            </a:r>
            <a:r>
              <a:rPr lang="en-US" sz="2600" dirty="0" smtClean="0"/>
              <a:t> data yang </a:t>
            </a:r>
            <a:r>
              <a:rPr lang="en-US" sz="2600" dirty="0" err="1" smtClean="0"/>
              <a:t>disalurkan</a:t>
            </a:r>
            <a:endParaRPr lang="en-US" sz="26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SG" sz="3600" dirty="0" err="1" smtClean="0">
                <a:solidFill>
                  <a:schemeClr val="bg1"/>
                </a:solidFill>
              </a:rPr>
              <a:t>Hubungan</a:t>
            </a:r>
            <a:r>
              <a:rPr lang="en-SG" sz="3600" dirty="0" smtClean="0">
                <a:solidFill>
                  <a:schemeClr val="bg1"/>
                </a:solidFill>
              </a:rPr>
              <a:t> </a:t>
            </a:r>
            <a:r>
              <a:rPr lang="en-SG" sz="3600" dirty="0" err="1" smtClean="0">
                <a:solidFill>
                  <a:schemeClr val="bg1"/>
                </a:solidFill>
              </a:rPr>
              <a:t>antara</a:t>
            </a:r>
            <a:r>
              <a:rPr lang="en-SG" sz="3600" dirty="0" smtClean="0">
                <a:solidFill>
                  <a:schemeClr val="bg1"/>
                </a:solidFill>
              </a:rPr>
              <a:t> Date Rate </a:t>
            </a:r>
            <a:r>
              <a:rPr lang="en-SG" sz="3600" dirty="0" err="1" smtClean="0">
                <a:solidFill>
                  <a:schemeClr val="bg1"/>
                </a:solidFill>
              </a:rPr>
              <a:t>dan</a:t>
            </a:r>
            <a:r>
              <a:rPr lang="en-SG" sz="3600" dirty="0" smtClean="0">
                <a:solidFill>
                  <a:schemeClr val="bg1"/>
                </a:solidFill>
              </a:rPr>
              <a:t> Bandwidth </a:t>
            </a:r>
            <a:endParaRPr lang="fr-CA" sz="3600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686800" cy="4525963"/>
          </a:xfrm>
        </p:spPr>
        <p:txBody>
          <a:bodyPr/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err="1" smtClean="0">
                <a:latin typeface="+mj-lt"/>
              </a:rPr>
              <a:t>Setiap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transmisi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mempunyai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lebar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frekuensi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tertentu</a:t>
            </a:r>
            <a:endParaRPr lang="en-US" sz="2800" dirty="0" smtClean="0">
              <a:latin typeface="+mj-lt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>
                <a:latin typeface="+mj-lt"/>
              </a:rPr>
              <a:t>Hal </a:t>
            </a:r>
            <a:r>
              <a:rPr lang="en-US" sz="2800" dirty="0" err="1" smtClean="0">
                <a:latin typeface="+mj-lt"/>
              </a:rPr>
              <a:t>ini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membatasi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banyaknya</a:t>
            </a:r>
            <a:r>
              <a:rPr lang="en-US" sz="2800" dirty="0" smtClean="0">
                <a:latin typeface="+mj-lt"/>
              </a:rPr>
              <a:t> data yang </a:t>
            </a:r>
            <a:r>
              <a:rPr lang="en-US" sz="2800" dirty="0" err="1" smtClean="0">
                <a:latin typeface="+mj-lt"/>
              </a:rPr>
              <a:t>dapat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dikirim</a:t>
            </a:r>
            <a:endParaRPr lang="en-US" sz="2800" dirty="0" smtClean="0">
              <a:latin typeface="+mj-lt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err="1" smtClean="0">
                <a:latin typeface="+mj-lt"/>
              </a:rPr>
              <a:t>Semakin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tinggi</a:t>
            </a:r>
            <a:r>
              <a:rPr lang="en-US" sz="2800" dirty="0" smtClean="0">
                <a:latin typeface="+mj-lt"/>
              </a:rPr>
              <a:t> data rate </a:t>
            </a:r>
            <a:r>
              <a:rPr lang="en-US" sz="2800" dirty="0" err="1" smtClean="0">
                <a:latin typeface="+mj-lt"/>
              </a:rPr>
              <a:t>sebuah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sinyal,semakin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besar</a:t>
            </a:r>
            <a:r>
              <a:rPr lang="en-US" sz="2800" dirty="0" smtClean="0">
                <a:latin typeface="+mj-lt"/>
              </a:rPr>
              <a:t> pula bandwidth </a:t>
            </a:r>
            <a:r>
              <a:rPr lang="en-US" sz="2800" dirty="0" err="1" smtClean="0">
                <a:latin typeface="+mj-lt"/>
              </a:rPr>
              <a:t>efektif-nya</a:t>
            </a:r>
            <a:endParaRPr lang="en-US" sz="2800" dirty="0" smtClean="0">
              <a:latin typeface="+mj-lt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err="1" smtClean="0">
                <a:latin typeface="+mj-lt"/>
              </a:rPr>
              <a:t>Semakin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besar</a:t>
            </a:r>
            <a:r>
              <a:rPr lang="en-US" sz="2800" dirty="0" smtClean="0">
                <a:latin typeface="+mj-lt"/>
              </a:rPr>
              <a:t> bandwidth </a:t>
            </a:r>
            <a:r>
              <a:rPr lang="en-US" sz="2800" dirty="0" err="1" smtClean="0">
                <a:latin typeface="+mj-lt"/>
              </a:rPr>
              <a:t>sebuah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sistem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transmisi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maka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semakin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tinggi</a:t>
            </a:r>
            <a:r>
              <a:rPr lang="en-US" sz="2800" dirty="0" smtClean="0">
                <a:latin typeface="+mj-lt"/>
              </a:rPr>
              <a:t> data rate yang </a:t>
            </a:r>
            <a:r>
              <a:rPr lang="en-US" sz="2800" dirty="0" err="1" smtClean="0">
                <a:latin typeface="+mj-lt"/>
              </a:rPr>
              <a:t>bisa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ditransmisikan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melalui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sistem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tersebut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SG" dirty="0" smtClean="0">
                <a:solidFill>
                  <a:schemeClr val="bg1"/>
                </a:solidFill>
              </a:rPr>
              <a:t>Data </a:t>
            </a:r>
            <a:r>
              <a:rPr lang="en-SG" dirty="0" err="1" smtClean="0">
                <a:solidFill>
                  <a:schemeClr val="bg1"/>
                </a:solidFill>
              </a:rPr>
              <a:t>dan</a:t>
            </a:r>
            <a:r>
              <a:rPr lang="en-SG" dirty="0" smtClean="0">
                <a:solidFill>
                  <a:schemeClr val="bg1"/>
                </a:solidFill>
              </a:rPr>
              <a:t> </a:t>
            </a:r>
            <a:r>
              <a:rPr lang="en-SG" dirty="0" err="1" smtClean="0">
                <a:solidFill>
                  <a:schemeClr val="bg1"/>
                </a:solidFill>
              </a:rPr>
              <a:t>Sinyal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686800" cy="4525963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>
                <a:latin typeface="+mj-lt"/>
              </a:rPr>
              <a:t>Data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500" dirty="0" smtClean="0">
                <a:latin typeface="+mj-lt"/>
              </a:rPr>
              <a:t>	</a:t>
            </a:r>
            <a:r>
              <a:rPr lang="en-US" sz="2500" dirty="0" err="1" smtClean="0">
                <a:latin typeface="+mj-lt"/>
              </a:rPr>
              <a:t>entiti</a:t>
            </a:r>
            <a:r>
              <a:rPr lang="en-US" sz="2500" dirty="0" smtClean="0">
                <a:latin typeface="+mj-lt"/>
              </a:rPr>
              <a:t> yang </a:t>
            </a:r>
            <a:r>
              <a:rPr lang="en-US" sz="2500" dirty="0" err="1" smtClean="0">
                <a:latin typeface="+mj-lt"/>
              </a:rPr>
              <a:t>menyampaikan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arti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atau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informasi</a:t>
            </a:r>
            <a:endParaRPr lang="en-US" sz="25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err="1" smtClean="0">
                <a:latin typeface="+mj-lt"/>
              </a:rPr>
              <a:t>Sinyal</a:t>
            </a:r>
            <a:endParaRPr lang="en-US" sz="25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500" dirty="0" smtClean="0">
                <a:latin typeface="+mj-lt"/>
              </a:rPr>
              <a:t>	</a:t>
            </a:r>
            <a:r>
              <a:rPr lang="en-US" sz="2500" dirty="0" err="1" smtClean="0">
                <a:latin typeface="+mj-lt"/>
              </a:rPr>
              <a:t>tampilan</a:t>
            </a:r>
            <a:r>
              <a:rPr lang="en-US" sz="2500" dirty="0" smtClean="0">
                <a:latin typeface="+mj-lt"/>
              </a:rPr>
              <a:t> data </a:t>
            </a:r>
            <a:r>
              <a:rPr lang="en-US" sz="2500" dirty="0" err="1" smtClean="0">
                <a:latin typeface="+mj-lt"/>
              </a:rPr>
              <a:t>elektrik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atau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elektromagnetik</a:t>
            </a:r>
            <a:endParaRPr lang="en-US" sz="25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err="1" smtClean="0">
                <a:latin typeface="+mj-lt"/>
              </a:rPr>
              <a:t>Pensinyalan</a:t>
            </a:r>
            <a:endParaRPr lang="en-US" sz="25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500" dirty="0" smtClean="0">
                <a:latin typeface="+mj-lt"/>
              </a:rPr>
              <a:t>	</a:t>
            </a:r>
            <a:r>
              <a:rPr lang="en-US" sz="2500" dirty="0" err="1" smtClean="0">
                <a:latin typeface="+mj-lt"/>
              </a:rPr>
              <a:t>penyebaran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sinyal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secara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fisik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melalui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suatu</a:t>
            </a:r>
            <a:r>
              <a:rPr lang="en-US" sz="2500" dirty="0" smtClean="0">
                <a:latin typeface="+mj-lt"/>
              </a:rPr>
              <a:t> media yang </a:t>
            </a:r>
            <a:r>
              <a:rPr lang="en-US" sz="2500" dirty="0" err="1" smtClean="0">
                <a:latin typeface="+mj-lt"/>
              </a:rPr>
              <a:t>sesuai</a:t>
            </a:r>
            <a:endParaRPr lang="en-US" sz="25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err="1" smtClean="0">
                <a:latin typeface="+mj-lt"/>
              </a:rPr>
              <a:t>Transmisi</a:t>
            </a:r>
            <a:endParaRPr lang="en-US" sz="25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500" dirty="0" smtClean="0">
                <a:latin typeface="+mj-lt"/>
              </a:rPr>
              <a:t>	</a:t>
            </a:r>
            <a:r>
              <a:rPr lang="en-US" sz="2500" dirty="0" err="1" smtClean="0">
                <a:latin typeface="+mj-lt"/>
              </a:rPr>
              <a:t>komunikasi</a:t>
            </a:r>
            <a:r>
              <a:rPr lang="en-US" sz="2500" dirty="0" smtClean="0">
                <a:latin typeface="+mj-lt"/>
              </a:rPr>
              <a:t> data </a:t>
            </a:r>
            <a:r>
              <a:rPr lang="en-US" sz="2500" dirty="0" err="1" smtClean="0">
                <a:latin typeface="+mj-lt"/>
              </a:rPr>
              <a:t>melalui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penyebaran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dan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pemrosesan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sinyal-sinyal</a:t>
            </a:r>
            <a:endParaRPr lang="en-US" sz="25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2500" dirty="0" err="1" smtClean="0">
                <a:latin typeface="+mj-lt"/>
              </a:rPr>
              <a:t>Komponen</a:t>
            </a:r>
            <a:r>
              <a:rPr lang="en-US" sz="2500" dirty="0" smtClean="0">
                <a:latin typeface="+mj-lt"/>
              </a:rPr>
              <a:t> DC</a:t>
            </a:r>
          </a:p>
          <a:p>
            <a:pPr>
              <a:buNone/>
            </a:pPr>
            <a:r>
              <a:rPr lang="en-US" sz="2500" dirty="0" smtClean="0">
                <a:latin typeface="+mj-lt"/>
              </a:rPr>
              <a:t>	</a:t>
            </a:r>
            <a:r>
              <a:rPr lang="en-US" sz="2500" dirty="0" err="1" smtClean="0">
                <a:latin typeface="+mj-lt"/>
              </a:rPr>
              <a:t>komponen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dari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dirty="0" err="1" smtClean="0">
                <a:latin typeface="+mj-lt"/>
              </a:rPr>
              <a:t>frekuensi</a:t>
            </a:r>
            <a:r>
              <a:rPr lang="en-US" sz="2500" dirty="0" smtClean="0">
                <a:latin typeface="+mj-lt"/>
              </a:rPr>
              <a:t>  </a:t>
            </a:r>
            <a:r>
              <a:rPr lang="en-US" sz="2500" dirty="0" err="1" smtClean="0">
                <a:latin typeface="+mj-lt"/>
              </a:rPr>
              <a:t>nol</a:t>
            </a:r>
            <a:endParaRPr lang="en-US" sz="25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US" sz="2500" dirty="0" smtClean="0">
              <a:latin typeface="+mj-lt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5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with DC Component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/>
          <a:srcRect b="8170"/>
          <a:stretch>
            <a:fillRect/>
          </a:stretch>
        </p:blipFill>
        <p:spPr bwMode="auto">
          <a:xfrm>
            <a:off x="1766888" y="1371600"/>
            <a:ext cx="522446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bg1"/>
                </a:solidFill>
              </a:rPr>
              <a:t>Sinyal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686800" cy="4525963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2800" b="1" dirty="0" smtClean="0">
                <a:latin typeface="+mj-lt"/>
              </a:rPr>
              <a:t>Analog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- </a:t>
            </a:r>
            <a:r>
              <a:rPr lang="en-US" sz="2800" dirty="0" err="1" smtClean="0">
                <a:latin typeface="+mj-lt"/>
              </a:rPr>
              <a:t>Variabel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kontinu</a:t>
            </a:r>
            <a:endParaRPr lang="en-US" sz="2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- </a:t>
            </a:r>
            <a:r>
              <a:rPr lang="en-US" sz="2800" dirty="0" err="1" smtClean="0">
                <a:latin typeface="+mj-lt"/>
              </a:rPr>
              <a:t>lebar</a:t>
            </a:r>
            <a:r>
              <a:rPr lang="en-US" sz="2800" dirty="0" smtClean="0">
                <a:latin typeface="+mj-lt"/>
              </a:rPr>
              <a:t> bandwidth 100Hz </a:t>
            </a:r>
            <a:r>
              <a:rPr lang="en-US" sz="2800" dirty="0" err="1" smtClean="0">
                <a:latin typeface="+mj-lt"/>
              </a:rPr>
              <a:t>sampai</a:t>
            </a:r>
            <a:r>
              <a:rPr lang="en-US" sz="2800" dirty="0" smtClean="0">
                <a:latin typeface="+mj-lt"/>
              </a:rPr>
              <a:t> 7kHz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- telephone bandwidth 300Hz </a:t>
            </a:r>
            <a:r>
              <a:rPr lang="en-US" sz="2800" dirty="0" err="1" smtClean="0">
                <a:latin typeface="+mj-lt"/>
              </a:rPr>
              <a:t>sampai</a:t>
            </a:r>
            <a:r>
              <a:rPr lang="en-US" sz="2800" dirty="0" smtClean="0">
                <a:latin typeface="+mj-lt"/>
              </a:rPr>
              <a:t> 3400Hz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- video bandwidth 4MHz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2800" b="1" dirty="0" smtClean="0">
                <a:latin typeface="+mj-lt"/>
              </a:rPr>
              <a:t>Digital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- </a:t>
            </a:r>
            <a:r>
              <a:rPr lang="en-US" sz="2800" dirty="0" err="1" smtClean="0">
                <a:latin typeface="+mj-lt"/>
              </a:rPr>
              <a:t>rangkaian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voltase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pulsa</a:t>
            </a:r>
            <a:endParaRPr lang="en-US" sz="2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- </a:t>
            </a:r>
            <a:r>
              <a:rPr lang="en-US" sz="2800" dirty="0" err="1" smtClean="0">
                <a:latin typeface="+mj-lt"/>
              </a:rPr>
              <a:t>menggunakan</a:t>
            </a:r>
            <a:r>
              <a:rPr lang="en-US" sz="2800" dirty="0" smtClean="0">
                <a:latin typeface="+mj-lt"/>
              </a:rPr>
              <a:t> 2 DC </a:t>
            </a:r>
            <a:r>
              <a:rPr lang="en-US" sz="2800" dirty="0" err="1" smtClean="0">
                <a:latin typeface="+mj-lt"/>
              </a:rPr>
              <a:t>komponen</a:t>
            </a:r>
            <a:endParaRPr lang="en-US" sz="2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	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US" sz="2800" dirty="0" smtClean="0">
              <a:latin typeface="+mj-lt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err="1" smtClean="0">
                <a:solidFill>
                  <a:schemeClr val="bg1"/>
                </a:solidFill>
              </a:rPr>
              <a:t>Pendahuluan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/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(</a:t>
            </a:r>
            <a:r>
              <a:rPr lang="en-US" sz="2800" dirty="0" err="1" smtClean="0"/>
              <a:t>suara</a:t>
            </a:r>
            <a:r>
              <a:rPr lang="en-US" sz="2800" dirty="0" smtClean="0"/>
              <a:t>, data, image, video)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sinyal-sinyal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elektromagnetik</a:t>
            </a:r>
            <a:r>
              <a:rPr lang="en-US" sz="2800" dirty="0" smtClean="0"/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media 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digital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analog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Parameter </a:t>
            </a:r>
            <a:r>
              <a:rPr lang="en-US" sz="2800" dirty="0" err="1" smtClean="0"/>
              <a:t>kunci</a:t>
            </a:r>
            <a:r>
              <a:rPr lang="en-US" sz="2800" dirty="0" smtClean="0"/>
              <a:t>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Bandwidth: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smtClean="0"/>
              <a:t>Analog &amp; Digital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Analog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Berubah secara kontinyu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Bandwidth 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suara (speech): 100Hz sd 7kHz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telepon: 300Hz sd 3400Hz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video: 4MHz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merepresentasikan dua kondisi yaitu “0” atau “1” (binary)</a:t>
            </a:r>
          </a:p>
        </p:txBody>
      </p:sp>
      <p:grpSp>
        <p:nvGrpSpPr>
          <p:cNvPr id="7" name="Group 2053"/>
          <p:cNvGrpSpPr>
            <a:grpSpLocks/>
          </p:cNvGrpSpPr>
          <p:nvPr/>
        </p:nvGrpSpPr>
        <p:grpSpPr bwMode="auto">
          <a:xfrm>
            <a:off x="3200400" y="3200400"/>
            <a:ext cx="2878138" cy="469900"/>
            <a:chOff x="2359" y="1200"/>
            <a:chExt cx="3017" cy="297"/>
          </a:xfrm>
        </p:grpSpPr>
        <p:sp>
          <p:nvSpPr>
            <p:cNvPr id="8" name="Freeform 2054"/>
            <p:cNvSpPr>
              <a:spLocks/>
            </p:cNvSpPr>
            <p:nvPr/>
          </p:nvSpPr>
          <p:spPr bwMode="auto">
            <a:xfrm>
              <a:off x="2359" y="1296"/>
              <a:ext cx="1001" cy="192"/>
            </a:xfrm>
            <a:custGeom>
              <a:avLst/>
              <a:gdLst>
                <a:gd name="T0" fmla="*/ 0 w 626"/>
                <a:gd name="T1" fmla="*/ 19146 h 89"/>
                <a:gd name="T2" fmla="*/ 1289 w 626"/>
                <a:gd name="T3" fmla="*/ 19146 h 89"/>
                <a:gd name="T4" fmla="*/ 4498 w 626"/>
                <a:gd name="T5" fmla="*/ 10463 h 89"/>
                <a:gd name="T6" fmla="*/ 7277 w 626"/>
                <a:gd name="T7" fmla="*/ 0 h 89"/>
                <a:gd name="T8" fmla="*/ 10295 w 626"/>
                <a:gd name="T9" fmla="*/ 0 h 89"/>
                <a:gd name="T10" fmla="*/ 12639 w 626"/>
                <a:gd name="T11" fmla="*/ 10463 h 89"/>
                <a:gd name="T12" fmla="*/ 14994 w 626"/>
                <a:gd name="T13" fmla="*/ 17437 h 89"/>
                <a:gd name="T14" fmla="*/ 16697 w 626"/>
                <a:gd name="T15" fmla="*/ 19146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89"/>
                <a:gd name="T26" fmla="*/ 626 w 626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89">
                  <a:moveTo>
                    <a:pt x="0" y="88"/>
                  </a:moveTo>
                  <a:lnTo>
                    <a:pt x="48" y="88"/>
                  </a:lnTo>
                  <a:lnTo>
                    <a:pt x="168" y="48"/>
                  </a:lnTo>
                  <a:lnTo>
                    <a:pt x="272" y="0"/>
                  </a:lnTo>
                  <a:lnTo>
                    <a:pt x="385" y="0"/>
                  </a:lnTo>
                  <a:lnTo>
                    <a:pt x="473" y="48"/>
                  </a:lnTo>
                  <a:lnTo>
                    <a:pt x="561" y="80"/>
                  </a:lnTo>
                  <a:lnTo>
                    <a:pt x="625" y="8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Freeform 2055"/>
            <p:cNvSpPr>
              <a:spLocks/>
            </p:cNvSpPr>
            <p:nvPr/>
          </p:nvSpPr>
          <p:spPr bwMode="auto">
            <a:xfrm>
              <a:off x="3360" y="1392"/>
              <a:ext cx="672" cy="105"/>
            </a:xfrm>
            <a:custGeom>
              <a:avLst/>
              <a:gdLst>
                <a:gd name="T0" fmla="*/ 0 w 626"/>
                <a:gd name="T1" fmla="*/ 4031 h 57"/>
                <a:gd name="T2" fmla="*/ 79 w 626"/>
                <a:gd name="T3" fmla="*/ 4031 h 57"/>
                <a:gd name="T4" fmla="*/ 304 w 626"/>
                <a:gd name="T5" fmla="*/ 1129 h 57"/>
                <a:gd name="T6" fmla="*/ 472 w 626"/>
                <a:gd name="T7" fmla="*/ 0 h 57"/>
                <a:gd name="T8" fmla="*/ 632 w 626"/>
                <a:gd name="T9" fmla="*/ 0 h 57"/>
                <a:gd name="T10" fmla="*/ 790 w 626"/>
                <a:gd name="T11" fmla="*/ 1129 h 57"/>
                <a:gd name="T12" fmla="*/ 946 w 626"/>
                <a:gd name="T13" fmla="*/ 4031 h 57"/>
                <a:gd name="T14" fmla="*/ 1026 w 626"/>
                <a:gd name="T15" fmla="*/ 4031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Freeform 2056"/>
            <p:cNvSpPr>
              <a:spLocks/>
            </p:cNvSpPr>
            <p:nvPr/>
          </p:nvSpPr>
          <p:spPr bwMode="auto">
            <a:xfrm>
              <a:off x="4032" y="1200"/>
              <a:ext cx="96" cy="288"/>
            </a:xfrm>
            <a:custGeom>
              <a:avLst/>
              <a:gdLst>
                <a:gd name="T0" fmla="*/ 0 w 626"/>
                <a:gd name="T1" fmla="*/ 4708739 h 57"/>
                <a:gd name="T2" fmla="*/ 0 w 626"/>
                <a:gd name="T3" fmla="*/ 4708739 h 57"/>
                <a:gd name="T4" fmla="*/ 0 w 626"/>
                <a:gd name="T5" fmla="*/ 1347168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1347168 h 57"/>
                <a:gd name="T12" fmla="*/ 0 w 626"/>
                <a:gd name="T13" fmla="*/ 4708739 h 57"/>
                <a:gd name="T14" fmla="*/ 0 w 626"/>
                <a:gd name="T15" fmla="*/ 4708739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Freeform 2057"/>
            <p:cNvSpPr>
              <a:spLocks/>
            </p:cNvSpPr>
            <p:nvPr/>
          </p:nvSpPr>
          <p:spPr bwMode="auto">
            <a:xfrm>
              <a:off x="4128" y="1200"/>
              <a:ext cx="96" cy="288"/>
            </a:xfrm>
            <a:custGeom>
              <a:avLst/>
              <a:gdLst>
                <a:gd name="T0" fmla="*/ 0 w 626"/>
                <a:gd name="T1" fmla="*/ 4708739 h 57"/>
                <a:gd name="T2" fmla="*/ 0 w 626"/>
                <a:gd name="T3" fmla="*/ 4708739 h 57"/>
                <a:gd name="T4" fmla="*/ 0 w 626"/>
                <a:gd name="T5" fmla="*/ 1347168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1347168 h 57"/>
                <a:gd name="T12" fmla="*/ 0 w 626"/>
                <a:gd name="T13" fmla="*/ 4708739 h 57"/>
                <a:gd name="T14" fmla="*/ 0 w 626"/>
                <a:gd name="T15" fmla="*/ 4708739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Freeform 2058"/>
            <p:cNvSpPr>
              <a:spLocks/>
            </p:cNvSpPr>
            <p:nvPr/>
          </p:nvSpPr>
          <p:spPr bwMode="auto">
            <a:xfrm>
              <a:off x="4224" y="1392"/>
              <a:ext cx="384" cy="96"/>
            </a:xfrm>
            <a:custGeom>
              <a:avLst/>
              <a:gdLst>
                <a:gd name="T0" fmla="*/ 0 w 626"/>
                <a:gd name="T1" fmla="*/ 2142 h 57"/>
                <a:gd name="T2" fmla="*/ 1 w 626"/>
                <a:gd name="T3" fmla="*/ 2142 h 57"/>
                <a:gd name="T4" fmla="*/ 6 w 626"/>
                <a:gd name="T5" fmla="*/ 613 h 57"/>
                <a:gd name="T6" fmla="*/ 9 w 626"/>
                <a:gd name="T7" fmla="*/ 0 h 57"/>
                <a:gd name="T8" fmla="*/ 13 w 626"/>
                <a:gd name="T9" fmla="*/ 0 h 57"/>
                <a:gd name="T10" fmla="*/ 16 w 626"/>
                <a:gd name="T11" fmla="*/ 613 h 57"/>
                <a:gd name="T12" fmla="*/ 19 w 626"/>
                <a:gd name="T13" fmla="*/ 2142 h 57"/>
                <a:gd name="T14" fmla="*/ 20 w 626"/>
                <a:gd name="T15" fmla="*/ 2142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Freeform 2059"/>
            <p:cNvSpPr>
              <a:spLocks/>
            </p:cNvSpPr>
            <p:nvPr/>
          </p:nvSpPr>
          <p:spPr bwMode="auto">
            <a:xfrm>
              <a:off x="4608" y="1296"/>
              <a:ext cx="240" cy="192"/>
            </a:xfrm>
            <a:custGeom>
              <a:avLst/>
              <a:gdLst>
                <a:gd name="T0" fmla="*/ 0 w 626"/>
                <a:gd name="T1" fmla="*/ 276281 h 57"/>
                <a:gd name="T2" fmla="*/ 0 w 626"/>
                <a:gd name="T3" fmla="*/ 276281 h 57"/>
                <a:gd name="T4" fmla="*/ 0 w 626"/>
                <a:gd name="T5" fmla="*/ 78925 h 57"/>
                <a:gd name="T6" fmla="*/ 0 w 626"/>
                <a:gd name="T7" fmla="*/ 0 h 57"/>
                <a:gd name="T8" fmla="*/ 0 w 626"/>
                <a:gd name="T9" fmla="*/ 0 h 57"/>
                <a:gd name="T10" fmla="*/ 1 w 626"/>
                <a:gd name="T11" fmla="*/ 78925 h 57"/>
                <a:gd name="T12" fmla="*/ 1 w 626"/>
                <a:gd name="T13" fmla="*/ 276281 h 57"/>
                <a:gd name="T14" fmla="*/ 1 w 626"/>
                <a:gd name="T15" fmla="*/ 276281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Freeform 2060"/>
            <p:cNvSpPr>
              <a:spLocks/>
            </p:cNvSpPr>
            <p:nvPr/>
          </p:nvSpPr>
          <p:spPr bwMode="auto">
            <a:xfrm>
              <a:off x="4848" y="1200"/>
              <a:ext cx="528" cy="288"/>
            </a:xfrm>
            <a:custGeom>
              <a:avLst/>
              <a:gdLst>
                <a:gd name="T0" fmla="*/ 0 w 626"/>
                <a:gd name="T1" fmla="*/ 4708739 h 57"/>
                <a:gd name="T2" fmla="*/ 14 w 626"/>
                <a:gd name="T3" fmla="*/ 4708739 h 57"/>
                <a:gd name="T4" fmla="*/ 56 w 626"/>
                <a:gd name="T5" fmla="*/ 1347168 h 57"/>
                <a:gd name="T6" fmla="*/ 88 w 626"/>
                <a:gd name="T7" fmla="*/ 0 h 57"/>
                <a:gd name="T8" fmla="*/ 116 w 626"/>
                <a:gd name="T9" fmla="*/ 0 h 57"/>
                <a:gd name="T10" fmla="*/ 146 w 626"/>
                <a:gd name="T11" fmla="*/ 1347168 h 57"/>
                <a:gd name="T12" fmla="*/ 175 w 626"/>
                <a:gd name="T13" fmla="*/ 4708739 h 57"/>
                <a:gd name="T14" fmla="*/ 189 w 626"/>
                <a:gd name="T15" fmla="*/ 4708739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5" name="Group 2062"/>
          <p:cNvGrpSpPr>
            <a:grpSpLocks/>
          </p:cNvGrpSpPr>
          <p:nvPr/>
        </p:nvGrpSpPr>
        <p:grpSpPr bwMode="auto">
          <a:xfrm>
            <a:off x="3733800" y="5257800"/>
            <a:ext cx="3727450" cy="314325"/>
            <a:chOff x="2122" y="2016"/>
            <a:chExt cx="3072" cy="145"/>
          </a:xfrm>
        </p:grpSpPr>
        <p:sp>
          <p:nvSpPr>
            <p:cNvPr id="16" name="Freeform 2063"/>
            <p:cNvSpPr>
              <a:spLocks/>
            </p:cNvSpPr>
            <p:nvPr/>
          </p:nvSpPr>
          <p:spPr bwMode="auto">
            <a:xfrm>
              <a:off x="2122" y="2016"/>
              <a:ext cx="626" cy="145"/>
            </a:xfrm>
            <a:custGeom>
              <a:avLst/>
              <a:gdLst>
                <a:gd name="T0" fmla="*/ 0 w 626"/>
                <a:gd name="T1" fmla="*/ 144 h 145"/>
                <a:gd name="T2" fmla="*/ 192 w 626"/>
                <a:gd name="T3" fmla="*/ 144 h 145"/>
                <a:gd name="T4" fmla="*/ 192 w 626"/>
                <a:gd name="T5" fmla="*/ 0 h 145"/>
                <a:gd name="T6" fmla="*/ 433 w 626"/>
                <a:gd name="T7" fmla="*/ 0 h 145"/>
                <a:gd name="T8" fmla="*/ 433 w 626"/>
                <a:gd name="T9" fmla="*/ 144 h 145"/>
                <a:gd name="T10" fmla="*/ 625 w 626"/>
                <a:gd name="T11" fmla="*/ 144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6"/>
                <a:gd name="T19" fmla="*/ 0 h 145"/>
                <a:gd name="T20" fmla="*/ 626 w 626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6" h="145">
                  <a:moveTo>
                    <a:pt x="0" y="144"/>
                  </a:moveTo>
                  <a:lnTo>
                    <a:pt x="192" y="144"/>
                  </a:lnTo>
                  <a:lnTo>
                    <a:pt x="192" y="0"/>
                  </a:lnTo>
                  <a:lnTo>
                    <a:pt x="433" y="0"/>
                  </a:lnTo>
                  <a:lnTo>
                    <a:pt x="433" y="144"/>
                  </a:lnTo>
                  <a:lnTo>
                    <a:pt x="625" y="144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Freeform 2064"/>
            <p:cNvSpPr>
              <a:spLocks/>
            </p:cNvSpPr>
            <p:nvPr/>
          </p:nvSpPr>
          <p:spPr bwMode="auto">
            <a:xfrm>
              <a:off x="2602" y="2016"/>
              <a:ext cx="626" cy="145"/>
            </a:xfrm>
            <a:custGeom>
              <a:avLst/>
              <a:gdLst>
                <a:gd name="T0" fmla="*/ 0 w 626"/>
                <a:gd name="T1" fmla="*/ 144 h 145"/>
                <a:gd name="T2" fmla="*/ 192 w 626"/>
                <a:gd name="T3" fmla="*/ 144 h 145"/>
                <a:gd name="T4" fmla="*/ 192 w 626"/>
                <a:gd name="T5" fmla="*/ 0 h 145"/>
                <a:gd name="T6" fmla="*/ 433 w 626"/>
                <a:gd name="T7" fmla="*/ 0 h 145"/>
                <a:gd name="T8" fmla="*/ 433 w 626"/>
                <a:gd name="T9" fmla="*/ 144 h 145"/>
                <a:gd name="T10" fmla="*/ 625 w 626"/>
                <a:gd name="T11" fmla="*/ 144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6"/>
                <a:gd name="T19" fmla="*/ 0 h 145"/>
                <a:gd name="T20" fmla="*/ 626 w 626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6" h="145">
                  <a:moveTo>
                    <a:pt x="0" y="144"/>
                  </a:moveTo>
                  <a:lnTo>
                    <a:pt x="192" y="144"/>
                  </a:lnTo>
                  <a:lnTo>
                    <a:pt x="192" y="0"/>
                  </a:lnTo>
                  <a:lnTo>
                    <a:pt x="433" y="0"/>
                  </a:lnTo>
                  <a:lnTo>
                    <a:pt x="433" y="144"/>
                  </a:lnTo>
                  <a:lnTo>
                    <a:pt x="625" y="144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Freeform 2065"/>
            <p:cNvSpPr>
              <a:spLocks/>
            </p:cNvSpPr>
            <p:nvPr/>
          </p:nvSpPr>
          <p:spPr bwMode="auto">
            <a:xfrm>
              <a:off x="3082" y="2017"/>
              <a:ext cx="914" cy="144"/>
            </a:xfrm>
            <a:custGeom>
              <a:avLst/>
              <a:gdLst>
                <a:gd name="T0" fmla="*/ 0 w 626"/>
                <a:gd name="T1" fmla="*/ 137 h 145"/>
                <a:gd name="T2" fmla="*/ 2714 w 626"/>
                <a:gd name="T3" fmla="*/ 137 h 145"/>
                <a:gd name="T4" fmla="*/ 2714 w 626"/>
                <a:gd name="T5" fmla="*/ 0 h 145"/>
                <a:gd name="T6" fmla="*/ 6125 w 626"/>
                <a:gd name="T7" fmla="*/ 0 h 145"/>
                <a:gd name="T8" fmla="*/ 6125 w 626"/>
                <a:gd name="T9" fmla="*/ 137 h 145"/>
                <a:gd name="T10" fmla="*/ 8842 w 626"/>
                <a:gd name="T11" fmla="*/ 137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6"/>
                <a:gd name="T19" fmla="*/ 0 h 145"/>
                <a:gd name="T20" fmla="*/ 626 w 626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6" h="145">
                  <a:moveTo>
                    <a:pt x="0" y="144"/>
                  </a:moveTo>
                  <a:lnTo>
                    <a:pt x="192" y="144"/>
                  </a:lnTo>
                  <a:lnTo>
                    <a:pt x="192" y="0"/>
                  </a:lnTo>
                  <a:lnTo>
                    <a:pt x="433" y="0"/>
                  </a:lnTo>
                  <a:lnTo>
                    <a:pt x="433" y="144"/>
                  </a:lnTo>
                  <a:lnTo>
                    <a:pt x="625" y="144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Freeform 2066"/>
            <p:cNvSpPr>
              <a:spLocks/>
            </p:cNvSpPr>
            <p:nvPr/>
          </p:nvSpPr>
          <p:spPr bwMode="auto">
            <a:xfrm>
              <a:off x="3898" y="2017"/>
              <a:ext cx="528" cy="144"/>
            </a:xfrm>
            <a:custGeom>
              <a:avLst/>
              <a:gdLst>
                <a:gd name="T0" fmla="*/ 0 w 626"/>
                <a:gd name="T1" fmla="*/ 137 h 145"/>
                <a:gd name="T2" fmla="*/ 59 w 626"/>
                <a:gd name="T3" fmla="*/ 137 h 145"/>
                <a:gd name="T4" fmla="*/ 59 w 626"/>
                <a:gd name="T5" fmla="*/ 0 h 145"/>
                <a:gd name="T6" fmla="*/ 132 w 626"/>
                <a:gd name="T7" fmla="*/ 0 h 145"/>
                <a:gd name="T8" fmla="*/ 132 w 626"/>
                <a:gd name="T9" fmla="*/ 137 h 145"/>
                <a:gd name="T10" fmla="*/ 189 w 626"/>
                <a:gd name="T11" fmla="*/ 137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6"/>
                <a:gd name="T19" fmla="*/ 0 h 145"/>
                <a:gd name="T20" fmla="*/ 626 w 626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6" h="145">
                  <a:moveTo>
                    <a:pt x="0" y="144"/>
                  </a:moveTo>
                  <a:lnTo>
                    <a:pt x="192" y="144"/>
                  </a:lnTo>
                  <a:lnTo>
                    <a:pt x="192" y="0"/>
                  </a:lnTo>
                  <a:lnTo>
                    <a:pt x="433" y="0"/>
                  </a:lnTo>
                  <a:lnTo>
                    <a:pt x="433" y="144"/>
                  </a:lnTo>
                  <a:lnTo>
                    <a:pt x="625" y="144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Freeform 2067"/>
            <p:cNvSpPr>
              <a:spLocks/>
            </p:cNvSpPr>
            <p:nvPr/>
          </p:nvSpPr>
          <p:spPr bwMode="auto">
            <a:xfrm>
              <a:off x="4426" y="2017"/>
              <a:ext cx="768" cy="144"/>
            </a:xfrm>
            <a:custGeom>
              <a:avLst/>
              <a:gdLst>
                <a:gd name="T0" fmla="*/ 0 w 626"/>
                <a:gd name="T1" fmla="*/ 137 h 145"/>
                <a:gd name="T2" fmla="*/ 807 w 626"/>
                <a:gd name="T3" fmla="*/ 137 h 145"/>
                <a:gd name="T4" fmla="*/ 807 w 626"/>
                <a:gd name="T5" fmla="*/ 0 h 145"/>
                <a:gd name="T6" fmla="*/ 1810 w 626"/>
                <a:gd name="T7" fmla="*/ 0 h 145"/>
                <a:gd name="T8" fmla="*/ 1810 w 626"/>
                <a:gd name="T9" fmla="*/ 137 h 145"/>
                <a:gd name="T10" fmla="*/ 2614 w 626"/>
                <a:gd name="T11" fmla="*/ 137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6"/>
                <a:gd name="T19" fmla="*/ 0 h 145"/>
                <a:gd name="T20" fmla="*/ 626 w 626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6" h="145">
                  <a:moveTo>
                    <a:pt x="0" y="144"/>
                  </a:moveTo>
                  <a:lnTo>
                    <a:pt x="192" y="144"/>
                  </a:lnTo>
                  <a:lnTo>
                    <a:pt x="192" y="0"/>
                  </a:lnTo>
                  <a:lnTo>
                    <a:pt x="433" y="0"/>
                  </a:lnTo>
                  <a:lnTo>
                    <a:pt x="433" y="144"/>
                  </a:lnTo>
                  <a:lnTo>
                    <a:pt x="625" y="144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cxnSp>
        <p:nvCxnSpPr>
          <p:cNvPr id="21" name="Straight Connector 20"/>
          <p:cNvCxnSpPr/>
          <p:nvPr/>
        </p:nvCxnSpPr>
        <p:spPr>
          <a:xfrm>
            <a:off x="3657600" y="5562600"/>
            <a:ext cx="43434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3314700" y="5246688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98875" y="5251450"/>
            <a:ext cx="4343400" cy="1588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32"/>
          <p:cNvSpPr txBox="1">
            <a:spLocks noChangeArrowheads="1"/>
          </p:cNvSpPr>
          <p:nvPr/>
        </p:nvSpPr>
        <p:spPr bwMode="auto">
          <a:xfrm>
            <a:off x="3429000" y="5410200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0</a:t>
            </a:r>
          </a:p>
        </p:txBody>
      </p:sp>
      <p:sp>
        <p:nvSpPr>
          <p:cNvPr id="25" name="TextBox 33"/>
          <p:cNvSpPr txBox="1">
            <a:spLocks noChangeArrowheads="1"/>
          </p:cNvSpPr>
          <p:nvPr/>
        </p:nvSpPr>
        <p:spPr bwMode="auto">
          <a:xfrm>
            <a:off x="3422650" y="5111750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26" name="TextBox 34"/>
          <p:cNvSpPr txBox="1">
            <a:spLocks noChangeArrowheads="1"/>
          </p:cNvSpPr>
          <p:nvPr/>
        </p:nvSpPr>
        <p:spPr bwMode="auto">
          <a:xfrm>
            <a:off x="7945438" y="5407025"/>
            <a:ext cx="244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t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124200" y="3554413"/>
            <a:ext cx="4343400" cy="158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2781300" y="35433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7"/>
          <p:cNvSpPr txBox="1">
            <a:spLocks noChangeArrowheads="1"/>
          </p:cNvSpPr>
          <p:nvPr/>
        </p:nvSpPr>
        <p:spPr bwMode="auto">
          <a:xfrm>
            <a:off x="7418388" y="3394075"/>
            <a:ext cx="244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Data &amp; </a:t>
            </a:r>
            <a:r>
              <a:rPr lang="en-US" dirty="0" err="1" smtClean="0">
                <a:solidFill>
                  <a:schemeClr val="bg1"/>
                </a:solidFill>
              </a:rPr>
              <a:t>Sinyal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4525963"/>
          </a:xfrm>
        </p:spPr>
        <p:txBody>
          <a:bodyPr/>
          <a:lstStyle/>
          <a:p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digital </a:t>
            </a:r>
            <a:r>
              <a:rPr lang="en-US" sz="2800" dirty="0" err="1" smtClean="0"/>
              <a:t>untuk</a:t>
            </a:r>
            <a:r>
              <a:rPr lang="en-US" sz="2800" dirty="0" smtClean="0"/>
              <a:t> data digital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analog </a:t>
            </a:r>
            <a:r>
              <a:rPr lang="en-US" sz="2800" dirty="0" err="1" smtClean="0"/>
              <a:t>utk</a:t>
            </a:r>
            <a:r>
              <a:rPr lang="en-US" sz="2800" dirty="0" smtClean="0"/>
              <a:t> data analog</a:t>
            </a:r>
          </a:p>
          <a:p>
            <a:r>
              <a:rPr lang="en-US" sz="2800" dirty="0" err="1" smtClean="0"/>
              <a:t>Sinyal</a:t>
            </a:r>
            <a:r>
              <a:rPr lang="en-US" sz="2800" dirty="0" smtClean="0"/>
              <a:t> analog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membawa</a:t>
            </a:r>
            <a:r>
              <a:rPr lang="en-US" sz="2800" dirty="0" smtClean="0"/>
              <a:t> data digital</a:t>
            </a:r>
          </a:p>
          <a:p>
            <a:pPr lvl="1"/>
            <a:r>
              <a:rPr lang="en-US" dirty="0" smtClean="0"/>
              <a:t>Modem</a:t>
            </a:r>
          </a:p>
          <a:p>
            <a:r>
              <a:rPr lang="en-US" sz="2800" dirty="0" err="1" smtClean="0"/>
              <a:t>Sinyal</a:t>
            </a:r>
            <a:r>
              <a:rPr lang="en-US" sz="2800" dirty="0" smtClean="0"/>
              <a:t> digital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membawa</a:t>
            </a:r>
            <a:r>
              <a:rPr lang="en-US" sz="2800" dirty="0" smtClean="0"/>
              <a:t> data  analog </a:t>
            </a:r>
          </a:p>
          <a:p>
            <a:pPr lvl="1"/>
            <a:r>
              <a:rPr lang="en-US" dirty="0" smtClean="0"/>
              <a:t>Compact Disc</a:t>
            </a:r>
          </a:p>
          <a:p>
            <a:pPr lvl="1"/>
            <a:r>
              <a:rPr lang="en-US" dirty="0" smtClean="0"/>
              <a:t>Codec (Coder/Encoder)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Sinyal analog untuk membawa data analog dan digital</a:t>
            </a:r>
          </a:p>
        </p:txBody>
      </p:sp>
      <p:sp>
        <p:nvSpPr>
          <p:cNvPr id="18435" name="Slide Number Placeholder 9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B58F2C4-DCC8-440A-932D-1B54C761AB79}" type="slidenum">
              <a:rPr lang="en-US" sz="1400"/>
              <a:pPr algn="r"/>
              <a:t>22</a:t>
            </a:fld>
            <a:endParaRPr lang="en-US" sz="1400"/>
          </a:p>
        </p:txBody>
      </p:sp>
      <p:pic>
        <p:nvPicPr>
          <p:cNvPr id="1843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5000" b="56525"/>
          <a:stretch>
            <a:fillRect/>
          </a:stretch>
        </p:blipFill>
        <p:spPr>
          <a:xfrm>
            <a:off x="762000" y="1417638"/>
            <a:ext cx="7620000" cy="51355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457200"/>
          </a:xfrm>
        </p:spPr>
        <p:txBody>
          <a:bodyPr/>
          <a:lstStyle/>
          <a:p>
            <a:pPr eaLnBrk="1" hangingPunct="1"/>
            <a:r>
              <a:rPr lang="en-US" sz="2800" smtClean="0"/>
              <a:t>Sinyal digital untuk membawa data analog dan digital</a:t>
            </a:r>
          </a:p>
        </p:txBody>
      </p:sp>
      <p:sp>
        <p:nvSpPr>
          <p:cNvPr id="19459" name="Slide Number Placeholder 9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DC9092C-A186-4A26-9A03-7301D5893AEF}" type="slidenum">
              <a:rPr lang="en-US" sz="1400"/>
              <a:pPr algn="r"/>
              <a:t>23</a:t>
            </a:fld>
            <a:endParaRPr lang="en-US" sz="1400"/>
          </a:p>
        </p:txBody>
      </p:sp>
      <p:pic>
        <p:nvPicPr>
          <p:cNvPr id="19460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438" t="48415" r="3708" b="8110"/>
          <a:stretch>
            <a:fillRect/>
          </a:stretch>
        </p:blipFill>
        <p:spPr>
          <a:xfrm>
            <a:off x="762000" y="1447800"/>
            <a:ext cx="7391400" cy="5135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err="1" smtClean="0">
                <a:solidFill>
                  <a:schemeClr val="bg1"/>
                </a:solidFill>
              </a:rPr>
              <a:t>Transmisi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Analog</a:t>
            </a:r>
            <a:r>
              <a:rPr lang="fr-CA" dirty="0" smtClean="0">
                <a:solidFill>
                  <a:schemeClr val="bg1"/>
                </a:solidFill>
              </a:rPr>
              <a:t> vs Digital</a:t>
            </a:r>
          </a:p>
        </p:txBody>
      </p:sp>
      <p:graphicFrame>
        <p:nvGraphicFramePr>
          <p:cNvPr id="4" name="Group 2"/>
          <p:cNvGraphicFramePr>
            <a:graphicFrameLocks/>
          </p:cNvGraphicFramePr>
          <p:nvPr/>
        </p:nvGraphicFramePr>
        <p:xfrm>
          <a:off x="428596" y="2143116"/>
          <a:ext cx="8162925" cy="4258945"/>
        </p:xfrm>
        <a:graphic>
          <a:graphicData uri="http://schemas.openxmlformats.org/drawingml/2006/table">
            <a:tbl>
              <a:tblPr/>
              <a:tblGrid>
                <a:gridCol w="4081463"/>
                <a:gridCol w="408146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Analog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Digital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8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Rentan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terhadap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Noise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Signal yang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diterima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diproses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diulang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diamplifikasi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Mudah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terjadi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crosstalk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Bentuk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sinyal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kontinyu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Kualitas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signal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diukur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dalam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satuan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S/N (Signal To Noise Ratio)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terhadap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Noise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Proses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regenerasi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dilakukan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bagi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signal yang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diterima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Bebas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cross talk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Bentuk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signal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diskrit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(discrete)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Kualitas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signal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diukur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dalam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BER (Bit Error Rate)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GANGGUAN TRANSMISI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. </a:t>
            </a:r>
            <a:r>
              <a:rPr lang="en-US" dirty="0" err="1" smtClean="0"/>
              <a:t>Gangguan</a:t>
            </a:r>
            <a:r>
              <a:rPr lang="en-US" dirty="0" smtClean="0"/>
              <a:t> yang paling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sz="3200" dirty="0" err="1" smtClean="0"/>
              <a:t>Atenuasi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Distorsi</a:t>
            </a:r>
            <a:r>
              <a:rPr lang="en-US" sz="3200" dirty="0" smtClean="0"/>
              <a:t> </a:t>
            </a:r>
            <a:r>
              <a:rPr lang="en-US" sz="3200" dirty="0" err="1" smtClean="0"/>
              <a:t>Atenuasi</a:t>
            </a:r>
            <a:endParaRPr lang="en-US" sz="3200" dirty="0" smtClean="0"/>
          </a:p>
          <a:p>
            <a:pPr lvl="1"/>
            <a:r>
              <a:rPr lang="en-US" sz="3200" dirty="0" err="1" smtClean="0"/>
              <a:t>Distorsi</a:t>
            </a:r>
            <a:r>
              <a:rPr lang="en-US" sz="3200" dirty="0" smtClean="0"/>
              <a:t> Delay</a:t>
            </a:r>
          </a:p>
          <a:p>
            <a:pPr lvl="1"/>
            <a:r>
              <a:rPr lang="en-US" sz="3200" dirty="0" err="1" smtClean="0"/>
              <a:t>Derau</a:t>
            </a:r>
            <a:r>
              <a:rPr lang="en-US" sz="3200" dirty="0" smtClean="0"/>
              <a:t> 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Atenuasi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525963"/>
          </a:xfrm>
        </p:spPr>
        <p:txBody>
          <a:bodyPr/>
          <a:lstStyle/>
          <a:p>
            <a:pPr marL="590550" indent="-590550"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Unguided media </a:t>
            </a:r>
            <a:r>
              <a:rPr lang="en-US" dirty="0" err="1" smtClean="0"/>
              <a:t>atenuasi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.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jaraknya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transmisi.Ada</a:t>
            </a:r>
            <a:r>
              <a:rPr lang="en-US" dirty="0" smtClean="0"/>
              <a:t> 3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:</a:t>
            </a:r>
          </a:p>
          <a:p>
            <a:pPr marL="1390650" lvl="2" indent="-5905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receiver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</a:p>
          <a:p>
            <a:pPr marL="1390650" lvl="2" indent="-5905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level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derau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error</a:t>
            </a:r>
          </a:p>
          <a:p>
            <a:pPr marL="1390650" lvl="2" indent="-5905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err="1" smtClean="0"/>
              <a:t>Atenuasi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Attenuation of Digital Signals</a:t>
            </a:r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2"/>
          <a:srcRect b="35335"/>
          <a:stretch>
            <a:fillRect/>
          </a:stretch>
        </p:blipFill>
        <p:spPr bwMode="auto">
          <a:xfrm>
            <a:off x="76200" y="2544763"/>
            <a:ext cx="8991600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Distorsi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Tunda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Distorsi</a:t>
            </a:r>
            <a:r>
              <a:rPr lang="en-US" dirty="0" smtClean="0"/>
              <a:t> </a:t>
            </a:r>
            <a:r>
              <a:rPr lang="en-US" dirty="0" err="1" smtClean="0"/>
              <a:t>tunda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guided. </a:t>
            </a:r>
            <a:r>
              <a:rPr lang="en-US" dirty="0" err="1" smtClean="0"/>
              <a:t>Distorsi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medium guided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Noise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857364"/>
            <a:ext cx="8786842" cy="4525963"/>
          </a:xfrm>
        </p:spPr>
        <p:txBody>
          <a:bodyPr/>
          <a:lstStyle/>
          <a:p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pemancar</a:t>
            </a:r>
            <a:endParaRPr lang="id-ID" dirty="0" smtClean="0"/>
          </a:p>
          <a:p>
            <a:r>
              <a:rPr lang="id-ID" dirty="0" smtClean="0"/>
              <a:t>Panas</a:t>
            </a:r>
            <a:r>
              <a:rPr lang="en-US" dirty="0" smtClean="0"/>
              <a:t>/ Thermal Noise</a:t>
            </a:r>
          </a:p>
          <a:p>
            <a:pPr lvl="1"/>
            <a:r>
              <a:rPr lang="id-ID" dirty="0" smtClean="0"/>
              <a:t>Berkaitan dengan panas dari elektron</a:t>
            </a:r>
            <a:endParaRPr lang="en-US" dirty="0" smtClean="0"/>
          </a:p>
          <a:p>
            <a:pPr lvl="1"/>
            <a:r>
              <a:rPr lang="id-ID" dirty="0" smtClean="0"/>
              <a:t>Didistribusikan secara seragam</a:t>
            </a:r>
            <a:endParaRPr lang="en-US" dirty="0" smtClean="0"/>
          </a:p>
          <a:p>
            <a:pPr lvl="1"/>
            <a:r>
              <a:rPr lang="en-US" dirty="0" smtClean="0"/>
              <a:t>White noise</a:t>
            </a:r>
          </a:p>
          <a:p>
            <a:r>
              <a:rPr lang="en-US" dirty="0" err="1" smtClean="0"/>
              <a:t>Intermodulation</a:t>
            </a:r>
            <a:endParaRPr lang="en-US" dirty="0" smtClean="0"/>
          </a:p>
          <a:p>
            <a:pPr lvl="1"/>
            <a:r>
              <a:rPr lang="en-US" dirty="0" err="1" smtClean="0"/>
              <a:t>Isyarat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frekwensi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yang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medium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fr-CA" sz="2600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4525963"/>
          </a:xfrm>
        </p:spPr>
        <p:txBody>
          <a:bodyPr/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Problem </a:t>
            </a:r>
            <a:r>
              <a:rPr lang="en-US" sz="2600" dirty="0" err="1" smtClean="0"/>
              <a:t>utama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merancang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fasilitas</a:t>
            </a:r>
            <a:r>
              <a:rPr lang="en-US" sz="2600" dirty="0" smtClean="0"/>
              <a:t> </a:t>
            </a:r>
            <a:r>
              <a:rPr lang="en-US" sz="2600" dirty="0" err="1" smtClean="0"/>
              <a:t>komunikasi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gangguan</a:t>
            </a:r>
            <a:r>
              <a:rPr lang="en-US" sz="2600" dirty="0" smtClean="0"/>
              <a:t> </a:t>
            </a:r>
            <a:r>
              <a:rPr lang="en-US" sz="2600" dirty="0" err="1" smtClean="0"/>
              <a:t>transmisi</a:t>
            </a:r>
            <a:r>
              <a:rPr lang="en-US" sz="2600" dirty="0" smtClean="0"/>
              <a:t>. (yang paling </a:t>
            </a:r>
            <a:r>
              <a:rPr lang="en-US" sz="2600" dirty="0" err="1" smtClean="0"/>
              <a:t>signifikan</a:t>
            </a:r>
            <a:r>
              <a:rPr lang="en-US" sz="2600" dirty="0" smtClean="0"/>
              <a:t> </a:t>
            </a:r>
            <a:r>
              <a:rPr lang="en-US" sz="2600" dirty="0" err="1" smtClean="0"/>
              <a:t>atenuasi</a:t>
            </a:r>
            <a:r>
              <a:rPr lang="en-US" sz="2600" dirty="0" smtClean="0"/>
              <a:t>, </a:t>
            </a:r>
            <a:r>
              <a:rPr lang="en-US" sz="2600" dirty="0" err="1" smtClean="0"/>
              <a:t>distorsi</a:t>
            </a:r>
            <a:r>
              <a:rPr lang="en-US" sz="2600" dirty="0" smtClean="0"/>
              <a:t> </a:t>
            </a:r>
            <a:r>
              <a:rPr lang="en-US" sz="2600" dirty="0" err="1" smtClean="0"/>
              <a:t>atenuasi</a:t>
            </a:r>
            <a:r>
              <a:rPr lang="en-US" sz="2600" dirty="0" smtClean="0"/>
              <a:t>, </a:t>
            </a:r>
            <a:r>
              <a:rPr lang="en-US" sz="2600" dirty="0" err="1" smtClean="0"/>
              <a:t>distorsi</a:t>
            </a:r>
            <a:r>
              <a:rPr lang="en-US" sz="2600" dirty="0" smtClean="0"/>
              <a:t> </a:t>
            </a:r>
            <a:r>
              <a:rPr lang="en-US" sz="2600" dirty="0" err="1" smtClean="0"/>
              <a:t>tunda</a:t>
            </a:r>
            <a:r>
              <a:rPr lang="en-US" sz="2600" dirty="0" smtClean="0"/>
              <a:t>,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macam</a:t>
            </a:r>
            <a:r>
              <a:rPr lang="en-US" sz="2600" dirty="0" smtClean="0"/>
              <a:t> noise)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sinyal-sinyal</a:t>
            </a:r>
            <a:r>
              <a:rPr lang="en-US" sz="2600" dirty="0" smtClean="0"/>
              <a:t> analog, </a:t>
            </a:r>
            <a:r>
              <a:rPr lang="en-US" sz="2600" dirty="0" err="1" smtClean="0"/>
              <a:t>gangguan</a:t>
            </a:r>
            <a:r>
              <a:rPr lang="en-US" sz="2600" dirty="0" smtClean="0"/>
              <a:t> </a:t>
            </a:r>
            <a:r>
              <a:rPr lang="en-US" sz="2600" dirty="0" err="1" smtClean="0"/>
              <a:t>transmisi</a:t>
            </a:r>
            <a:r>
              <a:rPr lang="en-US" sz="2600" dirty="0" smtClean="0"/>
              <a:t> </a:t>
            </a:r>
            <a:r>
              <a:rPr lang="en-US" sz="2600" dirty="0" err="1" smtClean="0"/>
              <a:t>menurunkan</a:t>
            </a:r>
            <a:r>
              <a:rPr lang="en-US" sz="2600" dirty="0" smtClean="0"/>
              <a:t> </a:t>
            </a:r>
            <a:r>
              <a:rPr lang="en-US" sz="2600" dirty="0" err="1" smtClean="0"/>
              <a:t>mutu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diterima</a:t>
            </a:r>
            <a:r>
              <a:rPr lang="en-US" sz="2600" dirty="0" smtClean="0"/>
              <a:t>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Sinyal</a:t>
            </a:r>
            <a:r>
              <a:rPr lang="en-US" sz="2600" dirty="0" smtClean="0"/>
              <a:t> digital, </a:t>
            </a:r>
            <a:r>
              <a:rPr lang="en-US" sz="2600" dirty="0" err="1" smtClean="0"/>
              <a:t>gangguan</a:t>
            </a:r>
            <a:r>
              <a:rPr lang="en-US" sz="2600" dirty="0" smtClean="0"/>
              <a:t> </a:t>
            </a:r>
            <a:r>
              <a:rPr lang="en-US" sz="2600" dirty="0" err="1" smtClean="0"/>
              <a:t>transmisi</a:t>
            </a:r>
            <a:r>
              <a:rPr lang="en-US" sz="2600" dirty="0" smtClean="0"/>
              <a:t> </a:t>
            </a:r>
            <a:r>
              <a:rPr lang="en-US" sz="2600" dirty="0" err="1" smtClean="0"/>
              <a:t>menyebabkan</a:t>
            </a:r>
            <a:r>
              <a:rPr lang="en-US" sz="2600" dirty="0" smtClean="0"/>
              <a:t> bit error </a:t>
            </a:r>
            <a:r>
              <a:rPr lang="en-US" sz="2600" dirty="0" err="1" smtClean="0"/>
              <a:t>pada</a:t>
            </a:r>
            <a:r>
              <a:rPr lang="en-US" sz="2600" dirty="0" smtClean="0"/>
              <a:t> receiver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Merancang</a:t>
            </a:r>
            <a:r>
              <a:rPr lang="en-US" sz="2600" dirty="0" smtClean="0"/>
              <a:t> </a:t>
            </a:r>
            <a:r>
              <a:rPr lang="en-US" sz="2600" dirty="0" err="1" smtClean="0"/>
              <a:t>fasilitas</a:t>
            </a:r>
            <a:r>
              <a:rPr lang="en-US" sz="2600" dirty="0" smtClean="0"/>
              <a:t> </a:t>
            </a:r>
            <a:r>
              <a:rPr lang="en-US" sz="2600" dirty="0" err="1" smtClean="0"/>
              <a:t>komunikasi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memenuhi</a:t>
            </a:r>
            <a:r>
              <a:rPr lang="en-US" sz="2600" dirty="0" smtClean="0"/>
              <a:t> 4 </a:t>
            </a:r>
            <a:r>
              <a:rPr lang="en-US" sz="2600" dirty="0" err="1" smtClean="0"/>
              <a:t>faktor</a:t>
            </a:r>
            <a:r>
              <a:rPr lang="en-US" sz="2600" dirty="0" smtClean="0"/>
              <a:t>: bandwidth </a:t>
            </a:r>
            <a:r>
              <a:rPr lang="en-US" sz="2600" dirty="0" err="1" smtClean="0"/>
              <a:t>sinyal</a:t>
            </a:r>
            <a:r>
              <a:rPr lang="en-US" sz="2600" dirty="0" smtClean="0"/>
              <a:t>, rate data (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sinyal</a:t>
            </a:r>
            <a:r>
              <a:rPr lang="en-US" sz="2600" dirty="0" smtClean="0"/>
              <a:t> digital), </a:t>
            </a:r>
            <a:r>
              <a:rPr lang="en-US" sz="2600" dirty="0" err="1" smtClean="0"/>
              <a:t>jumlah</a:t>
            </a:r>
            <a:r>
              <a:rPr lang="en-US" sz="2600" dirty="0" smtClean="0"/>
              <a:t> noise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tingkat</a:t>
            </a:r>
            <a:r>
              <a:rPr lang="en-US" sz="2600" dirty="0" smtClean="0"/>
              <a:t> error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diterima</a:t>
            </a:r>
            <a:r>
              <a:rPr lang="en-US" sz="2600" dirty="0" smtClean="0"/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Noise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857364"/>
            <a:ext cx="8786842" cy="4525963"/>
          </a:xfrm>
        </p:spPr>
        <p:txBody>
          <a:bodyPr/>
          <a:lstStyle/>
          <a:p>
            <a:r>
              <a:rPr lang="en-US" dirty="0" smtClean="0"/>
              <a:t>Crosstalk</a:t>
            </a:r>
          </a:p>
          <a:p>
            <a:pPr lvl="1"/>
            <a:r>
              <a:rPr lang="id-ID" dirty="0" smtClean="0"/>
              <a:t>Sinyal </a:t>
            </a:r>
            <a:r>
              <a:rPr lang="en-US" dirty="0" err="1" smtClean="0"/>
              <a:t>dari</a:t>
            </a:r>
            <a:r>
              <a:rPr lang="id-ID" dirty="0" smtClean="0"/>
              <a:t> satu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yang lain</a:t>
            </a:r>
          </a:p>
          <a:p>
            <a:r>
              <a:rPr lang="en-US" dirty="0" smtClean="0"/>
              <a:t>Impulse noise</a:t>
            </a:r>
          </a:p>
          <a:p>
            <a:pPr lvl="1"/>
            <a:r>
              <a:rPr lang="id-ID" dirty="0" smtClean="0"/>
              <a:t>Pulsa tidak beraturan atau spikes</a:t>
            </a:r>
            <a:endParaRPr lang="en-US" dirty="0" smtClean="0"/>
          </a:p>
          <a:p>
            <a:pPr lvl="1"/>
            <a:r>
              <a:rPr lang="en-US" dirty="0" smtClean="0"/>
              <a:t>External electromagnetic interference</a:t>
            </a:r>
          </a:p>
          <a:p>
            <a:pPr lvl="1"/>
            <a:r>
              <a:rPr lang="en-US" dirty="0" smtClean="0"/>
              <a:t>Short duration</a:t>
            </a:r>
          </a:p>
          <a:p>
            <a:pPr lvl="1"/>
            <a:r>
              <a:rPr lang="en-US" dirty="0" smtClean="0"/>
              <a:t>High amplitude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Kapasitas</a:t>
            </a:r>
            <a:r>
              <a:rPr lang="en-US" b="1" dirty="0" smtClean="0">
                <a:solidFill>
                  <a:schemeClr val="bg1"/>
                </a:solidFill>
              </a:rPr>
              <a:t> Channel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Kita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data digital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gangguan-gangguan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data rate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Rate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channel,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err="1" smtClean="0"/>
              <a:t>Kapasitas</a:t>
            </a:r>
            <a:r>
              <a:rPr lang="en-US" b="1" dirty="0" smtClean="0"/>
              <a:t> Channel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Kapasitas</a:t>
            </a:r>
            <a:r>
              <a:rPr lang="en-US" b="1" dirty="0" smtClean="0">
                <a:solidFill>
                  <a:schemeClr val="bg1"/>
                </a:solidFill>
              </a:rPr>
              <a:t> Chanel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lain:</a:t>
            </a:r>
          </a:p>
          <a:p>
            <a:pPr lvl="1"/>
            <a:r>
              <a:rPr lang="en-US" dirty="0" smtClean="0"/>
              <a:t>Data Rate </a:t>
            </a:r>
          </a:p>
          <a:p>
            <a:pPr lvl="1"/>
            <a:r>
              <a:rPr lang="en-US" dirty="0" smtClean="0"/>
              <a:t>Bandwidth </a:t>
            </a:r>
          </a:p>
          <a:p>
            <a:pPr lvl="1"/>
            <a:r>
              <a:rPr lang="en-US" dirty="0" err="1" smtClean="0"/>
              <a:t>Derau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Error rate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Nyquist</a:t>
            </a:r>
            <a:r>
              <a:rPr lang="en-US" b="1" dirty="0" smtClean="0">
                <a:solidFill>
                  <a:schemeClr val="bg1"/>
                </a:solidFill>
              </a:rPr>
              <a:t> Bandwidth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Nyquist</a:t>
            </a:r>
            <a:r>
              <a:rPr lang="en-US" dirty="0" smtClean="0"/>
              <a:t> </a:t>
            </a:r>
            <a:r>
              <a:rPr lang="en-US" dirty="0" err="1" smtClean="0"/>
              <a:t>Bandwith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voltase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	C = 2B log</a:t>
            </a:r>
            <a:r>
              <a:rPr lang="en-US" baseline="-25000" dirty="0" smtClean="0"/>
              <a:t>2</a:t>
            </a:r>
            <a:r>
              <a:rPr lang="en-US" dirty="0" smtClean="0"/>
              <a:t> 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800" dirty="0" smtClean="0"/>
              <a:t>M (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), C (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Chanel)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Nyquist</a:t>
            </a:r>
            <a:r>
              <a:rPr lang="en-US" dirty="0" smtClean="0"/>
              <a:t> Bandwidth </a:t>
            </a:r>
            <a:r>
              <a:rPr lang="en-US" dirty="0" err="1" smtClean="0"/>
              <a:t>untuk</a:t>
            </a:r>
            <a:r>
              <a:rPr lang="en-US" dirty="0" smtClean="0"/>
              <a:t> bandwidth </a:t>
            </a:r>
            <a:r>
              <a:rPr lang="en-US" dirty="0" err="1" smtClean="0"/>
              <a:t>tertentu</a:t>
            </a:r>
            <a:r>
              <a:rPr lang="en-US" dirty="0" smtClean="0"/>
              <a:t> Date Rate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Rumus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Kapasitas</a:t>
            </a:r>
            <a:r>
              <a:rPr lang="en-US" b="1" dirty="0" smtClean="0">
                <a:solidFill>
                  <a:schemeClr val="bg1"/>
                </a:solidFill>
              </a:rPr>
              <a:t> Shannon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Menurut</a:t>
            </a:r>
            <a:r>
              <a:rPr lang="en-US" dirty="0" smtClean="0"/>
              <a:t> Shannon Signal-to-Noise-Ratio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transmsi</a:t>
            </a:r>
            <a:r>
              <a:rPr lang="en-US" dirty="0" smtClean="0"/>
              <a:t> signal digital data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rate data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	C = B log</a:t>
            </a:r>
            <a:r>
              <a:rPr lang="en-US" baseline="-25000" dirty="0" smtClean="0"/>
              <a:t>2</a:t>
            </a:r>
            <a:r>
              <a:rPr lang="en-US" dirty="0" smtClean="0"/>
              <a:t> (1 + SNR)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C (</a:t>
            </a:r>
            <a:r>
              <a:rPr lang="en-US" sz="2400" dirty="0" err="1" smtClean="0"/>
              <a:t>Kapasitas</a:t>
            </a:r>
            <a:r>
              <a:rPr lang="en-US" sz="2400" dirty="0" smtClean="0"/>
              <a:t> Chanel), B (bandwidth)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prakteknya</a:t>
            </a:r>
            <a:r>
              <a:rPr lang="en-US" dirty="0" smtClean="0"/>
              <a:t> rate yang </a:t>
            </a:r>
            <a:r>
              <a:rPr lang="en-US" dirty="0" err="1" smtClean="0"/>
              <a:t>terendah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. 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Rumus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Kapasitas</a:t>
            </a:r>
            <a:r>
              <a:rPr lang="en-US" b="1" dirty="0" smtClean="0">
                <a:solidFill>
                  <a:schemeClr val="bg1"/>
                </a:solidFill>
              </a:rPr>
              <a:t> Shannon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dirty="0" smtClean="0"/>
              <a:t>Pertimbangan</a:t>
            </a:r>
            <a:r>
              <a:rPr lang="en-GB" dirty="0" smtClean="0"/>
              <a:t> data rate, noise and error rate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Lebih cepat</a:t>
            </a:r>
            <a:r>
              <a:rPr lang="en-GB" dirty="0" smtClean="0"/>
              <a:t> data rate </a:t>
            </a:r>
            <a:r>
              <a:rPr lang="id-ID" dirty="0" smtClean="0"/>
              <a:t>memperpendek</a:t>
            </a:r>
            <a:r>
              <a:rPr lang="en-GB" dirty="0" smtClean="0"/>
              <a:t> </a:t>
            </a:r>
            <a:r>
              <a:rPr lang="id-ID" dirty="0" smtClean="0"/>
              <a:t>tiap</a:t>
            </a:r>
            <a:r>
              <a:rPr lang="en-GB" dirty="0" smtClean="0"/>
              <a:t> bit </a:t>
            </a:r>
            <a:r>
              <a:rPr lang="id-ID" dirty="0" smtClean="0"/>
              <a:t>maka pengaruh kerusakan</a:t>
            </a:r>
            <a:r>
              <a:rPr lang="en-GB" dirty="0" smtClean="0"/>
              <a:t> </a:t>
            </a:r>
            <a:r>
              <a:rPr lang="id-ID" dirty="0" smtClean="0"/>
              <a:t>dari pengaruh</a:t>
            </a:r>
            <a:r>
              <a:rPr lang="en-GB" dirty="0" smtClean="0"/>
              <a:t> noise</a:t>
            </a:r>
            <a:r>
              <a:rPr lang="id-ID" dirty="0" smtClean="0"/>
              <a:t> lebih dari</a:t>
            </a:r>
            <a:r>
              <a:rPr lang="en-GB" dirty="0" smtClean="0"/>
              <a:t> bits</a:t>
            </a:r>
          </a:p>
          <a:p>
            <a:pPr lvl="1">
              <a:lnSpc>
                <a:spcPct val="90000"/>
              </a:lnSpc>
            </a:pPr>
            <a:r>
              <a:rPr lang="id-ID" dirty="0" smtClean="0"/>
              <a:t>Memberikan level </a:t>
            </a:r>
            <a:r>
              <a:rPr lang="en-GB" dirty="0" smtClean="0"/>
              <a:t>noise, data rate</a:t>
            </a:r>
            <a:r>
              <a:rPr lang="id-ID" dirty="0" smtClean="0"/>
              <a:t> tinggi</a:t>
            </a:r>
            <a:r>
              <a:rPr lang="en-GB" dirty="0" smtClean="0"/>
              <a:t> </a:t>
            </a:r>
            <a:r>
              <a:rPr lang="id-ID" dirty="0" smtClean="0"/>
              <a:t>yang berarti lebih tinggi dari</a:t>
            </a:r>
            <a:r>
              <a:rPr lang="en-GB" dirty="0" smtClean="0"/>
              <a:t> error rate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Signal to noise ration (in decibels)</a:t>
            </a:r>
          </a:p>
          <a:p>
            <a:pPr>
              <a:lnSpc>
                <a:spcPct val="90000"/>
              </a:lnSpc>
            </a:pPr>
            <a:r>
              <a:rPr lang="en-GB" dirty="0" err="1" smtClean="0"/>
              <a:t>SNR</a:t>
            </a:r>
            <a:r>
              <a:rPr lang="en-GB" baseline="-25000" dirty="0" err="1" smtClean="0"/>
              <a:t>db</a:t>
            </a:r>
            <a:r>
              <a:rPr lang="en-GB" baseline="30000" dirty="0" smtClean="0"/>
              <a:t>=</a:t>
            </a:r>
            <a:r>
              <a:rPr lang="en-GB" dirty="0" smtClean="0"/>
              <a:t>10 log</a:t>
            </a:r>
            <a:r>
              <a:rPr lang="en-GB" baseline="-25000" dirty="0" smtClean="0"/>
              <a:t>10 </a:t>
            </a:r>
            <a:r>
              <a:rPr lang="en-GB" dirty="0" smtClean="0"/>
              <a:t>(signal/noise)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Capacity C=B log</a:t>
            </a:r>
            <a:r>
              <a:rPr lang="en-GB" baseline="-25000" dirty="0" smtClean="0"/>
              <a:t>2</a:t>
            </a:r>
            <a:r>
              <a:rPr lang="en-GB" dirty="0" smtClean="0"/>
              <a:t>(1+SNR)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Ini adalah</a:t>
            </a:r>
            <a:r>
              <a:rPr lang="en-GB" dirty="0" smtClean="0"/>
              <a:t> error free capacity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schemeClr val="bg1"/>
                </a:solidFill>
              </a:rPr>
              <a:t>Mode </a:t>
            </a:r>
            <a:r>
              <a:rPr lang="fr-CA" dirty="0" err="1" smtClean="0">
                <a:solidFill>
                  <a:schemeClr val="bg1"/>
                </a:solidFill>
              </a:rPr>
              <a:t>Transmisi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686800" cy="4525963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/>
              <a:t>Simplex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 </a:t>
            </a:r>
            <a:r>
              <a:rPr lang="en-US" sz="2800" dirty="0" err="1" smtClean="0"/>
              <a:t>kesatu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siaran</a:t>
            </a:r>
            <a:r>
              <a:rPr lang="en-US" sz="2800" dirty="0" smtClean="0"/>
              <a:t> </a:t>
            </a:r>
            <a:r>
              <a:rPr lang="en-US" sz="2800" dirty="0" err="1" smtClean="0"/>
              <a:t>televisi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radio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/>
              <a:t>Half duplex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bergantian</a:t>
            </a: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chatting, SMS, </a:t>
            </a:r>
            <a:r>
              <a:rPr lang="en-US" sz="2800" dirty="0" err="1" smtClean="0"/>
              <a:t>walkie</a:t>
            </a:r>
            <a:r>
              <a:rPr lang="en-US" sz="2800" dirty="0" smtClean="0"/>
              <a:t> talkie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/>
              <a:t>Full duplex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bersamaan</a:t>
            </a: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telepon</a:t>
            </a:r>
            <a:r>
              <a:rPr lang="en-US" sz="2800" dirty="0" smtClean="0"/>
              <a:t>, hand phone.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bg1"/>
                </a:solidFill>
              </a:rPr>
              <a:t>Frekuensi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Spektrum</a:t>
            </a:r>
            <a:r>
              <a:rPr lang="en-US" dirty="0" smtClean="0">
                <a:solidFill>
                  <a:schemeClr val="bg1"/>
                </a:solidFill>
              </a:rPr>
              <a:t>, Bandwidth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58204" cy="4525963"/>
          </a:xfrm>
        </p:spPr>
        <p:txBody>
          <a:bodyPr/>
          <a:lstStyle/>
          <a:p>
            <a:r>
              <a:rPr lang="en-US" sz="2800" dirty="0" err="1" smtClean="0"/>
              <a:t>Sinyal-sinyal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elektromagnetik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mentransmisikan</a:t>
            </a:r>
            <a:r>
              <a:rPr lang="en-US" sz="2800" dirty="0" smtClean="0"/>
              <a:t> data.</a:t>
            </a:r>
          </a:p>
          <a:p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diekspresikan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; </a:t>
            </a:r>
            <a:r>
              <a:rPr lang="en-US" sz="2800" dirty="0" err="1" smtClean="0"/>
              <a:t>dimana</a:t>
            </a:r>
            <a:r>
              <a:rPr lang="en-US" sz="2800" dirty="0" smtClean="0"/>
              <a:t>,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komponen-komponen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Pandangan</a:t>
            </a:r>
            <a:r>
              <a:rPr lang="en-US" sz="2800" dirty="0" smtClean="0"/>
              <a:t> frequency-domain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 data </a:t>
            </a:r>
            <a:r>
              <a:rPr lang="en-US" sz="2800" dirty="0" err="1" smtClean="0"/>
              <a:t>dibanding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pandangan</a:t>
            </a:r>
            <a:r>
              <a:rPr lang="en-US" sz="2800" dirty="0" smtClean="0"/>
              <a:t> time-domain-</a:t>
            </a:r>
            <a:r>
              <a:rPr lang="en-US" sz="2800" dirty="0" err="1" smtClean="0"/>
              <a:t>nya</a:t>
            </a:r>
            <a:r>
              <a:rPr lang="en-US" sz="2800" dirty="0" smtClean="0"/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Time-Domain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4525963"/>
          </a:xfrm>
        </p:spPr>
        <p:txBody>
          <a:bodyPr/>
          <a:lstStyle/>
          <a:p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dipandang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waktu</a:t>
            </a:r>
            <a:r>
              <a:rPr lang="en-US" sz="2800" dirty="0" smtClean="0"/>
              <a:t>,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elektromagetik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kontinu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diskrit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kontinu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percakapan</a:t>
            </a:r>
            <a:r>
              <a:rPr lang="en-US" sz="2800" dirty="0" smtClean="0"/>
              <a:t>,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diskrit</a:t>
            </a:r>
            <a:r>
              <a:rPr lang="en-US" sz="2800" dirty="0" smtClean="0"/>
              <a:t>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biner</a:t>
            </a:r>
            <a:r>
              <a:rPr lang="en-US" sz="2800" dirty="0" smtClean="0"/>
              <a:t> 1 </a:t>
            </a:r>
            <a:r>
              <a:rPr lang="en-US" sz="2800" dirty="0" err="1" smtClean="0"/>
              <a:t>dan</a:t>
            </a:r>
            <a:r>
              <a:rPr lang="en-US" sz="2800" dirty="0" smtClean="0"/>
              <a:t> 0.</a:t>
            </a:r>
          </a:p>
          <a:p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pendek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periodik</a:t>
            </a:r>
            <a:r>
              <a:rPr lang="en-US" sz="2800" dirty="0" smtClean="0"/>
              <a:t>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berulang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533400"/>
            <a:ext cx="8153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err="1" smtClean="0">
                <a:latin typeface="+mj-lt"/>
              </a:rPr>
              <a:t>Sinyal</a:t>
            </a:r>
            <a:r>
              <a:rPr lang="en-US" sz="3600" b="1" dirty="0" smtClean="0">
                <a:latin typeface="+mj-lt"/>
              </a:rPr>
              <a:t> </a:t>
            </a:r>
            <a:r>
              <a:rPr lang="en-US" sz="3600" b="1" dirty="0" err="1" smtClean="0">
                <a:latin typeface="+mj-lt"/>
              </a:rPr>
              <a:t>Kontinu</a:t>
            </a:r>
            <a:r>
              <a:rPr lang="en-US" sz="3600" b="1" dirty="0" smtClean="0">
                <a:latin typeface="+mj-lt"/>
              </a:rPr>
              <a:t> </a:t>
            </a:r>
            <a:r>
              <a:rPr lang="en-US" sz="3600" b="1" dirty="0" err="1" smtClean="0">
                <a:latin typeface="+mj-lt"/>
              </a:rPr>
              <a:t>dan</a:t>
            </a:r>
            <a:r>
              <a:rPr lang="en-US" sz="3600" b="1" dirty="0" smtClean="0">
                <a:latin typeface="+mj-lt"/>
              </a:rPr>
              <a:t> </a:t>
            </a:r>
            <a:r>
              <a:rPr lang="en-US" sz="3600" b="1" dirty="0" err="1" smtClean="0">
                <a:latin typeface="+mj-lt"/>
              </a:rPr>
              <a:t>Diskrit</a:t>
            </a:r>
            <a:endParaRPr lang="en-US" sz="3600" b="1" dirty="0" smtClean="0">
              <a:latin typeface="+mj-lt"/>
            </a:endParaRPr>
          </a:p>
        </p:txBody>
      </p:sp>
      <p:pic>
        <p:nvPicPr>
          <p:cNvPr id="9219" name="Picture 82"/>
          <p:cNvPicPr>
            <a:picLocks noChangeAspect="1" noChangeArrowheads="1"/>
          </p:cNvPicPr>
          <p:nvPr/>
        </p:nvPicPr>
        <p:blipFill>
          <a:blip r:embed="rId2"/>
          <a:srcRect l="21927" t="16756" r="14618" b="9308"/>
          <a:stretch>
            <a:fillRect/>
          </a:stretch>
        </p:blipFill>
        <p:spPr bwMode="auto">
          <a:xfrm>
            <a:off x="1285875" y="1357313"/>
            <a:ext cx="68056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500063"/>
            <a:ext cx="8153400" cy="4038600"/>
          </a:xfrm>
        </p:spPr>
        <p:txBody>
          <a:bodyPr/>
          <a:lstStyle/>
          <a:p>
            <a:pPr eaLnBrk="1" hangingPunct="1">
              <a:buNone/>
            </a:pPr>
            <a:r>
              <a:rPr lang="en-US" sz="4000" b="1" dirty="0" err="1" smtClean="0">
                <a:latin typeface="+mj-lt"/>
              </a:rPr>
              <a:t>Sinyal</a:t>
            </a:r>
            <a:r>
              <a:rPr lang="en-US" sz="4000" b="1" dirty="0" smtClean="0">
                <a:latin typeface="+mj-lt"/>
              </a:rPr>
              <a:t> </a:t>
            </a:r>
            <a:r>
              <a:rPr lang="en-US" sz="4000" b="1" dirty="0" err="1" smtClean="0">
                <a:latin typeface="+mj-lt"/>
              </a:rPr>
              <a:t>Periodik</a:t>
            </a:r>
            <a:endParaRPr lang="en-US" sz="4000" b="1" dirty="0" smtClean="0">
              <a:latin typeface="+mj-lt"/>
            </a:endParaRPr>
          </a:p>
        </p:txBody>
      </p:sp>
      <p:pic>
        <p:nvPicPr>
          <p:cNvPr id="10243" name="Picture 85"/>
          <p:cNvPicPr>
            <a:picLocks noChangeAspect="1" noChangeArrowheads="1"/>
          </p:cNvPicPr>
          <p:nvPr/>
        </p:nvPicPr>
        <p:blipFill>
          <a:blip r:embed="rId2"/>
          <a:srcRect l="53488" t="17287" r="17110" b="53642"/>
          <a:stretch>
            <a:fillRect/>
          </a:stretch>
        </p:blipFill>
        <p:spPr bwMode="auto">
          <a:xfrm>
            <a:off x="2286000" y="1143000"/>
            <a:ext cx="4275138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92"/>
          <p:cNvPicPr>
            <a:picLocks noChangeAspect="1" noChangeArrowheads="1"/>
          </p:cNvPicPr>
          <p:nvPr/>
        </p:nvPicPr>
        <p:blipFill>
          <a:blip r:embed="rId2"/>
          <a:srcRect l="53488" t="46939" r="17110" b="21277"/>
          <a:stretch>
            <a:fillRect/>
          </a:stretch>
        </p:blipFill>
        <p:spPr bwMode="auto">
          <a:xfrm>
            <a:off x="2286000" y="3786188"/>
            <a:ext cx="428625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indent="-274320" algn="l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Gelombang</a:t>
            </a:r>
            <a:r>
              <a:rPr lang="en-US" dirty="0" smtClean="0">
                <a:solidFill>
                  <a:schemeClr val="bg1"/>
                </a:solidFill>
              </a:rPr>
              <a:t> Sinus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525963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 </a:t>
            </a:r>
            <a:r>
              <a:rPr lang="en-US" sz="2800" dirty="0" smtClean="0">
                <a:latin typeface="+mj-lt"/>
                <a:sym typeface="Symbol"/>
              </a:rPr>
              <a:t> 	</a:t>
            </a:r>
            <a:r>
              <a:rPr lang="en-US" sz="2800" dirty="0" smtClean="0">
                <a:latin typeface="+mj-lt"/>
              </a:rPr>
              <a:t>Amplitude </a:t>
            </a:r>
            <a:r>
              <a:rPr lang="en-US" sz="2800" dirty="0" err="1" smtClean="0">
                <a:latin typeface="+mj-lt"/>
              </a:rPr>
              <a:t>puncak</a:t>
            </a:r>
            <a:r>
              <a:rPr lang="en-US" sz="2800" dirty="0" smtClean="0">
                <a:latin typeface="+mj-lt"/>
              </a:rPr>
              <a:t> (A)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	- </a:t>
            </a:r>
            <a:r>
              <a:rPr lang="en-US" sz="2800" dirty="0" err="1" smtClean="0">
                <a:latin typeface="+mj-lt"/>
              </a:rPr>
              <a:t>kekuatan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maksimum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sinyal</a:t>
            </a:r>
            <a:endParaRPr lang="en-US" sz="2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	- </a:t>
            </a:r>
            <a:r>
              <a:rPr lang="en-US" sz="2800" dirty="0" err="1" smtClean="0">
                <a:latin typeface="+mj-lt"/>
              </a:rPr>
              <a:t>diukur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dalam</a:t>
            </a:r>
            <a:r>
              <a:rPr lang="en-US" sz="2800" dirty="0" smtClean="0">
                <a:latin typeface="+mj-lt"/>
              </a:rPr>
              <a:t> volts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</a:t>
            </a:r>
            <a:r>
              <a:rPr lang="en-US" sz="2800" dirty="0" smtClean="0">
                <a:latin typeface="+mj-lt"/>
                <a:sym typeface="Symbol"/>
              </a:rPr>
              <a:t>  	</a:t>
            </a:r>
            <a:r>
              <a:rPr lang="en-US" sz="2800" dirty="0" err="1" smtClean="0">
                <a:latin typeface="+mj-lt"/>
              </a:rPr>
              <a:t>Frekuensi</a:t>
            </a:r>
            <a:r>
              <a:rPr lang="en-US" sz="2800" dirty="0" smtClean="0">
                <a:latin typeface="+mj-lt"/>
              </a:rPr>
              <a:t> (f)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	- </a:t>
            </a:r>
            <a:r>
              <a:rPr lang="en-US" sz="2800" dirty="0" err="1" smtClean="0">
                <a:latin typeface="+mj-lt"/>
              </a:rPr>
              <a:t>tingkat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perubahan</a:t>
            </a:r>
            <a:r>
              <a:rPr lang="en-US" sz="2800" dirty="0" smtClean="0">
                <a:latin typeface="+mj-lt"/>
              </a:rPr>
              <a:t> signal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	- </a:t>
            </a:r>
            <a:r>
              <a:rPr lang="en-US" sz="2800" dirty="0" err="1" smtClean="0">
                <a:latin typeface="+mj-lt"/>
              </a:rPr>
              <a:t>diukur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dalam</a:t>
            </a:r>
            <a:r>
              <a:rPr lang="en-US" sz="2800" dirty="0" smtClean="0">
                <a:latin typeface="+mj-lt"/>
              </a:rPr>
              <a:t> Hertz (Hz)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	- period = </a:t>
            </a:r>
            <a:r>
              <a:rPr lang="en-US" sz="2800" dirty="0" err="1" smtClean="0">
                <a:latin typeface="+mj-lt"/>
              </a:rPr>
              <a:t>waktu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untuk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sekali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pengulangan</a:t>
            </a:r>
            <a:r>
              <a:rPr lang="en-US" sz="2800" dirty="0" smtClean="0">
                <a:latin typeface="+mj-lt"/>
              </a:rPr>
              <a:t> (T)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	- T = 1/f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</a:t>
            </a:r>
            <a:r>
              <a:rPr lang="en-US" sz="2800" dirty="0" smtClean="0">
                <a:latin typeface="+mj-lt"/>
                <a:sym typeface="Symbol"/>
              </a:rPr>
              <a:t>  	</a:t>
            </a:r>
            <a:r>
              <a:rPr lang="en-US" sz="2800" dirty="0" err="1" smtClean="0">
                <a:latin typeface="+mj-lt"/>
                <a:sym typeface="Symbol"/>
              </a:rPr>
              <a:t>F</a:t>
            </a:r>
            <a:r>
              <a:rPr lang="en-US" sz="2800" dirty="0" err="1" smtClean="0">
                <a:latin typeface="+mj-lt"/>
              </a:rPr>
              <a:t>ase</a:t>
            </a:r>
            <a:r>
              <a:rPr lang="en-US" sz="2800" dirty="0" smtClean="0">
                <a:latin typeface="+mj-lt"/>
              </a:rPr>
              <a:t> (ø)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+mj-lt"/>
              </a:rPr>
              <a:t>		-  </a:t>
            </a:r>
            <a:r>
              <a:rPr lang="en-US" sz="2800" dirty="0" err="1" smtClean="0">
                <a:latin typeface="+mj-lt"/>
              </a:rPr>
              <a:t>posisi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relatif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dalam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waktu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Wirel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Wireless</Template>
  <TotalTime>216</TotalTime>
  <Words>877</Words>
  <Application>Microsoft Office PowerPoint</Application>
  <PresentationFormat>On-screen Show (4:3)</PresentationFormat>
  <Paragraphs>198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Green Wireless</vt:lpstr>
      <vt:lpstr>KOMUNIKASI DATA</vt:lpstr>
      <vt:lpstr>Pendahuluan</vt:lpstr>
      <vt:lpstr>Slide 3</vt:lpstr>
      <vt:lpstr>Mode Transmisi</vt:lpstr>
      <vt:lpstr>Frekuensi, Spektrum, Bandwidth</vt:lpstr>
      <vt:lpstr>Konsep Time-Domain</vt:lpstr>
      <vt:lpstr>Slide 7</vt:lpstr>
      <vt:lpstr>Slide 8</vt:lpstr>
      <vt:lpstr>Gelombang Sinus</vt:lpstr>
      <vt:lpstr>Konsep Frequency-domain</vt:lpstr>
      <vt:lpstr>Slide 11</vt:lpstr>
      <vt:lpstr>Panjang gelombang</vt:lpstr>
      <vt:lpstr>Frequency Domain</vt:lpstr>
      <vt:lpstr>Slide 14</vt:lpstr>
      <vt:lpstr>Spectrum &amp; Bandwidth</vt:lpstr>
      <vt:lpstr>Hubungan antara Date Rate dan Bandwidth </vt:lpstr>
      <vt:lpstr>Data dan Sinyal</vt:lpstr>
      <vt:lpstr>Signal with DC Component</vt:lpstr>
      <vt:lpstr>Sinyal</vt:lpstr>
      <vt:lpstr>Analog &amp; Digital</vt:lpstr>
      <vt:lpstr>Data &amp; Sinyal</vt:lpstr>
      <vt:lpstr>Sinyal analog untuk membawa data analog dan digital</vt:lpstr>
      <vt:lpstr>Sinyal digital untuk membawa data analog dan digital</vt:lpstr>
      <vt:lpstr>Transmisi Analog vs Digital</vt:lpstr>
      <vt:lpstr>GANGGUAN TRANSMISI</vt:lpstr>
      <vt:lpstr>Atenuasi</vt:lpstr>
      <vt:lpstr>Attenuation of Digital Signals</vt:lpstr>
      <vt:lpstr>Distorsi Tunda</vt:lpstr>
      <vt:lpstr>Noise</vt:lpstr>
      <vt:lpstr>Noise</vt:lpstr>
      <vt:lpstr>Kapasitas Channel</vt:lpstr>
      <vt:lpstr>Kapasitas Chanel</vt:lpstr>
      <vt:lpstr>Nyquist Bandwidth </vt:lpstr>
      <vt:lpstr>Rumus Kapasitas Shannon</vt:lpstr>
      <vt:lpstr>Rumus Kapasitas Shannon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DATA</dc:title>
  <dc:creator>HP Mini</dc:creator>
  <cp:lastModifiedBy>HP Mini</cp:lastModifiedBy>
  <cp:revision>18</cp:revision>
  <dcterms:created xsi:type="dcterms:W3CDTF">2010-10-05T13:30:41Z</dcterms:created>
  <dcterms:modified xsi:type="dcterms:W3CDTF">2010-10-06T06:19:16Z</dcterms:modified>
</cp:coreProperties>
</file>