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4" r:id="rId11"/>
    <p:sldId id="260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50" d="100"/>
          <a:sy n="50" d="100"/>
        </p:scale>
        <p:origin x="-108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3FB1-26B7-4DBE-8532-7C914EAFC6A9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A9CF-594C-48E5-944B-1871636F8BB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0ADF-9422-4F20-B3E0-D3174B358235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7C7CD-2864-4646-A4F0-4F93D13F85D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9AC4-5B79-439B-91B6-4E878C6401DA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126B-911F-4122-9814-B0167384A74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71685-5A4B-4285-918A-BF51A8675681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CC537-D2DC-4D47-A959-81D9CA9E7C5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6B95-791D-40A1-A55B-97369931D0DC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5BF6-C7E4-43E7-9A5E-A02E371FB14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2D29-16D6-46E3-9138-8396A1D83727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FE36-EFA4-4822-8958-1C5F94B62F1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BFAE-C50E-4F03-AC0C-EC56AE3B2259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3827-AA2E-447F-8D23-A1A2206C992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CECF-D11E-4F9E-9EBD-B0050EBF4D33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B53BF-A14E-46DE-B283-DA662EC76CB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0D8D5-6A71-4659-A557-1EBA559CB5F7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39D2-8978-41ED-AD81-D7B4C3D55E4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F438-E8AE-43C9-B4D6-4F9E2C0ED058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7B2CE-147F-45ED-AE61-D9D4C583A3F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A9403-B03B-4F20-8659-C775540145F4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D355F-B2B1-4758-AB2F-1F3F4AF8474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D25D20-D7D3-4EC3-9AB4-711C5E4C826C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ACFF99-EF24-428D-8E48-5BC6C18EF0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470025"/>
          </a:xfrm>
        </p:spPr>
        <p:txBody>
          <a:bodyPr/>
          <a:lstStyle/>
          <a:p>
            <a:r>
              <a:rPr lang="fr-CA" dirty="0" smtClean="0">
                <a:solidFill>
                  <a:srgbClr val="00B0F0"/>
                </a:solidFill>
              </a:rPr>
              <a:t>TEORI SINYAL DAN SISTEM</a:t>
            </a:r>
            <a:endParaRPr lang="fr-CA" dirty="0" smtClean="0">
              <a:solidFill>
                <a:srgbClr val="00B0F0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2441575"/>
            <a:ext cx="6400800" cy="1752600"/>
          </a:xfrm>
        </p:spPr>
        <p:txBody>
          <a:bodyPr/>
          <a:lstStyle/>
          <a:p>
            <a:r>
              <a:rPr lang="fr-CA" dirty="0" smtClean="0">
                <a:solidFill>
                  <a:srgbClr val="00B0F0"/>
                </a:solidFill>
              </a:rPr>
              <a:t>S. </a:t>
            </a:r>
            <a:r>
              <a:rPr lang="fr-CA" dirty="0" err="1" smtClean="0">
                <a:solidFill>
                  <a:srgbClr val="00B0F0"/>
                </a:solidFill>
              </a:rPr>
              <a:t>Indriani</a:t>
            </a:r>
            <a:r>
              <a:rPr lang="fr-CA" dirty="0" smtClean="0">
                <a:solidFill>
                  <a:srgbClr val="00B0F0"/>
                </a:solidFill>
              </a:rPr>
              <a:t> L, M.T</a:t>
            </a:r>
            <a:endParaRPr lang="fr-CA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SG" sz="2200" b="1" dirty="0" smtClean="0"/>
              <a:t>	</a:t>
            </a:r>
            <a:r>
              <a:rPr lang="en-SG" sz="2200" b="1" dirty="0" err="1" smtClean="0"/>
              <a:t>Dalam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pengertian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sederhana</a:t>
            </a:r>
            <a:r>
              <a:rPr lang="en-SG" sz="2200" b="1" dirty="0" smtClean="0"/>
              <a:t>, </a:t>
            </a:r>
            <a:r>
              <a:rPr lang="en-SG" sz="2200" b="1" dirty="0" err="1" smtClean="0"/>
              <a:t>kata</a:t>
            </a:r>
            <a:r>
              <a:rPr lang="en-SG" sz="2200" b="1" dirty="0" smtClean="0"/>
              <a:t> digital </a:t>
            </a:r>
            <a:r>
              <a:rPr lang="en-SG" sz="2200" b="1" dirty="0" err="1" smtClean="0"/>
              <a:t>adalah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untuk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merepresentasikan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sebuah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nilai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numerik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dari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sebuah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referensi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analog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suatu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besaran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fisik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tertentu</a:t>
            </a:r>
            <a:r>
              <a:rPr lang="en-SG" sz="2200" b="1" dirty="0" smtClean="0"/>
              <a:t>. </a:t>
            </a:r>
            <a:r>
              <a:rPr lang="en-SG" sz="2200" b="1" dirty="0" err="1" smtClean="0"/>
              <a:t>Digitasi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punya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arti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sebagai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langkah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untuk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mengkonversi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suatu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besaran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analog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menjadi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sebuah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nilai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numerik</a:t>
            </a:r>
            <a:r>
              <a:rPr lang="en-SG" sz="2200" b="1" dirty="0" smtClean="0"/>
              <a:t>. </a:t>
            </a:r>
            <a:r>
              <a:rPr lang="en-SG" sz="2200" b="1" dirty="0" err="1" smtClean="0"/>
              <a:t>Sebagai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contoh</a:t>
            </a:r>
            <a:r>
              <a:rPr lang="en-SG" sz="2200" b="1" dirty="0" smtClean="0"/>
              <a:t>, </a:t>
            </a:r>
            <a:r>
              <a:rPr lang="en-SG" sz="2200" b="1" dirty="0" err="1" smtClean="0"/>
              <a:t>jika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kita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merepresentasikan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sebuah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intensitas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suara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dengan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angka-angka</a:t>
            </a:r>
            <a:r>
              <a:rPr lang="en-SG" sz="2200" b="1" dirty="0" smtClean="0"/>
              <a:t> </a:t>
            </a:r>
            <a:r>
              <a:rPr lang="en-SG" sz="2200" b="1" dirty="0" smtClean="0"/>
              <a:t>yang </a:t>
            </a:r>
            <a:r>
              <a:rPr lang="en-SG" sz="2200" b="1" dirty="0" err="1" smtClean="0"/>
              <a:t>proporsional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dengan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intensitas</a:t>
            </a:r>
            <a:r>
              <a:rPr lang="en-SG" sz="2200" b="1" dirty="0" smtClean="0"/>
              <a:t>, </a:t>
            </a:r>
            <a:r>
              <a:rPr lang="en-SG" sz="2200" b="1" dirty="0" err="1" smtClean="0"/>
              <a:t>maka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nilai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analog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dari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intensitas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itu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telah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ditampilan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secara</a:t>
            </a:r>
            <a:r>
              <a:rPr lang="en-SG" sz="2200" b="1" dirty="0" smtClean="0"/>
              <a:t> digital. </a:t>
            </a:r>
            <a:r>
              <a:rPr lang="en-SG" sz="2200" b="1" dirty="0" err="1" smtClean="0"/>
              <a:t>Akurasi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konversinya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tergantung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pada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jumlah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nilai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diskrit</a:t>
            </a:r>
            <a:r>
              <a:rPr lang="en-SG" sz="2200" b="1" dirty="0" smtClean="0"/>
              <a:t> </a:t>
            </a:r>
            <a:r>
              <a:rPr lang="en-SG" sz="2200" b="1" dirty="0" smtClean="0"/>
              <a:t>yang </a:t>
            </a:r>
            <a:r>
              <a:rPr lang="en-SG" sz="2200" b="1" dirty="0" err="1" smtClean="0"/>
              <a:t>telah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ditandai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laju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pengambilan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sampel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hasil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pengukuran</a:t>
            </a:r>
            <a:r>
              <a:rPr lang="en-SG" sz="2200" b="1" dirty="0" smtClean="0"/>
              <a:t> yang </a:t>
            </a:r>
            <a:r>
              <a:rPr lang="en-SG" sz="2200" b="1" dirty="0" err="1" smtClean="0"/>
              <a:t>telah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dibuat</a:t>
            </a:r>
            <a:r>
              <a:rPr lang="en-SG" sz="2200" b="1" dirty="0" smtClean="0"/>
              <a:t>. </a:t>
            </a:r>
            <a:r>
              <a:rPr lang="en-SG" sz="2200" b="1" dirty="0" err="1" smtClean="0"/>
              <a:t>Sebagai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contoh</a:t>
            </a:r>
            <a:r>
              <a:rPr lang="en-SG" sz="2200" b="1" dirty="0" smtClean="0"/>
              <a:t>, 4 </a:t>
            </a:r>
            <a:r>
              <a:rPr lang="en-SG" sz="2200" b="1" dirty="0" err="1" smtClean="0"/>
              <a:t>tingkatan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nilai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numerik</a:t>
            </a:r>
            <a:r>
              <a:rPr lang="en-SG" sz="2200" b="1" dirty="0" smtClean="0"/>
              <a:t> yang </a:t>
            </a:r>
            <a:r>
              <a:rPr lang="en-SG" sz="2200" b="1" dirty="0" err="1" smtClean="0"/>
              <a:t>akan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digunakan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untuk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merepresntasikan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perubahan</a:t>
            </a:r>
            <a:r>
              <a:rPr lang="en-SG" sz="2200" b="1" dirty="0" smtClean="0"/>
              <a:t> 4 </a:t>
            </a:r>
            <a:r>
              <a:rPr lang="en-SG" sz="2200" b="1" dirty="0" err="1" smtClean="0"/>
              <a:t>amplitudo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suara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kurang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akurat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dibandingkan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menggunakan</a:t>
            </a:r>
            <a:r>
              <a:rPr lang="en-SG" sz="2200" b="1" dirty="0" smtClean="0"/>
              <a:t> 256 </a:t>
            </a:r>
            <a:r>
              <a:rPr lang="en-SG" sz="2200" b="1" dirty="0" err="1" smtClean="0"/>
              <a:t>tingkatan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nilai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numerik</a:t>
            </a:r>
            <a:r>
              <a:rPr lang="en-SG" sz="2200" b="1" dirty="0" smtClean="0"/>
              <a:t>. Dan </a:t>
            </a:r>
            <a:r>
              <a:rPr lang="en-SG" sz="2200" b="1" dirty="0" err="1" smtClean="0"/>
              <a:t>laju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pengambilan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sampel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pengukuran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dengan</a:t>
            </a:r>
            <a:r>
              <a:rPr lang="en-SG" sz="2200" b="1" dirty="0" smtClean="0"/>
              <a:t> 8 </a:t>
            </a:r>
            <a:r>
              <a:rPr lang="en-SG" sz="2200" b="1" dirty="0" err="1" smtClean="0"/>
              <a:t>konversi</a:t>
            </a:r>
            <a:r>
              <a:rPr lang="en-SG" sz="2200" b="1" dirty="0" smtClean="0"/>
              <a:t>/</a:t>
            </a:r>
            <a:r>
              <a:rPr lang="en-SG" sz="2200" b="1" dirty="0" err="1" smtClean="0"/>
              <a:t>dt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kurang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akurat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dibanding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jika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kita</a:t>
            </a:r>
            <a:r>
              <a:rPr lang="en-SG" sz="2200" b="1" dirty="0" smtClean="0"/>
              <a:t> </a:t>
            </a:r>
            <a:r>
              <a:rPr lang="en-SG" sz="2200" b="1" dirty="0" err="1" smtClean="0"/>
              <a:t>menggunakan</a:t>
            </a:r>
            <a:r>
              <a:rPr lang="en-SG" sz="2200" b="1" dirty="0" smtClean="0"/>
              <a:t> 8000 </a:t>
            </a:r>
            <a:r>
              <a:rPr lang="en-SG" sz="2200" b="1" dirty="0" err="1" smtClean="0"/>
              <a:t>konversi</a:t>
            </a:r>
            <a:r>
              <a:rPr lang="en-SG" sz="2200" b="1" dirty="0" smtClean="0"/>
              <a:t>/</a:t>
            </a:r>
            <a:r>
              <a:rPr lang="en-SG" sz="2200" b="1" dirty="0" err="1" smtClean="0"/>
              <a:t>dt</a:t>
            </a:r>
            <a:r>
              <a:rPr lang="en-SG" sz="2200" b="1" dirty="0" smtClean="0"/>
              <a:t>.</a:t>
            </a:r>
            <a:endParaRPr lang="en-SG" sz="2200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Studi</a:t>
            </a:r>
            <a:r>
              <a:rPr lang="en-US" sz="4000" dirty="0" smtClean="0"/>
              <a:t> </a:t>
            </a:r>
            <a:r>
              <a:rPr lang="en-US" sz="4000" dirty="0" err="1" smtClean="0"/>
              <a:t>Kasus</a:t>
            </a:r>
            <a:r>
              <a:rPr lang="en-US" sz="4000" dirty="0" smtClean="0"/>
              <a:t>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Recording Digital</a:t>
            </a:r>
            <a:endParaRPr lang="en-S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28596" y="71414"/>
            <a:ext cx="6472237" cy="1143000"/>
          </a:xfrm>
        </p:spPr>
        <p:txBody>
          <a:bodyPr/>
          <a:lstStyle/>
          <a:p>
            <a:pPr algn="l"/>
            <a:r>
              <a:rPr lang="fr-CA" dirty="0" err="1" smtClean="0">
                <a:solidFill>
                  <a:srgbClr val="00B0F0"/>
                </a:solidFill>
              </a:rPr>
              <a:t>Linieritas</a:t>
            </a:r>
            <a:endParaRPr lang="fr-CA" dirty="0" smtClean="0">
              <a:solidFill>
                <a:srgbClr val="00B0F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4525963"/>
          </a:xfrm>
        </p:spPr>
        <p:txBody>
          <a:bodyPr/>
          <a:lstStyle/>
          <a:p>
            <a:r>
              <a:rPr lang="en-SG" sz="2800" dirty="0" err="1" smtClean="0"/>
              <a:t>Suatu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dikatakan</a:t>
            </a:r>
            <a:r>
              <a:rPr lang="en-SG" sz="2800" dirty="0" smtClean="0"/>
              <a:t> additive </a:t>
            </a:r>
            <a:r>
              <a:rPr lang="en-SG" sz="2800" dirty="0" err="1" smtClean="0"/>
              <a:t>jika</a:t>
            </a:r>
            <a:r>
              <a:rPr lang="en-SG" sz="2800" dirty="0" smtClean="0"/>
              <a:t>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dirty="0" err="1" smtClean="0"/>
              <a:t>suatu</a:t>
            </a:r>
            <a:r>
              <a:rPr lang="en-SG" sz="2800" dirty="0" smtClean="0"/>
              <a:t> input x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(t) </a:t>
            </a:r>
            <a:r>
              <a:rPr lang="en-SG" sz="2800" dirty="0" err="1" smtClean="0"/>
              <a:t>dan</a:t>
            </a:r>
            <a:r>
              <a:rPr lang="en-SG" sz="2800" dirty="0" smtClean="0"/>
              <a:t> x</a:t>
            </a:r>
            <a:r>
              <a:rPr lang="en-SG" sz="2800" baseline="-25000" dirty="0" smtClean="0"/>
              <a:t>2</a:t>
            </a:r>
            <a:r>
              <a:rPr lang="en-SG" sz="2800" dirty="0" smtClean="0"/>
              <a:t>(t), </a:t>
            </a:r>
            <a:r>
              <a:rPr lang="en-SG" sz="2800" dirty="0" err="1" smtClean="0"/>
              <a:t>respon</a:t>
            </a:r>
            <a:r>
              <a:rPr lang="en-SG" sz="2800" dirty="0" smtClean="0"/>
              <a:t> </a:t>
            </a:r>
            <a:r>
              <a:rPr lang="en-SG" sz="2800" dirty="0" err="1" smtClean="0"/>
              <a:t>outputnya</a:t>
            </a:r>
            <a:r>
              <a:rPr lang="en-SG" sz="2800" dirty="0" smtClean="0"/>
              <a:t> y(t) </a:t>
            </a:r>
            <a:r>
              <a:rPr lang="en-SG" sz="2800" dirty="0" err="1" smtClean="0"/>
              <a:t>sebanding</a:t>
            </a:r>
            <a:r>
              <a:rPr lang="en-SG" sz="2800" dirty="0" smtClean="0"/>
              <a:t>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</a:t>
            </a:r>
            <a:r>
              <a:rPr lang="en-SG" sz="2800" dirty="0" err="1" smtClean="0"/>
              <a:t>jumlahan</a:t>
            </a:r>
            <a:r>
              <a:rPr lang="en-SG" sz="2800" dirty="0" smtClean="0"/>
              <a:t> </a:t>
            </a:r>
            <a:r>
              <a:rPr lang="en-SG" sz="2800" dirty="0" err="1" smtClean="0"/>
              <a:t>kedua</a:t>
            </a:r>
            <a:r>
              <a:rPr lang="en-SG" sz="2800" dirty="0" smtClean="0"/>
              <a:t> input x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(t) </a:t>
            </a:r>
            <a:r>
              <a:rPr lang="en-SG" sz="2800" dirty="0" err="1" smtClean="0"/>
              <a:t>dan</a:t>
            </a:r>
            <a:r>
              <a:rPr lang="en-SG" sz="2800" dirty="0" smtClean="0"/>
              <a:t> x</a:t>
            </a:r>
            <a:r>
              <a:rPr lang="en-SG" sz="2800" baseline="-25000" dirty="0" smtClean="0"/>
              <a:t>2</a:t>
            </a:r>
            <a:r>
              <a:rPr lang="en-SG" sz="2800" dirty="0" smtClean="0"/>
              <a:t>(t).</a:t>
            </a:r>
          </a:p>
          <a:p>
            <a:r>
              <a:rPr lang="en-SG" sz="2800" dirty="0" err="1" smtClean="0"/>
              <a:t>Suatu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dikatakan</a:t>
            </a:r>
            <a:r>
              <a:rPr lang="en-SG" sz="2800" dirty="0" smtClean="0"/>
              <a:t> </a:t>
            </a:r>
            <a:r>
              <a:rPr lang="en-SG" sz="2800" dirty="0" err="1" smtClean="0"/>
              <a:t>homogen</a:t>
            </a:r>
            <a:r>
              <a:rPr lang="en-SG" sz="2800" dirty="0" smtClean="0"/>
              <a:t> </a:t>
            </a:r>
            <a:r>
              <a:rPr lang="en-SG" sz="2800" dirty="0" err="1" smtClean="0"/>
              <a:t>jika</a:t>
            </a:r>
            <a:r>
              <a:rPr lang="en-SG" sz="2800" dirty="0" smtClean="0"/>
              <a:t>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dirty="0" err="1" smtClean="0"/>
              <a:t>suatu</a:t>
            </a:r>
            <a:r>
              <a:rPr lang="en-SG" sz="2800" dirty="0" smtClean="0"/>
              <a:t> input </a:t>
            </a:r>
            <a:r>
              <a:rPr lang="en-SG" sz="2800" i="1" dirty="0" err="1" smtClean="0"/>
              <a:t>ax</a:t>
            </a:r>
            <a:r>
              <a:rPr lang="en-SG" sz="2800" i="1" dirty="0" smtClean="0"/>
              <a:t>(t) </a:t>
            </a:r>
            <a:r>
              <a:rPr lang="en-SG" sz="2800" i="1" dirty="0" err="1" smtClean="0"/>
              <a:t>dan</a:t>
            </a:r>
            <a:r>
              <a:rPr lang="en-SG" sz="2800" i="1" dirty="0" smtClean="0"/>
              <a:t> </a:t>
            </a:r>
            <a:r>
              <a:rPr lang="en-SG" sz="2800" dirty="0" err="1" smtClean="0"/>
              <a:t>suatu</a:t>
            </a:r>
            <a:r>
              <a:rPr lang="en-SG" sz="2800" dirty="0" smtClean="0"/>
              <a:t> </a:t>
            </a:r>
            <a:r>
              <a:rPr lang="en-SG" sz="2800" dirty="0" err="1" smtClean="0"/>
              <a:t>nilai</a:t>
            </a:r>
            <a:r>
              <a:rPr lang="en-SG" sz="2800" dirty="0" smtClean="0"/>
              <a:t> real </a:t>
            </a:r>
            <a:r>
              <a:rPr lang="en-SG" sz="2800" dirty="0" err="1" smtClean="0"/>
              <a:t>skalar</a:t>
            </a:r>
            <a:r>
              <a:rPr lang="en-SG" sz="2800" dirty="0" smtClean="0"/>
              <a:t> </a:t>
            </a:r>
            <a:r>
              <a:rPr lang="en-SG" sz="2800" i="1" dirty="0" smtClean="0"/>
              <a:t>a, </a:t>
            </a:r>
            <a:r>
              <a:rPr lang="en-SG" sz="2800" i="1" dirty="0" err="1" smtClean="0"/>
              <a:t>respon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outputnya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adalah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senilai</a:t>
            </a:r>
            <a:r>
              <a:rPr lang="en-SG" sz="2800" i="1" dirty="0" smtClean="0"/>
              <a:t> a kali x(t). </a:t>
            </a:r>
            <a:r>
              <a:rPr lang="en-SG" sz="2800" i="1" dirty="0" err="1" smtClean="0"/>
              <a:t>Dalam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hal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ini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juga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dibuat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anggapan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dasar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bahwa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energi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awal</a:t>
            </a:r>
            <a:r>
              <a:rPr lang="en-SG" sz="2800" i="1" dirty="0" smtClean="0"/>
              <a:t> </a:t>
            </a:r>
            <a:r>
              <a:rPr lang="en-SG" sz="2800" dirty="0" err="1" smtClean="0"/>
              <a:t>sebelum</a:t>
            </a:r>
            <a:r>
              <a:rPr lang="en-SG" sz="2800" dirty="0" smtClean="0"/>
              <a:t> input </a:t>
            </a:r>
            <a:r>
              <a:rPr lang="en-SG" sz="2800" dirty="0" err="1" smtClean="0"/>
              <a:t>diberikan</a:t>
            </a:r>
            <a:r>
              <a:rPr lang="en-SG" sz="2800" dirty="0" smtClean="0"/>
              <a:t> </a:t>
            </a:r>
            <a:r>
              <a:rPr lang="en-SG" sz="2800" dirty="0" err="1" smtClean="0"/>
              <a:t>ke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adalah</a:t>
            </a:r>
            <a:r>
              <a:rPr lang="en-SG" sz="2800" dirty="0" smtClean="0"/>
              <a:t> </a:t>
            </a:r>
            <a:r>
              <a:rPr lang="en-SG" sz="2800" dirty="0" err="1" smtClean="0"/>
              <a:t>tidak</a:t>
            </a:r>
            <a:r>
              <a:rPr lang="en-SG" sz="2800" dirty="0" smtClean="0"/>
              <a:t> </a:t>
            </a:r>
            <a:r>
              <a:rPr lang="en-SG" sz="2800" dirty="0" err="1" smtClean="0"/>
              <a:t>ada</a:t>
            </a:r>
            <a:r>
              <a:rPr lang="en-SG" sz="2800" dirty="0" smtClean="0"/>
              <a:t>.</a:t>
            </a:r>
          </a:p>
          <a:p>
            <a:r>
              <a:rPr lang="en-SG" sz="2800" dirty="0" err="1" smtClean="0"/>
              <a:t>Sebuah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adalah</a:t>
            </a:r>
            <a:r>
              <a:rPr lang="en-SG" sz="2800" dirty="0" smtClean="0"/>
              <a:t> linear </a:t>
            </a:r>
            <a:r>
              <a:rPr lang="en-SG" sz="2800" dirty="0" err="1" smtClean="0"/>
              <a:t>jika</a:t>
            </a:r>
            <a:r>
              <a:rPr lang="en-SG" sz="2800" dirty="0" smtClean="0"/>
              <a:t> </a:t>
            </a:r>
            <a:r>
              <a:rPr lang="en-SG" sz="2800" dirty="0" err="1" smtClean="0"/>
              <a:t>kedua</a:t>
            </a:r>
            <a:r>
              <a:rPr lang="en-SG" sz="2800" dirty="0" smtClean="0"/>
              <a:t> </a:t>
            </a:r>
            <a:r>
              <a:rPr lang="en-SG" sz="2800" dirty="0" err="1" smtClean="0"/>
              <a:t>sifat</a:t>
            </a:r>
            <a:r>
              <a:rPr lang="en-SG" sz="2800" dirty="0" smtClean="0"/>
              <a:t> </a:t>
            </a:r>
            <a:r>
              <a:rPr lang="en-SG" sz="2800" i="1" dirty="0" smtClean="0"/>
              <a:t>additive </a:t>
            </a:r>
            <a:r>
              <a:rPr lang="en-SG" sz="2800" i="1" dirty="0" err="1" smtClean="0"/>
              <a:t>dan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homogen</a:t>
            </a:r>
            <a:r>
              <a:rPr lang="en-SG" sz="2800" i="1" dirty="0" smtClean="0"/>
              <a:t> </a:t>
            </a:r>
            <a:r>
              <a:rPr lang="en-SG" sz="2800" dirty="0" err="1" smtClean="0"/>
              <a:t>Dipenuhi</a:t>
            </a:r>
            <a:r>
              <a:rPr lang="en-SG" sz="2800" dirty="0" smtClean="0"/>
              <a:t>.</a:t>
            </a:r>
          </a:p>
          <a:p>
            <a:r>
              <a:rPr lang="en-SG" sz="2800" dirty="0" smtClean="0"/>
              <a:t>Input: a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x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(t) + a</a:t>
            </a:r>
            <a:r>
              <a:rPr lang="en-SG" sz="2800" baseline="-25000" dirty="0" smtClean="0"/>
              <a:t>2</a:t>
            </a:r>
            <a:r>
              <a:rPr lang="en-SG" sz="2800" dirty="0" smtClean="0"/>
              <a:t>x</a:t>
            </a:r>
            <a:r>
              <a:rPr lang="en-SG" sz="2800" baseline="-25000" dirty="0" smtClean="0"/>
              <a:t>2</a:t>
            </a:r>
            <a:r>
              <a:rPr lang="en-SG" sz="2800" dirty="0" smtClean="0"/>
              <a:t>(t)</a:t>
            </a:r>
          </a:p>
          <a:p>
            <a:r>
              <a:rPr lang="en-SG" sz="2800" dirty="0" smtClean="0"/>
              <a:t>Responnya:a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y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(t) + a</a:t>
            </a:r>
            <a:r>
              <a:rPr lang="en-SG" sz="2800" baseline="-25000" dirty="0" smtClean="0"/>
              <a:t>2</a:t>
            </a:r>
            <a:r>
              <a:rPr lang="en-SG" sz="2800" dirty="0" smtClean="0"/>
              <a:t>y</a:t>
            </a:r>
            <a:r>
              <a:rPr lang="en-SG" sz="2800" baseline="-25000" dirty="0" smtClean="0"/>
              <a:t>2</a:t>
            </a:r>
            <a:r>
              <a:rPr lang="en-SG" sz="2800" dirty="0" smtClean="0"/>
              <a:t>(t).</a:t>
            </a:r>
            <a:endParaRPr lang="fr-CA" sz="28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356" y="1785926"/>
            <a:ext cx="8686800" cy="4525963"/>
          </a:xfrm>
        </p:spPr>
        <p:txBody>
          <a:bodyPr rtlCol="0">
            <a:normAutofit/>
          </a:bodyPr>
          <a:lstStyle/>
          <a:p>
            <a:r>
              <a:rPr lang="en-SG" sz="2400" dirty="0" err="1" smtClean="0"/>
              <a:t>Pertimbangkan</a:t>
            </a:r>
            <a:r>
              <a:rPr lang="en-SG" sz="2400" dirty="0" smtClean="0"/>
              <a:t> </a:t>
            </a:r>
            <a:r>
              <a:rPr lang="en-SG" sz="2400" dirty="0" err="1" smtClean="0"/>
              <a:t>sebuah</a:t>
            </a:r>
            <a:r>
              <a:rPr lang="en-SG" sz="2400" dirty="0" smtClean="0"/>
              <a:t> </a:t>
            </a:r>
            <a:r>
              <a:rPr lang="en-SG" sz="2400" dirty="0" err="1" smtClean="0"/>
              <a:t>rangkaian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diode ideal </a:t>
            </a:r>
            <a:r>
              <a:rPr lang="en-SG" sz="2400" dirty="0" err="1" smtClean="0"/>
              <a:t>seperti</a:t>
            </a:r>
            <a:r>
              <a:rPr lang="en-SG" sz="2400" dirty="0" smtClean="0"/>
              <a:t> yang </a:t>
            </a:r>
            <a:r>
              <a:rPr lang="en-SG" sz="2400" dirty="0" err="1" smtClean="0"/>
              <a:t>ditunjukkan</a:t>
            </a:r>
            <a:r>
              <a:rPr lang="en-SG" sz="2400" dirty="0" smtClean="0"/>
              <a:t>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Gambar</a:t>
            </a:r>
            <a:r>
              <a:rPr lang="en-SG" sz="2400" dirty="0" smtClean="0"/>
              <a:t> </a:t>
            </a:r>
            <a:r>
              <a:rPr lang="en-SG" sz="2400" dirty="0" err="1" smtClean="0"/>
              <a:t>dibawah</a:t>
            </a:r>
            <a:r>
              <a:rPr lang="en-SG" sz="2400" dirty="0" smtClean="0"/>
              <a:t> </a:t>
            </a:r>
            <a:r>
              <a:rPr lang="en-SG" sz="2400" dirty="0" err="1" smtClean="0"/>
              <a:t>berikut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. </a:t>
            </a:r>
            <a:r>
              <a:rPr lang="en-SG" sz="2400" dirty="0" err="1" smtClean="0"/>
              <a:t>Dalam</a:t>
            </a:r>
            <a:r>
              <a:rPr lang="en-SG" sz="2400" dirty="0" smtClean="0"/>
              <a:t> </a:t>
            </a:r>
            <a:r>
              <a:rPr lang="en-SG" sz="2400" dirty="0" err="1" smtClean="0"/>
              <a:t>hal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 output y(t)</a:t>
            </a:r>
            <a:r>
              <a:rPr lang="en-SG" sz="2400" dirty="0" err="1" smtClean="0"/>
              <a:t>merupakan</a:t>
            </a:r>
            <a:r>
              <a:rPr lang="en-SG" sz="2400" dirty="0" smtClean="0"/>
              <a:t> </a:t>
            </a:r>
            <a:r>
              <a:rPr lang="en-SG" sz="2400" dirty="0" err="1" smtClean="0"/>
              <a:t>tegangan</a:t>
            </a:r>
            <a:r>
              <a:rPr lang="en-SG" sz="2400" dirty="0" smtClean="0"/>
              <a:t> yang </a:t>
            </a:r>
            <a:r>
              <a:rPr lang="en-SG" sz="2400" dirty="0" err="1" smtClean="0"/>
              <a:t>melintasi</a:t>
            </a:r>
            <a:r>
              <a:rPr lang="en-SG" sz="2400" dirty="0" smtClean="0"/>
              <a:t> resistor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resistansi</a:t>
            </a:r>
            <a:r>
              <a:rPr lang="en-SG" sz="2400" dirty="0" smtClean="0"/>
              <a:t> R2.</a:t>
            </a:r>
          </a:p>
          <a:p>
            <a:r>
              <a:rPr lang="en-SG" sz="2400" dirty="0" smtClean="0"/>
              <a:t>Diode ideal </a:t>
            </a:r>
            <a:r>
              <a:rPr lang="en-SG" sz="2400" dirty="0" err="1" smtClean="0"/>
              <a:t>merupakan</a:t>
            </a:r>
            <a:r>
              <a:rPr lang="en-SG" sz="2400" dirty="0" smtClean="0"/>
              <a:t> </a:t>
            </a:r>
            <a:r>
              <a:rPr lang="en-SG" sz="2400" dirty="0" err="1" smtClean="0"/>
              <a:t>suatu</a:t>
            </a:r>
            <a:r>
              <a:rPr lang="en-SG" sz="2400" dirty="0" smtClean="0"/>
              <a:t> </a:t>
            </a:r>
            <a:r>
              <a:rPr lang="en-SG" sz="2400" dirty="0" err="1" smtClean="0"/>
              <a:t>rangkaian</a:t>
            </a:r>
            <a:r>
              <a:rPr lang="en-SG" sz="2400" dirty="0" smtClean="0"/>
              <a:t> </a:t>
            </a:r>
            <a:r>
              <a:rPr lang="en-SG" sz="2400" dirty="0" err="1" smtClean="0"/>
              <a:t>hubung</a:t>
            </a:r>
            <a:r>
              <a:rPr lang="en-SG" sz="2400" dirty="0" smtClean="0"/>
              <a:t> </a:t>
            </a:r>
            <a:r>
              <a:rPr lang="en-SG" sz="2400" dirty="0" err="1" smtClean="0"/>
              <a:t>singkat</a:t>
            </a:r>
            <a:r>
              <a:rPr lang="en-SG" sz="2400" dirty="0" smtClean="0"/>
              <a:t> </a:t>
            </a:r>
            <a:r>
              <a:rPr lang="en-SG" sz="2400" dirty="0" err="1" smtClean="0"/>
              <a:t>ketika</a:t>
            </a:r>
            <a:r>
              <a:rPr lang="en-SG" sz="2400" dirty="0" smtClean="0"/>
              <a:t> </a:t>
            </a:r>
            <a:r>
              <a:rPr lang="en-SG" sz="2400" dirty="0" err="1" smtClean="0"/>
              <a:t>tegangan</a:t>
            </a:r>
            <a:r>
              <a:rPr lang="en-SG" sz="2400" dirty="0" smtClean="0"/>
              <a:t> x(t) </a:t>
            </a:r>
            <a:r>
              <a:rPr lang="en-SG" sz="2400" dirty="0" err="1" smtClean="0"/>
              <a:t>adalah</a:t>
            </a:r>
            <a:r>
              <a:rPr lang="en-SG" sz="2400" dirty="0" smtClean="0"/>
              <a:t> </a:t>
            </a:r>
            <a:r>
              <a:rPr lang="en-SG" sz="2400" dirty="0" err="1" smtClean="0"/>
              <a:t>bernilai</a:t>
            </a:r>
            <a:r>
              <a:rPr lang="en-SG" sz="2400" dirty="0" smtClean="0"/>
              <a:t> </a:t>
            </a:r>
            <a:r>
              <a:rPr lang="en-SG" sz="2400" dirty="0" err="1" smtClean="0"/>
              <a:t>positif</a:t>
            </a:r>
            <a:r>
              <a:rPr lang="en-SG" sz="2400" dirty="0" smtClean="0"/>
              <a:t>,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merupakan</a:t>
            </a:r>
            <a:r>
              <a:rPr lang="en-SG" sz="2400" dirty="0" smtClean="0"/>
              <a:t> </a:t>
            </a:r>
            <a:r>
              <a:rPr lang="en-SG" sz="2400" dirty="0" err="1" smtClean="0"/>
              <a:t>rangkaian</a:t>
            </a:r>
            <a:r>
              <a:rPr lang="en-SG" sz="2400" dirty="0" smtClean="0"/>
              <a:t> </a:t>
            </a:r>
            <a:r>
              <a:rPr lang="en-SG" sz="2400" dirty="0" err="1" smtClean="0"/>
              <a:t>terbuka</a:t>
            </a:r>
            <a:r>
              <a:rPr lang="en-SG" sz="2400" dirty="0" smtClean="0"/>
              <a:t> </a:t>
            </a:r>
            <a:r>
              <a:rPr lang="en-SG" sz="2400" dirty="0" err="1" smtClean="0"/>
              <a:t>jika</a:t>
            </a:r>
            <a:r>
              <a:rPr lang="en-SG" sz="2400" dirty="0" smtClean="0"/>
              <a:t> </a:t>
            </a:r>
            <a:r>
              <a:rPr lang="en-SG" sz="2400" dirty="0" err="1" smtClean="0"/>
              <a:t>tegangan</a:t>
            </a:r>
            <a:r>
              <a:rPr lang="en-SG" sz="2400" dirty="0" smtClean="0"/>
              <a:t> x(t) </a:t>
            </a:r>
            <a:r>
              <a:rPr lang="en-SG" sz="2400" dirty="0" err="1" smtClean="0"/>
              <a:t>bernilai</a:t>
            </a:r>
            <a:r>
              <a:rPr lang="en-SG" sz="2400" dirty="0" smtClean="0"/>
              <a:t> </a:t>
            </a:r>
            <a:r>
              <a:rPr lang="en-SG" sz="2400" dirty="0" err="1" smtClean="0"/>
              <a:t>negatif</a:t>
            </a:r>
            <a:r>
              <a:rPr lang="en-SG" sz="2400" dirty="0" smtClean="0"/>
              <a:t>. </a:t>
            </a:r>
            <a:r>
              <a:rPr lang="en-SG" sz="2400" dirty="0" err="1" smtClean="0"/>
              <a:t>Apakah</a:t>
            </a:r>
            <a:r>
              <a:rPr lang="en-SG" sz="2400" dirty="0" smtClean="0"/>
              <a:t> </a:t>
            </a:r>
            <a:r>
              <a:rPr lang="en-SG" sz="2400" dirty="0" err="1" smtClean="0"/>
              <a:t>rangkaian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 </a:t>
            </a:r>
            <a:r>
              <a:rPr lang="en-SG" sz="2400" dirty="0" err="1" smtClean="0"/>
              <a:t>merupakan</a:t>
            </a:r>
            <a:r>
              <a:rPr lang="en-SG" sz="2400" dirty="0" smtClean="0"/>
              <a:t> </a:t>
            </a:r>
            <a:r>
              <a:rPr lang="en-SG" sz="2400" dirty="0" err="1" smtClean="0"/>
              <a:t>sistem</a:t>
            </a:r>
            <a:r>
              <a:rPr lang="en-SG" sz="2400" dirty="0" smtClean="0"/>
              <a:t> linear?</a:t>
            </a:r>
            <a:endParaRPr lang="fr-CA" sz="2400" dirty="0" smtClean="0">
              <a:solidFill>
                <a:srgbClr val="00B0F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7" y="4857760"/>
            <a:ext cx="4572033" cy="183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28596" y="785794"/>
            <a:ext cx="8429684" cy="5126055"/>
          </a:xfrm>
        </p:spPr>
        <p:txBody>
          <a:bodyPr/>
          <a:lstStyle/>
          <a:p>
            <a:r>
              <a:rPr lang="sv-SE" sz="2200" dirty="0" smtClean="0"/>
              <a:t>Dari gambaran rangkaian di atas kita dapatkan hubungan </a:t>
            </a:r>
            <a:r>
              <a:rPr lang="en-SG" sz="2200" dirty="0" smtClean="0"/>
              <a:t>input/output </a:t>
            </a:r>
            <a:r>
              <a:rPr lang="en-SG" sz="2200" dirty="0" err="1" smtClean="0"/>
              <a:t>sebagai</a:t>
            </a:r>
            <a:r>
              <a:rPr lang="en-SG" sz="2200" dirty="0" smtClean="0"/>
              <a:t> </a:t>
            </a:r>
            <a:r>
              <a:rPr lang="en-SG" sz="2200" dirty="0" err="1" smtClean="0"/>
              <a:t>berikut</a:t>
            </a:r>
            <a:r>
              <a:rPr lang="en-SG" sz="2200" dirty="0" smtClean="0"/>
              <a:t>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buNone/>
            </a:pPr>
            <a:r>
              <a:rPr lang="en-SG" sz="2200" dirty="0" smtClean="0"/>
              <a:t>	input </a:t>
            </a:r>
            <a:r>
              <a:rPr lang="en-SG" sz="2200" dirty="0" err="1" smtClean="0"/>
              <a:t>berupa</a:t>
            </a:r>
            <a:r>
              <a:rPr lang="en-SG" sz="2200" dirty="0" smtClean="0"/>
              <a:t> </a:t>
            </a:r>
            <a:r>
              <a:rPr lang="en-SG" sz="2200" dirty="0" err="1" smtClean="0"/>
              <a:t>fungsi</a:t>
            </a:r>
            <a:r>
              <a:rPr lang="en-SG" sz="2200" dirty="0" smtClean="0"/>
              <a:t> step u(t).</a:t>
            </a:r>
          </a:p>
          <a:p>
            <a:r>
              <a:rPr lang="en-SG" sz="2200" dirty="0" err="1" smtClean="0"/>
              <a:t>Respon</a:t>
            </a:r>
            <a:r>
              <a:rPr lang="en-SG" sz="2200" dirty="0" smtClean="0"/>
              <a:t> yang </a:t>
            </a:r>
            <a:r>
              <a:rPr lang="en-SG" sz="2200" dirty="0" err="1" smtClean="0"/>
              <a:t>dihasilkan</a:t>
            </a:r>
            <a:r>
              <a:rPr lang="en-SG" sz="2200" dirty="0" smtClean="0"/>
              <a:t> </a:t>
            </a:r>
            <a:r>
              <a:rPr lang="en-SG" sz="2200" dirty="0" err="1" smtClean="0"/>
              <a:t>adalah</a:t>
            </a:r>
            <a:r>
              <a:rPr lang="en-SG" sz="2200" dirty="0" smtClean="0"/>
              <a:t> </a:t>
            </a:r>
            <a:r>
              <a:rPr lang="en-SG" sz="2200" dirty="0" err="1" smtClean="0"/>
              <a:t>seperti</a:t>
            </a:r>
            <a:r>
              <a:rPr lang="en-SG" sz="2200" dirty="0" smtClean="0"/>
              <a:t> </a:t>
            </a:r>
            <a:r>
              <a:rPr lang="en-SG" sz="2200" dirty="0" err="1" smtClean="0"/>
              <a:t>berikut</a:t>
            </a:r>
            <a:r>
              <a:rPr lang="en-SG" sz="2200" dirty="0" smtClean="0"/>
              <a:t>:</a:t>
            </a:r>
          </a:p>
          <a:p>
            <a:endParaRPr lang="en-US" sz="2200" dirty="0" smtClean="0">
              <a:solidFill>
                <a:srgbClr val="00B0F0"/>
              </a:solidFill>
            </a:endParaRPr>
          </a:p>
          <a:p>
            <a:endParaRPr lang="en-US" sz="2200" dirty="0" smtClean="0">
              <a:solidFill>
                <a:srgbClr val="00B0F0"/>
              </a:solidFill>
            </a:endParaRPr>
          </a:p>
          <a:p>
            <a:r>
              <a:rPr lang="sv-SE" sz="2200" dirty="0" smtClean="0"/>
              <a:t>Jika input unit-step dikalikan dengan bilangan skalar –1, maka inputnya </a:t>
            </a:r>
            <a:r>
              <a:rPr lang="en-SG" sz="2200" dirty="0" err="1" smtClean="0"/>
              <a:t>adalah</a:t>
            </a:r>
            <a:r>
              <a:rPr lang="en-SG" sz="2200" dirty="0" smtClean="0"/>
              <a:t> –u(t),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</a:t>
            </a:r>
            <a:r>
              <a:rPr lang="en-SG" sz="2200" dirty="0" err="1" smtClean="0"/>
              <a:t>persamaan</a:t>
            </a:r>
            <a:r>
              <a:rPr lang="en-SG" sz="2200" dirty="0" smtClean="0"/>
              <a:t> (2-12) </a:t>
            </a:r>
            <a:r>
              <a:rPr lang="en-SG" sz="2200" dirty="0" err="1" smtClean="0"/>
              <a:t>respon</a:t>
            </a:r>
            <a:r>
              <a:rPr lang="en-SG" sz="2200" dirty="0" smtClean="0"/>
              <a:t> yang </a:t>
            </a:r>
            <a:r>
              <a:rPr lang="en-SG" sz="2200" dirty="0" err="1" smtClean="0"/>
              <a:t>dihasilkan</a:t>
            </a:r>
            <a:r>
              <a:rPr lang="en-SG" sz="2200" dirty="0" smtClean="0"/>
              <a:t> </a:t>
            </a:r>
            <a:r>
              <a:rPr lang="en-SG" sz="2200" dirty="0" err="1" smtClean="0"/>
              <a:t>adalah</a:t>
            </a:r>
            <a:r>
              <a:rPr lang="en-SG" sz="2200" dirty="0" smtClean="0"/>
              <a:t> </a:t>
            </a:r>
            <a:r>
              <a:rPr lang="de-DE" sz="2200" dirty="0" smtClean="0"/>
              <a:t>nol untuk semua t &gt; 0.</a:t>
            </a:r>
          </a:p>
          <a:p>
            <a:r>
              <a:rPr lang="en-SG" sz="2200" dirty="0" err="1" smtClean="0"/>
              <a:t>Tetapi</a:t>
            </a:r>
            <a:r>
              <a:rPr lang="en-SG" sz="2200" dirty="0" smtClean="0"/>
              <a:t> </a:t>
            </a:r>
            <a:r>
              <a:rPr lang="en-SG" sz="2200" dirty="0" err="1" smtClean="0"/>
              <a:t>ini</a:t>
            </a:r>
            <a:r>
              <a:rPr lang="en-SG" sz="2200" dirty="0" smtClean="0"/>
              <a:t> </a:t>
            </a:r>
            <a:r>
              <a:rPr lang="en-SG" sz="2200" dirty="0" err="1" smtClean="0"/>
              <a:t>tidak</a:t>
            </a:r>
            <a:r>
              <a:rPr lang="en-SG" sz="2200" dirty="0" smtClean="0"/>
              <a:t> </a:t>
            </a:r>
            <a:r>
              <a:rPr lang="en-SG" sz="2200" dirty="0" err="1" smtClean="0"/>
              <a:t>sebanding</a:t>
            </a:r>
            <a:r>
              <a:rPr lang="en-SG" sz="2200" dirty="0" smtClean="0"/>
              <a:t>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–1 kali </a:t>
            </a:r>
            <a:r>
              <a:rPr lang="en-SG" sz="2200" dirty="0" err="1" smtClean="0"/>
              <a:t>respon</a:t>
            </a:r>
            <a:r>
              <a:rPr lang="en-SG" sz="2200" dirty="0" smtClean="0"/>
              <a:t> u(t) yang </a:t>
            </a:r>
            <a:r>
              <a:rPr lang="en-SG" sz="2200" dirty="0" err="1" smtClean="0"/>
              <a:t>diberikan</a:t>
            </a:r>
            <a:r>
              <a:rPr lang="en-SG" sz="2200" dirty="0" smtClean="0"/>
              <a:t>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</a:t>
            </a:r>
            <a:r>
              <a:rPr lang="en-SG" sz="2200" dirty="0" err="1" smtClean="0"/>
              <a:t>persamaan</a:t>
            </a:r>
            <a:r>
              <a:rPr lang="en-SG" sz="2200" dirty="0" smtClean="0"/>
              <a:t> </a:t>
            </a:r>
            <a:r>
              <a:rPr lang="en-SG" sz="2200" dirty="0" err="1" smtClean="0"/>
              <a:t>diatas</a:t>
            </a:r>
            <a:r>
              <a:rPr lang="en-SG" sz="2200" dirty="0" smtClean="0"/>
              <a:t>.</a:t>
            </a:r>
          </a:p>
          <a:p>
            <a:r>
              <a:rPr lang="sv-SE" sz="2200" dirty="0" smtClean="0"/>
              <a:t>Kondisi ini bukan bersifat homogen, dan tidaklah linear.</a:t>
            </a:r>
          </a:p>
          <a:p>
            <a:r>
              <a:rPr lang="en-SG" sz="2200" dirty="0" err="1" smtClean="0"/>
              <a:t>Sehingga</a:t>
            </a:r>
            <a:r>
              <a:rPr lang="en-SG" sz="2200" dirty="0" smtClean="0"/>
              <a:t> </a:t>
            </a:r>
            <a:r>
              <a:rPr lang="en-SG" sz="2200" dirty="0" err="1" smtClean="0"/>
              <a:t>kita</a:t>
            </a:r>
            <a:r>
              <a:rPr lang="en-SG" sz="2200" dirty="0" smtClean="0"/>
              <a:t> </a:t>
            </a:r>
            <a:r>
              <a:rPr lang="en-SG" sz="2200" dirty="0" err="1" smtClean="0"/>
              <a:t>dapat</a:t>
            </a:r>
            <a:r>
              <a:rPr lang="en-SG" sz="2200" dirty="0" smtClean="0"/>
              <a:t> pula </a:t>
            </a:r>
            <a:r>
              <a:rPr lang="en-SG" sz="2200" dirty="0" err="1" smtClean="0"/>
              <a:t>menyatakan</a:t>
            </a:r>
            <a:r>
              <a:rPr lang="en-SG" sz="2200" dirty="0" smtClean="0"/>
              <a:t> </a:t>
            </a:r>
            <a:r>
              <a:rPr lang="en-SG" sz="2200" dirty="0" err="1" smtClean="0"/>
              <a:t>kalau</a:t>
            </a:r>
            <a:r>
              <a:rPr lang="en-SG" sz="2200" dirty="0" smtClean="0"/>
              <a:t> </a:t>
            </a:r>
            <a:r>
              <a:rPr lang="en-SG" sz="2200" dirty="0" err="1" smtClean="0"/>
              <a:t>sistem</a:t>
            </a:r>
            <a:r>
              <a:rPr lang="en-SG" sz="2200" dirty="0" smtClean="0"/>
              <a:t> </a:t>
            </a:r>
            <a:r>
              <a:rPr lang="en-SG" sz="2200" dirty="0" err="1" smtClean="0"/>
              <a:t>ini</a:t>
            </a:r>
            <a:r>
              <a:rPr lang="en-SG" sz="2200" dirty="0" smtClean="0"/>
              <a:t> </a:t>
            </a:r>
            <a:r>
              <a:rPr lang="en-SG" sz="2200" dirty="0" err="1" smtClean="0"/>
              <a:t>tidak</a:t>
            </a:r>
            <a:r>
              <a:rPr lang="en-SG" sz="2200" dirty="0" smtClean="0"/>
              <a:t> additive.</a:t>
            </a:r>
            <a:endParaRPr lang="fr-CA" sz="2200" dirty="0" smtClean="0">
              <a:solidFill>
                <a:srgbClr val="00B0F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285860"/>
            <a:ext cx="366051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857496"/>
            <a:ext cx="208858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/>
          <a:lstStyle/>
          <a:p>
            <a:r>
              <a:rPr lang="en-US" sz="2800" b="1" dirty="0" err="1" smtClean="0"/>
              <a:t>Penyelesaian</a:t>
            </a:r>
            <a:endParaRPr lang="en-SG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S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 rtlCol="0">
            <a:normAutofit/>
          </a:bodyPr>
          <a:lstStyle/>
          <a:p>
            <a:r>
              <a:rPr lang="en-SG" sz="2400" dirty="0" err="1" smtClean="0"/>
              <a:t>Pertimbangkan</a:t>
            </a:r>
            <a:r>
              <a:rPr lang="en-SG" sz="2400" dirty="0" smtClean="0"/>
              <a:t> </a:t>
            </a:r>
            <a:r>
              <a:rPr lang="en-SG" sz="2400" dirty="0" err="1" smtClean="0"/>
              <a:t>sebuah</a:t>
            </a:r>
            <a:r>
              <a:rPr lang="en-SG" sz="2400" dirty="0" smtClean="0"/>
              <a:t> </a:t>
            </a:r>
            <a:r>
              <a:rPr lang="en-SG" sz="2400" dirty="0" err="1" smtClean="0"/>
              <a:t>sistem</a:t>
            </a:r>
            <a:r>
              <a:rPr lang="en-SG" sz="2400" dirty="0" smtClean="0"/>
              <a:t> yang </a:t>
            </a:r>
            <a:r>
              <a:rPr lang="en-SG" sz="2400" dirty="0" err="1" smtClean="0"/>
              <a:t>memiliki</a:t>
            </a:r>
            <a:r>
              <a:rPr lang="en-SG" sz="2400" dirty="0" smtClean="0"/>
              <a:t> </a:t>
            </a:r>
            <a:r>
              <a:rPr lang="en-SG" sz="2400" dirty="0" err="1" smtClean="0"/>
              <a:t>hubungan</a:t>
            </a:r>
            <a:r>
              <a:rPr lang="en-SG" sz="2400" dirty="0" smtClean="0"/>
              <a:t> input/output </a:t>
            </a:r>
            <a:r>
              <a:rPr lang="en-SG" sz="2400" dirty="0" err="1" smtClean="0"/>
              <a:t>sebagai</a:t>
            </a:r>
            <a:r>
              <a:rPr lang="en-SG" sz="2400" dirty="0" smtClean="0"/>
              <a:t> </a:t>
            </a:r>
            <a:r>
              <a:rPr lang="en-SG" sz="2400" dirty="0" err="1" smtClean="0"/>
              <a:t>berikut</a:t>
            </a:r>
            <a:r>
              <a:rPr lang="en-SG" sz="2400" dirty="0" smtClean="0"/>
              <a:t>:</a:t>
            </a:r>
          </a:p>
          <a:p>
            <a:pPr algn="ctr">
              <a:buNone/>
            </a:pPr>
            <a:r>
              <a:rPr lang="en-SG" sz="2400" i="1" dirty="0" smtClean="0"/>
              <a:t>	y(t) = x</a:t>
            </a:r>
            <a:r>
              <a:rPr lang="en-SG" sz="2400" i="1" baseline="30000" dirty="0" smtClean="0"/>
              <a:t>2</a:t>
            </a:r>
            <a:r>
              <a:rPr lang="en-SG" sz="2400" i="1" dirty="0" smtClean="0"/>
              <a:t>(t)</a:t>
            </a:r>
          </a:p>
          <a:p>
            <a:r>
              <a:rPr lang="en-SG" sz="2400" dirty="0" err="1" smtClean="0"/>
              <a:t>Sistem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direalisasikan</a:t>
            </a:r>
            <a:r>
              <a:rPr lang="en-SG" sz="2400" dirty="0" smtClean="0"/>
              <a:t> </a:t>
            </a:r>
            <a:r>
              <a:rPr lang="en-SG" sz="2400" dirty="0" err="1" smtClean="0"/>
              <a:t>sebagai</a:t>
            </a:r>
            <a:r>
              <a:rPr lang="en-SG" sz="2400" dirty="0" smtClean="0"/>
              <a:t> </a:t>
            </a:r>
            <a:r>
              <a:rPr lang="en-SG" sz="2400" dirty="0" err="1" smtClean="0"/>
              <a:t>sebuah</a:t>
            </a:r>
            <a:r>
              <a:rPr lang="en-SG" sz="2400" dirty="0" smtClean="0"/>
              <a:t> </a:t>
            </a:r>
            <a:r>
              <a:rPr lang="en-SG" sz="2400" dirty="0" err="1" smtClean="0"/>
              <a:t>pengali</a:t>
            </a:r>
            <a:r>
              <a:rPr lang="en-SG" sz="2400" dirty="0" smtClean="0"/>
              <a:t> </a:t>
            </a:r>
            <a:r>
              <a:rPr lang="en-SG" sz="2400" dirty="0" err="1" smtClean="0"/>
              <a:t>sinyal</a:t>
            </a:r>
            <a:r>
              <a:rPr lang="en-SG" sz="2400" dirty="0" smtClean="0"/>
              <a:t> </a:t>
            </a:r>
            <a:r>
              <a:rPr lang="en-SG" sz="2400" dirty="0" err="1" smtClean="0"/>
              <a:t>seperti</a:t>
            </a:r>
            <a:r>
              <a:rPr lang="en-SG" sz="2400" dirty="0" smtClean="0"/>
              <a:t> yang </a:t>
            </a:r>
            <a:r>
              <a:rPr lang="en-SG" sz="2400" dirty="0" err="1" smtClean="0"/>
              <a:t>ditunjukkan</a:t>
            </a:r>
            <a:r>
              <a:rPr lang="en-SG" sz="2400" dirty="0" smtClean="0"/>
              <a:t>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Gambar</a:t>
            </a:r>
            <a:r>
              <a:rPr lang="en-SG" sz="2400" dirty="0" smtClean="0"/>
              <a:t> </a:t>
            </a:r>
            <a:r>
              <a:rPr lang="en-SG" sz="2400" dirty="0" err="1" smtClean="0"/>
              <a:t>dibawah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. </a:t>
            </a:r>
            <a:r>
              <a:rPr lang="en-SG" sz="2400" dirty="0" err="1" smtClean="0"/>
              <a:t>Apakah</a:t>
            </a:r>
            <a:r>
              <a:rPr lang="en-SG" sz="2400" dirty="0" smtClean="0"/>
              <a:t> </a:t>
            </a:r>
            <a:r>
              <a:rPr lang="en-SG" sz="2400" dirty="0" err="1" smtClean="0"/>
              <a:t>sistem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 linear?</a:t>
            </a:r>
            <a:endParaRPr lang="fr-CA" sz="2400" dirty="0" smtClean="0">
              <a:solidFill>
                <a:srgbClr val="00B0F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214818"/>
            <a:ext cx="535135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928926" y="607220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r>
              <a:rPr lang="en-US" dirty="0" smtClean="0"/>
              <a:t> y(t) = x</a:t>
            </a:r>
            <a:r>
              <a:rPr lang="en-US" baseline="30000" dirty="0" smtClean="0"/>
              <a:t>2</a:t>
            </a:r>
            <a:r>
              <a:rPr lang="en-US" dirty="0" smtClean="0"/>
              <a:t>(t)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err="1" smtClean="0"/>
              <a:t>Penyelesaian</a:t>
            </a:r>
            <a:r>
              <a:rPr lang="en-SG" b="1" dirty="0" smtClean="0"/>
              <a:t>:</a:t>
            </a:r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85720" y="1689119"/>
            <a:ext cx="8686800" cy="4525963"/>
          </a:xfrm>
        </p:spPr>
        <p:txBody>
          <a:bodyPr/>
          <a:lstStyle/>
          <a:p>
            <a:r>
              <a:rPr lang="nn-NO" sz="2800" dirty="0" smtClean="0"/>
              <a:t>Sistem yang didefinisikan dengan persamaan y(t) = x</a:t>
            </a:r>
            <a:r>
              <a:rPr lang="nn-NO" sz="2800" baseline="30000" dirty="0" smtClean="0"/>
              <a:t>2</a:t>
            </a:r>
            <a:r>
              <a:rPr lang="nn-NO" sz="2800" dirty="0" smtClean="0"/>
              <a:t>(t) seringkali </a:t>
            </a:r>
            <a:r>
              <a:rPr lang="en-SG" sz="2800" dirty="0" err="1" smtClean="0"/>
              <a:t>disebut</a:t>
            </a:r>
            <a:r>
              <a:rPr lang="en-SG" sz="2800" dirty="0" smtClean="0"/>
              <a:t> </a:t>
            </a:r>
            <a:r>
              <a:rPr lang="en-SG" sz="2800" dirty="0" err="1" smtClean="0"/>
              <a:t>sebagai</a:t>
            </a:r>
            <a:r>
              <a:rPr lang="en-SG" sz="2800" dirty="0" smtClean="0"/>
              <a:t> </a:t>
            </a:r>
            <a:r>
              <a:rPr lang="en-SG" sz="2800" i="1" dirty="0" smtClean="0"/>
              <a:t>square-law device.</a:t>
            </a:r>
          </a:p>
          <a:p>
            <a:r>
              <a:rPr lang="en-SG" sz="2800" dirty="0" err="1" smtClean="0"/>
              <a:t>Perlu</a:t>
            </a:r>
            <a:r>
              <a:rPr lang="en-SG" sz="2800" dirty="0" smtClean="0"/>
              <a:t> </a:t>
            </a:r>
            <a:r>
              <a:rPr lang="en-SG" sz="2800" dirty="0" err="1" smtClean="0"/>
              <a:t>dicatat</a:t>
            </a:r>
            <a:r>
              <a:rPr lang="en-SG" sz="2800" dirty="0" smtClean="0"/>
              <a:t> </a:t>
            </a:r>
            <a:r>
              <a:rPr lang="en-SG" sz="2800" dirty="0" err="1" smtClean="0"/>
              <a:t>bahwa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ini</a:t>
            </a:r>
            <a:r>
              <a:rPr lang="en-SG" sz="2800" dirty="0" smtClean="0"/>
              <a:t> </a:t>
            </a:r>
            <a:r>
              <a:rPr lang="en-SG" sz="2800" dirty="0" err="1" smtClean="0"/>
              <a:t>tidak</a:t>
            </a:r>
            <a:r>
              <a:rPr lang="en-SG" sz="2800" dirty="0" smtClean="0"/>
              <a:t> </a:t>
            </a:r>
            <a:r>
              <a:rPr lang="en-SG" sz="2800" dirty="0" err="1" smtClean="0"/>
              <a:t>memiliki</a:t>
            </a:r>
            <a:r>
              <a:rPr lang="en-SG" sz="2800" dirty="0" smtClean="0"/>
              <a:t> </a:t>
            </a:r>
            <a:r>
              <a:rPr lang="en-SG" sz="2800" dirty="0" err="1" smtClean="0"/>
              <a:t>memori</a:t>
            </a:r>
            <a:r>
              <a:rPr lang="en-SG" sz="2800" dirty="0" smtClean="0"/>
              <a:t>.</a:t>
            </a:r>
          </a:p>
          <a:p>
            <a:r>
              <a:rPr lang="en-SG" sz="2800" dirty="0" err="1" smtClean="0"/>
              <a:t>Jika</a:t>
            </a:r>
            <a:r>
              <a:rPr lang="en-SG" sz="2800" dirty="0" smtClean="0"/>
              <a:t> </a:t>
            </a:r>
            <a:r>
              <a:rPr lang="en-SG" sz="2800" dirty="0" err="1" smtClean="0"/>
              <a:t>sebuah</a:t>
            </a:r>
            <a:r>
              <a:rPr lang="en-SG" sz="2800" dirty="0" smtClean="0"/>
              <a:t> </a:t>
            </a:r>
            <a:r>
              <a:rPr lang="en-SG" sz="2800" dirty="0" err="1" smtClean="0"/>
              <a:t>skalar</a:t>
            </a:r>
            <a:r>
              <a:rPr lang="en-SG" sz="2800" dirty="0" smtClean="0"/>
              <a:t> </a:t>
            </a:r>
            <a:r>
              <a:rPr lang="en-SG" sz="2800" i="1" dirty="0" smtClean="0"/>
              <a:t>a </a:t>
            </a:r>
            <a:r>
              <a:rPr lang="en-SG" sz="2800" i="1" dirty="0" err="1" smtClean="0"/>
              <a:t>dan</a:t>
            </a:r>
            <a:r>
              <a:rPr lang="en-SG" sz="2800" i="1" dirty="0" smtClean="0"/>
              <a:t> input x(t) </a:t>
            </a:r>
            <a:r>
              <a:rPr lang="en-SG" sz="2800" i="1" dirty="0" err="1" smtClean="0"/>
              <a:t>diberikan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ke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sistem</a:t>
            </a:r>
            <a:r>
              <a:rPr lang="en-SG" sz="2800" i="1" dirty="0" smtClean="0"/>
              <a:t>, </a:t>
            </a:r>
            <a:r>
              <a:rPr lang="en-SG" sz="2800" i="1" dirty="0" err="1" smtClean="0"/>
              <a:t>dengan</a:t>
            </a:r>
            <a:r>
              <a:rPr lang="en-SG" sz="2800" i="1" dirty="0" smtClean="0"/>
              <a:t> </a:t>
            </a:r>
            <a:r>
              <a:rPr lang="en-SG" sz="2800" dirty="0" err="1" smtClean="0"/>
              <a:t>persamaan</a:t>
            </a:r>
            <a:r>
              <a:rPr lang="en-SG" sz="2800" dirty="0" smtClean="0"/>
              <a:t> </a:t>
            </a:r>
            <a:r>
              <a:rPr lang="en-SG" sz="2800" dirty="0" err="1" smtClean="0"/>
              <a:t>diatas</a:t>
            </a:r>
            <a:r>
              <a:rPr lang="en-SG" sz="2800" dirty="0" smtClean="0"/>
              <a:t> </a:t>
            </a:r>
            <a:r>
              <a:rPr lang="en-SG" sz="2800" dirty="0" err="1" smtClean="0"/>
              <a:t>diperoleh</a:t>
            </a:r>
            <a:r>
              <a:rPr lang="en-SG" sz="2800" dirty="0" smtClean="0"/>
              <a:t> </a:t>
            </a:r>
            <a:r>
              <a:rPr lang="en-SG" sz="2800" dirty="0" err="1" smtClean="0"/>
              <a:t>respon</a:t>
            </a:r>
            <a:r>
              <a:rPr lang="en-SG" sz="2800" dirty="0" smtClean="0"/>
              <a:t>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i="1" dirty="0" err="1" smtClean="0"/>
              <a:t>ax</a:t>
            </a:r>
            <a:r>
              <a:rPr lang="en-SG" sz="2800" i="1" dirty="0" smtClean="0"/>
              <a:t>(t) </a:t>
            </a:r>
            <a:r>
              <a:rPr lang="en-SG" sz="2800" i="1" dirty="0" err="1" smtClean="0"/>
              <a:t>adalah</a:t>
            </a:r>
            <a:r>
              <a:rPr lang="en-SG" sz="2800" i="1" dirty="0" smtClean="0"/>
              <a:t> a</a:t>
            </a:r>
            <a:r>
              <a:rPr lang="en-SG" sz="2800" i="1" baseline="30000" dirty="0" smtClean="0"/>
              <a:t>2</a:t>
            </a:r>
            <a:r>
              <a:rPr lang="en-SG" sz="2800" i="1" dirty="0" smtClean="0"/>
              <a:t>x</a:t>
            </a:r>
            <a:r>
              <a:rPr lang="en-SG" sz="2800" i="1" baseline="30000" dirty="0" smtClean="0"/>
              <a:t>2</a:t>
            </a:r>
            <a:r>
              <a:rPr lang="en-SG" sz="2800" i="1" dirty="0" smtClean="0"/>
              <a:t>(t).</a:t>
            </a:r>
          </a:p>
          <a:p>
            <a:r>
              <a:rPr lang="nn-NO" sz="2800" dirty="0" smtClean="0"/>
              <a:t>Tetapi </a:t>
            </a:r>
            <a:r>
              <a:rPr lang="nn-NO" sz="2800" i="1" dirty="0" smtClean="0"/>
              <a:t>a dikalikan dengan respon x(t) tidak sebanding dengan </a:t>
            </a:r>
            <a:r>
              <a:rPr lang="en-SG" sz="2800" i="1" dirty="0" smtClean="0"/>
              <a:t>ax</a:t>
            </a:r>
            <a:r>
              <a:rPr lang="en-SG" sz="2800" i="1" baseline="30000" dirty="0" smtClean="0"/>
              <a:t>2</a:t>
            </a:r>
            <a:r>
              <a:rPr lang="en-SG" sz="2800" i="1" dirty="0" smtClean="0"/>
              <a:t>(t), yang </a:t>
            </a:r>
            <a:r>
              <a:rPr lang="en-SG" sz="2800" i="1" dirty="0" err="1" smtClean="0"/>
              <a:t>secara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umum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tidak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sama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dengan</a:t>
            </a:r>
            <a:r>
              <a:rPr lang="en-SG" sz="2800" i="1" dirty="0" smtClean="0"/>
              <a:t> a</a:t>
            </a:r>
            <a:r>
              <a:rPr lang="en-SG" sz="2800" i="1" baseline="30000" dirty="0" smtClean="0"/>
              <a:t>2</a:t>
            </a:r>
            <a:r>
              <a:rPr lang="en-SG" sz="2800" i="1" dirty="0" smtClean="0"/>
              <a:t>x</a:t>
            </a:r>
            <a:r>
              <a:rPr lang="en-SG" sz="2800" i="1" baseline="30000" dirty="0" smtClean="0"/>
              <a:t>2</a:t>
            </a:r>
            <a:r>
              <a:rPr lang="en-SG" sz="2800" i="1" dirty="0" smtClean="0"/>
              <a:t>(t).</a:t>
            </a:r>
          </a:p>
          <a:p>
            <a:r>
              <a:rPr lang="en-SG" sz="2800" dirty="0" err="1" smtClean="0"/>
              <a:t>Sehingga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ini</a:t>
            </a:r>
            <a:r>
              <a:rPr lang="en-SG" sz="2800" dirty="0" smtClean="0"/>
              <a:t> </a:t>
            </a:r>
            <a:r>
              <a:rPr lang="en-SG" sz="2800" dirty="0" err="1" smtClean="0"/>
              <a:t>tidak</a:t>
            </a:r>
            <a:r>
              <a:rPr lang="en-SG" sz="2800" dirty="0" smtClean="0"/>
              <a:t> </a:t>
            </a:r>
            <a:r>
              <a:rPr lang="en-SG" sz="2800" dirty="0" err="1" smtClean="0"/>
              <a:t>homogen</a:t>
            </a:r>
            <a:r>
              <a:rPr lang="en-SG" sz="2800" dirty="0" smtClean="0"/>
              <a:t>,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bukan</a:t>
            </a:r>
            <a:r>
              <a:rPr lang="en-SG" sz="2800" dirty="0" smtClean="0"/>
              <a:t> </a:t>
            </a:r>
            <a:r>
              <a:rPr lang="en-SG" sz="2800" dirty="0" err="1" smtClean="0"/>
              <a:t>merupakan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linear.</a:t>
            </a:r>
            <a:endParaRPr lang="en-S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r>
              <a:rPr lang="en-SG" sz="2800" dirty="0" err="1" smtClean="0"/>
              <a:t>Sebuah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dikatakan</a:t>
            </a:r>
            <a:r>
              <a:rPr lang="en-SG" sz="2800" dirty="0" smtClean="0"/>
              <a:t> </a:t>
            </a:r>
            <a:r>
              <a:rPr lang="en-SG" sz="2800" dirty="0" err="1" smtClean="0"/>
              <a:t>sebagai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time invariant </a:t>
            </a:r>
            <a:r>
              <a:rPr lang="en-SG" sz="2800" dirty="0" err="1" smtClean="0"/>
              <a:t>jika</a:t>
            </a:r>
            <a:r>
              <a:rPr lang="en-SG" sz="2800" dirty="0" smtClean="0"/>
              <a:t> state </a:t>
            </a:r>
            <a:r>
              <a:rPr lang="en-SG" sz="2800" dirty="0" err="1" smtClean="0"/>
              <a:t>awal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input </a:t>
            </a:r>
            <a:r>
              <a:rPr lang="en-SG" sz="2800" dirty="0" err="1" smtClean="0"/>
              <a:t>adalah</a:t>
            </a:r>
            <a:r>
              <a:rPr lang="en-SG" sz="2800" dirty="0" smtClean="0"/>
              <a:t> </a:t>
            </a:r>
            <a:r>
              <a:rPr lang="en-SG" sz="2800" dirty="0" err="1" smtClean="0"/>
              <a:t>sama</a:t>
            </a:r>
            <a:r>
              <a:rPr lang="en-SG" sz="2800" dirty="0" smtClean="0"/>
              <a:t>, </a:t>
            </a:r>
            <a:r>
              <a:rPr lang="en-SG" sz="2800" dirty="0" err="1" smtClean="0"/>
              <a:t>tidak</a:t>
            </a:r>
            <a:r>
              <a:rPr lang="en-SG" sz="2800" dirty="0" smtClean="0"/>
              <a:t> </a:t>
            </a:r>
            <a:r>
              <a:rPr lang="en-SG" sz="2800" dirty="0" err="1" smtClean="0"/>
              <a:t>masalah</a:t>
            </a:r>
            <a:r>
              <a:rPr lang="en-SG" sz="2800" dirty="0" smtClean="0"/>
              <a:t> </a:t>
            </a:r>
            <a:r>
              <a:rPr lang="en-SG" sz="2800" dirty="0" err="1" smtClean="0"/>
              <a:t>kapan</a:t>
            </a:r>
            <a:r>
              <a:rPr lang="en-SG" sz="2800" dirty="0" smtClean="0"/>
              <a:t> </a:t>
            </a:r>
            <a:r>
              <a:rPr lang="en-SG" sz="2800" dirty="0" err="1" smtClean="0"/>
              <a:t>waktunya</a:t>
            </a:r>
            <a:r>
              <a:rPr lang="en-SG" sz="2800" dirty="0" smtClean="0"/>
              <a:t> </a:t>
            </a:r>
            <a:r>
              <a:rPr lang="en-SG" sz="2800" dirty="0" err="1" smtClean="0"/>
              <a:t>diaplikasikan</a:t>
            </a:r>
            <a:r>
              <a:rPr lang="en-SG" sz="2800" dirty="0" smtClean="0"/>
              <a:t>, </a:t>
            </a:r>
            <a:r>
              <a:rPr lang="en-SG" sz="2800" dirty="0" err="1" smtClean="0"/>
              <a:t>outputnya</a:t>
            </a:r>
            <a:r>
              <a:rPr lang="en-SG" sz="2800" dirty="0" smtClean="0"/>
              <a:t> </a:t>
            </a:r>
            <a:r>
              <a:rPr lang="en-SG" sz="2800" dirty="0" err="1" smtClean="0"/>
              <a:t>selalu</a:t>
            </a:r>
            <a:r>
              <a:rPr lang="en-SG" sz="2800" dirty="0" smtClean="0"/>
              <a:t> </a:t>
            </a:r>
            <a:r>
              <a:rPr lang="en-SG" sz="2800" dirty="0" err="1" smtClean="0"/>
              <a:t>sama</a:t>
            </a:r>
            <a:r>
              <a:rPr lang="en-SG" sz="2800" dirty="0" smtClean="0"/>
              <a:t>.</a:t>
            </a:r>
          </a:p>
          <a:p>
            <a:pPr>
              <a:buNone/>
            </a:pPr>
            <a:r>
              <a:rPr lang="en-SG" sz="2800" b="1" dirty="0" err="1" smtClean="0"/>
              <a:t>Contoh</a:t>
            </a:r>
            <a:r>
              <a:rPr lang="en-SG" sz="2800" b="1" dirty="0" smtClean="0"/>
              <a:t>:</a:t>
            </a:r>
          </a:p>
          <a:p>
            <a:r>
              <a:rPr lang="en-SG" sz="2800" dirty="0" err="1" smtClean="0"/>
              <a:t>Sebuah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pembangkit</a:t>
            </a:r>
            <a:r>
              <a:rPr lang="en-SG" sz="2800" dirty="0" smtClean="0"/>
              <a:t> </a:t>
            </a:r>
            <a:r>
              <a:rPr lang="en-SG" sz="2800" dirty="0" err="1" smtClean="0"/>
              <a:t>sinyal</a:t>
            </a:r>
            <a:r>
              <a:rPr lang="en-SG" sz="2800" dirty="0" smtClean="0"/>
              <a:t> sinus </a:t>
            </a:r>
            <a:r>
              <a:rPr lang="en-SG" sz="2800" dirty="0" err="1" smtClean="0"/>
              <a:t>menghasilkan</a:t>
            </a:r>
            <a:r>
              <a:rPr lang="en-SG" sz="2800" dirty="0" smtClean="0"/>
              <a:t> </a:t>
            </a:r>
            <a:r>
              <a:rPr lang="en-SG" sz="2800" dirty="0" err="1" smtClean="0"/>
              <a:t>sebuah</a:t>
            </a:r>
            <a:r>
              <a:rPr lang="en-SG" sz="2800" dirty="0" smtClean="0"/>
              <a:t> </a:t>
            </a:r>
            <a:r>
              <a:rPr lang="en-SG" sz="2800" dirty="0" err="1" smtClean="0"/>
              <a:t>sinyal</a:t>
            </a:r>
            <a:r>
              <a:rPr lang="en-SG" sz="2800" dirty="0" smtClean="0"/>
              <a:t> yang </a:t>
            </a:r>
            <a:r>
              <a:rPr lang="en-SG" sz="2800" dirty="0" err="1" smtClean="0"/>
              <a:t>memiliki</a:t>
            </a:r>
            <a:r>
              <a:rPr lang="en-SG" sz="2800" dirty="0" smtClean="0"/>
              <a:t> </a:t>
            </a:r>
            <a:r>
              <a:rPr lang="en-SG" sz="2800" dirty="0" err="1" smtClean="0"/>
              <a:t>hubungan</a:t>
            </a:r>
            <a:r>
              <a:rPr lang="en-SG" sz="2800" dirty="0" smtClean="0"/>
              <a:t> input/output </a:t>
            </a:r>
            <a:r>
              <a:rPr lang="en-SG" sz="2800" dirty="0" err="1" smtClean="0"/>
              <a:t>sebagai</a:t>
            </a:r>
            <a:r>
              <a:rPr lang="en-SG" sz="2800" dirty="0" smtClean="0"/>
              <a:t> </a:t>
            </a:r>
            <a:r>
              <a:rPr lang="en-SG" sz="2800" dirty="0" err="1" smtClean="0"/>
              <a:t>berikut</a:t>
            </a:r>
            <a:r>
              <a:rPr lang="en-SG" sz="2800" dirty="0" smtClean="0"/>
              <a:t>:</a:t>
            </a:r>
          </a:p>
          <a:p>
            <a:pPr>
              <a:buNone/>
            </a:pPr>
            <a:r>
              <a:rPr lang="fr-FR" sz="2800" i="1" dirty="0" smtClean="0"/>
              <a:t>				y(t</a:t>
            </a:r>
            <a:r>
              <a:rPr lang="fr-FR" sz="2800" i="1" dirty="0" smtClean="0"/>
              <a:t>) = sin (2πft/T + π/2 rad)</a:t>
            </a:r>
          </a:p>
          <a:p>
            <a:r>
              <a:rPr lang="en-SG" sz="2800" dirty="0" err="1" smtClean="0"/>
              <a:t>Karena</a:t>
            </a:r>
            <a:r>
              <a:rPr lang="en-SG" sz="2800" dirty="0" smtClean="0"/>
              <a:t> </a:t>
            </a:r>
            <a:r>
              <a:rPr lang="en-SG" sz="2800" dirty="0" err="1" smtClean="0"/>
              <a:t>suatu</a:t>
            </a:r>
            <a:r>
              <a:rPr lang="en-SG" sz="2800" dirty="0" smtClean="0"/>
              <a:t> </a:t>
            </a:r>
            <a:r>
              <a:rPr lang="en-SG" sz="2800" dirty="0" err="1" smtClean="0"/>
              <a:t>hal</a:t>
            </a:r>
            <a:r>
              <a:rPr lang="en-SG" sz="2800" dirty="0" smtClean="0"/>
              <a:t>, </a:t>
            </a:r>
            <a:r>
              <a:rPr lang="en-SG" sz="2800" dirty="0" err="1" smtClean="0"/>
              <a:t>terjadi</a:t>
            </a:r>
            <a:r>
              <a:rPr lang="en-SG" sz="2800" dirty="0" smtClean="0"/>
              <a:t> </a:t>
            </a:r>
            <a:r>
              <a:rPr lang="en-SG" sz="2800" dirty="0" err="1" smtClean="0"/>
              <a:t>penundaan</a:t>
            </a:r>
            <a:r>
              <a:rPr lang="en-SG" sz="2800" dirty="0" smtClean="0"/>
              <a:t> </a:t>
            </a:r>
            <a:r>
              <a:rPr lang="en-SG" sz="2800" dirty="0" err="1" smtClean="0"/>
              <a:t>sinyal</a:t>
            </a:r>
            <a:r>
              <a:rPr lang="en-SG" sz="2800" dirty="0" smtClean="0"/>
              <a:t> </a:t>
            </a:r>
            <a:r>
              <a:rPr lang="en-SG" sz="2800" dirty="0" err="1" smtClean="0"/>
              <a:t>selama</a:t>
            </a:r>
            <a:r>
              <a:rPr lang="en-SG" sz="2800" dirty="0" smtClean="0"/>
              <a:t> </a:t>
            </a:r>
            <a:r>
              <a:rPr lang="en-SG" sz="2800" dirty="0" err="1" smtClean="0"/>
              <a:t>setengah</a:t>
            </a:r>
            <a:r>
              <a:rPr lang="en-SG" sz="2800" dirty="0" smtClean="0"/>
              <a:t> </a:t>
            </a:r>
            <a:r>
              <a:rPr lang="en-SG" sz="2800" dirty="0" err="1" smtClean="0"/>
              <a:t>periode</a:t>
            </a:r>
            <a:r>
              <a:rPr lang="en-SG" sz="2800" dirty="0" smtClean="0"/>
              <a:t> </a:t>
            </a:r>
            <a:r>
              <a:rPr lang="en-SG" sz="2800" dirty="0" smtClean="0"/>
              <a:t>(½T). </a:t>
            </a:r>
            <a:r>
              <a:rPr lang="en-SG" sz="2800" dirty="0" err="1" smtClean="0"/>
              <a:t>Coba</a:t>
            </a:r>
            <a:r>
              <a:rPr lang="en-SG" sz="2800" dirty="0" smtClean="0"/>
              <a:t> </a:t>
            </a:r>
            <a:r>
              <a:rPr lang="en-SG" sz="2800" dirty="0" err="1" smtClean="0"/>
              <a:t>amati</a:t>
            </a:r>
            <a:r>
              <a:rPr lang="en-SG" sz="2800" dirty="0" smtClean="0"/>
              <a:t> </a:t>
            </a:r>
            <a:r>
              <a:rPr lang="en-SG" sz="2800" dirty="0" err="1" smtClean="0"/>
              <a:t>apakah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ini</a:t>
            </a:r>
            <a:r>
              <a:rPr lang="en-SG" sz="2800" dirty="0" smtClean="0"/>
              <a:t> time invariant?</a:t>
            </a:r>
            <a:endParaRPr lang="en-SG" sz="28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SG" dirty="0" smtClean="0"/>
              <a:t>Time Invariant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>
              <a:buNone/>
            </a:pPr>
            <a:r>
              <a:rPr lang="en-SG" sz="2800" b="1" dirty="0" err="1" smtClean="0"/>
              <a:t>Penyelesaian</a:t>
            </a:r>
            <a:r>
              <a:rPr lang="en-SG" sz="2800" b="1" dirty="0" smtClean="0"/>
              <a:t>:</a:t>
            </a:r>
          </a:p>
          <a:p>
            <a:pPr>
              <a:buNone/>
            </a:pPr>
            <a:r>
              <a:rPr lang="en-SG" sz="2800" dirty="0" smtClean="0"/>
              <a:t>Dari </a:t>
            </a:r>
            <a:r>
              <a:rPr lang="en-SG" sz="2800" dirty="0" err="1" smtClean="0"/>
              <a:t>persamaan</a:t>
            </a:r>
            <a:r>
              <a:rPr lang="en-SG" sz="2800" dirty="0" smtClean="0"/>
              <a:t> </a:t>
            </a:r>
            <a:r>
              <a:rPr lang="en-SG" sz="2800" dirty="0" err="1" smtClean="0"/>
              <a:t>dasar</a:t>
            </a:r>
            <a:r>
              <a:rPr lang="en-SG" sz="2800" dirty="0" smtClean="0"/>
              <a:t> </a:t>
            </a:r>
            <a:r>
              <a:rPr lang="en-SG" sz="2800" dirty="0" err="1" smtClean="0"/>
              <a:t>sebuah</a:t>
            </a:r>
            <a:r>
              <a:rPr lang="en-SG" sz="2800" dirty="0" smtClean="0"/>
              <a:t> </a:t>
            </a:r>
            <a:r>
              <a:rPr lang="en-SG" sz="2800" dirty="0" err="1" smtClean="0"/>
              <a:t>sinyal</a:t>
            </a:r>
            <a:r>
              <a:rPr lang="en-SG" sz="2800" dirty="0" smtClean="0"/>
              <a:t> sinus </a:t>
            </a:r>
            <a:r>
              <a:rPr lang="en-SG" sz="2800" dirty="0" err="1" smtClean="0"/>
              <a:t>di</a:t>
            </a:r>
            <a:r>
              <a:rPr lang="en-SG" sz="2800" dirty="0" smtClean="0"/>
              <a:t> </a:t>
            </a:r>
            <a:r>
              <a:rPr lang="en-SG" sz="2800" dirty="0" err="1" smtClean="0"/>
              <a:t>atas</a:t>
            </a:r>
            <a:r>
              <a:rPr lang="en-SG" sz="2800" dirty="0" smtClean="0"/>
              <a:t> </a:t>
            </a:r>
            <a:r>
              <a:rPr lang="en-SG" sz="2800" dirty="0" err="1" smtClean="0"/>
              <a:t>untuk</a:t>
            </a:r>
            <a:endParaRPr lang="en-SG" sz="2800" dirty="0" smtClean="0"/>
          </a:p>
          <a:p>
            <a:pPr>
              <a:buNone/>
            </a:pPr>
            <a:r>
              <a:rPr lang="en-SG" sz="2800" i="1" dirty="0" smtClean="0"/>
              <a:t>x(t) = x(t- t1)</a:t>
            </a:r>
          </a:p>
          <a:p>
            <a:pPr>
              <a:buNone/>
            </a:pPr>
            <a:r>
              <a:rPr lang="en-SG" sz="2800" dirty="0" err="1" smtClean="0"/>
              <a:t>dimana</a:t>
            </a:r>
            <a:r>
              <a:rPr lang="en-SG" sz="2800" dirty="0" smtClean="0"/>
              <a:t> t1 = ½ T.</a:t>
            </a:r>
          </a:p>
          <a:p>
            <a:pPr>
              <a:buNone/>
            </a:pPr>
            <a:r>
              <a:rPr lang="pt-BR" sz="2800" dirty="0" smtClean="0"/>
              <a:t>Dalam implementasinya pada </a:t>
            </a:r>
            <a:r>
              <a:rPr lang="pt-BR" sz="2800" dirty="0" smtClean="0"/>
              <a:t>persamaan</a:t>
            </a:r>
            <a:endParaRPr lang="pt-BR" sz="2800" dirty="0" smtClean="0"/>
          </a:p>
          <a:p>
            <a:pPr>
              <a:buNone/>
            </a:pPr>
            <a:r>
              <a:rPr lang="en-SG" sz="2800" dirty="0" err="1" smtClean="0"/>
              <a:t>didapatkan</a:t>
            </a:r>
            <a:r>
              <a:rPr lang="en-SG" sz="2800" dirty="0" smtClean="0"/>
              <a:t> </a:t>
            </a:r>
            <a:r>
              <a:rPr lang="en-SG" sz="2800" dirty="0" err="1" smtClean="0"/>
              <a:t>sebagai</a:t>
            </a:r>
            <a:r>
              <a:rPr lang="en-SG" sz="2800" dirty="0" smtClean="0"/>
              <a:t> </a:t>
            </a:r>
            <a:r>
              <a:rPr lang="en-SG" sz="2800" dirty="0" err="1" smtClean="0"/>
              <a:t>berikut</a:t>
            </a:r>
            <a:r>
              <a:rPr lang="en-SG" sz="2800" dirty="0" smtClean="0"/>
              <a:t>:</a:t>
            </a:r>
          </a:p>
          <a:p>
            <a:pPr>
              <a:buNone/>
            </a:pPr>
            <a:r>
              <a:rPr lang="fr-FR" sz="2800" i="1" dirty="0" smtClean="0"/>
              <a:t>y(t-t1) = sin (2πft/T + π/2 rad – t1)</a:t>
            </a:r>
          </a:p>
          <a:p>
            <a:pPr>
              <a:buNone/>
            </a:pPr>
            <a:r>
              <a:rPr lang="en-SG" sz="2800" i="1" dirty="0" smtClean="0"/>
              <a:t>            = </a:t>
            </a:r>
            <a:r>
              <a:rPr lang="en-SG" sz="2800" i="1" dirty="0" smtClean="0"/>
              <a:t>sin (2</a:t>
            </a:r>
            <a:r>
              <a:rPr lang="el-GR" sz="2800" i="1" dirty="0" smtClean="0"/>
              <a:t>π</a:t>
            </a:r>
            <a:r>
              <a:rPr lang="en-SG" sz="2800" i="1" dirty="0" smtClean="0"/>
              <a:t>ft/T + </a:t>
            </a:r>
            <a:r>
              <a:rPr lang="el-GR" sz="2800" i="1" dirty="0" smtClean="0"/>
              <a:t>π/2 </a:t>
            </a:r>
            <a:r>
              <a:rPr lang="en-SG" sz="2800" i="1" dirty="0" err="1" smtClean="0"/>
              <a:t>rad</a:t>
            </a:r>
            <a:r>
              <a:rPr lang="en-SG" sz="2800" i="1" dirty="0" smtClean="0"/>
              <a:t> –</a:t>
            </a:r>
            <a:r>
              <a:rPr lang="el-GR" sz="2800" i="1" dirty="0" smtClean="0"/>
              <a:t>π </a:t>
            </a:r>
            <a:r>
              <a:rPr lang="en-SG" sz="2800" i="1" dirty="0" err="1" smtClean="0"/>
              <a:t>rad</a:t>
            </a:r>
            <a:r>
              <a:rPr lang="en-SG" sz="2800" i="1" dirty="0" smtClean="0"/>
              <a:t>)</a:t>
            </a:r>
          </a:p>
          <a:p>
            <a:pPr>
              <a:buNone/>
            </a:pPr>
            <a:r>
              <a:rPr lang="en-SG" sz="2800" i="1" dirty="0" smtClean="0"/>
              <a:t>            = </a:t>
            </a:r>
            <a:r>
              <a:rPr lang="en-SG" sz="2800" i="1" dirty="0" smtClean="0"/>
              <a:t>sin (2</a:t>
            </a:r>
            <a:r>
              <a:rPr lang="el-GR" sz="2800" i="1" dirty="0" smtClean="0"/>
              <a:t>π</a:t>
            </a:r>
            <a:r>
              <a:rPr lang="en-SG" sz="2800" i="1" dirty="0" smtClean="0"/>
              <a:t>ft/T - </a:t>
            </a:r>
            <a:r>
              <a:rPr lang="el-GR" sz="2800" i="1" dirty="0" smtClean="0"/>
              <a:t>π/2 </a:t>
            </a:r>
            <a:r>
              <a:rPr lang="en-SG" sz="2800" i="1" dirty="0" err="1" smtClean="0"/>
              <a:t>rad</a:t>
            </a:r>
            <a:r>
              <a:rPr lang="en-SG" sz="2800" i="1" dirty="0" smtClean="0"/>
              <a:t>)</a:t>
            </a:r>
            <a:endParaRPr lang="en-SG" sz="28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643866" cy="520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398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TEORI SINYAL DAN SISTEM</vt:lpstr>
      <vt:lpstr>Linieritas</vt:lpstr>
      <vt:lpstr>Slide 3</vt:lpstr>
      <vt:lpstr>Penyelesaian</vt:lpstr>
      <vt:lpstr>Contoh:</vt:lpstr>
      <vt:lpstr>Penyelesaian:</vt:lpstr>
      <vt:lpstr>Time Invariant</vt:lpstr>
      <vt:lpstr>Slide 8</vt:lpstr>
      <vt:lpstr>Slide 9</vt:lpstr>
      <vt:lpstr>Studi Kasus Sistem Recording Digital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Éric Vadeboncoeur</dc:creator>
  <cp:lastModifiedBy>HP Mini</cp:lastModifiedBy>
  <cp:revision>17</cp:revision>
  <dcterms:created xsi:type="dcterms:W3CDTF">2008-04-08T20:37:24Z</dcterms:created>
  <dcterms:modified xsi:type="dcterms:W3CDTF">2010-10-05T14:32:12Z</dcterms:modified>
</cp:coreProperties>
</file>