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D4D3A"/>
    <a:srgbClr val="233D2E"/>
    <a:srgbClr val="D6E8DD"/>
    <a:srgbClr val="20382A"/>
    <a:srgbClr val="437356"/>
  </p:clrMru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7941" autoAdjust="0"/>
    <p:restoredTop sz="90929"/>
  </p:normalViewPr>
  <p:slideViewPr>
    <p:cSldViewPr>
      <p:cViewPr varScale="1">
        <p:scale>
          <a:sx n="70" d="100"/>
          <a:sy n="70" d="100"/>
        </p:scale>
        <p:origin x="-161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62AF66-1EB9-4B94-B0CC-3CFACFC344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057400"/>
            <a:ext cx="518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4343400" cy="1752600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A4BC621-FAED-41C0-88CE-55092ABB8B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5AA35-ACB0-4B73-BD41-FA20197116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21526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055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0DED4-6233-45F8-A2AF-07869A4455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95F60-1AE7-4DDC-94A0-7B87FFF6DF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2E1ED-16FD-4EC1-803F-D0F477790A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5FD0B-9D13-4B8F-81D3-21B66D20E9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EF58C-A19F-401B-B2FB-03B4C452A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4B77C-6233-4499-9EF1-55B0BFB19F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D28C3-19D2-4B53-B6FE-2600598893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9F062-01B4-451A-974C-79678925BC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BC44B-7B80-4823-946F-FCCA9A8898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98F187-6FA2-4641-8996-4A8B66AA8D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6824682" cy="1143000"/>
          </a:xfrm>
        </p:spPr>
        <p:txBody>
          <a:bodyPr/>
          <a:lstStyle/>
          <a:p>
            <a:r>
              <a:rPr lang="en-US" sz="44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12SaruYellowFog" pitchFamily="2" charset="0"/>
              </a:rPr>
              <a:t>Mengelola</a:t>
            </a:r>
            <a:r>
              <a:rPr lang="en-US" sz="44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12SaruYellowFog" pitchFamily="2" charset="0"/>
              </a:rPr>
              <a:t> </a:t>
            </a:r>
            <a:r>
              <a:rPr lang="en-US" sz="44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12SaruYellowFog" pitchFamily="2" charset="0"/>
              </a:rPr>
              <a:t>Desain</a:t>
            </a:r>
            <a:r>
              <a:rPr lang="en-US" sz="44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12SaruYellowFog" pitchFamily="2" charset="0"/>
              </a:rPr>
              <a:t> </a:t>
            </a:r>
            <a:r>
              <a:rPr lang="en-US" sz="44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12SaruYellowFog" pitchFamily="2" charset="0"/>
              </a:rPr>
              <a:t>Tabel</a:t>
            </a:r>
            <a:endParaRPr lang="en-US" sz="4400" b="1" u="sng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12SaruYellowFog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118" y="5857892"/>
            <a:ext cx="4786346" cy="614370"/>
          </a:xfrm>
        </p:spPr>
        <p:txBody>
          <a:bodyPr/>
          <a:lstStyle/>
          <a:p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itectura" pitchFamily="34" charset="0"/>
              </a:rPr>
              <a:t>Adi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itectura" pitchFamily="34" charset="0"/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itectura" pitchFamily="34" charset="0"/>
              </a:rPr>
              <a:t>Rachmanto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itectura" pitchFamily="34" charset="0"/>
              </a:rPr>
              <a:t>,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itectura" pitchFamily="34" charset="0"/>
              </a:rPr>
              <a:t>S.Kom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itectura" pitchFamily="34" charset="0"/>
              </a:rPr>
              <a:t> – UNIKOM - 2010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citectur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5672" y="2843848"/>
            <a:ext cx="819657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strike="noStrike" kern="0" cap="none" spc="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uLnTx/>
                <a:uFillTx/>
                <a:latin typeface="12SaruYellowFog" pitchFamily="2" charset="0"/>
                <a:ea typeface="+mj-ea"/>
                <a:cs typeface="+mj-cs"/>
              </a:rPr>
              <a:t>M I c r o s o f t</a:t>
            </a:r>
            <a:r>
              <a:rPr kumimoji="0" lang="en-US" sz="3200" b="1" i="0" strike="noStrike" kern="0" cap="none" spc="0" normalizeH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uLnTx/>
                <a:uFillTx/>
                <a:latin typeface="12SaruYellowFog" pitchFamily="2" charset="0"/>
                <a:ea typeface="+mj-ea"/>
                <a:cs typeface="+mj-cs"/>
              </a:rPr>
              <a:t>  A c </a:t>
            </a:r>
            <a:r>
              <a:rPr kumimoji="0" lang="en-US" sz="3200" b="1" i="0" strike="noStrike" kern="0" cap="none" spc="0" normalizeH="0" noProof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uLnTx/>
                <a:uFillTx/>
                <a:latin typeface="12SaruYellowFog" pitchFamily="2" charset="0"/>
                <a:ea typeface="+mj-ea"/>
                <a:cs typeface="+mj-cs"/>
              </a:rPr>
              <a:t>c</a:t>
            </a:r>
            <a:r>
              <a:rPr kumimoji="0" lang="en-US" sz="3200" b="1" i="0" strike="noStrike" kern="0" cap="none" spc="0" normalizeH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uLnTx/>
                <a:uFillTx/>
                <a:latin typeface="12SaruYellowFog" pitchFamily="2" charset="0"/>
                <a:ea typeface="+mj-ea"/>
                <a:cs typeface="+mj-cs"/>
              </a:rPr>
              <a:t> e s </a:t>
            </a:r>
            <a:r>
              <a:rPr kumimoji="0" lang="en-US" sz="3200" b="1" i="0" strike="noStrike" kern="0" cap="none" spc="0" normalizeH="0" noProof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uLnTx/>
                <a:uFillTx/>
                <a:latin typeface="12SaruYellowFog" pitchFamily="2" charset="0"/>
                <a:ea typeface="+mj-ea"/>
                <a:cs typeface="+mj-cs"/>
              </a:rPr>
              <a:t>s</a:t>
            </a:r>
            <a:r>
              <a:rPr kumimoji="0" lang="en-US" sz="3200" b="1" i="0" strike="noStrike" kern="0" cap="none" spc="0" normalizeH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uLnTx/>
                <a:uFillTx/>
                <a:latin typeface="12SaruYellowFog" pitchFamily="2" charset="0"/>
                <a:ea typeface="+mj-ea"/>
                <a:cs typeface="+mj-cs"/>
              </a:rPr>
              <a:t> 2 0 1 0</a:t>
            </a:r>
            <a:endParaRPr kumimoji="0" lang="en-US" sz="3200" b="1" i="0" strike="noStrike" kern="0" cap="none" spc="0" normalizeH="0" baseline="0" noProof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uLnTx/>
              <a:uFillTx/>
              <a:latin typeface="12SaruYellowFog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3588" y="1115688"/>
            <a:ext cx="3857652" cy="4500594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Maka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akan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muncul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satu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baris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/ field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baru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diatas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field yang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tadi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kita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seleksi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Di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baris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yang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baru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isi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  <a:latin typeface="Trebuchet MS" pitchFamily="34" charset="0"/>
              </a:rPr>
              <a:t>Field Name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dengan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Rata_rata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kemudian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  <a:latin typeface="Trebuchet MS" pitchFamily="34" charset="0"/>
              </a:rPr>
              <a:t>Data Type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pilih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yang </a:t>
            </a:r>
            <a:r>
              <a:rPr lang="en-US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Number</a:t>
            </a:r>
          </a:p>
          <a:p>
            <a:endParaRPr lang="en-US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85720" y="142852"/>
            <a:ext cx="828680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50" normalizeH="0" baseline="0" noProof="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Menyisi</a:t>
            </a:r>
            <a:r>
              <a:rPr kumimoji="0" lang="en-US" sz="4400" b="1" i="0" u="none" strike="noStrike" kern="0" cap="none" spc="50" normalizeH="0" noProof="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pkan</a:t>
            </a:r>
            <a:r>
              <a:rPr kumimoji="0" lang="en-US" sz="4400" b="1" i="0" u="none" strike="noStrike" kern="0" cap="none" spc="50" normalizeH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50" normalizeH="0" baseline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Field</a:t>
            </a:r>
            <a:endParaRPr kumimoji="0" lang="en-US" sz="4400" b="1" i="0" u="none" strike="noStrike" kern="0" cap="none" spc="50" normalizeH="0" baseline="0" noProof="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12SaruYellowFog" pitchFamily="2" charset="0"/>
              <a:ea typeface="+mj-ea"/>
              <a:cs typeface="+mj-cs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9862" y="1159830"/>
            <a:ext cx="400052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52"/>
            <a:ext cx="8429684" cy="785818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Field name 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bertipe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ketentuan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panjang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ukuran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dimasukkan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pilihan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propertinya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3776" y="1074745"/>
          <a:ext cx="8715468" cy="521177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830981"/>
                <a:gridCol w="6884487"/>
              </a:tblGrid>
              <a:tr h="44896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PILIHAN</a:t>
                      </a:r>
                      <a:endParaRPr lang="en-US" sz="1050" b="1" u="non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KETERANGAN</a:t>
                      </a:r>
                      <a:endParaRPr lang="en-US" sz="1050" b="1" u="non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2769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solidFill>
                            <a:srgbClr val="C00000"/>
                          </a:solidFill>
                          <a:effectLst/>
                        </a:rPr>
                        <a:t>Byte</a:t>
                      </a:r>
                      <a:endParaRPr lang="en-US" sz="1200" b="1" u="none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Memberikan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integer (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bilangan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bulat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)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dari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0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255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tidak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termasuk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pecahan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lang="en-US" sz="1050" b="1" u="none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0237" marR="60237" marT="0" marB="0" anchor="ctr"/>
                </a:tc>
              </a:tr>
              <a:tr h="54126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solidFill>
                            <a:srgbClr val="C00000"/>
                          </a:solidFill>
                          <a:effectLst/>
                        </a:rPr>
                        <a:t>Decimal</a:t>
                      </a:r>
                      <a:endParaRPr lang="en-US" sz="1200" b="1" u="none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Memberikan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dari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-10E28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10E28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dengan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ketelitian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28 digit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belakang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titik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decimal.</a:t>
                      </a:r>
                      <a:endParaRPr lang="en-US" sz="1050" b="1" u="none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0237" marR="60237" marT="0" marB="0" anchor="ctr"/>
                </a:tc>
              </a:tr>
              <a:tr h="52769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solidFill>
                            <a:srgbClr val="C00000"/>
                          </a:solidFill>
                          <a:effectLst/>
                        </a:rPr>
                        <a:t>Integer</a:t>
                      </a:r>
                      <a:endParaRPr lang="en-US" sz="1200" b="1" u="none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marL="952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Memberikan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integer (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bilangan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bulat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)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dari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-32,768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32,767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tidak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termasuk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pecahan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lang="en-US" sz="1050" b="1" u="none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0237" marR="60237" marT="0" marB="0" anchor="ctr"/>
                </a:tc>
              </a:tr>
              <a:tr h="527694">
                <a:tc>
                  <a:txBody>
                    <a:bodyPr/>
                    <a:lstStyle/>
                    <a:p>
                      <a:pPr marL="17145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solidFill>
                            <a:srgbClr val="C00000"/>
                          </a:solidFill>
                          <a:effectLst/>
                        </a:rPr>
                        <a:t>Long Integer</a:t>
                      </a:r>
                      <a:endParaRPr lang="en-US" sz="1200" b="1" u="none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Memberikan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integer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dari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-2,147,483,648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2,147,483,647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tidak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termasuk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pecahan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lang="en-US" sz="1050" b="1" u="none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0237" marR="60237" marT="0" marB="0" anchor="ctr"/>
                </a:tc>
              </a:tr>
              <a:tr h="105538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solidFill>
                            <a:srgbClr val="C00000"/>
                          </a:solidFill>
                          <a:effectLst/>
                        </a:rPr>
                        <a:t>Single</a:t>
                      </a:r>
                      <a:endParaRPr lang="en-US" sz="1200" b="1" u="none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marL="952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Memberikan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bilangan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nyata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(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bilangan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yang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mungkin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memiliki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pecahan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terkecil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)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dengan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ketelitian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7 digit decimal, yang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dimulai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dari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-3.402823E28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-1.401298E45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3.402823E38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untuk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positif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lang="en-US" sz="1050" b="1" u="none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0237" marR="60237" marT="0" marB="0" anchor="ctr"/>
                </a:tc>
              </a:tr>
              <a:tr h="158308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solidFill>
                            <a:srgbClr val="C00000"/>
                          </a:solidFill>
                          <a:effectLst/>
                        </a:rPr>
                        <a:t>Double</a:t>
                      </a:r>
                      <a:endParaRPr lang="en-US" sz="1200" b="1" u="none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marL="952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Memberikan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nyata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(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bilangan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yang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mungkin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memiliki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pecahan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terkecil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)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dengan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ketelitian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15 digit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belakang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titik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decimal, yang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dimulai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dari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-1.72000069313486231E308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dengan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-4.94065645841247E-324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untuk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negatif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1.7200069313486231E308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4.94065645841247E-324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untuk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positif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lang="en-US" sz="1050" b="1" u="none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0237" marR="60237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1456"/>
            <a:ext cx="8610600" cy="762000"/>
          </a:xfrm>
        </p:spPr>
        <p:txBody>
          <a:bodyPr/>
          <a:lstStyle/>
          <a:p>
            <a:pPr algn="ctr"/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12SaruYellowFog" pitchFamily="2" charset="0"/>
              </a:rPr>
              <a:t>Membuat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12SaruYellowFog" pitchFamily="2" charset="0"/>
              </a:rPr>
              <a:t> Primary Key</a:t>
            </a:r>
            <a:endParaRPr lang="en-US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12SaruYellowFo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172480" cy="4419616"/>
          </a:xfrm>
        </p:spPr>
        <p:txBody>
          <a:bodyPr/>
          <a:lstStyle/>
          <a:p>
            <a:pPr algn="just"/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Primary Key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adalah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field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dari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tabel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yang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merupakan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field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unik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dan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tidak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boleh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ada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nilai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data yang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sama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.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Ini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merupakan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kunci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dari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field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lainnya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2357430"/>
            <a:ext cx="42862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355600" algn="just">
              <a:buFont typeface="Arial" pitchFamily="34" charset="0"/>
              <a:buChar char="•"/>
            </a:pPr>
            <a:r>
              <a:rPr lang="en-US" dirty="0" err="1" smtClean="0">
                <a:cs typeface="Times New Roman" pitchFamily="18" charset="0"/>
              </a:rPr>
              <a:t>Untuk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membuat</a:t>
            </a:r>
            <a:r>
              <a:rPr lang="en-US" dirty="0" smtClean="0">
                <a:cs typeface="Times New Roman" pitchFamily="18" charset="0"/>
              </a:rPr>
              <a:t> primary key </a:t>
            </a:r>
            <a:r>
              <a:rPr lang="en-US" dirty="0" err="1" smtClean="0">
                <a:cs typeface="Times New Roman" pitchFamily="18" charset="0"/>
              </a:rPr>
              <a:t>pada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tabel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lakukan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langkah</a:t>
            </a:r>
            <a:r>
              <a:rPr lang="en-US" dirty="0" smtClean="0">
                <a:cs typeface="Times New Roman" pitchFamily="18" charset="0"/>
              </a:rPr>
              <a:t> – </a:t>
            </a:r>
            <a:r>
              <a:rPr lang="en-US" dirty="0" err="1" smtClean="0">
                <a:cs typeface="Times New Roman" pitchFamily="18" charset="0"/>
              </a:rPr>
              <a:t>langkah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sebagai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berikut</a:t>
            </a:r>
            <a:r>
              <a:rPr lang="en-US" dirty="0" smtClean="0">
                <a:cs typeface="Times New Roman" pitchFamily="18" charset="0"/>
              </a:rPr>
              <a:t> :</a:t>
            </a:r>
          </a:p>
          <a:p>
            <a:pPr marL="450850" indent="-355600" algn="just"/>
            <a:endParaRPr lang="en-US" dirty="0" smtClean="0">
              <a:cs typeface="Times New Roman" pitchFamily="18" charset="0"/>
            </a:endParaRPr>
          </a:p>
          <a:p>
            <a:pPr marL="450850" indent="-355600" algn="just"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C00000"/>
                </a:solidFill>
                <a:cs typeface="Times New Roman" pitchFamily="18" charset="0"/>
              </a:rPr>
              <a:t>Klik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cs typeface="Times New Roman" pitchFamily="18" charset="0"/>
              </a:rPr>
              <a:t>kanan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 field yang </a:t>
            </a:r>
            <a:r>
              <a:rPr lang="en-US" dirty="0" err="1" smtClean="0">
                <a:solidFill>
                  <a:srgbClr val="C00000"/>
                </a:solidFill>
                <a:cs typeface="Times New Roman" pitchFamily="18" charset="0"/>
              </a:rPr>
              <a:t>akan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cs typeface="Times New Roman" pitchFamily="18" charset="0"/>
              </a:rPr>
              <a:t>dijadikan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 primary key </a:t>
            </a:r>
            <a:r>
              <a:rPr lang="en-US" dirty="0" err="1" smtClean="0">
                <a:solidFill>
                  <a:srgbClr val="C00000"/>
                </a:solidFill>
                <a:cs typeface="Times New Roman" pitchFamily="18" charset="0"/>
              </a:rPr>
              <a:t>kemudian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cs typeface="Times New Roman" pitchFamily="18" charset="0"/>
              </a:rPr>
              <a:t>klik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menu Primary Key</a:t>
            </a:r>
            <a:endParaRPr lang="en-US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071678"/>
            <a:ext cx="407196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1456"/>
            <a:ext cx="8610600" cy="762000"/>
          </a:xfrm>
        </p:spPr>
        <p:txBody>
          <a:bodyPr/>
          <a:lstStyle/>
          <a:p>
            <a:pPr algn="ctr"/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12SaruYellowFog" pitchFamily="2" charset="0"/>
              </a:rPr>
              <a:t>Membuat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12SaruYellowFog" pitchFamily="2" charset="0"/>
              </a:rPr>
              <a:t> Primary Key</a:t>
            </a:r>
            <a:endParaRPr lang="en-US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12SaruYellowFog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96" y="1000108"/>
            <a:ext cx="42862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355600" algn="just">
              <a:buFont typeface="Wingdings" pitchFamily="2" charset="2"/>
              <a:buChar char="ü"/>
            </a:pP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Atau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pilih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field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pada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tabel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kemudian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klik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pada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icon menu Primary Key</a:t>
            </a:r>
          </a:p>
          <a:p>
            <a:pPr marL="450850" indent="-355600" algn="just">
              <a:buFont typeface="Wingdings" pitchFamily="2" charset="2"/>
              <a:buChar char="ü"/>
            </a:pPr>
            <a:endParaRPr lang="en-US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0850" indent="-355600" algn="just">
              <a:buFont typeface="Wingdings" pitchFamily="2" charset="2"/>
              <a:buChar char="ü"/>
            </a:pPr>
            <a:endParaRPr lang="en-US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0850" indent="-355600" algn="just">
              <a:buFont typeface="Wingdings" pitchFamily="2" charset="2"/>
              <a:buChar char="ü"/>
            </a:pPr>
            <a:endParaRPr lang="en-US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0850" indent="-355600" algn="just"/>
            <a:endParaRPr lang="en-US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0850" indent="-355600" algn="just"/>
            <a:endParaRPr lang="en-US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0850" indent="-355600" algn="just">
              <a:buFont typeface="Wingdings" pitchFamily="2" charset="2"/>
              <a:buChar char="ü"/>
            </a:pP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Selanjutnya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akan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terlihat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tanda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primary key (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tanda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simbol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kunci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)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pada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field yang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dibuat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menjadi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primary key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tersebut</a:t>
            </a:r>
            <a:endParaRPr lang="en-US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000108"/>
            <a:ext cx="431482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val 7"/>
          <p:cNvSpPr/>
          <p:nvPr/>
        </p:nvSpPr>
        <p:spPr>
          <a:xfrm>
            <a:off x="4925992" y="1036998"/>
            <a:ext cx="646140" cy="928694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7364" y="4071942"/>
            <a:ext cx="436091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Oval 9"/>
          <p:cNvSpPr/>
          <p:nvPr/>
        </p:nvSpPr>
        <p:spPr>
          <a:xfrm>
            <a:off x="4456420" y="4483724"/>
            <a:ext cx="285752" cy="35719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Isikan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di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Jendela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DataSheet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View </a:t>
            </a:r>
            <a:b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data – data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sebagai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berikut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:</a:t>
            </a:r>
            <a:endParaRPr lang="en-US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536" y="1146182"/>
            <a:ext cx="8905620" cy="449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Mengurutkan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Data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4386266" cy="5000660"/>
          </a:xfrm>
        </p:spPr>
        <p:txBody>
          <a:bodyPr/>
          <a:lstStyle/>
          <a:p>
            <a:pPr lvl="0" algn="just"/>
            <a:r>
              <a:rPr lang="en-US" sz="2200" dirty="0" err="1" smtClean="0"/>
              <a:t>Mengurutkan</a:t>
            </a:r>
            <a:r>
              <a:rPr lang="en-US" sz="2200" dirty="0" smtClean="0"/>
              <a:t> data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menampilkan</a:t>
            </a:r>
            <a:r>
              <a:rPr lang="en-US" sz="2200" dirty="0" smtClean="0"/>
              <a:t> data record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urutan</a:t>
            </a:r>
            <a:r>
              <a:rPr lang="en-US" sz="2200" dirty="0" smtClean="0"/>
              <a:t> </a:t>
            </a:r>
            <a:r>
              <a:rPr lang="en-US" sz="2200" dirty="0" err="1" smtClean="0"/>
              <a:t>tertentu</a:t>
            </a:r>
            <a:r>
              <a:rPr lang="en-US" sz="2200" dirty="0" smtClean="0"/>
              <a:t> </a:t>
            </a:r>
            <a:r>
              <a:rPr lang="en-US" sz="2200" dirty="0" err="1" smtClean="0"/>
              <a:t>baik</a:t>
            </a:r>
            <a:r>
              <a:rPr lang="en-US" sz="2200" dirty="0" smtClean="0"/>
              <a:t> </a:t>
            </a:r>
            <a:r>
              <a:rPr lang="en-US" sz="2200" dirty="0" err="1" smtClean="0"/>
              <a:t>berdasarkan</a:t>
            </a:r>
            <a:r>
              <a:rPr lang="en-US" sz="2200" dirty="0" smtClean="0"/>
              <a:t> </a:t>
            </a:r>
            <a:r>
              <a:rPr lang="en-US" sz="2200" dirty="0" err="1" smtClean="0"/>
              <a:t>urutan</a:t>
            </a:r>
            <a:r>
              <a:rPr lang="en-US" sz="2200" dirty="0" smtClean="0"/>
              <a:t> </a:t>
            </a:r>
            <a:r>
              <a:rPr lang="en-US" sz="2200" dirty="0" err="1" smtClean="0"/>
              <a:t>abjad</a:t>
            </a:r>
            <a:r>
              <a:rPr lang="en-US" sz="2200" dirty="0" smtClean="0"/>
              <a:t> </a:t>
            </a:r>
            <a:r>
              <a:rPr lang="en-US" sz="2200" dirty="0" err="1" smtClean="0"/>
              <a:t>maupun</a:t>
            </a:r>
            <a:r>
              <a:rPr lang="en-US" sz="2200" dirty="0" smtClean="0"/>
              <a:t> </a:t>
            </a:r>
            <a:r>
              <a:rPr lang="en-US" sz="2200" dirty="0" err="1" smtClean="0"/>
              <a:t>berdasarkan</a:t>
            </a:r>
            <a:r>
              <a:rPr lang="en-US" sz="2200" dirty="0" smtClean="0"/>
              <a:t> </a:t>
            </a:r>
            <a:r>
              <a:rPr lang="en-US" sz="2200" dirty="0" err="1" smtClean="0"/>
              <a:t>urutan</a:t>
            </a:r>
            <a:r>
              <a:rPr lang="en-US" sz="2200" dirty="0" smtClean="0"/>
              <a:t> </a:t>
            </a:r>
            <a:r>
              <a:rPr lang="en-US" sz="2200" dirty="0" err="1" smtClean="0"/>
              <a:t>abjad</a:t>
            </a:r>
            <a:r>
              <a:rPr lang="en-US" sz="2200" dirty="0" smtClean="0"/>
              <a:t> </a:t>
            </a:r>
            <a:r>
              <a:rPr lang="en-US" sz="2200" dirty="0" err="1" smtClean="0"/>
              <a:t>maupun</a:t>
            </a:r>
            <a:r>
              <a:rPr lang="en-US" sz="2200" dirty="0" smtClean="0"/>
              <a:t> </a:t>
            </a:r>
            <a:r>
              <a:rPr lang="en-US" sz="2200" dirty="0" err="1" smtClean="0"/>
              <a:t>berdasarkan</a:t>
            </a:r>
            <a:r>
              <a:rPr lang="en-US" sz="2200" dirty="0" smtClean="0"/>
              <a:t> </a:t>
            </a:r>
            <a:r>
              <a:rPr lang="en-US" sz="2200" dirty="0" err="1" smtClean="0"/>
              <a:t>nilai</a:t>
            </a:r>
            <a:r>
              <a:rPr lang="en-US" sz="2200" dirty="0" smtClean="0"/>
              <a:t> data record.</a:t>
            </a:r>
          </a:p>
          <a:p>
            <a:pPr algn="just"/>
            <a:r>
              <a:rPr lang="en-US" sz="2200" dirty="0" err="1" smtClean="0"/>
              <a:t>Klik</a:t>
            </a:r>
            <a:r>
              <a:rPr lang="en-US" sz="2200" dirty="0" smtClean="0"/>
              <a:t> </a:t>
            </a:r>
            <a:r>
              <a:rPr lang="en-US" sz="2200" dirty="0" err="1" smtClean="0"/>
              <a:t>kanan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klik</a:t>
            </a:r>
            <a:r>
              <a:rPr lang="en-US" sz="2200" dirty="0" smtClean="0"/>
              <a:t> </a:t>
            </a:r>
            <a:r>
              <a:rPr lang="en-US" sz="2200" dirty="0" err="1" smtClean="0"/>
              <a:t>kiri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bagian</a:t>
            </a:r>
            <a:r>
              <a:rPr lang="en-US" sz="2200" dirty="0" smtClean="0"/>
              <a:t> </a:t>
            </a:r>
            <a:r>
              <a:rPr lang="en-US" sz="2200" dirty="0" err="1" smtClean="0"/>
              <a:t>judul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tampilan</a:t>
            </a:r>
            <a:r>
              <a:rPr lang="en-US" sz="2200" dirty="0" smtClean="0"/>
              <a:t> </a:t>
            </a:r>
            <a:r>
              <a:rPr lang="en-US" sz="22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DataSheet</a:t>
            </a:r>
            <a:r>
              <a:rPr lang="en-US" sz="2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View</a:t>
            </a:r>
            <a:r>
              <a:rPr lang="en-US" sz="2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/>
              <a:t>kemudian</a:t>
            </a:r>
            <a:r>
              <a:rPr lang="en-US" sz="2200" dirty="0" smtClean="0"/>
              <a:t> </a:t>
            </a:r>
            <a:r>
              <a:rPr lang="en-US" sz="2200" dirty="0" err="1" smtClean="0"/>
              <a:t>kita</a:t>
            </a:r>
            <a:r>
              <a:rPr lang="en-US" sz="2200" dirty="0" smtClean="0"/>
              <a:t> </a:t>
            </a:r>
            <a:r>
              <a:rPr lang="en-US" sz="2200" dirty="0" err="1" smtClean="0"/>
              <a:t>bisa</a:t>
            </a:r>
            <a:r>
              <a:rPr lang="en-US" sz="2200" dirty="0" smtClean="0"/>
              <a:t> </a:t>
            </a:r>
            <a:r>
              <a:rPr lang="en-US" sz="2200" dirty="0" err="1" smtClean="0"/>
              <a:t>memilih</a:t>
            </a:r>
            <a:r>
              <a:rPr lang="en-US" sz="2200" dirty="0" smtClean="0"/>
              <a:t>, </a:t>
            </a:r>
            <a:r>
              <a:rPr lang="en-US" sz="2200" dirty="0" err="1" smtClean="0"/>
              <a:t>apakah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diurutkan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urutan</a:t>
            </a:r>
            <a:r>
              <a:rPr lang="en-US" sz="2200" dirty="0" smtClean="0"/>
              <a:t> </a:t>
            </a:r>
            <a:r>
              <a:rPr lang="en-US" sz="2200" dirty="0" err="1" smtClean="0"/>
              <a:t>besar</a:t>
            </a:r>
            <a:r>
              <a:rPr lang="en-US" sz="2200" dirty="0" smtClean="0"/>
              <a:t> </a:t>
            </a:r>
            <a:r>
              <a:rPr lang="en-US" sz="2200" dirty="0" err="1" smtClean="0"/>
              <a:t>menuju</a:t>
            </a:r>
            <a:r>
              <a:rPr lang="en-US" sz="2200" dirty="0" smtClean="0"/>
              <a:t> yang </a:t>
            </a:r>
            <a:r>
              <a:rPr lang="en-US" sz="2200" dirty="0" err="1" smtClean="0"/>
              <a:t>kecil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sebaliknya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r="45090"/>
          <a:stretch>
            <a:fillRect/>
          </a:stretch>
        </p:blipFill>
        <p:spPr bwMode="auto">
          <a:xfrm>
            <a:off x="4799962" y="1173478"/>
            <a:ext cx="385765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Menyaring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Data (</a:t>
            </a:r>
            <a:r>
              <a:rPr lang="en-US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Filter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)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Menyaring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data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adalah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menampilkan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data-data record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berdasarkan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kriteria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tertentu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.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Dengan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Filter,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kita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dapat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membaca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data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dengan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mudah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karena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data yang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ditampilkan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hanya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data yang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sesuai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atau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yang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memenuhi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kriteria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penyaringan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202" y="983768"/>
            <a:ext cx="7572428" cy="4267216"/>
          </a:xfrm>
        </p:spPr>
        <p:txBody>
          <a:bodyPr/>
          <a:lstStyle/>
          <a:p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Untuk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membentuk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tabel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dari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objek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tabel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yang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sudah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ada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,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ada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dua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cara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untuk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melakukannya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,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yaitu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:</a:t>
            </a:r>
          </a:p>
          <a:p>
            <a:pPr>
              <a:buNone/>
            </a:pPr>
            <a:endParaRPr lang="en-U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Light ITC" pitchFamily="34" charset="0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en-US" sz="2600" b="1" dirty="0" err="1" smtClean="0">
                <a:latin typeface="Cambria" pitchFamily="18" charset="0"/>
              </a:rPr>
              <a:t>Melalui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jendela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DataSheet</a:t>
            </a:r>
            <a:r>
              <a:rPr lang="en-US" sz="2600" b="1" dirty="0" smtClean="0">
                <a:latin typeface="Cambria" pitchFamily="18" charset="0"/>
              </a:rPr>
              <a:t> View, </a:t>
            </a:r>
            <a:r>
              <a:rPr lang="en-US" sz="2600" b="1" dirty="0" err="1" smtClean="0">
                <a:latin typeface="Cambria" pitchFamily="18" charset="0"/>
              </a:rPr>
              <a:t>dimana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kita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dapat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memasukkan</a:t>
            </a:r>
            <a:r>
              <a:rPr lang="en-US" sz="2600" b="1" dirty="0" smtClean="0">
                <a:latin typeface="Cambria" pitchFamily="18" charset="0"/>
              </a:rPr>
              <a:t> data input </a:t>
            </a:r>
            <a:r>
              <a:rPr lang="en-US" sz="2600" b="1" dirty="0" err="1" smtClean="0">
                <a:latin typeface="Cambria" pitchFamily="18" charset="0"/>
              </a:rPr>
              <a:t>terlebih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dahulu</a:t>
            </a:r>
            <a:r>
              <a:rPr lang="en-US" sz="2600" b="1" dirty="0" smtClean="0">
                <a:latin typeface="Cambria" pitchFamily="18" charset="0"/>
              </a:rPr>
              <a:t>, </a:t>
            </a:r>
            <a:r>
              <a:rPr lang="en-US" sz="2600" b="1" dirty="0" err="1" smtClean="0">
                <a:latin typeface="Cambria" pitchFamily="18" charset="0"/>
              </a:rPr>
              <a:t>baru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mengatur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struktur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tabel</a:t>
            </a:r>
            <a:r>
              <a:rPr lang="en-US" sz="2600" b="1" dirty="0" smtClean="0">
                <a:latin typeface="Cambria" pitchFamily="18" charset="0"/>
              </a:rPr>
              <a:t>.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600" b="1" dirty="0" err="1" smtClean="0">
                <a:latin typeface="Cambria" pitchFamily="18" charset="0"/>
              </a:rPr>
              <a:t>Melalui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jendela</a:t>
            </a:r>
            <a:r>
              <a:rPr lang="en-US" sz="2600" b="1" dirty="0" smtClean="0">
                <a:latin typeface="Cambria" pitchFamily="18" charset="0"/>
              </a:rPr>
              <a:t> Design View, </a:t>
            </a:r>
            <a:r>
              <a:rPr lang="en-US" sz="2600" b="1" dirty="0" err="1" smtClean="0">
                <a:latin typeface="Cambria" pitchFamily="18" charset="0"/>
              </a:rPr>
              <a:t>dimana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kita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dapat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membuat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struktur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tabel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dahulu</a:t>
            </a:r>
            <a:r>
              <a:rPr lang="en-US" sz="2600" b="1" dirty="0" smtClean="0">
                <a:latin typeface="Cambria" pitchFamily="18" charset="0"/>
              </a:rPr>
              <a:t>, </a:t>
            </a:r>
            <a:r>
              <a:rPr lang="en-US" sz="2600" b="1" dirty="0" err="1" smtClean="0">
                <a:latin typeface="Cambria" pitchFamily="18" charset="0"/>
              </a:rPr>
              <a:t>baru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memasukkan</a:t>
            </a:r>
            <a:r>
              <a:rPr lang="en-US" sz="2600" b="1" dirty="0" smtClean="0">
                <a:latin typeface="Cambria" pitchFamily="18" charset="0"/>
              </a:rPr>
              <a:t> data input.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328" y="992856"/>
            <a:ext cx="7743852" cy="1624010"/>
          </a:xfrm>
        </p:spPr>
        <p:txBody>
          <a:bodyPr/>
          <a:lstStyle/>
          <a:p>
            <a:pPr algn="just"/>
            <a:r>
              <a:rPr lang="en-US" sz="2400" b="1" dirty="0" err="1" smtClean="0">
                <a:solidFill>
                  <a:srgbClr val="C00000"/>
                </a:solidFill>
                <a:latin typeface="Trebuchet MS" pitchFamily="34" charset="0"/>
              </a:rPr>
              <a:t>Klik</a:t>
            </a:r>
            <a:r>
              <a:rPr lang="en-US" sz="2400" b="1" dirty="0" smtClean="0">
                <a:solidFill>
                  <a:srgbClr val="C00000"/>
                </a:solidFill>
                <a:latin typeface="Trebuchet MS" pitchFamily="34" charset="0"/>
              </a:rPr>
              <a:t> icon Design View, yang </a:t>
            </a:r>
            <a:r>
              <a:rPr lang="en-US" sz="2400" b="1" dirty="0" err="1" smtClean="0">
                <a:solidFill>
                  <a:srgbClr val="C00000"/>
                </a:solidFill>
                <a:latin typeface="Trebuchet MS" pitchFamily="34" charset="0"/>
              </a:rPr>
              <a:t>ada</a:t>
            </a:r>
            <a:r>
              <a:rPr lang="en-US" sz="2400" b="1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rebuchet MS" pitchFamily="34" charset="0"/>
              </a:rPr>
              <a:t>di</a:t>
            </a:r>
            <a:r>
              <a:rPr lang="en-US" sz="2400" b="1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Tab Field </a:t>
            </a:r>
            <a:r>
              <a:rPr lang="en-US" sz="2400" b="1" dirty="0" smtClean="0">
                <a:solidFill>
                  <a:srgbClr val="C00000"/>
                </a:solidFill>
                <a:latin typeface="Trebuchet MS" pitchFamily="34" charset="0"/>
                <a:sym typeface="Wingdings" pitchFamily="2" charset="2"/>
              </a:rPr>
              <a:t>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sym typeface="Wingdings" pitchFamily="2" charset="2"/>
              </a:rPr>
              <a:t>View</a:t>
            </a:r>
            <a:r>
              <a:rPr lang="en-US" sz="2400" b="1" dirty="0" smtClean="0">
                <a:solidFill>
                  <a:srgbClr val="C00000"/>
                </a:solidFill>
                <a:latin typeface="Trebuchet MS" pitchFamily="34" charset="0"/>
                <a:sym typeface="Wingdings" pitchFamily="2" charset="2"/>
              </a:rPr>
              <a:t> 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sym typeface="Wingdings" pitchFamily="2" charset="2"/>
              </a:rPr>
              <a:t>Design View </a:t>
            </a:r>
            <a:r>
              <a:rPr lang="en-US" sz="2400" b="1" dirty="0" err="1" smtClean="0">
                <a:solidFill>
                  <a:srgbClr val="C00000"/>
                </a:solidFill>
                <a:latin typeface="Trebuchet MS" pitchFamily="34" charset="0"/>
                <a:sym typeface="Wingdings" pitchFamily="2" charset="2"/>
              </a:rPr>
              <a:t>untuk</a:t>
            </a:r>
            <a:r>
              <a:rPr lang="en-US" sz="2400" b="1" dirty="0" smtClean="0">
                <a:solidFill>
                  <a:srgbClr val="C00000"/>
                </a:solidFill>
                <a:latin typeface="Trebuchet MS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rebuchet MS" pitchFamily="34" charset="0"/>
                <a:sym typeface="Wingdings" pitchFamily="2" charset="2"/>
              </a:rPr>
              <a:t>menampilkan</a:t>
            </a:r>
            <a:r>
              <a:rPr lang="en-US" sz="2400" b="1" dirty="0" smtClean="0">
                <a:solidFill>
                  <a:srgbClr val="C00000"/>
                </a:solidFill>
                <a:latin typeface="Trebuchet MS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rebuchet MS" pitchFamily="34" charset="0"/>
                <a:sym typeface="Wingdings" pitchFamily="2" charset="2"/>
              </a:rPr>
              <a:t>jendela</a:t>
            </a:r>
            <a:r>
              <a:rPr lang="en-US" sz="2400" b="1" dirty="0" smtClean="0">
                <a:solidFill>
                  <a:srgbClr val="C00000"/>
                </a:solidFill>
                <a:latin typeface="Trebuchet MS" pitchFamily="34" charset="0"/>
                <a:sym typeface="Wingdings" pitchFamily="2" charset="2"/>
              </a:rPr>
              <a:t> Design View</a:t>
            </a:r>
            <a:r>
              <a:rPr lang="en-US" sz="2400" b="1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endParaRPr lang="en-US" sz="2400" b="1" dirty="0">
              <a:solidFill>
                <a:srgbClr val="C00000"/>
              </a:solidFill>
              <a:latin typeface="Trebuchet MS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9168" y="1900650"/>
            <a:ext cx="5574732" cy="3600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2457642" y="2476208"/>
            <a:ext cx="785818" cy="928694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5106"/>
            <a:ext cx="8324880" cy="762000"/>
          </a:xfrm>
        </p:spPr>
        <p:txBody>
          <a:bodyPr/>
          <a:lstStyle/>
          <a:p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12SaruYellowFog" pitchFamily="2" charset="0"/>
              </a:rPr>
              <a:t>Jendela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12SaruYellowFog" pitchFamily="2" charset="0"/>
              </a:rPr>
              <a:t> Design View</a:t>
            </a:r>
            <a:endParaRPr 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12SaruYellowFo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4214842" cy="5000660"/>
          </a:xfrm>
        </p:spPr>
        <p:txBody>
          <a:bodyPr/>
          <a:lstStyle/>
          <a:p>
            <a:pPr algn="just"/>
            <a:r>
              <a:rPr lang="en-US" sz="2000" b="1" dirty="0" err="1" smtClean="0">
                <a:latin typeface="Arial Narrow" pitchFamily="34" charset="0"/>
              </a:rPr>
              <a:t>Dalam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jendela</a:t>
            </a:r>
            <a:r>
              <a:rPr lang="en-US" sz="2000" b="1" dirty="0" smtClean="0">
                <a:latin typeface="Arial Narrow" pitchFamily="34" charset="0"/>
              </a:rPr>
              <a:t> Design view </a:t>
            </a:r>
            <a:r>
              <a:rPr lang="en-US" sz="2000" b="1" dirty="0" err="1" smtClean="0">
                <a:latin typeface="Arial Narrow" pitchFamily="34" charset="0"/>
              </a:rPr>
              <a:t>terdapat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dua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buah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bidang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atau</a:t>
            </a:r>
            <a:r>
              <a:rPr lang="en-US" sz="2000" b="1" dirty="0" smtClean="0">
                <a:latin typeface="Arial Narrow" pitchFamily="34" charset="0"/>
              </a:rPr>
              <a:t> pane. </a:t>
            </a:r>
            <a:r>
              <a:rPr lang="en-US" sz="2000" b="1" dirty="0" err="1" smtClean="0">
                <a:latin typeface="Arial Narrow" pitchFamily="34" charset="0"/>
              </a:rPr>
              <a:t>Bidang-bidang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tersebut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adalah</a:t>
            </a:r>
            <a:r>
              <a:rPr lang="en-US" sz="2000" b="1" dirty="0" smtClean="0">
                <a:latin typeface="Arial Narrow" pitchFamily="34" charset="0"/>
              </a:rPr>
              <a:t>:</a:t>
            </a:r>
          </a:p>
          <a:p>
            <a:pPr algn="just">
              <a:buNone/>
            </a:pPr>
            <a:endParaRPr lang="en-US" sz="2000" dirty="0" smtClean="0">
              <a:latin typeface="Arial Narrow" pitchFamily="34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Pane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bagian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atas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yang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berisi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kolom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Field Name, Data Type,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dan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Description.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Pane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bagian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bawah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berisi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property field yang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aktif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lvl="0" algn="just">
              <a:buNone/>
            </a:pPr>
            <a:endParaRPr lang="en-US" sz="2000" dirty="0" smtClean="0">
              <a:latin typeface="Arial Narrow" pitchFamily="34" charset="0"/>
            </a:endParaRPr>
          </a:p>
          <a:p>
            <a:pPr algn="just"/>
            <a:r>
              <a:rPr lang="en-US" sz="2000" dirty="0" smtClean="0">
                <a:latin typeface="Coolvetica" pitchFamily="2" charset="0"/>
              </a:rPr>
              <a:t>Kita </a:t>
            </a:r>
            <a:r>
              <a:rPr lang="en-US" sz="2000" dirty="0" err="1" smtClean="0">
                <a:latin typeface="Coolvetica" pitchFamily="2" charset="0"/>
              </a:rPr>
              <a:t>dapat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berpindah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antar</a:t>
            </a:r>
            <a:r>
              <a:rPr lang="en-US" sz="2000" dirty="0" smtClean="0">
                <a:latin typeface="Coolvetica" pitchFamily="2" charset="0"/>
              </a:rPr>
              <a:t> pane </a:t>
            </a:r>
            <a:r>
              <a:rPr lang="en-US" sz="2000" dirty="0" err="1" smtClean="0">
                <a:latin typeface="Coolvetica" pitchFamily="2" charset="0"/>
              </a:rPr>
              <a:t>dengan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mengggunakan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tombol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b="1" dirty="0" smtClean="0">
                <a:latin typeface="Coolvetica" pitchFamily="2" charset="0"/>
              </a:rPr>
              <a:t>F6 </a:t>
            </a:r>
            <a:r>
              <a:rPr lang="en-US" sz="2000" dirty="0" err="1" smtClean="0">
                <a:latin typeface="Coolvetica" pitchFamily="2" charset="0"/>
              </a:rPr>
              <a:t>atau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dengan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mengklik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bagian</a:t>
            </a:r>
            <a:r>
              <a:rPr lang="en-US" sz="2000" dirty="0" smtClean="0">
                <a:latin typeface="Coolvetica" pitchFamily="2" charset="0"/>
              </a:rPr>
              <a:t> pane </a:t>
            </a:r>
            <a:r>
              <a:rPr lang="en-US" sz="2000" dirty="0" err="1" smtClean="0">
                <a:latin typeface="Coolvetica" pitchFamily="2" charset="0"/>
              </a:rPr>
              <a:t>tersebut</a:t>
            </a:r>
            <a:r>
              <a:rPr lang="en-US" sz="2000" dirty="0" smtClean="0">
                <a:latin typeface="Coolvetica" pitchFamily="2" charset="0"/>
              </a:rPr>
              <a:t>.</a:t>
            </a:r>
          </a:p>
          <a:p>
            <a:pPr algn="just"/>
            <a:endParaRPr lang="en-US" sz="2000" dirty="0">
              <a:latin typeface="Arial Narrow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9" y="1071546"/>
            <a:ext cx="4143404" cy="45720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12SaruYellowFog" pitchFamily="2" charset="0"/>
              </a:rPr>
              <a:t>FIELD NAME / NAMA FIELD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12SaruYellowFo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27404"/>
            <a:ext cx="4429156" cy="5401992"/>
          </a:xfrm>
          <a:ln w="38100">
            <a:solidFill>
              <a:srgbClr val="C00000"/>
            </a:solidFill>
            <a:prstDash val="sysDot"/>
          </a:ln>
        </p:spPr>
        <p:txBody>
          <a:bodyPr/>
          <a:lstStyle/>
          <a:p>
            <a:pPr marL="0" indent="0" algn="just">
              <a:buNone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kolom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Field Name,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memasukkan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nama-nama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field.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aturan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field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0" indent="0"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Dalam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sebuah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tabel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tidak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boleh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ada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field yang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memiliki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nama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sama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.</a:t>
            </a:r>
          </a:p>
          <a:p>
            <a:pPr marL="342900" lvl="1" indent="-342900" algn="just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Panjang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nama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field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dapat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terdiri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dari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64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karakter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merupakan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kombinasi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antara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huruf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angka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spasi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dan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karakter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khusus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kecuali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tanda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titik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(.),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tanda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seru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(!),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tanda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petik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atas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(‘),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serta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tanda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kurung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siku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([ ]).</a:t>
            </a:r>
          </a:p>
          <a:p>
            <a:pPr algn="just"/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000108"/>
            <a:ext cx="4071966" cy="5429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Oval 4"/>
          <p:cNvSpPr/>
          <p:nvPr/>
        </p:nvSpPr>
        <p:spPr>
          <a:xfrm>
            <a:off x="4925992" y="1214422"/>
            <a:ext cx="1357322" cy="1928826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Type Data yang </a:t>
            </a:r>
            <a:r>
              <a:rPr lang="en-US" sz="3200" dirty="0" err="1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digunakan</a:t>
            </a:r>
            <a:r>
              <a:rPr lang="en-US" sz="3200" dirty="0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 </a:t>
            </a:r>
            <a:r>
              <a:rPr lang="en-US" sz="3200" dirty="0" err="1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di</a:t>
            </a:r>
            <a:r>
              <a:rPr lang="en-US" sz="3200" dirty="0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 </a:t>
            </a:r>
            <a:r>
              <a:rPr lang="en-US" sz="3200" dirty="0" err="1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Ms.Access</a:t>
            </a:r>
            <a:r>
              <a:rPr lang="en-US" sz="3200" dirty="0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 2010</a:t>
            </a:r>
            <a:endParaRPr lang="en-US" sz="3200" dirty="0">
              <a:ln>
                <a:solidFill>
                  <a:schemeClr val="accent2"/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12SaruYellowFog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0140" y="1054700"/>
          <a:ext cx="8715435" cy="5600758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643073"/>
                <a:gridCol w="7072362"/>
              </a:tblGrid>
              <a:tr h="354616">
                <a:tc>
                  <a:txBody>
                    <a:bodyPr/>
                    <a:lstStyle/>
                    <a:p>
                      <a:pPr marL="17145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 b="1" u="dotted" noProof="0" dirty="0" smtClean="0">
                          <a:latin typeface="1979" pitchFamily="2" charset="0"/>
                        </a:rPr>
                        <a:t>TIPE</a:t>
                      </a:r>
                      <a:r>
                        <a:rPr lang="en-US" sz="1100" b="1" u="dotted" noProof="0" dirty="0" smtClean="0">
                          <a:latin typeface="1979" pitchFamily="2" charset="0"/>
                        </a:rPr>
                        <a:t> data</a:t>
                      </a:r>
                      <a:endParaRPr lang="id-ID" sz="1000" b="1" u="dotted" noProof="0" dirty="0">
                        <a:latin typeface="1979" pitchFamily="2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 b="1" u="dotted" noProof="0" dirty="0" smtClean="0">
                          <a:latin typeface="1979" pitchFamily="2" charset="0"/>
                        </a:rPr>
                        <a:t>KETERANGAN</a:t>
                      </a:r>
                      <a:endParaRPr lang="id-ID" sz="1000" b="1" u="dotted" noProof="0" dirty="0">
                        <a:latin typeface="1979" pitchFamily="2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>
                    <a:solidFill>
                      <a:schemeClr val="accent5"/>
                    </a:solidFill>
                  </a:tcPr>
                </a:tc>
              </a:tr>
              <a:tr h="35168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Text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78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Untuk menerima data teks sampai 255 karakter yang terdiri dari huruf, angka, dan simbol grafik.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57030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Memo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Untuk menerima  data teks sampai 65,535 karakter yang terdiri dari huruf, bilangan, tanda baca, serta symbol grafik. Tipe data ini tidak dapat digunakan sebagai acuan untuk pengurutan data (indeks).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52753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Number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Untuk menerima digit, tanda minus dan titik decimal. Tipe data number mempunyai 5 pilihan ukuran bilangan dan jumlah digit tertentu.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40586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Data / Time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78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Untuk menerima data tanggal dan waktu, serta nilai tahun yang dimulai tahun 100 sampai dengan tahun 9999.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48608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Currency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Untuk menerima data digit, tanda minus dan tanda titik decimal dengan tingkat ketepatan 15 digit decimal di sebelah kiri tanda titik decimal dan 4 digit di sebelah kanan tanda titik decimal.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351688">
                <a:tc>
                  <a:txBody>
                    <a:bodyPr/>
                    <a:lstStyle/>
                    <a:p>
                      <a:pPr marL="2667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AutoNumber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Untuk menampilkan nomor urut otomatis, yaitu berupa data angka mulai dari 1 dengan nilai selesai 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35168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Yes/No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Tipe ini untuk menerima salah satu data dari dua nilai, yaitu Yes/No, True/False, atau On/Off.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52753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OLE Object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Untuk menerima data yang berupa objek grafik, spreadsheet, foto digital, rekaman suara, atau video yang dapat diambil dari program aplikasi lain. Ukuran maksimum adalah 1 gigabyte.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52753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Hyperlink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Untuk menerima data yang berupa teks yang berwarna dan bergaris bawah dan grafik serta tipe data ini berhubungan dengan jaringan.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35168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Attachment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Untuk menerima data yang berupa file gambar, spreadsheet, dokumen, grafik, dan tipe file lain.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527531">
                <a:tc>
                  <a:txBody>
                    <a:bodyPr/>
                    <a:lstStyle/>
                    <a:p>
                      <a:pPr marL="17145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Lookup Wizard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Untuk menampilkan satu dari beberapa tipe data yang ada dalam suatu daftar. Data tersebut dapat kita ambil dati tabel maupun query yang ada.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786454"/>
            <a:ext cx="7143800" cy="633402"/>
          </a:xfrm>
        </p:spPr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7608" y="1122940"/>
            <a:ext cx="806844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736" y="125104"/>
            <a:ext cx="8286808" cy="762000"/>
          </a:xfrm>
        </p:spPr>
        <p:txBody>
          <a:bodyPr/>
          <a:lstStyle/>
          <a:p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12SaruYellowFog" pitchFamily="2" charset="0"/>
              </a:rPr>
              <a:t>M e n g h a p u s  F I e l d</a:t>
            </a:r>
            <a:endParaRPr lang="en-US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12SaruYellowFo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50" y="1074744"/>
            <a:ext cx="4242138" cy="4980616"/>
          </a:xfrm>
        </p:spPr>
        <p:txBody>
          <a:bodyPr/>
          <a:lstStyle/>
          <a:p>
            <a:pPr algn="just"/>
            <a:r>
              <a:rPr lang="en-US" sz="2400" dirty="0" err="1" smtClean="0">
                <a:latin typeface="Trebuchet MS" pitchFamily="34" charset="0"/>
              </a:rPr>
              <a:t>Jika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kita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ingin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menghapus</a:t>
            </a:r>
            <a:r>
              <a:rPr lang="en-US" sz="2400" dirty="0" smtClean="0">
                <a:latin typeface="Trebuchet MS" pitchFamily="34" charset="0"/>
              </a:rPr>
              <a:t> field yang </a:t>
            </a:r>
            <a:r>
              <a:rPr lang="en-US" sz="2400" dirty="0" err="1" smtClean="0">
                <a:latin typeface="Trebuchet MS" pitchFamily="34" charset="0"/>
              </a:rPr>
              <a:t>sudah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dibuat</a:t>
            </a:r>
            <a:r>
              <a:rPr lang="en-US" sz="2400" dirty="0" smtClean="0">
                <a:latin typeface="Trebuchet MS" pitchFamily="34" charset="0"/>
              </a:rPr>
              <a:t>, </a:t>
            </a:r>
            <a:r>
              <a:rPr lang="en-US" sz="2400" dirty="0" err="1" smtClean="0">
                <a:latin typeface="Trebuchet MS" pitchFamily="34" charset="0"/>
              </a:rPr>
              <a:t>maka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dapat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melakukan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dengan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langkah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sebagai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berikut</a:t>
            </a:r>
            <a:r>
              <a:rPr lang="en-US" sz="2400" dirty="0" smtClean="0">
                <a:latin typeface="Trebuchet MS" pitchFamily="34" charset="0"/>
              </a:rPr>
              <a:t> 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Seleksi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field yang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akan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dihapus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dengan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cara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menempatkan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pointer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di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sisi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kiri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sampai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pointer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berubah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menjadi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tanda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panah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kemudian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klik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kanan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pilih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menu 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Delete Rows</a:t>
            </a:r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 r="43443"/>
          <a:stretch>
            <a:fillRect/>
          </a:stretch>
        </p:blipFill>
        <p:spPr bwMode="auto">
          <a:xfrm>
            <a:off x="4493310" y="1208026"/>
            <a:ext cx="378621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24" y="1142984"/>
            <a:ext cx="3857652" cy="5000660"/>
          </a:xfrm>
        </p:spPr>
        <p:txBody>
          <a:bodyPr/>
          <a:lstStyle/>
          <a:p>
            <a:pPr algn="just"/>
            <a:r>
              <a:rPr lang="en-US" sz="2200" dirty="0" err="1" smtClean="0">
                <a:latin typeface="Trebuchet MS" pitchFamily="34" charset="0"/>
              </a:rPr>
              <a:t>Jika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kita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ingin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menyisipkan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suatu</a:t>
            </a:r>
            <a:r>
              <a:rPr lang="en-US" sz="2200" dirty="0" smtClean="0">
                <a:latin typeface="Trebuchet MS" pitchFamily="34" charset="0"/>
              </a:rPr>
              <a:t> field, </a:t>
            </a:r>
            <a:r>
              <a:rPr lang="en-US" sz="2200" dirty="0" err="1" smtClean="0">
                <a:latin typeface="Trebuchet MS" pitchFamily="34" charset="0"/>
              </a:rPr>
              <a:t>maka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dapat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melakukan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dengan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langkah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sebagai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berikut</a:t>
            </a:r>
            <a:r>
              <a:rPr lang="en-US" sz="2200" dirty="0" smtClean="0">
                <a:latin typeface="Trebuchet MS" pitchFamily="34" charset="0"/>
              </a:rPr>
              <a:t> 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Seleksi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satu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field yang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akan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disisipkan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dengan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cara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menempatkan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pointer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di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sisi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kiri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sampai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pointer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berubah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menjadi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tanda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panah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kemudian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klik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kanan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pilih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menu </a:t>
            </a:r>
            <a:r>
              <a:rPr lang="en-US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Insert Rows</a:t>
            </a:r>
          </a:p>
          <a:p>
            <a:endParaRPr lang="en-US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85720" y="142852"/>
            <a:ext cx="828680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50" normalizeH="0" baseline="0" noProof="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Menyisi</a:t>
            </a:r>
            <a:r>
              <a:rPr kumimoji="0" lang="en-US" sz="4400" b="1" i="0" u="none" strike="noStrike" kern="0" cap="none" spc="50" normalizeH="0" noProof="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pkan</a:t>
            </a:r>
            <a:r>
              <a:rPr kumimoji="0" lang="en-US" sz="4400" b="1" i="0" u="none" strike="noStrike" kern="0" cap="none" spc="50" normalizeH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50" normalizeH="0" baseline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Field</a:t>
            </a:r>
            <a:endParaRPr kumimoji="0" lang="en-US" sz="4400" b="1" i="0" u="none" strike="noStrike" kern="0" cap="none" spc="50" normalizeH="0" baseline="0" noProof="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12SaruYellowFog" pitchFamily="2" charset="0"/>
              <a:ea typeface="+mj-ea"/>
              <a:cs typeface="+mj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385765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PPAni4_clock_prnt">
  <a:themeElements>
    <a:clrScheme name="">
      <a:dk1>
        <a:srgbClr val="000000"/>
      </a:dk1>
      <a:lt1>
        <a:srgbClr val="DDDDDD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EBEBEB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PPPAni4_clock_prnt</Template>
  <TotalTime>242</TotalTime>
  <Words>1022</Words>
  <Application>Microsoft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PPPAni4_clock_prnt</vt:lpstr>
      <vt:lpstr>Mengelola Desain Tabel</vt:lpstr>
      <vt:lpstr>Slide 2</vt:lpstr>
      <vt:lpstr>Slide 3</vt:lpstr>
      <vt:lpstr>Jendela Design View</vt:lpstr>
      <vt:lpstr>FIELD NAME / NAMA FIELD</vt:lpstr>
      <vt:lpstr>Type Data yang digunakan di Ms.Access 2010</vt:lpstr>
      <vt:lpstr>Slide 7</vt:lpstr>
      <vt:lpstr>M e n g h a p u s  F I e l d</vt:lpstr>
      <vt:lpstr>Slide 9</vt:lpstr>
      <vt:lpstr>Slide 10</vt:lpstr>
      <vt:lpstr>Slide 11</vt:lpstr>
      <vt:lpstr>Membuat Primary Key</vt:lpstr>
      <vt:lpstr>Membuat Primary Key</vt:lpstr>
      <vt:lpstr>Isikan di Jendela DataSheet View  data – data sebagai berikut :</vt:lpstr>
      <vt:lpstr>Mengurutkan Data</vt:lpstr>
      <vt:lpstr>Menyaring Data (Filter)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AdiXP</dc:creator>
  <cp:lastModifiedBy>AdiXP</cp:lastModifiedBy>
  <cp:revision>29</cp:revision>
  <dcterms:created xsi:type="dcterms:W3CDTF">2010-10-06T03:36:05Z</dcterms:created>
  <dcterms:modified xsi:type="dcterms:W3CDTF">2010-10-07T04:23:41Z</dcterms:modified>
</cp:coreProperties>
</file>