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1FAFC8-2EFC-4180-9E1D-AF4BDE75AF40}" type="datetimeFigureOut">
              <a:rPr lang="id-ID" smtClean="0"/>
              <a:pPr/>
              <a:t>08/10/2010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28F09C-E561-4B5C-9C13-4755847A82A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Himpunan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Citra N, MT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endParaRPr lang="id-ID" dirty="0" smtClean="0"/>
          </a:p>
          <a:p>
            <a:pPr indent="17463">
              <a:buNone/>
            </a:pPr>
            <a:r>
              <a:rPr lang="en-US" dirty="0" smtClean="0"/>
              <a:t>n(A</a:t>
            </a:r>
            <a:r>
              <a:rPr lang="en-US" dirty="0" smtClean="0">
                <a:sym typeface="Symbol"/>
              </a:rPr>
              <a:t></a:t>
            </a:r>
            <a:r>
              <a:rPr lang="en-US" dirty="0" smtClean="0"/>
              <a:t> B) 	= |A| + |B|</a:t>
            </a:r>
            <a:endParaRPr lang="id-ID" dirty="0" smtClean="0"/>
          </a:p>
          <a:p>
            <a:pPr indent="17463">
              <a:buNone/>
            </a:pPr>
            <a:r>
              <a:rPr lang="en-US" dirty="0" smtClean="0"/>
              <a:t>n(A</a:t>
            </a:r>
            <a:r>
              <a:rPr lang="en-US" dirty="0" smtClean="0">
                <a:sym typeface="Symbol"/>
              </a:rPr>
              <a:t></a:t>
            </a:r>
            <a:r>
              <a:rPr lang="en-US" dirty="0" smtClean="0"/>
              <a:t> B</a:t>
            </a:r>
            <a:r>
              <a:rPr lang="en-US" dirty="0" smtClean="0">
                <a:sym typeface="Symbol"/>
              </a:rPr>
              <a:t></a:t>
            </a:r>
            <a:r>
              <a:rPr lang="en-US" dirty="0" smtClean="0"/>
              <a:t> C) = |A| + |B| + |C|</a:t>
            </a:r>
            <a:endParaRPr lang="id-ID" dirty="0" smtClean="0"/>
          </a:p>
          <a:p>
            <a:pPr lvl="0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Beririsan</a:t>
            </a:r>
            <a:endParaRPr lang="id-ID" dirty="0" smtClean="0"/>
          </a:p>
          <a:p>
            <a:pPr marL="2601913" indent="-2241550">
              <a:buNone/>
            </a:pPr>
            <a:r>
              <a:rPr lang="en-US" dirty="0" smtClean="0"/>
              <a:t>n(A</a:t>
            </a:r>
            <a:r>
              <a:rPr lang="en-US" dirty="0" smtClean="0">
                <a:sym typeface="Symbol"/>
              </a:rPr>
              <a:t></a:t>
            </a:r>
            <a:r>
              <a:rPr lang="en-US" dirty="0" smtClean="0"/>
              <a:t> B) </a:t>
            </a:r>
            <a:r>
              <a:rPr lang="id-ID" dirty="0" smtClean="0"/>
              <a:t>      </a:t>
            </a:r>
            <a:r>
              <a:rPr lang="en-US" dirty="0" smtClean="0"/>
              <a:t>= </a:t>
            </a:r>
            <a:r>
              <a:rPr lang="en-US" dirty="0" smtClean="0"/>
              <a:t>|A| + |B| - |A</a:t>
            </a:r>
            <a:r>
              <a:rPr lang="en-US" i="1" dirty="0" smtClean="0">
                <a:sym typeface="Symbol"/>
              </a:rPr>
              <a:t></a:t>
            </a:r>
            <a:r>
              <a:rPr lang="en-US" dirty="0" smtClean="0"/>
              <a:t> B|</a:t>
            </a:r>
            <a:endParaRPr lang="id-ID" dirty="0" smtClean="0"/>
          </a:p>
          <a:p>
            <a:pPr marL="2601913" indent="-2241550">
              <a:buNone/>
            </a:pPr>
            <a:r>
              <a:rPr lang="en-US" dirty="0" smtClean="0"/>
              <a:t>n(A</a:t>
            </a:r>
            <a:r>
              <a:rPr lang="en-US" dirty="0" smtClean="0">
                <a:sym typeface="Symbol"/>
              </a:rPr>
              <a:t></a:t>
            </a:r>
            <a:r>
              <a:rPr lang="en-US" dirty="0" smtClean="0"/>
              <a:t> B</a:t>
            </a:r>
            <a:r>
              <a:rPr lang="en-US" dirty="0" smtClean="0">
                <a:sym typeface="Symbol"/>
              </a:rPr>
              <a:t></a:t>
            </a:r>
            <a:r>
              <a:rPr lang="en-US" dirty="0" smtClean="0"/>
              <a:t> C) = |A| + |B| + |C| - |A</a:t>
            </a:r>
            <a:r>
              <a:rPr lang="en-US" i="1" dirty="0" smtClean="0">
                <a:sym typeface="Symbol"/>
              </a:rPr>
              <a:t></a:t>
            </a:r>
            <a:r>
              <a:rPr lang="en-US" dirty="0" smtClean="0"/>
              <a:t> B| - |A</a:t>
            </a:r>
            <a:r>
              <a:rPr lang="en-US" i="1" dirty="0" smtClean="0">
                <a:sym typeface="Symbol"/>
              </a:rPr>
              <a:t></a:t>
            </a:r>
            <a:r>
              <a:rPr lang="en-US" dirty="0" smtClean="0"/>
              <a:t> C| - |B</a:t>
            </a:r>
            <a:r>
              <a:rPr lang="en-US" i="1" dirty="0" smtClean="0">
                <a:sym typeface="Symbol"/>
              </a:rPr>
              <a:t></a:t>
            </a:r>
            <a:r>
              <a:rPr lang="en-US" dirty="0" smtClean="0"/>
              <a:t> C| + |A</a:t>
            </a:r>
            <a:r>
              <a:rPr lang="en-US" i="1" dirty="0" smtClean="0">
                <a:sym typeface="Symbol"/>
              </a:rPr>
              <a:t></a:t>
            </a:r>
            <a:r>
              <a:rPr lang="en-US" dirty="0" smtClean="0"/>
              <a:t> B</a:t>
            </a:r>
            <a:r>
              <a:rPr lang="en-US" i="1" dirty="0" smtClean="0">
                <a:sym typeface="Symbol"/>
              </a:rPr>
              <a:t></a:t>
            </a:r>
            <a:r>
              <a:rPr lang="en-US" dirty="0" smtClean="0"/>
              <a:t> C|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Prinsip Inklusi dan Eksklusi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Rumus Umum :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|A1</a:t>
            </a:r>
            <a:r>
              <a:rPr lang="en-US" dirty="0" smtClean="0">
                <a:sym typeface="Symbol"/>
              </a:rPr>
              <a:t></a:t>
            </a:r>
            <a:r>
              <a:rPr lang="id-ID" dirty="0" smtClean="0"/>
              <a:t> A2</a:t>
            </a:r>
            <a:r>
              <a:rPr lang="en-US" dirty="0" smtClean="0">
                <a:sym typeface="Symbol"/>
              </a:rPr>
              <a:t></a:t>
            </a:r>
            <a:r>
              <a:rPr lang="id-ID" dirty="0" smtClean="0"/>
              <a:t>.. </a:t>
            </a:r>
            <a:r>
              <a:rPr lang="en-US" dirty="0" smtClean="0">
                <a:sym typeface="Symbol"/>
              </a:rPr>
              <a:t></a:t>
            </a:r>
            <a:r>
              <a:rPr lang="id-ID" dirty="0" smtClean="0"/>
              <a:t> An| =   </a:t>
            </a:r>
            <a:endParaRPr lang="id-ID" dirty="0" smtClean="0"/>
          </a:p>
          <a:p>
            <a:pPr>
              <a:buNone/>
            </a:pPr>
            <a:r>
              <a:rPr lang="id-ID" sz="2800" dirty="0" smtClean="0"/>
              <a:t> </a:t>
            </a:r>
            <a:r>
              <a:rPr lang="en-US" sz="2800" dirty="0" smtClean="0">
                <a:sym typeface="Symbol"/>
              </a:rPr>
              <a:t></a:t>
            </a:r>
            <a:r>
              <a:rPr lang="id-ID" sz="2800" dirty="0" smtClean="0"/>
              <a:t> | Ai|  -   </a:t>
            </a:r>
            <a:r>
              <a:rPr lang="en-US" sz="2800" dirty="0" smtClean="0">
                <a:sym typeface="Symbol"/>
              </a:rPr>
              <a:t></a:t>
            </a:r>
            <a:r>
              <a:rPr lang="id-ID" sz="2800" dirty="0" smtClean="0"/>
              <a:t>       |Ai </a:t>
            </a:r>
            <a:r>
              <a:rPr lang="en-US" sz="2800" i="1" dirty="0" smtClean="0">
                <a:sym typeface="Symbol"/>
              </a:rPr>
              <a:t></a:t>
            </a:r>
            <a:r>
              <a:rPr lang="id-ID" sz="2800" dirty="0" smtClean="0"/>
              <a:t> </a:t>
            </a:r>
            <a:r>
              <a:rPr lang="id-ID" sz="2800" dirty="0" smtClean="0"/>
              <a:t>Aj</a:t>
            </a:r>
            <a:r>
              <a:rPr lang="id-ID" sz="2800" dirty="0" smtClean="0"/>
              <a:t>| + (-1)</a:t>
            </a:r>
            <a:r>
              <a:rPr lang="id-ID" sz="2800" baseline="30000" dirty="0" smtClean="0"/>
              <a:t>n-1</a:t>
            </a:r>
            <a:r>
              <a:rPr lang="id-ID" sz="2800" dirty="0" smtClean="0"/>
              <a:t> |A1 </a:t>
            </a:r>
            <a:r>
              <a:rPr lang="en-US" sz="2800" i="1" dirty="0" smtClean="0">
                <a:sym typeface="Symbol"/>
              </a:rPr>
              <a:t></a:t>
            </a:r>
            <a:r>
              <a:rPr lang="id-ID" sz="2800" dirty="0" smtClean="0"/>
              <a:t> A2 </a:t>
            </a:r>
            <a:r>
              <a:rPr lang="en-US" sz="2800" i="1" dirty="0" smtClean="0">
                <a:sym typeface="Symbol"/>
              </a:rPr>
              <a:t></a:t>
            </a:r>
            <a:r>
              <a:rPr lang="en-US" sz="2800" i="1" dirty="0" smtClean="0"/>
              <a:t> </a:t>
            </a:r>
            <a:r>
              <a:rPr lang="id-ID" sz="2800" i="1" dirty="0" smtClean="0"/>
              <a:t>..</a:t>
            </a:r>
            <a:r>
              <a:rPr lang="id-ID" sz="2800" dirty="0" smtClean="0"/>
              <a:t> </a:t>
            </a:r>
            <a:r>
              <a:rPr lang="en-US" sz="2800" i="1" dirty="0" smtClean="0">
                <a:sym typeface="Symbol"/>
              </a:rPr>
              <a:t></a:t>
            </a:r>
            <a:r>
              <a:rPr lang="id-ID" sz="2800" dirty="0" smtClean="0"/>
              <a:t> An|</a:t>
            </a:r>
          </a:p>
          <a:p>
            <a:pPr>
              <a:buNone/>
            </a:pPr>
            <a:r>
              <a:rPr lang="id-ID" baseline="30000" dirty="0" smtClean="0"/>
              <a:t>  </a:t>
            </a:r>
            <a:r>
              <a:rPr lang="id-ID" baseline="30000" dirty="0" smtClean="0"/>
              <a:t>i</a:t>
            </a:r>
            <a:r>
              <a:rPr lang="id-ID" dirty="0" smtClean="0"/>
              <a:t>            </a:t>
            </a:r>
            <a:r>
              <a:rPr lang="id-ID" baseline="30000" dirty="0" smtClean="0"/>
              <a:t>1≤ I≤ j≤ n</a:t>
            </a:r>
            <a:r>
              <a:rPr lang="id-ID" dirty="0" smtClean="0"/>
              <a:t> </a:t>
            </a: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Prinsip Inklusi dan </a:t>
            </a:r>
            <a:r>
              <a:rPr lang="id-ID" dirty="0" smtClean="0"/>
              <a:t>Eksklusi</a:t>
            </a:r>
            <a:br>
              <a:rPr lang="id-ID" dirty="0" smtClean="0"/>
            </a:br>
            <a:r>
              <a:rPr lang="id-ID" dirty="0" smtClean="0"/>
              <a:t>(Untuk jml himpunan &gt; 3)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id-ID" sz="2000" dirty="0" smtClean="0"/>
              <a:t>Diket :</a:t>
            </a:r>
          </a:p>
          <a:p>
            <a:pPr marL="0" lvl="0" indent="0" algn="just">
              <a:buNone/>
            </a:pPr>
            <a:r>
              <a:rPr lang="id-ID" sz="2400" dirty="0" smtClean="0"/>
              <a:t>Pada </a:t>
            </a:r>
            <a:r>
              <a:rPr lang="id-ID" sz="2400" dirty="0" smtClean="0"/>
              <a:t>suatu pertemuan, yang dihadiri 30 wanita, 17 orang keturunan Jawa, 16 orang keturunan Sunda dan 5 orang bukan keturunan Jawa maupun sunda. </a:t>
            </a:r>
            <a:r>
              <a:rPr lang="en-US" sz="2400" dirty="0" err="1" smtClean="0"/>
              <a:t>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keturuan</a:t>
            </a:r>
            <a:r>
              <a:rPr lang="en-US" sz="2400" dirty="0" smtClean="0"/>
              <a:t> </a:t>
            </a:r>
            <a:r>
              <a:rPr lang="en-US" sz="2400" dirty="0" err="1" smtClean="0"/>
              <a:t>Jawa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Sunda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0" indent="0">
              <a:buNone/>
            </a:pPr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smtClean="0"/>
              <a:t>:	A = </a:t>
            </a:r>
            <a:r>
              <a:rPr lang="en-US" sz="2400" dirty="0" err="1" smtClean="0"/>
              <a:t>himp</a:t>
            </a:r>
            <a:r>
              <a:rPr lang="id-ID" sz="2400" dirty="0" smtClean="0"/>
              <a:t>.</a:t>
            </a:r>
            <a:r>
              <a:rPr lang="en-US" sz="2400" dirty="0" smtClean="0"/>
              <a:t>  </a:t>
            </a:r>
            <a:r>
              <a:rPr lang="en-US" sz="2400" dirty="0" err="1" smtClean="0"/>
              <a:t>keturunan</a:t>
            </a:r>
            <a:r>
              <a:rPr lang="en-US" sz="2400" dirty="0" smtClean="0"/>
              <a:t> </a:t>
            </a:r>
            <a:r>
              <a:rPr lang="en-US" sz="2400" dirty="0" err="1" smtClean="0"/>
              <a:t>Jawa</a:t>
            </a:r>
            <a:endParaRPr lang="id-ID" sz="2400" dirty="0" smtClean="0"/>
          </a:p>
          <a:p>
            <a:pPr>
              <a:buNone/>
            </a:pPr>
            <a:r>
              <a:rPr lang="id-ID" sz="2400" dirty="0" smtClean="0"/>
              <a:t>	          </a:t>
            </a:r>
            <a:r>
              <a:rPr lang="en-US" sz="2400" dirty="0" smtClean="0"/>
              <a:t>B </a:t>
            </a:r>
            <a:r>
              <a:rPr lang="en-US" sz="2400" dirty="0" smtClean="0"/>
              <a:t>= </a:t>
            </a:r>
            <a:r>
              <a:rPr lang="en-US" sz="2400" dirty="0" err="1" smtClean="0"/>
              <a:t>himp</a:t>
            </a:r>
            <a:r>
              <a:rPr lang="id-ID" sz="2400" dirty="0" smtClean="0"/>
              <a:t>.</a:t>
            </a:r>
            <a:r>
              <a:rPr lang="en-US" sz="2400" dirty="0" smtClean="0"/>
              <a:t> </a:t>
            </a:r>
            <a:r>
              <a:rPr lang="en-US" sz="2400" dirty="0" err="1" smtClean="0"/>
              <a:t>keturunan</a:t>
            </a:r>
            <a:r>
              <a:rPr lang="en-US" sz="2400" dirty="0" smtClean="0"/>
              <a:t> </a:t>
            </a:r>
            <a:r>
              <a:rPr lang="en-US" sz="2400" dirty="0" err="1" smtClean="0"/>
              <a:t>Sunda</a:t>
            </a:r>
            <a:endParaRPr lang="id-ID" sz="2400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sz="2400" dirty="0" smtClean="0"/>
              <a:t>n(A</a:t>
            </a:r>
            <a:r>
              <a:rPr lang="en-US" sz="2400" dirty="0" smtClean="0"/>
              <a:t>) = </a:t>
            </a:r>
            <a:r>
              <a:rPr lang="en-US" sz="2400" dirty="0" smtClean="0"/>
              <a:t>17</a:t>
            </a:r>
            <a:r>
              <a:rPr lang="id-ID" sz="2400" dirty="0" smtClean="0"/>
              <a:t>, </a:t>
            </a:r>
            <a:r>
              <a:rPr lang="en-US" sz="2400" dirty="0" smtClean="0"/>
              <a:t>	n(B) = </a:t>
            </a:r>
            <a:r>
              <a:rPr lang="en-US" sz="2400" dirty="0" smtClean="0"/>
              <a:t>16,</a:t>
            </a:r>
            <a:r>
              <a:rPr lang="id-ID" sz="2400" dirty="0" smtClean="0"/>
              <a:t>        </a:t>
            </a:r>
            <a:r>
              <a:rPr lang="en-US" sz="2400" dirty="0" smtClean="0"/>
              <a:t>n(A</a:t>
            </a:r>
            <a:r>
              <a:rPr lang="en-US" sz="2400" dirty="0" smtClean="0">
                <a:sym typeface="Symbol"/>
              </a:rPr>
              <a:t></a:t>
            </a:r>
            <a:r>
              <a:rPr lang="en-US" sz="2400" dirty="0" smtClean="0"/>
              <a:t> B)</a:t>
            </a:r>
            <a:r>
              <a:rPr lang="en-US" sz="2400" baseline="30000" dirty="0" smtClean="0"/>
              <a:t>c</a:t>
            </a:r>
            <a:r>
              <a:rPr lang="en-US" sz="2400" dirty="0" smtClean="0"/>
              <a:t> = 5</a:t>
            </a:r>
            <a:endParaRPr lang="id-ID" sz="2400" dirty="0" smtClean="0"/>
          </a:p>
          <a:p>
            <a:pPr indent="558800">
              <a:buNone/>
            </a:pPr>
            <a:endParaRPr lang="id-ID" sz="2400" dirty="0" smtClean="0"/>
          </a:p>
          <a:p>
            <a:pPr indent="558800">
              <a:buNone/>
            </a:pPr>
            <a:r>
              <a:rPr lang="en-US" sz="2400" dirty="0" smtClean="0"/>
              <a:t>n(A</a:t>
            </a:r>
            <a:r>
              <a:rPr lang="en-US" sz="2400" dirty="0" smtClean="0">
                <a:sym typeface="Symbol"/>
              </a:rPr>
              <a:t></a:t>
            </a:r>
            <a:r>
              <a:rPr lang="en-US" sz="2400" dirty="0" smtClean="0"/>
              <a:t> B)	</a:t>
            </a:r>
            <a:r>
              <a:rPr lang="id-ID" sz="2400" dirty="0" smtClean="0"/>
              <a:t> </a:t>
            </a:r>
            <a:r>
              <a:rPr lang="id-ID" sz="2400" dirty="0" smtClean="0"/>
              <a:t>          </a:t>
            </a:r>
            <a:r>
              <a:rPr lang="en-US" sz="2400" dirty="0" smtClean="0"/>
              <a:t>= </a:t>
            </a:r>
            <a:r>
              <a:rPr lang="en-US" sz="2400" dirty="0" smtClean="0"/>
              <a:t>n(S) - n(A</a:t>
            </a:r>
            <a:r>
              <a:rPr lang="en-US" sz="2400" dirty="0" smtClean="0">
                <a:sym typeface="Symbol"/>
              </a:rPr>
              <a:t></a:t>
            </a:r>
            <a:r>
              <a:rPr lang="en-US" sz="2400" dirty="0" smtClean="0"/>
              <a:t> B)</a:t>
            </a:r>
            <a:r>
              <a:rPr lang="en-US" sz="2400" baseline="30000" dirty="0" smtClean="0"/>
              <a:t>c</a:t>
            </a:r>
            <a:endParaRPr lang="id-ID" sz="2400" dirty="0" smtClean="0"/>
          </a:p>
          <a:p>
            <a:pPr indent="558800">
              <a:buNone/>
            </a:pPr>
            <a:r>
              <a:rPr lang="en-US" sz="2400" dirty="0" smtClean="0"/>
              <a:t>(A</a:t>
            </a:r>
            <a:r>
              <a:rPr lang="en-US" sz="2400" dirty="0" smtClean="0">
                <a:sym typeface="Symbol"/>
              </a:rPr>
              <a:t></a:t>
            </a:r>
            <a:r>
              <a:rPr lang="en-US" sz="2400" dirty="0" smtClean="0"/>
              <a:t> B) </a:t>
            </a:r>
            <a:r>
              <a:rPr lang="id-ID" sz="2400" dirty="0" smtClean="0"/>
              <a:t>	           </a:t>
            </a:r>
            <a:r>
              <a:rPr lang="en-US" sz="2400" dirty="0" smtClean="0"/>
              <a:t>= </a:t>
            </a:r>
            <a:r>
              <a:rPr lang="en-US" sz="2400" dirty="0" smtClean="0"/>
              <a:t>|A| + |B| -  |A</a:t>
            </a:r>
            <a:r>
              <a:rPr lang="en-US" sz="2400" i="1" dirty="0" smtClean="0">
                <a:sym typeface="Symbol"/>
              </a:rPr>
              <a:t></a:t>
            </a:r>
            <a:r>
              <a:rPr lang="en-US" sz="2400" dirty="0" smtClean="0"/>
              <a:t> B|</a:t>
            </a:r>
            <a:endParaRPr lang="id-ID" sz="2400" dirty="0" smtClean="0"/>
          </a:p>
          <a:p>
            <a:pPr indent="558800">
              <a:buNone/>
            </a:pPr>
            <a:r>
              <a:rPr lang="en-US" sz="2400" dirty="0" smtClean="0"/>
              <a:t>n(S</a:t>
            </a:r>
            <a:r>
              <a:rPr lang="en-US" sz="2400" dirty="0" smtClean="0"/>
              <a:t>) - n(A</a:t>
            </a:r>
            <a:r>
              <a:rPr lang="en-US" sz="2400" dirty="0" smtClean="0">
                <a:sym typeface="Symbol"/>
              </a:rPr>
              <a:t></a:t>
            </a:r>
            <a:r>
              <a:rPr lang="en-US" sz="2400" dirty="0" smtClean="0"/>
              <a:t> B)</a:t>
            </a:r>
            <a:r>
              <a:rPr lang="en-US" sz="2400" baseline="30000" dirty="0" smtClean="0"/>
              <a:t>c</a:t>
            </a:r>
            <a:r>
              <a:rPr lang="id-ID" sz="2400" dirty="0" smtClean="0"/>
              <a:t> </a:t>
            </a:r>
            <a:r>
              <a:rPr lang="id-ID" sz="2400" dirty="0" smtClean="0"/>
              <a:t> </a:t>
            </a:r>
            <a:r>
              <a:rPr lang="id-ID" sz="2400" dirty="0" smtClean="0"/>
              <a:t>= </a:t>
            </a:r>
            <a:r>
              <a:rPr lang="en-US" sz="2400" dirty="0" smtClean="0"/>
              <a:t>|A| + |B| -  |A</a:t>
            </a:r>
            <a:r>
              <a:rPr lang="en-US" sz="2400" i="1" dirty="0" smtClean="0">
                <a:sym typeface="Symbol"/>
              </a:rPr>
              <a:t></a:t>
            </a:r>
            <a:r>
              <a:rPr lang="en-US" sz="2400" dirty="0" smtClean="0"/>
              <a:t> B|</a:t>
            </a:r>
            <a:endParaRPr lang="id-ID" sz="2400" dirty="0" smtClean="0"/>
          </a:p>
          <a:p>
            <a:pPr indent="558800">
              <a:buNone/>
            </a:pPr>
            <a:r>
              <a:rPr lang="en-US" sz="2400" dirty="0" smtClean="0"/>
              <a:t>(30 – 5)</a:t>
            </a:r>
            <a:r>
              <a:rPr lang="id-ID" sz="2400" dirty="0" smtClean="0"/>
              <a:t>  </a:t>
            </a:r>
            <a:r>
              <a:rPr lang="en-US" sz="2400" dirty="0" smtClean="0"/>
              <a:t>= 17 + 16 - x      </a:t>
            </a:r>
            <a:endParaRPr lang="id-ID" sz="2400" dirty="0" smtClean="0"/>
          </a:p>
          <a:p>
            <a:pPr indent="558800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25</a:t>
            </a:r>
            <a:r>
              <a:rPr lang="id-ID" sz="2400" dirty="0" smtClean="0"/>
              <a:t>           </a:t>
            </a:r>
            <a:r>
              <a:rPr lang="en-US" sz="2400" dirty="0" smtClean="0"/>
              <a:t>= </a:t>
            </a:r>
            <a:r>
              <a:rPr lang="en-US" sz="2400" dirty="0" smtClean="0"/>
              <a:t>33 – x</a:t>
            </a:r>
            <a:endParaRPr lang="id-ID" sz="2400" dirty="0" smtClean="0"/>
          </a:p>
          <a:p>
            <a:pPr indent="558800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x</a:t>
            </a:r>
            <a:r>
              <a:rPr lang="id-ID" sz="2400" dirty="0" smtClean="0"/>
              <a:t>             </a:t>
            </a:r>
            <a:r>
              <a:rPr lang="en-US" sz="2400" dirty="0" smtClean="0"/>
              <a:t>= 33 – 25 </a:t>
            </a:r>
            <a:endParaRPr lang="id-ID" sz="2400" dirty="0" smtClean="0"/>
          </a:p>
          <a:p>
            <a:pPr indent="558800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x</a:t>
            </a:r>
            <a:r>
              <a:rPr lang="id-ID" sz="2400" dirty="0" smtClean="0"/>
              <a:t>             </a:t>
            </a:r>
            <a:r>
              <a:rPr lang="en-US" sz="2400" dirty="0" smtClean="0"/>
              <a:t>=  8</a:t>
            </a:r>
            <a:endParaRPr lang="id-ID" sz="2400" dirty="0" smtClean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-1 :</a:t>
            </a:r>
            <a:endParaRPr lang="id-ID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292080" y="4437112"/>
          <a:ext cx="2861181" cy="1728192"/>
        </p:xfrm>
        <a:graphic>
          <a:graphicData uri="http://schemas.openxmlformats.org/presentationml/2006/ole">
            <p:oleObj spid="_x0000_s2050" name="Visio" r:id="rId3" imgW="2372855" imgH="1433479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Diket :</a:t>
            </a:r>
          </a:p>
          <a:p>
            <a:pPr marL="0" lvl="0" indent="0">
              <a:buNone/>
            </a:pP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1 s/d 300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2, 3, 5</a:t>
            </a:r>
            <a:endParaRPr lang="id-ID" dirty="0" smtClean="0"/>
          </a:p>
          <a:p>
            <a:pPr>
              <a:buNone/>
            </a:pPr>
            <a:r>
              <a:rPr lang="es-ES" dirty="0" smtClean="0"/>
              <a:t>Misal : </a:t>
            </a:r>
            <a:r>
              <a:rPr lang="es-ES" dirty="0" smtClean="0"/>
              <a:t>A </a:t>
            </a:r>
            <a:r>
              <a:rPr lang="es-ES" dirty="0" smtClean="0"/>
              <a:t>= </a:t>
            </a:r>
            <a:r>
              <a:rPr lang="es-ES" dirty="0" err="1" smtClean="0"/>
              <a:t>himpunan</a:t>
            </a:r>
            <a:r>
              <a:rPr lang="es-ES" dirty="0" smtClean="0"/>
              <a:t> </a:t>
            </a:r>
            <a:r>
              <a:rPr lang="es-ES" dirty="0" err="1" smtClean="0"/>
              <a:t>bil</a:t>
            </a:r>
            <a:r>
              <a:rPr lang="id-ID" dirty="0" smtClean="0"/>
              <a:t>. </a:t>
            </a:r>
            <a:r>
              <a:rPr lang="es-ES" dirty="0" smtClean="0"/>
              <a:t>yang </a:t>
            </a:r>
            <a:r>
              <a:rPr lang="es-ES" dirty="0" err="1" smtClean="0"/>
              <a:t>habis</a:t>
            </a:r>
            <a:r>
              <a:rPr lang="es-ES" dirty="0" smtClean="0"/>
              <a:t> </a:t>
            </a:r>
            <a:r>
              <a:rPr lang="es-ES" dirty="0" err="1" smtClean="0"/>
              <a:t>dibagi</a:t>
            </a:r>
            <a:r>
              <a:rPr lang="es-ES" dirty="0" smtClean="0"/>
              <a:t> 2</a:t>
            </a:r>
            <a:endParaRPr lang="id-ID" dirty="0" smtClean="0"/>
          </a:p>
          <a:p>
            <a:pPr>
              <a:buNone/>
            </a:pPr>
            <a:r>
              <a:rPr lang="de-DE" dirty="0" smtClean="0"/>
              <a:t>	</a:t>
            </a:r>
            <a:r>
              <a:rPr lang="id-ID" dirty="0" smtClean="0"/>
              <a:t>	   </a:t>
            </a:r>
            <a:r>
              <a:rPr lang="de-DE" dirty="0" smtClean="0"/>
              <a:t>B </a:t>
            </a:r>
            <a:r>
              <a:rPr lang="de-DE" dirty="0" smtClean="0"/>
              <a:t>= himpunan </a:t>
            </a:r>
            <a:r>
              <a:rPr lang="de-DE" dirty="0" smtClean="0"/>
              <a:t>bil</a:t>
            </a:r>
            <a:r>
              <a:rPr lang="id-ID" dirty="0" smtClean="0"/>
              <a:t>.</a:t>
            </a:r>
            <a:r>
              <a:rPr lang="de-DE" dirty="0" smtClean="0"/>
              <a:t> </a:t>
            </a:r>
            <a:r>
              <a:rPr lang="de-DE" dirty="0" smtClean="0"/>
              <a:t>yang habis dibagi 3</a:t>
            </a:r>
            <a:endParaRPr lang="id-ID" dirty="0" smtClean="0"/>
          </a:p>
          <a:p>
            <a:pPr marL="1158875" indent="-1158875">
              <a:buNone/>
            </a:pPr>
            <a:r>
              <a:rPr lang="de-DE" dirty="0" smtClean="0"/>
              <a:t>	C = himpunan </a:t>
            </a:r>
            <a:r>
              <a:rPr lang="de-DE" dirty="0" smtClean="0"/>
              <a:t>bil</a:t>
            </a:r>
            <a:r>
              <a:rPr lang="id-ID" dirty="0" smtClean="0"/>
              <a:t>.</a:t>
            </a:r>
            <a:r>
              <a:rPr lang="de-DE" dirty="0" smtClean="0"/>
              <a:t> </a:t>
            </a:r>
            <a:r>
              <a:rPr lang="de-DE" dirty="0" smtClean="0"/>
              <a:t>yang habis dibagi </a:t>
            </a:r>
            <a:r>
              <a:rPr lang="de-DE" dirty="0" smtClean="0"/>
              <a:t>5</a:t>
            </a:r>
            <a:endParaRPr lang="id-ID" dirty="0" smtClean="0"/>
          </a:p>
          <a:p>
            <a:pPr indent="17463">
              <a:buNone/>
            </a:pPr>
            <a:endParaRPr lang="id-ID" dirty="0" smtClean="0"/>
          </a:p>
          <a:p>
            <a:pPr indent="17463">
              <a:buNone/>
            </a:pPr>
            <a:r>
              <a:rPr lang="de-DE" dirty="0" smtClean="0"/>
              <a:t>n(</a:t>
            </a:r>
            <a:r>
              <a:rPr lang="id-ID" dirty="0" smtClean="0"/>
              <a:t>A) = 300/2 = 150,		n(A</a:t>
            </a:r>
            <a:r>
              <a:rPr lang="en-US" i="1" dirty="0" smtClean="0">
                <a:sym typeface="Symbol"/>
              </a:rPr>
              <a:t></a:t>
            </a:r>
            <a:r>
              <a:rPr lang="id-ID" dirty="0" smtClean="0"/>
              <a:t> B) = 300/(2 . 3) = 50</a:t>
            </a:r>
          </a:p>
          <a:p>
            <a:pPr indent="17463">
              <a:buNone/>
            </a:pPr>
            <a:r>
              <a:rPr lang="id-ID" dirty="0" smtClean="0"/>
              <a:t>n(B) = 300/3 = 100,		n(A</a:t>
            </a:r>
            <a:r>
              <a:rPr lang="en-US" i="1" dirty="0" smtClean="0">
                <a:sym typeface="Symbol"/>
              </a:rPr>
              <a:t></a:t>
            </a:r>
            <a:r>
              <a:rPr lang="id-ID" dirty="0" smtClean="0"/>
              <a:t> C) = 300/(2 . 5) = 30 </a:t>
            </a:r>
          </a:p>
          <a:p>
            <a:pPr indent="17463">
              <a:buNone/>
            </a:pPr>
            <a:r>
              <a:rPr lang="id-ID" dirty="0" smtClean="0"/>
              <a:t>n(C) = 300/5 = 60	</a:t>
            </a:r>
            <a:r>
              <a:rPr lang="id-ID" dirty="0" smtClean="0"/>
              <a:t>	</a:t>
            </a:r>
            <a:r>
              <a:rPr lang="id-ID" dirty="0" smtClean="0"/>
              <a:t>	n(B</a:t>
            </a:r>
            <a:r>
              <a:rPr lang="en-US" i="1" dirty="0" smtClean="0">
                <a:sym typeface="Symbol"/>
              </a:rPr>
              <a:t></a:t>
            </a:r>
            <a:r>
              <a:rPr lang="id-ID" dirty="0" smtClean="0"/>
              <a:t> C) = 300/(3 . 5) = 20</a:t>
            </a:r>
          </a:p>
          <a:p>
            <a:pPr indent="17463">
              <a:buNone/>
            </a:pPr>
            <a:r>
              <a:rPr lang="id-ID" dirty="0" smtClean="0"/>
              <a:t>n(A</a:t>
            </a:r>
            <a:r>
              <a:rPr lang="en-US" i="1" dirty="0" smtClean="0">
                <a:sym typeface="Symbol"/>
              </a:rPr>
              <a:t></a:t>
            </a:r>
            <a:r>
              <a:rPr lang="id-ID" dirty="0" smtClean="0"/>
              <a:t> B</a:t>
            </a:r>
            <a:r>
              <a:rPr lang="en-US" i="1" dirty="0" smtClean="0">
                <a:sym typeface="Symbol"/>
              </a:rPr>
              <a:t></a:t>
            </a:r>
            <a:r>
              <a:rPr lang="de-DE" i="1" dirty="0" smtClean="0"/>
              <a:t>C</a:t>
            </a:r>
            <a:r>
              <a:rPr lang="id-ID" dirty="0" smtClean="0"/>
              <a:t> )= 300/(2 . 3 . 5) = 10</a:t>
            </a:r>
          </a:p>
          <a:p>
            <a:pPr marL="1158875" indent="-1158875"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- 2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dirty="0" smtClean="0"/>
              <a:t>Bilangan yang tidak habis dibagi 2, 3, 5 =</a:t>
            </a:r>
            <a:endParaRPr lang="id-ID" sz="2400" dirty="0" smtClean="0"/>
          </a:p>
          <a:p>
            <a:pPr indent="-252413">
              <a:buNone/>
            </a:pPr>
            <a:r>
              <a:rPr lang="de-DE" sz="2000" dirty="0" smtClean="0"/>
              <a:t>=  n(S) – n(A</a:t>
            </a:r>
            <a:r>
              <a:rPr lang="en-US" sz="2000" dirty="0" smtClean="0">
                <a:sym typeface="Symbol"/>
              </a:rPr>
              <a:t></a:t>
            </a:r>
            <a:r>
              <a:rPr lang="de-DE" sz="2000" dirty="0" smtClean="0"/>
              <a:t> B</a:t>
            </a:r>
            <a:r>
              <a:rPr lang="en-US" sz="2000" dirty="0" smtClean="0">
                <a:sym typeface="Symbol"/>
              </a:rPr>
              <a:t></a:t>
            </a:r>
            <a:r>
              <a:rPr lang="de-DE" sz="2000" dirty="0" smtClean="0"/>
              <a:t> C)</a:t>
            </a:r>
            <a:endParaRPr lang="id-ID" sz="2000" dirty="0" smtClean="0"/>
          </a:p>
          <a:p>
            <a:pPr indent="-252413">
              <a:buNone/>
            </a:pPr>
            <a:r>
              <a:rPr lang="de-DE" sz="2000" dirty="0" smtClean="0"/>
              <a:t>= n(S) – (n|A| + n|B| + n|C| - n |A</a:t>
            </a:r>
            <a:r>
              <a:rPr lang="en-US" sz="2000" i="1" dirty="0" smtClean="0">
                <a:sym typeface="Symbol"/>
              </a:rPr>
              <a:t></a:t>
            </a:r>
            <a:r>
              <a:rPr lang="de-DE" sz="2000" dirty="0" smtClean="0"/>
              <a:t> B| - n |A</a:t>
            </a:r>
            <a:r>
              <a:rPr lang="en-US" sz="2000" i="1" dirty="0" smtClean="0">
                <a:sym typeface="Symbol"/>
              </a:rPr>
              <a:t></a:t>
            </a:r>
            <a:r>
              <a:rPr lang="de-DE" sz="2000" dirty="0" smtClean="0"/>
              <a:t> C| - n |B</a:t>
            </a:r>
            <a:r>
              <a:rPr lang="en-US" sz="2000" i="1" dirty="0" smtClean="0">
                <a:sym typeface="Symbol"/>
              </a:rPr>
              <a:t></a:t>
            </a:r>
            <a:r>
              <a:rPr lang="de-DE" sz="2000" dirty="0" smtClean="0"/>
              <a:t> C| +n|A</a:t>
            </a:r>
            <a:r>
              <a:rPr lang="en-US" sz="2000" i="1" dirty="0" smtClean="0">
                <a:sym typeface="Symbol"/>
              </a:rPr>
              <a:t></a:t>
            </a:r>
            <a:r>
              <a:rPr lang="de-DE" sz="2000" dirty="0" smtClean="0"/>
              <a:t> B</a:t>
            </a:r>
            <a:r>
              <a:rPr lang="en-US" sz="2000" i="1" dirty="0" smtClean="0">
                <a:sym typeface="Symbol"/>
              </a:rPr>
              <a:t></a:t>
            </a:r>
            <a:r>
              <a:rPr lang="de-DE" sz="2000" dirty="0" smtClean="0"/>
              <a:t> C|)</a:t>
            </a:r>
            <a:endParaRPr lang="id-ID" sz="2000" dirty="0" smtClean="0"/>
          </a:p>
          <a:p>
            <a:pPr indent="-252413">
              <a:buNone/>
            </a:pPr>
            <a:r>
              <a:rPr lang="de-DE" sz="2000" dirty="0" smtClean="0"/>
              <a:t>= 300 – (150 + 100 + 60 – 50 – 30 – 20 + 10)</a:t>
            </a:r>
            <a:endParaRPr lang="id-ID" sz="2000" dirty="0" smtClean="0"/>
          </a:p>
          <a:p>
            <a:pPr indent="-252413">
              <a:buNone/>
            </a:pPr>
            <a:r>
              <a:rPr lang="de-DE" sz="2000" dirty="0" smtClean="0"/>
              <a:t>= 300 – 220</a:t>
            </a:r>
            <a:endParaRPr lang="id-ID" sz="2000" dirty="0" smtClean="0"/>
          </a:p>
          <a:p>
            <a:pPr indent="-252413">
              <a:buNone/>
            </a:pPr>
            <a:r>
              <a:rPr lang="id-ID" sz="2000" dirty="0" smtClean="0"/>
              <a:t> </a:t>
            </a:r>
            <a:r>
              <a:rPr lang="de-DE" sz="2000" dirty="0" smtClean="0"/>
              <a:t>= 80</a:t>
            </a:r>
            <a:endParaRPr lang="id-ID" sz="2000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- 2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09713" y="1382713"/>
          <a:ext cx="6124575" cy="4092575"/>
        </p:xfrm>
        <a:graphic>
          <a:graphicData uri="http://schemas.openxmlformats.org/presentationml/2006/ole">
            <p:oleObj spid="_x0000_s1026" name="Visio" r:id="rId3" imgW="6124322" imgH="4092643" progId="Visio.Drawing.11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23928" y="3428999"/>
          <a:ext cx="3384376" cy="2674383"/>
        </p:xfrm>
        <a:graphic>
          <a:graphicData uri="http://schemas.openxmlformats.org/presentationml/2006/ole">
            <p:oleObj spid="_x0000_s1029" name="Visio" r:id="rId4" imgW="2369078" imgH="1871223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Himpunan didefinisikan sebagai kumpulan objek-objek yang </a:t>
            </a:r>
            <a:r>
              <a:rPr lang="de-DE" dirty="0" smtClean="0"/>
              <a:t>berbeda</a:t>
            </a:r>
            <a:endParaRPr lang="id-ID" dirty="0" smtClean="0"/>
          </a:p>
          <a:p>
            <a:pPr algn="just"/>
            <a:r>
              <a:rPr lang="id-ID" dirty="0"/>
              <a:t>Kita menggunakan notasi huruf kapital untuk memberikan nama himpunan, dan notasi {a, b, c} untuk menandai adanya anggota a, b, c pada suatu himpunan</a:t>
            </a:r>
            <a:r>
              <a:rPr lang="id-ID" dirty="0" smtClean="0"/>
              <a:t>.</a:t>
            </a:r>
          </a:p>
          <a:p>
            <a:pPr algn="just"/>
            <a:r>
              <a:rPr lang="id-ID" dirty="0" smtClean="0"/>
              <a:t>Jika terdapat </a:t>
            </a:r>
            <a:r>
              <a:rPr lang="id-ID" dirty="0"/>
              <a:t>anggota suatu himpunan adalah a, b, c, a, d, a, dan c, maka </a:t>
            </a:r>
            <a:r>
              <a:rPr lang="id-ID" dirty="0" smtClean="0"/>
              <a:t>tidak dituliskan sebagai </a:t>
            </a:r>
            <a:r>
              <a:rPr lang="id-ID" dirty="0"/>
              <a:t>{a, b, c, a, d, a, c} namun cukup dengan menuliskan sebagai {a, b, c, d</a:t>
            </a:r>
            <a:r>
              <a:rPr lang="id-ID" dirty="0" smtClean="0"/>
              <a:t>}.</a:t>
            </a:r>
          </a:p>
          <a:p>
            <a:pPr algn="just"/>
            <a:r>
              <a:rPr lang="id-ID" dirty="0" smtClean="0"/>
              <a:t>Himpunan Ganda adalah kumpulan objek, dengan menuliskan jumlah anggota (multiplisitas) himpunan.</a:t>
            </a:r>
          </a:p>
          <a:p>
            <a:pPr algn="just"/>
            <a:r>
              <a:rPr lang="id-ID" dirty="0" smtClean="0"/>
              <a:t>Contoh di atas ditulis menjadi {a, a, a, b, c, c, d} atau {a.3 , b, c.2, d}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/>
              <a:t>Menuliskan semua anggota himpunan di dalam kurung kurawal </a:t>
            </a:r>
            <a:endParaRPr lang="id-ID" dirty="0"/>
          </a:p>
          <a:p>
            <a:pPr>
              <a:buNone/>
            </a:pPr>
            <a:r>
              <a:rPr lang="id-ID" dirty="0" smtClean="0"/>
              <a:t>	</a:t>
            </a:r>
            <a:r>
              <a:rPr lang="es-ES" dirty="0" err="1" smtClean="0"/>
              <a:t>Contoh</a:t>
            </a:r>
            <a:r>
              <a:rPr lang="es-ES" dirty="0"/>
              <a:t>:	A = {1, 2, 3, 5, 7}</a:t>
            </a:r>
            <a:endParaRPr lang="id-ID" dirty="0"/>
          </a:p>
          <a:p>
            <a:pPr>
              <a:buNone/>
            </a:pPr>
            <a:r>
              <a:rPr lang="id-ID" dirty="0" smtClean="0"/>
              <a:t>	</a:t>
            </a:r>
            <a:r>
              <a:rPr lang="es-ES" dirty="0"/>
              <a:t>		B = {a, i, u, e, o}</a:t>
            </a:r>
            <a:endParaRPr lang="id-ID" dirty="0"/>
          </a:p>
          <a:p>
            <a:pPr lvl="0"/>
            <a:r>
              <a:rPr lang="de-DE" dirty="0"/>
              <a:t>Menuliskan notasi pembentuk himpunan yang mencakup karakteristik himpunan.</a:t>
            </a:r>
            <a:endParaRPr lang="id-ID" dirty="0"/>
          </a:p>
          <a:p>
            <a:pPr marL="1878013" indent="-1878013">
              <a:buNone/>
            </a:pPr>
            <a:r>
              <a:rPr lang="id-ID" dirty="0" smtClean="0"/>
              <a:t>    </a:t>
            </a:r>
            <a:r>
              <a:rPr lang="de-DE" dirty="0" smtClean="0"/>
              <a:t>Contoh </a:t>
            </a:r>
            <a:r>
              <a:rPr lang="de-DE" dirty="0"/>
              <a:t>:	A = {x | x semua bilangan prima bernilai kurang dari 10}</a:t>
            </a:r>
            <a:endParaRPr lang="id-ID" dirty="0"/>
          </a:p>
          <a:p>
            <a:pPr>
              <a:buNone/>
            </a:pPr>
            <a:r>
              <a:rPr lang="id-ID" dirty="0" smtClean="0"/>
              <a:t>			</a:t>
            </a:r>
            <a:r>
              <a:rPr lang="de-DE" dirty="0" smtClean="0"/>
              <a:t>B </a:t>
            </a:r>
            <a:r>
              <a:rPr lang="de-DE" dirty="0"/>
              <a:t>= { x | x merupakan huruf vokal}</a:t>
            </a:r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Penulisan Anggota Himpunan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/>
              <a:t>Himpunan Kosong merupakan himpunan  yang tidak memiliki satupun anggota (</a:t>
            </a:r>
            <a:r>
              <a:rPr lang="id-ID" i="1" dirty="0"/>
              <a:t>null set</a:t>
            </a:r>
            <a:r>
              <a:rPr lang="id-ID" dirty="0"/>
              <a:t>), dinotasikan dengan  : </a:t>
            </a:r>
            <a:r>
              <a:rPr lang="de-DE" dirty="0"/>
              <a:t>{ } atau </a:t>
            </a:r>
            <a:r>
              <a:rPr lang="en-US" i="1" dirty="0" smtClean="0">
                <a:sym typeface="Symbol"/>
              </a:rPr>
              <a:t></a:t>
            </a:r>
            <a:endParaRPr lang="id-ID" i="1" dirty="0" smtClean="0">
              <a:sym typeface="Symbol"/>
            </a:endParaRPr>
          </a:p>
          <a:p>
            <a:pPr marL="514350" lvl="0" indent="-514350">
              <a:buFont typeface="+mj-lt"/>
              <a:buAutoNum type="arabicPeriod"/>
            </a:pPr>
            <a:endParaRPr lang="id-ID" dirty="0"/>
          </a:p>
          <a:p>
            <a:pPr marL="514350" lvl="0" indent="-514350" algn="just">
              <a:buFont typeface="+mj-lt"/>
              <a:buAutoNum type="arabicPeriod"/>
            </a:pPr>
            <a:r>
              <a:rPr lang="de-DE" dirty="0"/>
              <a:t>Himpunan Bagian	 merupakan himpunan yang anggotanya merupakan anggota dari himpunan yang lain</a:t>
            </a:r>
            <a:r>
              <a:rPr lang="id-ID" dirty="0"/>
              <a:t>, dinotasikan dengan </a:t>
            </a:r>
            <a:r>
              <a:rPr lang="de-DE" dirty="0"/>
              <a:t>: </a:t>
            </a:r>
            <a:r>
              <a:rPr lang="en-US" i="1" dirty="0">
                <a:sym typeface="Symbol"/>
              </a:rPr>
              <a:t></a:t>
            </a:r>
            <a:r>
              <a:rPr lang="de-DE" dirty="0"/>
              <a:t> </a:t>
            </a:r>
            <a:endParaRPr lang="id-ID" dirty="0"/>
          </a:p>
          <a:p>
            <a:pPr>
              <a:buNone/>
            </a:pPr>
            <a:r>
              <a:rPr lang="id-ID" dirty="0" smtClean="0"/>
              <a:t>      </a:t>
            </a:r>
            <a:r>
              <a:rPr lang="de-DE" u="sng" dirty="0" smtClean="0"/>
              <a:t>Teorema</a:t>
            </a:r>
            <a:r>
              <a:rPr lang="de-DE" dirty="0" smtClean="0"/>
              <a:t> </a:t>
            </a:r>
            <a:r>
              <a:rPr lang="id-ID" dirty="0"/>
              <a:t>mengenai himpunan bagian</a:t>
            </a:r>
            <a:r>
              <a:rPr lang="de-DE" dirty="0"/>
              <a:t>:</a:t>
            </a:r>
            <a:endParaRPr lang="id-ID" dirty="0"/>
          </a:p>
          <a:p>
            <a:pPr marL="815975" lvl="0" indent="-371475"/>
            <a:r>
              <a:rPr lang="id-ID" dirty="0"/>
              <a:t>Suatu himpunan memiliki satu himpunan bagian yang merupakan himpunan itu sendiri</a:t>
            </a:r>
          </a:p>
          <a:p>
            <a:pPr marL="815975" lvl="0" indent="-371475"/>
            <a:r>
              <a:rPr lang="id-ID" dirty="0"/>
              <a:t>Himpunan kosong merupakan himpunan bagian dari semua himpunan</a:t>
            </a:r>
          </a:p>
          <a:p>
            <a:pPr marL="815975" lvl="0" indent="-371475"/>
            <a:r>
              <a:rPr lang="id-ID" dirty="0"/>
              <a:t>Berlaku sifat transitif</a:t>
            </a: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Macam Himpunan (1)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 algn="just">
              <a:buFont typeface="+mj-lt"/>
              <a:buAutoNum type="arabicPeriod" startAt="3"/>
            </a:pPr>
            <a:r>
              <a:rPr lang="de-DE" sz="2400" dirty="0" smtClean="0"/>
              <a:t>Himpunan </a:t>
            </a:r>
            <a:r>
              <a:rPr lang="de-DE" sz="2400" dirty="0"/>
              <a:t>Sama</a:t>
            </a:r>
            <a:r>
              <a:rPr lang="id-ID" sz="2400" dirty="0"/>
              <a:t> atau </a:t>
            </a:r>
            <a:r>
              <a:rPr lang="de-DE" sz="2400" dirty="0"/>
              <a:t>Himpunan (yang) sama merupakan himpunan yang memiliki jumlah anggota dan jenis anggota yang tepat sama, walau tidak berurutan</a:t>
            </a:r>
            <a:r>
              <a:rPr lang="id-ID" sz="2400" dirty="0" smtClean="0"/>
              <a:t>, notasi   </a:t>
            </a:r>
            <a:r>
              <a:rPr lang="de-DE" sz="2400" dirty="0" smtClean="0"/>
              <a:t>:</a:t>
            </a:r>
            <a:r>
              <a:rPr lang="id-ID" sz="2400" dirty="0" smtClean="0"/>
              <a:t>  </a:t>
            </a:r>
            <a:r>
              <a:rPr lang="de-DE" sz="2400" dirty="0" smtClean="0"/>
              <a:t> </a:t>
            </a:r>
            <a:r>
              <a:rPr lang="de-DE" sz="2400" dirty="0"/>
              <a:t>=</a:t>
            </a:r>
            <a:endParaRPr lang="id-ID" sz="2400" dirty="0"/>
          </a:p>
          <a:p>
            <a:pPr marL="514350" indent="-514350">
              <a:buNone/>
            </a:pPr>
            <a:r>
              <a:rPr lang="id-ID" sz="2400" dirty="0" smtClean="0"/>
              <a:t>	Kondisi </a:t>
            </a:r>
            <a:r>
              <a:rPr lang="id-ID" sz="2400" dirty="0"/>
              <a:t>umum yang dapat diketahui :  </a:t>
            </a:r>
            <a:r>
              <a:rPr lang="de-DE" sz="2400" dirty="0"/>
              <a:t>A = B  ↔ A </a:t>
            </a:r>
            <a:r>
              <a:rPr lang="en-US" sz="2400" i="1" dirty="0">
                <a:sym typeface="Symbol"/>
              </a:rPr>
              <a:t></a:t>
            </a:r>
            <a:r>
              <a:rPr lang="en-US" sz="2400" i="1" dirty="0"/>
              <a:t> </a:t>
            </a:r>
            <a:r>
              <a:rPr lang="de-DE" sz="2400" dirty="0"/>
              <a:t>B dan B </a:t>
            </a:r>
            <a:r>
              <a:rPr lang="en-US" sz="2400" i="1" dirty="0">
                <a:sym typeface="Symbol"/>
              </a:rPr>
              <a:t></a:t>
            </a:r>
            <a:r>
              <a:rPr lang="en-US" sz="2400" i="1" dirty="0"/>
              <a:t> </a:t>
            </a:r>
            <a:r>
              <a:rPr lang="de-DE" sz="2400" dirty="0" smtClean="0"/>
              <a:t>A</a:t>
            </a:r>
            <a:endParaRPr lang="id-ID" sz="2400" dirty="0" smtClean="0"/>
          </a:p>
          <a:p>
            <a:pPr marL="514350" lvl="0" indent="-514350">
              <a:buFont typeface="+mj-lt"/>
              <a:buAutoNum type="arabicPeriod" startAt="4"/>
            </a:pPr>
            <a:r>
              <a:rPr lang="id-ID" sz="2400" dirty="0" smtClean="0"/>
              <a:t>Himpunan Semesta 	</a:t>
            </a:r>
            <a:r>
              <a:rPr lang="es-ES" sz="2400" dirty="0" smtClean="0"/>
              <a:t>: </a:t>
            </a:r>
            <a:r>
              <a:rPr lang="es-ES" sz="2400" i="1" dirty="0" smtClean="0"/>
              <a:t>S</a:t>
            </a:r>
            <a:r>
              <a:rPr lang="es-ES" sz="2400" dirty="0" smtClean="0"/>
              <a:t> </a:t>
            </a:r>
            <a:r>
              <a:rPr lang="es-ES" sz="2400" dirty="0" err="1" smtClean="0"/>
              <a:t>atau</a:t>
            </a:r>
            <a:r>
              <a:rPr lang="es-ES" sz="2400" dirty="0" smtClean="0"/>
              <a:t> </a:t>
            </a:r>
            <a:r>
              <a:rPr lang="es-ES" sz="2400" i="1" dirty="0" smtClean="0"/>
              <a:t>U(n</a:t>
            </a:r>
            <a:r>
              <a:rPr lang="id-ID" sz="2400" i="1" dirty="0" smtClean="0"/>
              <a:t>iverse</a:t>
            </a:r>
            <a:r>
              <a:rPr lang="es-ES" sz="2400" i="1" dirty="0" smtClean="0"/>
              <a:t>)</a:t>
            </a:r>
            <a:endParaRPr lang="id-ID" sz="2400" dirty="0" smtClean="0"/>
          </a:p>
          <a:p>
            <a:pPr>
              <a:buNone/>
            </a:pPr>
            <a:r>
              <a:rPr lang="id-ID" sz="2400" dirty="0" smtClean="0"/>
              <a:t>	</a:t>
            </a:r>
            <a:r>
              <a:rPr lang="es-ES" sz="2400" dirty="0" err="1" smtClean="0"/>
              <a:t>Himpunan</a:t>
            </a:r>
            <a:r>
              <a:rPr lang="es-ES" sz="2400" dirty="0" smtClean="0"/>
              <a:t> </a:t>
            </a:r>
            <a:r>
              <a:rPr lang="es-ES" sz="2400" dirty="0" err="1"/>
              <a:t>semesta</a:t>
            </a:r>
            <a:r>
              <a:rPr lang="es-ES" sz="2400" dirty="0"/>
              <a:t> </a:t>
            </a:r>
            <a:r>
              <a:rPr lang="es-ES" sz="2400" dirty="0" err="1"/>
              <a:t>adalah</a:t>
            </a:r>
            <a:r>
              <a:rPr lang="es-ES" sz="2400" dirty="0"/>
              <a:t> </a:t>
            </a:r>
            <a:r>
              <a:rPr lang="es-ES" sz="2400" dirty="0" err="1"/>
              <a:t>himpunan</a:t>
            </a:r>
            <a:r>
              <a:rPr lang="es-ES" sz="2400" dirty="0"/>
              <a:t> </a:t>
            </a:r>
            <a:r>
              <a:rPr lang="es-ES" sz="2400" dirty="0" err="1"/>
              <a:t>semua</a:t>
            </a:r>
            <a:r>
              <a:rPr lang="es-ES" sz="2400" dirty="0"/>
              <a:t> </a:t>
            </a:r>
            <a:r>
              <a:rPr lang="es-ES" sz="2400" dirty="0" err="1"/>
              <a:t>objek</a:t>
            </a:r>
            <a:r>
              <a:rPr lang="es-ES" sz="2400" dirty="0"/>
              <a:t> yang </a:t>
            </a:r>
            <a:r>
              <a:rPr lang="es-ES" sz="2400" dirty="0" err="1"/>
              <a:t>dibicarakan</a:t>
            </a:r>
            <a:r>
              <a:rPr lang="es-ES" sz="2400" dirty="0"/>
              <a:t>.</a:t>
            </a:r>
            <a:endParaRPr lang="id-ID" sz="2400" dirty="0"/>
          </a:p>
          <a:p>
            <a:pPr algn="just">
              <a:buNone/>
            </a:pPr>
            <a:r>
              <a:rPr lang="id-ID" sz="2400" dirty="0" smtClean="0"/>
              <a:t>	Notasi </a:t>
            </a:r>
            <a:r>
              <a:rPr lang="id-ID" sz="2400" dirty="0"/>
              <a:t>lain yang digunakan dalam operasi himpunan adalah </a:t>
            </a:r>
            <a:r>
              <a:rPr lang="en-US" sz="2400" i="1" dirty="0">
                <a:sym typeface="Symbol"/>
              </a:rPr>
              <a:t></a:t>
            </a:r>
            <a:r>
              <a:rPr lang="en-US" sz="2400" i="1" dirty="0"/>
              <a:t> </a:t>
            </a:r>
            <a:r>
              <a:rPr lang="id-ID" sz="2400" dirty="0"/>
              <a:t>, menandakan sebagai elemen atau anggota dari himpunan, sedangkan </a:t>
            </a:r>
            <a:r>
              <a:rPr lang="en-US" sz="2400" i="1" dirty="0">
                <a:sym typeface="Symbol"/>
              </a:rPr>
              <a:t></a:t>
            </a:r>
            <a:r>
              <a:rPr lang="en-US" sz="2400" i="1" dirty="0"/>
              <a:t> </a:t>
            </a:r>
            <a:r>
              <a:rPr lang="id-ID" sz="2400" dirty="0"/>
              <a:t> menandakan bukan elemen anggota dari himpunan.</a:t>
            </a:r>
          </a:p>
          <a:p>
            <a:endParaRPr lang="id-ID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Macam Himpunan (2)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8229600" cy="505939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48272"/>
                <a:gridCol w="2736304"/>
                <a:gridCol w="3045024"/>
              </a:tblGrid>
              <a:tr h="370840">
                <a:tc>
                  <a:txBody>
                    <a:bodyPr/>
                    <a:lstStyle/>
                    <a:p>
                      <a:r>
                        <a:rPr lang="id-ID" i="1" dirty="0" smtClean="0"/>
                        <a:t>Union</a:t>
                      </a:r>
                      <a:r>
                        <a:rPr lang="id-ID" i="1" baseline="0" dirty="0" smtClean="0"/>
                        <a:t> </a:t>
                      </a:r>
                      <a:r>
                        <a:rPr lang="id-ID" baseline="0" dirty="0" smtClean="0"/>
                        <a:t>(</a:t>
                      </a:r>
                      <a:r>
                        <a:rPr lang="id-ID" dirty="0" smtClean="0"/>
                        <a:t>Gabungan)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i="1" dirty="0" smtClean="0"/>
                        <a:t>Intersection</a:t>
                      </a:r>
                      <a:r>
                        <a:rPr lang="id-ID" dirty="0" smtClean="0"/>
                        <a:t> (Irisan)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i="1" dirty="0" smtClean="0"/>
                        <a:t>Symmetric</a:t>
                      </a:r>
                      <a:r>
                        <a:rPr lang="id-ID" sz="1200" i="1" baseline="0" dirty="0" smtClean="0"/>
                        <a:t> Difference </a:t>
                      </a:r>
                      <a:r>
                        <a:rPr lang="id-ID" sz="1200" dirty="0" smtClean="0"/>
                        <a:t>(Beda</a:t>
                      </a:r>
                      <a:r>
                        <a:rPr lang="id-ID" sz="1200" baseline="0" dirty="0" smtClean="0"/>
                        <a:t> Setangkup</a:t>
                      </a:r>
                      <a:r>
                        <a:rPr lang="id-ID" sz="1400" baseline="0" dirty="0" smtClean="0"/>
                        <a:t>)</a:t>
                      </a:r>
                      <a:endParaRPr lang="id-ID" sz="1400" dirty="0"/>
                    </a:p>
                  </a:txBody>
                  <a:tcPr/>
                </a:tc>
              </a:tr>
              <a:tr h="1285344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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 = {x | x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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</a:t>
                      </a:r>
                      <a:r>
                        <a:rPr lang="es-E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id-ID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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 = {x | x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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dan x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</a:t>
                      </a:r>
                      <a:r>
                        <a:rPr lang="es-E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id-ID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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 = {x | x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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AUB), x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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A∩B)}</a:t>
                      </a:r>
                      <a:endParaRPr lang="id-ID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id-ID" i="1" dirty="0" smtClean="0"/>
                        <a:t>Difference </a:t>
                      </a:r>
                      <a:r>
                        <a:rPr lang="id-ID" dirty="0" smtClean="0"/>
                        <a:t>(Selisih)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i="1" dirty="0" smtClean="0"/>
                        <a:t>Complement</a:t>
                      </a:r>
                      <a:r>
                        <a:rPr lang="id-ID" i="1" baseline="0" dirty="0" smtClean="0"/>
                        <a:t> </a:t>
                      </a:r>
                      <a:endParaRPr lang="id-ID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 set </a:t>
                      </a:r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(Himpunan Kuasa)</a:t>
                      </a:r>
                      <a:endParaRPr lang="id-ID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Notasi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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Jumlah banyaknya anggota himpunan kuasa = 2</a:t>
                      </a:r>
                      <a:r>
                        <a:rPr lang="de-DE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endParaRPr lang="id-ID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Jumlah dan banyaknya suatu elemen dinyatakan dalam kardinalitas (| |)</a:t>
                      </a:r>
                      <a:endParaRPr lang="id-ID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id-ID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 = {x |x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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</a:t>
                      </a:r>
                      <a:r>
                        <a:rPr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</a:t>
                      </a:r>
                      <a:r>
                        <a:rPr lang="es-E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id-ID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id-ID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{x | x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</a:t>
                      </a: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S,  x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</a:t>
                      </a: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A}</a:t>
                      </a:r>
                    </a:p>
                    <a:p>
                      <a:endParaRPr lang="id-ID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Operasi Himpunan</a:t>
            </a:r>
            <a:endParaRPr lang="id-ID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9553" y="1988841"/>
          <a:ext cx="2016223" cy="1253625"/>
        </p:xfrm>
        <a:graphic>
          <a:graphicData uri="http://schemas.openxmlformats.org/presentationml/2006/ole">
            <p:oleObj spid="_x0000_s3074" name="Visio" r:id="rId3" imgW="2333204" imgH="1451313" progId="Visio.Drawing.11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47865" y="1988841"/>
          <a:ext cx="1984395" cy="1233834"/>
        </p:xfrm>
        <a:graphic>
          <a:graphicData uri="http://schemas.openxmlformats.org/presentationml/2006/ole">
            <p:oleObj spid="_x0000_s3075" name="Visio" r:id="rId4" imgW="2333204" imgH="1451313" progId="Visio.Drawing.11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156177" y="1988841"/>
          <a:ext cx="1968796" cy="1224136"/>
        </p:xfrm>
        <a:graphic>
          <a:graphicData uri="http://schemas.openxmlformats.org/presentationml/2006/ole">
            <p:oleObj spid="_x0000_s3076" name="Visio" r:id="rId5" imgW="2333204" imgH="1451313" progId="Visio.Drawing.11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83568" y="4509120"/>
          <a:ext cx="1872208" cy="1164080"/>
        </p:xfrm>
        <a:graphic>
          <a:graphicData uri="http://schemas.openxmlformats.org/presentationml/2006/ole">
            <p:oleObj spid="_x0000_s3077" name="Visio" r:id="rId6" imgW="2333204" imgH="1451313" progId="Visio.Drawing.11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75856" y="4437112"/>
          <a:ext cx="1584176" cy="1335735"/>
        </p:xfrm>
        <a:graphic>
          <a:graphicData uri="http://schemas.openxmlformats.org/presentationml/2006/ole">
            <p:oleObj spid="_x0000_s3078" name="Visio" r:id="rId7" imgW="1721176" imgH="1451313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dirty="0" smtClean="0"/>
              <a:t>Diket :    	A </a:t>
            </a:r>
            <a:r>
              <a:rPr lang="id-ID" dirty="0" smtClean="0"/>
              <a:t>= {1, 2, 3, 4, 5}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	     	B = {1, 3, 5, 7. 9</a:t>
            </a:r>
            <a:r>
              <a:rPr lang="id-ID" dirty="0" smtClean="0"/>
              <a:t>}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		C = {1, 2}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	S </a:t>
            </a:r>
            <a:r>
              <a:rPr lang="id-ID" dirty="0" smtClean="0"/>
              <a:t>= {1, 2, 3, 4, 5, 6, 7, 8, 9</a:t>
            </a:r>
            <a:r>
              <a:rPr lang="id-ID" dirty="0" smtClean="0"/>
              <a:t>}</a:t>
            </a:r>
          </a:p>
          <a:p>
            <a:pPr>
              <a:buNone/>
            </a:pPr>
            <a:r>
              <a:rPr lang="id-ID" dirty="0" smtClean="0"/>
              <a:t>Maka :</a:t>
            </a:r>
          </a:p>
          <a:p>
            <a:pPr>
              <a:buNone/>
            </a:pPr>
            <a:r>
              <a:rPr lang="en-US" dirty="0" smtClean="0"/>
              <a:t>A </a:t>
            </a:r>
            <a:r>
              <a:rPr lang="es-ES" dirty="0" smtClean="0">
                <a:sym typeface="Symbol"/>
              </a:rPr>
              <a:t></a:t>
            </a:r>
            <a:r>
              <a:rPr lang="en-US" dirty="0" smtClean="0"/>
              <a:t> B</a:t>
            </a:r>
            <a:r>
              <a:rPr lang="id-ID" dirty="0" smtClean="0"/>
              <a:t> = {1, 2, 3, 4, 5, 7, 9</a:t>
            </a:r>
            <a:r>
              <a:rPr lang="id-ID" dirty="0" smtClean="0"/>
              <a:t>}</a:t>
            </a:r>
          </a:p>
          <a:p>
            <a:pPr>
              <a:buNone/>
            </a:pPr>
            <a:r>
              <a:rPr lang="en-US" dirty="0" smtClean="0"/>
              <a:t>A </a:t>
            </a:r>
            <a:r>
              <a:rPr lang="es-ES" dirty="0" smtClean="0">
                <a:sym typeface="Symbol"/>
              </a:rPr>
              <a:t></a:t>
            </a:r>
            <a:r>
              <a:rPr lang="en-US" dirty="0" smtClean="0"/>
              <a:t> B</a:t>
            </a:r>
            <a:r>
              <a:rPr lang="id-ID" dirty="0" smtClean="0"/>
              <a:t> = {1, 3, 5</a:t>
            </a:r>
            <a:r>
              <a:rPr lang="id-ID" dirty="0" smtClean="0"/>
              <a:t>}</a:t>
            </a:r>
          </a:p>
          <a:p>
            <a:pPr>
              <a:buNone/>
            </a:pPr>
            <a:r>
              <a:rPr lang="en-US" dirty="0" smtClean="0"/>
              <a:t>A </a:t>
            </a:r>
            <a:r>
              <a:rPr lang="en-US" dirty="0" smtClean="0">
                <a:sym typeface="Symbol"/>
              </a:rPr>
              <a:t></a:t>
            </a:r>
            <a:r>
              <a:rPr lang="en-US" dirty="0" smtClean="0"/>
              <a:t> B</a:t>
            </a:r>
            <a:r>
              <a:rPr lang="id-ID" dirty="0" smtClean="0"/>
              <a:t> = {2, 4, 7, 9}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A </a:t>
            </a:r>
            <a:r>
              <a:rPr lang="id-ID" dirty="0" smtClean="0"/>
              <a:t>– </a:t>
            </a:r>
            <a:r>
              <a:rPr lang="en-US" dirty="0" smtClean="0"/>
              <a:t> B</a:t>
            </a:r>
            <a:r>
              <a:rPr lang="id-ID" dirty="0" smtClean="0"/>
              <a:t> = {2, 4</a:t>
            </a:r>
            <a:r>
              <a:rPr lang="id-ID" dirty="0" smtClean="0"/>
              <a:t>}</a:t>
            </a:r>
          </a:p>
          <a:p>
            <a:pPr>
              <a:buNone/>
            </a:pPr>
            <a:r>
              <a:rPr lang="id-ID" dirty="0" smtClean="0"/>
              <a:t>A</a:t>
            </a:r>
            <a:r>
              <a:rPr lang="id-ID" baseline="30000" dirty="0" smtClean="0"/>
              <a:t>c        </a:t>
            </a:r>
            <a:r>
              <a:rPr lang="id-ID" dirty="0" smtClean="0"/>
              <a:t> </a:t>
            </a:r>
            <a:r>
              <a:rPr lang="id-ID" dirty="0" smtClean="0"/>
              <a:t>= {6, 7, 8, 9</a:t>
            </a:r>
            <a:r>
              <a:rPr lang="id-ID" dirty="0" smtClean="0"/>
              <a:t>}</a:t>
            </a:r>
          </a:p>
          <a:p>
            <a:pPr>
              <a:buNone/>
            </a:pPr>
            <a:r>
              <a:rPr lang="en-US" sz="2800" dirty="0" smtClean="0">
                <a:solidFill>
                  <a:schemeClr val="dk1"/>
                </a:solidFill>
                <a:sym typeface="Symbol"/>
              </a:rPr>
              <a:t></a:t>
            </a:r>
            <a:r>
              <a:rPr lang="id-ID" sz="2800" dirty="0" smtClean="0">
                <a:solidFill>
                  <a:schemeClr val="dk1"/>
                </a:solidFill>
                <a:sym typeface="Symbol"/>
              </a:rPr>
              <a:t>(C</a:t>
            </a:r>
            <a:r>
              <a:rPr lang="id-ID" sz="2800" smtClean="0">
                <a:solidFill>
                  <a:schemeClr val="dk1"/>
                </a:solidFill>
                <a:sym typeface="Symbol"/>
              </a:rPr>
              <a:t>)  = </a:t>
            </a:r>
            <a:r>
              <a:rPr lang="id-ID" smtClean="0"/>
              <a:t>{{</a:t>
            </a:r>
            <a:r>
              <a:rPr lang="id-ID" dirty="0" smtClean="0"/>
              <a:t>1}, {2}, </a:t>
            </a:r>
            <a:r>
              <a:rPr lang="id-ID" dirty="0" smtClean="0"/>
              <a:t>{1,2</a:t>
            </a:r>
            <a:r>
              <a:rPr lang="id-ID" dirty="0" smtClean="0"/>
              <a:t>}, </a:t>
            </a:r>
            <a:r>
              <a:rPr lang="id-ID" dirty="0" smtClean="0"/>
              <a:t>{ }}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Nama</a:t>
                      </a:r>
                      <a:r>
                        <a:rPr lang="id-ID" sz="2000" baseline="0" dirty="0" smtClean="0"/>
                        <a:t> Hukum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Keterangan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Identitas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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= A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S = A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Dominasi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/ Null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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 = 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</a:t>
                      </a:r>
                      <a:endParaRPr lang="id-ID" sz="200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 S = S</a:t>
                      </a:r>
                      <a:endParaRPr lang="id-ID" sz="20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id-ID" sz="2000" dirty="0">
                          <a:latin typeface="Times New Roman"/>
                          <a:ea typeface="SimSun"/>
                          <a:cs typeface="Times New Roman"/>
                        </a:rPr>
                        <a:t>Komplemen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 ~A = S</a:t>
                      </a:r>
                      <a:endParaRPr lang="id-ID" sz="200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 ~A = 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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id-ID" sz="20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Idempotent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  A = A</a:t>
                      </a:r>
                      <a:endParaRPr lang="id-ID" sz="200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>
                          <a:latin typeface="Times New Roman"/>
                          <a:ea typeface="SimSun"/>
                          <a:cs typeface="Times New Roman"/>
                        </a:rPr>
                        <a:t> A = A</a:t>
                      </a:r>
                      <a:endParaRPr lang="id-ID" sz="20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Involusi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~(~A) = A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Hukum Himpunan - 1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Nama</a:t>
                      </a:r>
                      <a:r>
                        <a:rPr lang="id-ID" sz="2000" baseline="0" dirty="0" smtClean="0"/>
                        <a:t> Hukum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Keterangan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Absorpsi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B) = A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B) = A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Komutatif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 = B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A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 = B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A 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Asosiatif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(B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C) = 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B)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C 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(B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C) = 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B)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C 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Distributif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(B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C)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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B)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C)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(B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C)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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B)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C) 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SimSun"/>
                          <a:cs typeface="Times New Roman"/>
                        </a:rPr>
                        <a:t>Hukum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De Morgan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~(A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B)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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~A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~B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~(A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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B)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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~A 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  <a:sym typeface="Symbol"/>
                        </a:rPr>
                        <a:t></a:t>
                      </a:r>
                      <a:r>
                        <a:rPr lang="en-US" sz="2000" dirty="0">
                          <a:latin typeface="Times New Roman"/>
                          <a:ea typeface="SimSun"/>
                          <a:cs typeface="Times New Roman"/>
                        </a:rPr>
                        <a:t> ~B </a:t>
                      </a:r>
                      <a:endParaRPr lang="id-ID" sz="20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Hukum Himpunan - 2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775</Words>
  <Application>Microsoft Office PowerPoint</Application>
  <PresentationFormat>On-screen Show (4:3)</PresentationFormat>
  <Paragraphs>136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Concourse</vt:lpstr>
      <vt:lpstr>Microsoft Visio Drawing</vt:lpstr>
      <vt:lpstr>Himpunan</vt:lpstr>
      <vt:lpstr>Definisi</vt:lpstr>
      <vt:lpstr>Penulisan Anggota Himpunan</vt:lpstr>
      <vt:lpstr>Macam Himpunan (1)</vt:lpstr>
      <vt:lpstr>Macam Himpunan (2)</vt:lpstr>
      <vt:lpstr>Operasi Himpunan</vt:lpstr>
      <vt:lpstr>Contoh</vt:lpstr>
      <vt:lpstr>Hukum Himpunan - 1</vt:lpstr>
      <vt:lpstr>Hukum Himpunan - 2</vt:lpstr>
      <vt:lpstr>Prinsip Inklusi dan Eksklusi</vt:lpstr>
      <vt:lpstr>Prinsip Inklusi dan Eksklusi (Untuk jml himpunan &gt; 3)</vt:lpstr>
      <vt:lpstr>Contoh -1 :</vt:lpstr>
      <vt:lpstr>Contoh - 2</vt:lpstr>
      <vt:lpstr>Contoh - 2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Citra</dc:creator>
  <cp:lastModifiedBy>Citra</cp:lastModifiedBy>
  <cp:revision>13</cp:revision>
  <dcterms:created xsi:type="dcterms:W3CDTF">2010-10-04T02:58:37Z</dcterms:created>
  <dcterms:modified xsi:type="dcterms:W3CDTF">2010-10-07T23:58:38Z</dcterms:modified>
</cp:coreProperties>
</file>