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82" r:id="rId12"/>
    <p:sldId id="265" r:id="rId13"/>
    <p:sldId id="266" r:id="rId14"/>
    <p:sldId id="281" r:id="rId15"/>
    <p:sldId id="285" r:id="rId16"/>
    <p:sldId id="286" r:id="rId17"/>
    <p:sldId id="277" r:id="rId18"/>
    <p:sldId id="267" r:id="rId19"/>
    <p:sldId id="268" r:id="rId20"/>
    <p:sldId id="269" r:id="rId21"/>
    <p:sldId id="270" r:id="rId22"/>
    <p:sldId id="280" r:id="rId23"/>
    <p:sldId id="272" r:id="rId24"/>
    <p:sldId id="278" r:id="rId25"/>
    <p:sldId id="274" r:id="rId26"/>
    <p:sldId id="279" r:id="rId27"/>
    <p:sldId id="283" r:id="rId28"/>
    <p:sldId id="287" r:id="rId29"/>
    <p:sldId id="284" r:id="rId30"/>
  </p:sldIdLst>
  <p:sldSz cx="10515600" cy="7772400"/>
  <p:notesSz cx="994568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22288" indent="-650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44575" indent="-130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66863" indent="-1952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89150" indent="-260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8" y="-108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E3A995-9A70-47B3-8383-51689A233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683663-9922-4CCC-8744-B8592EC61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22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457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686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91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683663-9922-4CCC-8744-B8592EC6144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C87ED-50BF-4E9A-B6BC-D166B291E4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683663-9922-4CCC-8744-B8592EC614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74613" y="79375"/>
            <a:ext cx="10366375" cy="758348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025" y="1643063"/>
            <a:ext cx="10372725" cy="1730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025" y="1582738"/>
            <a:ext cx="10372725" cy="1365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025" y="3373438"/>
            <a:ext cx="10372725" cy="1254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3171-38E7-4C8D-83AC-FB56943122B0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299FBE-FBB9-453F-8C9A-1EEBCCE3D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5757-43E8-4968-BF74-2033F55925C4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82C4-9855-459B-91D5-76995304B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1"/>
            <a:ext cx="2313432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51CE6-E893-4351-8ABB-595F5E3FFE58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AB78-4C8A-427B-A10C-3C7A16D9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F43D-A11C-4BBE-AD33-5CF74220C33F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DC4FF-D5D3-4B05-B0F3-F1AB0E9D6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80963" y="2693988"/>
            <a:ext cx="10364787" cy="1031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963" y="2654300"/>
            <a:ext cx="10364787" cy="523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88" y="2797175"/>
            <a:ext cx="10367962" cy="5238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1"/>
            <a:ext cx="8938260" cy="1543685"/>
          </a:xfrm>
        </p:spPr>
        <p:txBody>
          <a:bodyPr/>
          <a:lstStyle>
            <a:lvl1pPr algn="l">
              <a:buNone/>
              <a:defRPr sz="46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3"/>
            <a:ext cx="8938260" cy="1516697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35152-1834-45B8-9B2F-B7D9D015AF9E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750" y="6994525"/>
            <a:ext cx="460057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75" y="7035800"/>
            <a:ext cx="525463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814FE-7602-4056-9DC0-88570EF99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2C6A-CB67-4CC0-AE28-5C1E9C4EE78A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B144E-80E5-4EF3-A847-07AA42E5B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5A9CA-57AB-4D6D-A26E-9F01E721765E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3ABF1-3B6B-422F-823A-89CA04523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3A87-96E2-4305-BBEB-19D92DDBA069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4FEA-8B13-4907-82EA-DB5A4AADB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21E4-CAF0-4CB2-8826-F182DC6D21D1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DE03B-FD9D-4703-A1DF-434ABA8E0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73025" y="79375"/>
            <a:ext cx="10366375" cy="75850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/>
          <a:lstStyle>
            <a:lvl1pPr algn="l">
              <a:buNone/>
              <a:defRPr sz="4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2F99-E6D9-46EB-AC67-1C9A080709B8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7C90-298B-485E-B81C-45E8253F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77788" y="5307013"/>
            <a:ext cx="10360025" cy="1047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788" y="5270500"/>
            <a:ext cx="10360025" cy="508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88" y="5410200"/>
            <a:ext cx="10360025" cy="539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5" y="75566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5CB9-8D20-4B0C-9CA7-12C43695DC7C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0925" y="6994525"/>
            <a:ext cx="4470400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75" y="7035800"/>
            <a:ext cx="525463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1CB-7B37-4F5F-B6D4-382E89676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73025" y="79375"/>
            <a:ext cx="10366375" cy="758507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050925" y="311150"/>
            <a:ext cx="89392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10449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050925" y="1641475"/>
            <a:ext cx="89392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7713" y="7016750"/>
            <a:ext cx="2847975" cy="53975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00B53A-FF70-4768-807F-82871F8A1467}" type="datetimeFigureOut">
              <a:rPr lang="en-US"/>
              <a:pPr>
                <a:defRPr/>
              </a:pPr>
              <a:t>8/15/2009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0925" y="6994525"/>
            <a:ext cx="4557713" cy="519113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75" y="7038975"/>
            <a:ext cx="525463" cy="517525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7B2852B-A67B-4F1A-9D44-C0828053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6" r:id="rId2"/>
    <p:sldLayoutId id="2147483804" r:id="rId3"/>
    <p:sldLayoutId id="2147483797" r:id="rId4"/>
    <p:sldLayoutId id="2147483798" r:id="rId5"/>
    <p:sldLayoutId id="2147483799" r:id="rId6"/>
    <p:sldLayoutId id="2147483800" r:id="rId7"/>
    <p:sldLayoutId id="2147483805" r:id="rId8"/>
    <p:sldLayoutId id="2147483806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5pPr>
      <a:lvl6pPr marL="522488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6pPr>
      <a:lvl7pPr marL="1044976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7pPr>
      <a:lvl8pPr marL="1567464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8pPr>
      <a:lvl9pPr marL="2089953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9pPr>
    </p:titleStyle>
    <p:bodyStyle>
      <a:lvl1pPr marL="311150" indent="-311150" algn="l" rtl="0" eaLnBrk="0" fontAlgn="base" hangingPunct="0">
        <a:spcBef>
          <a:spcPts val="663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0350" algn="l" rtl="0" eaLnBrk="0" fontAlgn="base" hangingPunct="0">
        <a:spcBef>
          <a:spcPts val="42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38213" indent="-260350" algn="l" rtl="0" eaLnBrk="0" fontAlgn="base" hangingPunct="0">
        <a:spcBef>
          <a:spcPts val="42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0350" algn="l" rtl="0" eaLnBrk="0" fontAlgn="base" hangingPunct="0">
        <a:spcBef>
          <a:spcPts val="42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863" indent="-260350" algn="l" rtl="0" eaLnBrk="0" fontAlgn="base" hangingPunct="0">
        <a:spcBef>
          <a:spcPts val="425"/>
        </a:spcBef>
        <a:spcAft>
          <a:spcPct val="0"/>
        </a:spcAft>
        <a:buClr>
          <a:srgbClr val="A28E6A"/>
        </a:buClr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61244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450" indent="-261244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943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36" indent="-261244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489075" y="3627438"/>
            <a:ext cx="7361238" cy="1812925"/>
          </a:xfrm>
        </p:spPr>
        <p:txBody>
          <a:bodyPr/>
          <a:lstStyle/>
          <a:p>
            <a:pPr eaLnBrk="1" hangingPunct="1"/>
            <a:r>
              <a:rPr lang="en-US" smtClean="0"/>
              <a:t>S. Indriani L, M.T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525463" y="1708150"/>
            <a:ext cx="9464675" cy="1665288"/>
          </a:xfrm>
        </p:spPr>
        <p:txBody>
          <a:bodyPr/>
          <a:lstStyle/>
          <a:p>
            <a:pPr eaLnBrk="1" hangingPunct="1"/>
            <a:r>
              <a:rPr smtClean="0"/>
              <a:t>4. Pernyataan Dasar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8150" y="1554164"/>
            <a:ext cx="9813925" cy="3627436"/>
            <a:chOff x="381000" y="4191000"/>
            <a:chExt cx="8050213" cy="2514599"/>
          </a:xfrm>
          <a:noFill/>
        </p:grpSpPr>
        <p:sp>
          <p:nvSpPr>
            <p:cNvPr id="5" name="Flowchart: Decision 4"/>
            <p:cNvSpPr/>
            <p:nvPr/>
          </p:nvSpPr>
          <p:spPr>
            <a:xfrm>
              <a:off x="381000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kondisi1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457830" y="5499472"/>
              <a:ext cx="1446746" cy="367561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cxnSp>
          <p:nvCxnSpPr>
            <p:cNvPr id="7" name="Elbow Connector 6"/>
            <p:cNvCxnSpPr>
              <a:stCxn id="5" idx="2"/>
              <a:endCxn id="6" idx="0"/>
            </p:cNvCxnSpPr>
            <p:nvPr/>
          </p:nvCxnSpPr>
          <p:spPr>
            <a:xfrm rot="16200000" flipH="1">
              <a:off x="982465" y="5301386"/>
              <a:ext cx="396173" cy="0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Terminator 7"/>
            <p:cNvSpPr/>
            <p:nvPr/>
          </p:nvSpPr>
          <p:spPr>
            <a:xfrm>
              <a:off x="838073" y="6171867"/>
              <a:ext cx="686260" cy="303733"/>
            </a:xfrm>
            <a:prstGeom prst="flowChartTermina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Elbow Connector 8"/>
            <p:cNvCxnSpPr>
              <a:stCxn id="6" idx="2"/>
              <a:endCxn id="8" idx="0"/>
            </p:cNvCxnSpPr>
            <p:nvPr/>
          </p:nvCxnSpPr>
          <p:spPr>
            <a:xfrm rot="5400000">
              <a:off x="1028135" y="6019450"/>
              <a:ext cx="304834" cy="0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8" name="TextBox 11"/>
            <p:cNvSpPr txBox="1">
              <a:spLocks noChangeArrowheads="1"/>
            </p:cNvSpPr>
            <p:nvPr/>
          </p:nvSpPr>
          <p:spPr bwMode="auto">
            <a:xfrm>
              <a:off x="1295400" y="5105400"/>
              <a:ext cx="811213" cy="2773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sp>
          <p:nvSpPr>
            <p:cNvPr id="15369" name="TextBox 12"/>
            <p:cNvSpPr txBox="1">
              <a:spLocks noChangeArrowheads="1"/>
            </p:cNvSpPr>
            <p:nvPr/>
          </p:nvSpPr>
          <p:spPr bwMode="auto">
            <a:xfrm>
              <a:off x="1905000" y="4379913"/>
              <a:ext cx="623888" cy="2773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2514007" y="5486266"/>
              <a:ext cx="1448049" cy="368662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4648316" y="5486266"/>
              <a:ext cx="1448049" cy="368662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858153" y="5499472"/>
              <a:ext cx="1448049" cy="367561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5" name="Flowchart: Decision 14"/>
            <p:cNvSpPr/>
            <p:nvPr/>
          </p:nvSpPr>
          <p:spPr>
            <a:xfrm>
              <a:off x="2438479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kondisi2</a:t>
              </a:r>
            </a:p>
          </p:txBody>
        </p:sp>
        <p:sp>
          <p:nvSpPr>
            <p:cNvPr id="16" name="Flowchart: Decision 15"/>
            <p:cNvSpPr/>
            <p:nvPr/>
          </p:nvSpPr>
          <p:spPr>
            <a:xfrm>
              <a:off x="4571486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M</a:t>
              </a:r>
            </a:p>
          </p:txBody>
        </p:sp>
        <p:cxnSp>
          <p:nvCxnSpPr>
            <p:cNvPr id="17" name="Elbow Connector 16"/>
            <p:cNvCxnSpPr>
              <a:stCxn id="5" idx="3"/>
              <a:endCxn id="15" idx="1"/>
            </p:cNvCxnSpPr>
            <p:nvPr/>
          </p:nvCxnSpPr>
          <p:spPr>
            <a:xfrm>
              <a:off x="1981407" y="4762150"/>
              <a:ext cx="457073" cy="2201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15" idx="3"/>
              <a:endCxn id="16" idx="1"/>
            </p:cNvCxnSpPr>
            <p:nvPr/>
          </p:nvCxnSpPr>
          <p:spPr>
            <a:xfrm>
              <a:off x="4038886" y="4762150"/>
              <a:ext cx="532600" cy="2201"/>
            </a:xfrm>
            <a:prstGeom prst="bentConnector3">
              <a:avLst>
                <a:gd name="adj1" fmla="val 50000"/>
              </a:avLst>
            </a:prstGeom>
            <a:grpFill/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hape 18"/>
            <p:cNvCxnSpPr>
              <a:stCxn id="16" idx="3"/>
              <a:endCxn id="14" idx="0"/>
            </p:cNvCxnSpPr>
            <p:nvPr/>
          </p:nvCxnSpPr>
          <p:spPr>
            <a:xfrm>
              <a:off x="6171893" y="4762150"/>
              <a:ext cx="1410284" cy="737323"/>
            </a:xfrm>
            <a:prstGeom prst="bentConnector2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4" idx="2"/>
              <a:endCxn id="8" idx="3"/>
            </p:cNvCxnSpPr>
            <p:nvPr/>
          </p:nvCxnSpPr>
          <p:spPr>
            <a:xfrm rot="5400000">
              <a:off x="4324355" y="3067011"/>
              <a:ext cx="457800" cy="6057844"/>
            </a:xfrm>
            <a:prstGeom prst="bentConnector2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6" idx="2"/>
              <a:endCxn id="13" idx="0"/>
            </p:cNvCxnSpPr>
            <p:nvPr/>
          </p:nvCxnSpPr>
          <p:spPr>
            <a:xfrm rot="5400000">
              <a:off x="5180857" y="5295681"/>
              <a:ext cx="382968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5" idx="2"/>
              <a:endCxn id="12" idx="0"/>
            </p:cNvCxnSpPr>
            <p:nvPr/>
          </p:nvCxnSpPr>
          <p:spPr>
            <a:xfrm rot="5400000">
              <a:off x="3047199" y="5295031"/>
              <a:ext cx="382968" cy="3906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1" name="TextBox 61"/>
            <p:cNvSpPr txBox="1">
              <a:spLocks noChangeArrowheads="1"/>
            </p:cNvSpPr>
            <p:nvPr/>
          </p:nvSpPr>
          <p:spPr bwMode="auto">
            <a:xfrm>
              <a:off x="3962400" y="4343400"/>
              <a:ext cx="623888" cy="2773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  <p:sp>
          <p:nvSpPr>
            <p:cNvPr id="15382" name="TextBox 62"/>
            <p:cNvSpPr txBox="1">
              <a:spLocks noChangeArrowheads="1"/>
            </p:cNvSpPr>
            <p:nvPr/>
          </p:nvSpPr>
          <p:spPr bwMode="auto">
            <a:xfrm>
              <a:off x="6538913" y="4419599"/>
              <a:ext cx="623887" cy="2773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  <p:sp>
          <p:nvSpPr>
            <p:cNvPr id="15383" name="TextBox 63"/>
            <p:cNvSpPr txBox="1">
              <a:spLocks noChangeArrowheads="1"/>
            </p:cNvSpPr>
            <p:nvPr/>
          </p:nvSpPr>
          <p:spPr bwMode="auto">
            <a:xfrm>
              <a:off x="5562600" y="5105399"/>
              <a:ext cx="811213" cy="2773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sp>
          <p:nvSpPr>
            <p:cNvPr id="15384" name="TextBox 64"/>
            <p:cNvSpPr txBox="1">
              <a:spLocks noChangeArrowheads="1"/>
            </p:cNvSpPr>
            <p:nvPr/>
          </p:nvSpPr>
          <p:spPr bwMode="auto">
            <a:xfrm>
              <a:off x="3352800" y="5105399"/>
              <a:ext cx="811213" cy="2773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sp>
          <p:nvSpPr>
            <p:cNvPr id="15385" name="TextBox 65"/>
            <p:cNvSpPr txBox="1">
              <a:spLocks noChangeArrowheads="1"/>
            </p:cNvSpPr>
            <p:nvPr/>
          </p:nvSpPr>
          <p:spPr bwMode="auto">
            <a:xfrm>
              <a:off x="7620000" y="5105399"/>
              <a:ext cx="811213" cy="2773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5106877" y="6096933"/>
              <a:ext cx="456700" cy="1303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2972569" y="6096933"/>
              <a:ext cx="456700" cy="1302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 rot="5400000">
              <a:off x="1103866" y="4304148"/>
              <a:ext cx="228900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 rot="5400000">
              <a:off x="1103866" y="6589847"/>
              <a:ext cx="228900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39213" cy="8382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10287000" cy="51816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#include&lt;</a:t>
            </a:r>
            <a:r>
              <a:rPr lang="en-US" sz="2400" b="1" dirty="0" err="1" smtClean="0">
                <a:latin typeface="Consolas" pitchFamily="49" charset="0"/>
              </a:rPr>
              <a:t>iostream.h</a:t>
            </a:r>
            <a:r>
              <a:rPr lang="en-US" sz="24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#include&lt;</a:t>
            </a:r>
            <a:r>
              <a:rPr lang="en-US" sz="2400" b="1" dirty="0" err="1" smtClean="0">
                <a:latin typeface="Consolas" pitchFamily="49" charset="0"/>
              </a:rPr>
              <a:t>conio.h</a:t>
            </a:r>
            <a:r>
              <a:rPr lang="en-US" sz="24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usia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clrscr</a:t>
            </a:r>
            <a:r>
              <a:rPr lang="en-US" sz="24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&lt;&lt;"</a:t>
            </a:r>
            <a:r>
              <a:rPr lang="en-US" sz="2400" b="1" dirty="0" err="1" smtClean="0">
                <a:latin typeface="Consolas" pitchFamily="49" charset="0"/>
              </a:rPr>
              <a:t>Berapa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usia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Anda</a:t>
            </a:r>
            <a:r>
              <a:rPr lang="en-US" sz="2400" b="1" dirty="0" smtClean="0">
                <a:latin typeface="Consolas" pitchFamily="49" charset="0"/>
              </a:rPr>
              <a:t> : “;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cin</a:t>
            </a:r>
            <a:r>
              <a:rPr lang="en-US" sz="2400" b="1" dirty="0" smtClean="0">
                <a:latin typeface="Consolas" pitchFamily="49" charset="0"/>
              </a:rPr>
              <a:t>&gt;&gt;</a:t>
            </a:r>
            <a:r>
              <a:rPr lang="en-US" sz="2400" b="1" dirty="0" err="1" smtClean="0">
                <a:latin typeface="Consolas" pitchFamily="49" charset="0"/>
              </a:rPr>
              <a:t>usia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	if(</a:t>
            </a:r>
            <a:r>
              <a:rPr lang="en-US" sz="2400" b="1" dirty="0" err="1" smtClean="0">
                <a:latin typeface="Consolas" pitchFamily="49" charset="0"/>
              </a:rPr>
              <a:t>usia</a:t>
            </a:r>
            <a:r>
              <a:rPr lang="en-US" sz="2400" b="1" dirty="0" smtClean="0">
                <a:latin typeface="Consolas" pitchFamily="49" charset="0"/>
              </a:rPr>
              <a:t>&lt;17)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	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&lt;&lt;"</a:t>
            </a:r>
            <a:r>
              <a:rPr lang="en-US" sz="2400" b="1" dirty="0" err="1" smtClean="0">
                <a:latin typeface="Consolas" pitchFamily="49" charset="0"/>
              </a:rPr>
              <a:t>Anda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belum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diperbolehkan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untuk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mengambil</a:t>
            </a:r>
            <a:r>
              <a:rPr lang="en-US" sz="2400" b="1" dirty="0" smtClean="0">
                <a:latin typeface="Consolas" pitchFamily="49" charset="0"/>
              </a:rPr>
              <a:t> SIM";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	else if(</a:t>
            </a:r>
            <a:r>
              <a:rPr lang="en-US" sz="2400" b="1" dirty="0" err="1" smtClean="0">
                <a:latin typeface="Consolas" pitchFamily="49" charset="0"/>
              </a:rPr>
              <a:t>usia</a:t>
            </a:r>
            <a:r>
              <a:rPr lang="en-US" sz="2400" b="1" dirty="0" smtClean="0">
                <a:latin typeface="Consolas" pitchFamily="49" charset="0"/>
              </a:rPr>
              <a:t>&gt;=17)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	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&lt;&lt;"</a:t>
            </a:r>
            <a:r>
              <a:rPr lang="en-US" sz="2400" b="1" dirty="0" err="1" smtClean="0">
                <a:latin typeface="Consolas" pitchFamily="49" charset="0"/>
              </a:rPr>
              <a:t>Anda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diperbolehkan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untuk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mengambil</a:t>
            </a:r>
            <a:r>
              <a:rPr lang="en-US" sz="2400" b="1" dirty="0" smtClean="0">
                <a:latin typeface="Consolas" pitchFamily="49" charset="0"/>
              </a:rPr>
              <a:t> SIM";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63525" y="173038"/>
            <a:ext cx="9550400" cy="863600"/>
          </a:xfrm>
        </p:spPr>
        <p:txBody>
          <a:bodyPr/>
          <a:lstStyle/>
          <a:p>
            <a:pPr eaLnBrk="1" hangingPunct="1"/>
            <a:r>
              <a:rPr lang="en-US" sz="3700" b="1" dirty="0" smtClean="0">
                <a:solidFill>
                  <a:schemeClr val="tx1"/>
                </a:solidFill>
              </a:rPr>
              <a:t>b. </a:t>
            </a:r>
            <a:r>
              <a:rPr lang="en-US" sz="3700" b="1" dirty="0" err="1" smtClean="0">
                <a:solidFill>
                  <a:schemeClr val="tx1"/>
                </a:solidFill>
              </a:rPr>
              <a:t>Switch_case</a:t>
            </a:r>
            <a:endParaRPr lang="en-US" sz="3700" b="1" dirty="0" smtClean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9551988" cy="6218238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en-US" sz="3200" dirty="0" err="1" smtClean="0"/>
              <a:t>Kaidah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switch:</a:t>
            </a:r>
          </a:p>
          <a:p>
            <a:pPr eaLnBrk="1" hangingPunct="1">
              <a:lnSpc>
                <a:spcPts val="3500"/>
              </a:lnSpc>
              <a:buFont typeface="Wingdings 2" pitchFamily="18" charset="2"/>
              <a:buNone/>
            </a:pPr>
            <a:endParaRPr lang="en-US" sz="2700" dirty="0" smtClean="0"/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100" i="1" dirty="0" smtClean="0"/>
              <a:t>	</a:t>
            </a:r>
            <a:r>
              <a:rPr lang="en-US" sz="2800" dirty="0" smtClean="0">
                <a:latin typeface="Consolas" pitchFamily="49" charset="0"/>
              </a:rPr>
              <a:t>switch (</a:t>
            </a:r>
            <a:r>
              <a:rPr lang="en-US" sz="2800" dirty="0" err="1" smtClean="0">
                <a:latin typeface="Consolas" pitchFamily="49" charset="0"/>
              </a:rPr>
              <a:t>ungkapan</a:t>
            </a:r>
            <a:r>
              <a:rPr lang="en-US" sz="2800" dirty="0" smtClean="0">
                <a:latin typeface="Consolas" pitchFamily="49" charset="0"/>
              </a:rPr>
              <a:t>)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{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	case ungkapan_1;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	       pernyataan_1;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	       break;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	case ungkapan_2;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	       pernyataan_2;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	       break;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	…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 	default:				/*</a:t>
            </a:r>
            <a:r>
              <a:rPr lang="en-US" sz="2800" dirty="0" err="1" smtClean="0">
                <a:latin typeface="Consolas" pitchFamily="49" charset="0"/>
              </a:rPr>
              <a:t>opsional</a:t>
            </a:r>
            <a:r>
              <a:rPr lang="en-US" sz="2800" dirty="0" smtClean="0">
                <a:latin typeface="Consolas" pitchFamily="49" charset="0"/>
              </a:rPr>
              <a:t>*/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		      </a:t>
            </a:r>
            <a:r>
              <a:rPr lang="en-US" sz="2800" dirty="0" err="1" smtClean="0">
                <a:latin typeface="Consolas" pitchFamily="49" charset="0"/>
              </a:rPr>
              <a:t>pernyataan_x</a:t>
            </a:r>
            <a:r>
              <a:rPr lang="en-US" sz="2800" dirty="0" smtClean="0">
                <a:latin typeface="Consolas" pitchFamily="49" charset="0"/>
              </a:rPr>
              <a:t>;	/*</a:t>
            </a:r>
            <a:r>
              <a:rPr lang="en-US" sz="2800" dirty="0" err="1" smtClean="0">
                <a:latin typeface="Consolas" pitchFamily="49" charset="0"/>
              </a:rPr>
              <a:t>opsional</a:t>
            </a:r>
            <a:r>
              <a:rPr lang="en-US" sz="2800" dirty="0" smtClean="0">
                <a:latin typeface="Consolas" pitchFamily="49" charset="0"/>
              </a:rPr>
              <a:t>*/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  <a:p>
            <a:pPr eaLnBrk="1" hangingPunct="1">
              <a:lnSpc>
                <a:spcPts val="3500"/>
              </a:lnSpc>
            </a:pPr>
            <a:endParaRPr lang="en-US" sz="18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85025" y="2667000"/>
            <a:ext cx="2892425" cy="27987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104498" tIns="52249" rIns="104498" bIns="52249">
            <a:spAutoFit/>
          </a:bodyPr>
          <a:lstStyle/>
          <a:p>
            <a:pPr>
              <a:defRPr/>
            </a:pP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Perlu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diketahui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!</a:t>
            </a:r>
          </a:p>
          <a:p>
            <a:pPr>
              <a:defRPr/>
            </a:pP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Bagian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default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hanya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akan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dijalankan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kalau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ungkapan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pada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bagian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case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tidak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ada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yang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cocok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dengan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ungkapan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switch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30575" y="5181600"/>
            <a:ext cx="3767138" cy="1122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0"/>
          <p:cNvGrpSpPr>
            <a:grpSpLocks/>
          </p:cNvGrpSpPr>
          <p:nvPr/>
        </p:nvGrpSpPr>
        <p:grpSpPr bwMode="auto">
          <a:xfrm>
            <a:off x="1489074" y="604838"/>
            <a:ext cx="8035925" cy="6710362"/>
            <a:chOff x="1489710" y="604520"/>
            <a:chExt cx="7448550" cy="6217920"/>
          </a:xfrm>
        </p:grpSpPr>
        <p:sp>
          <p:nvSpPr>
            <p:cNvPr id="4" name="Flowchart: Decision 3"/>
            <p:cNvSpPr/>
            <p:nvPr/>
          </p:nvSpPr>
          <p:spPr>
            <a:xfrm>
              <a:off x="1580198" y="1242662"/>
              <a:ext cx="2725737" cy="137153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ungkapan1</a:t>
              </a:r>
            </a:p>
          </p:txBody>
        </p:sp>
        <p:sp>
          <p:nvSpPr>
            <p:cNvPr id="6" name="Flowchart: Decision 5"/>
            <p:cNvSpPr/>
            <p:nvPr/>
          </p:nvSpPr>
          <p:spPr>
            <a:xfrm>
              <a:off x="1580198" y="3253922"/>
              <a:ext cx="2725737" cy="137153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ungkapan1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5487035" y="1517285"/>
              <a:ext cx="2452688" cy="822283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pernyataan_1;</a:t>
              </a:r>
            </a:p>
            <a:p>
              <a:pPr algn="just"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break;</a:t>
              </a:r>
            </a:p>
          </p:txBody>
        </p:sp>
        <p:cxnSp>
          <p:nvCxnSpPr>
            <p:cNvPr id="14" name="Elbow Connector 13"/>
            <p:cNvCxnSpPr>
              <a:stCxn id="4" idx="3"/>
              <a:endCxn id="7" idx="1"/>
            </p:cNvCxnSpPr>
            <p:nvPr/>
          </p:nvCxnSpPr>
          <p:spPr>
            <a:xfrm>
              <a:off x="4305935" y="1928428"/>
              <a:ext cx="1181100" cy="3175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Process 21"/>
            <p:cNvSpPr/>
            <p:nvPr/>
          </p:nvSpPr>
          <p:spPr>
            <a:xfrm>
              <a:off x="5487035" y="3528546"/>
              <a:ext cx="2452688" cy="82387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pernyataan_1;</a:t>
              </a:r>
            </a:p>
            <a:p>
              <a:pPr algn="just"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break;</a:t>
              </a:r>
            </a:p>
          </p:txBody>
        </p:sp>
        <p:cxnSp>
          <p:nvCxnSpPr>
            <p:cNvPr id="24" name="Elbow Connector 23"/>
            <p:cNvCxnSpPr>
              <a:stCxn id="6" idx="3"/>
              <a:endCxn id="22" idx="1"/>
            </p:cNvCxnSpPr>
            <p:nvPr/>
          </p:nvCxnSpPr>
          <p:spPr>
            <a:xfrm>
              <a:off x="4305935" y="3939687"/>
              <a:ext cx="1181100" cy="4763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4" idx="2"/>
              <a:endCxn id="6" idx="0"/>
            </p:cNvCxnSpPr>
            <p:nvPr/>
          </p:nvCxnSpPr>
          <p:spPr>
            <a:xfrm rot="5400000">
              <a:off x="2623201" y="2933263"/>
              <a:ext cx="639730" cy="4763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Process 26"/>
            <p:cNvSpPr/>
            <p:nvPr/>
          </p:nvSpPr>
          <p:spPr>
            <a:xfrm>
              <a:off x="1489710" y="5357253"/>
              <a:ext cx="2906713" cy="7318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pernyataan_x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</a:p>
          </p:txBody>
        </p:sp>
        <p:cxnSp>
          <p:nvCxnSpPr>
            <p:cNvPr id="29" name="Elbow Connector 28"/>
            <p:cNvCxnSpPr>
              <a:stCxn id="6" idx="2"/>
              <a:endCxn id="27" idx="0"/>
            </p:cNvCxnSpPr>
            <p:nvPr/>
          </p:nvCxnSpPr>
          <p:spPr>
            <a:xfrm rot="5400000">
              <a:off x="2577961" y="4991351"/>
              <a:ext cx="730213" cy="4763"/>
            </a:xfrm>
            <a:prstGeom prst="bentConnector3">
              <a:avLst>
                <a:gd name="adj1" fmla="val 50000"/>
              </a:avLst>
            </a:prstGeom>
            <a:noFill/>
            <a:ln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7" idx="3"/>
              <a:endCxn id="27" idx="3"/>
            </p:cNvCxnSpPr>
            <p:nvPr/>
          </p:nvCxnSpPr>
          <p:spPr>
            <a:xfrm flipH="1">
              <a:off x="4396423" y="1928428"/>
              <a:ext cx="3543300" cy="3795518"/>
            </a:xfrm>
            <a:prstGeom prst="bentConnector3">
              <a:avLst>
                <a:gd name="adj1" fmla="val -2936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39723" y="3895239"/>
              <a:ext cx="998537" cy="3175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7" idx="2"/>
            </p:cNvCxnSpPr>
            <p:nvPr/>
          </p:nvCxnSpPr>
          <p:spPr>
            <a:xfrm rot="5400000">
              <a:off x="2577167" y="6454159"/>
              <a:ext cx="731800" cy="4763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4" idx="0"/>
            </p:cNvCxnSpPr>
            <p:nvPr/>
          </p:nvCxnSpPr>
          <p:spPr>
            <a:xfrm rot="5400000">
              <a:off x="2623202" y="922003"/>
              <a:ext cx="639729" cy="4763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8" name="TextBox 49"/>
            <p:cNvSpPr txBox="1">
              <a:spLocks noChangeArrowheads="1"/>
            </p:cNvSpPr>
            <p:nvPr/>
          </p:nvSpPr>
          <p:spPr bwMode="auto">
            <a:xfrm>
              <a:off x="4305625" y="147891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sp>
          <p:nvSpPr>
            <p:cNvPr id="18449" name="TextBox 50"/>
            <p:cNvSpPr txBox="1">
              <a:spLocks noChangeArrowheads="1"/>
            </p:cNvSpPr>
            <p:nvPr/>
          </p:nvSpPr>
          <p:spPr bwMode="auto">
            <a:xfrm>
              <a:off x="4396461" y="349059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sp>
          <p:nvSpPr>
            <p:cNvPr id="18450" name="TextBox 51"/>
            <p:cNvSpPr txBox="1">
              <a:spLocks noChangeArrowheads="1"/>
            </p:cNvSpPr>
            <p:nvPr/>
          </p:nvSpPr>
          <p:spPr bwMode="auto">
            <a:xfrm>
              <a:off x="3033922" y="275907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  <p:sp>
          <p:nvSpPr>
            <p:cNvPr id="18451" name="TextBox 52"/>
            <p:cNvSpPr txBox="1">
              <a:spLocks noChangeArrowheads="1"/>
            </p:cNvSpPr>
            <p:nvPr/>
          </p:nvSpPr>
          <p:spPr bwMode="auto">
            <a:xfrm>
              <a:off x="3033922" y="4719320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8939213" cy="7162800"/>
          </a:xfrm>
        </p:spPr>
        <p:txBody>
          <a:bodyPr/>
          <a:lstStyle/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//</a:t>
            </a:r>
            <a:r>
              <a:rPr lang="en-US" sz="2200" b="1" dirty="0" err="1" smtClean="0">
                <a:latin typeface="Consolas" pitchFamily="49" charset="0"/>
              </a:rPr>
              <a:t>contoh</a:t>
            </a:r>
            <a:r>
              <a:rPr lang="en-US" sz="2200" b="1" dirty="0" smtClean="0">
                <a:latin typeface="Consolas" pitchFamily="49" charset="0"/>
              </a:rPr>
              <a:t> program </a:t>
            </a:r>
            <a:r>
              <a:rPr lang="en-US" sz="2200" b="1" dirty="0" err="1" smtClean="0">
                <a:latin typeface="Consolas" pitchFamily="49" charset="0"/>
              </a:rPr>
              <a:t>switch_case</a:t>
            </a:r>
            <a:endParaRPr lang="en-US" sz="2200" b="1" dirty="0" smtClean="0">
              <a:latin typeface="Consolas" pitchFamily="49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endParaRPr lang="en-US" sz="2200" b="1" dirty="0" smtClean="0">
              <a:latin typeface="Consolas" pitchFamily="49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#include&lt;</a:t>
            </a:r>
            <a:r>
              <a:rPr lang="en-US" sz="2200" b="1" dirty="0" err="1" smtClean="0">
                <a:latin typeface="Consolas" pitchFamily="49" charset="0"/>
              </a:rPr>
              <a:t>iostream.h</a:t>
            </a:r>
            <a:r>
              <a:rPr lang="en-US" sz="22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#include&lt;</a:t>
            </a:r>
            <a:r>
              <a:rPr lang="en-US" sz="2200" b="1" dirty="0" err="1" smtClean="0">
                <a:latin typeface="Consolas" pitchFamily="49" charset="0"/>
              </a:rPr>
              <a:t>conio.h</a:t>
            </a:r>
            <a:r>
              <a:rPr lang="en-US" sz="22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</a:t>
            </a:r>
            <a:r>
              <a:rPr lang="en-US" sz="2200" b="1" dirty="0" err="1" smtClean="0">
                <a:latin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</a:rPr>
              <a:t> x;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</a:t>
            </a:r>
            <a:r>
              <a:rPr lang="en-US" sz="2200" b="1" dirty="0" err="1" smtClean="0">
                <a:latin typeface="Consolas" pitchFamily="49" charset="0"/>
              </a:rPr>
              <a:t>clrscr</a:t>
            </a:r>
            <a:r>
              <a:rPr lang="en-US" sz="22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</a:t>
            </a:r>
            <a:r>
              <a:rPr lang="en-US" sz="2200" b="1" dirty="0" err="1" smtClean="0">
                <a:latin typeface="Consolas" pitchFamily="49" charset="0"/>
              </a:rPr>
              <a:t>cout</a:t>
            </a:r>
            <a:r>
              <a:rPr lang="en-US" sz="2200" b="1" dirty="0" smtClean="0">
                <a:latin typeface="Consolas" pitchFamily="49" charset="0"/>
              </a:rPr>
              <a:t>&lt;&lt;"</a:t>
            </a:r>
            <a:r>
              <a:rPr lang="en-US" sz="2200" b="1" dirty="0" err="1" smtClean="0">
                <a:latin typeface="Consolas" pitchFamily="49" charset="0"/>
              </a:rPr>
              <a:t>masukkan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angka</a:t>
            </a:r>
            <a:r>
              <a:rPr lang="en-US" sz="2200" b="1" dirty="0" smtClean="0">
                <a:latin typeface="Consolas" pitchFamily="49" charset="0"/>
              </a:rPr>
              <a:t>:”;</a:t>
            </a:r>
            <a:endParaRPr lang="en-US" sz="2200" b="1" dirty="0" smtClean="0">
              <a:latin typeface="Consolas" pitchFamily="49" charset="0"/>
            </a:endParaRP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</a:t>
            </a:r>
            <a:r>
              <a:rPr lang="en-US" sz="2200" b="1" dirty="0" err="1" smtClean="0">
                <a:latin typeface="Consolas" pitchFamily="49" charset="0"/>
              </a:rPr>
              <a:t>cin</a:t>
            </a:r>
            <a:r>
              <a:rPr lang="en-US" sz="2200" b="1" dirty="0" smtClean="0">
                <a:latin typeface="Consolas" pitchFamily="49" charset="0"/>
              </a:rPr>
              <a:t>&gt;&gt;x;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switch (x)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{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	case 1: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		</a:t>
            </a:r>
            <a:r>
              <a:rPr lang="en-US" sz="2200" b="1" dirty="0" err="1" smtClean="0">
                <a:latin typeface="Consolas" pitchFamily="49" charset="0"/>
              </a:rPr>
              <a:t>cout</a:t>
            </a:r>
            <a:r>
              <a:rPr lang="en-US" sz="2200" b="1" dirty="0" smtClean="0">
                <a:latin typeface="Consolas" pitchFamily="49" charset="0"/>
              </a:rPr>
              <a:t>&lt;&lt;"x </a:t>
            </a:r>
            <a:r>
              <a:rPr lang="en-US" sz="2200" b="1" dirty="0" err="1" smtClean="0">
                <a:latin typeface="Consolas" pitchFamily="49" charset="0"/>
              </a:rPr>
              <a:t>adalah</a:t>
            </a:r>
            <a:r>
              <a:rPr lang="en-US" sz="2200" b="1" dirty="0" smtClean="0">
                <a:latin typeface="Consolas" pitchFamily="49" charset="0"/>
              </a:rPr>
              <a:t> 1";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		break;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	case 2: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		</a:t>
            </a:r>
            <a:r>
              <a:rPr lang="en-US" sz="2200" b="1" dirty="0" err="1" smtClean="0">
                <a:latin typeface="Consolas" pitchFamily="49" charset="0"/>
              </a:rPr>
              <a:t>cout</a:t>
            </a:r>
            <a:r>
              <a:rPr lang="en-US" sz="2200" b="1" dirty="0" smtClean="0">
                <a:latin typeface="Consolas" pitchFamily="49" charset="0"/>
              </a:rPr>
              <a:t>&lt;&lt;"x </a:t>
            </a:r>
            <a:r>
              <a:rPr lang="en-US" sz="2200" b="1" dirty="0" err="1" smtClean="0">
                <a:latin typeface="Consolas" pitchFamily="49" charset="0"/>
              </a:rPr>
              <a:t>adalah</a:t>
            </a:r>
            <a:r>
              <a:rPr lang="en-US" sz="2200" b="1" dirty="0" smtClean="0">
                <a:latin typeface="Consolas" pitchFamily="49" charset="0"/>
              </a:rPr>
              <a:t> 2";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		break;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	default: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	</a:t>
            </a:r>
            <a:r>
              <a:rPr lang="en-US" sz="2200" b="1" dirty="0" err="1" smtClean="0">
                <a:latin typeface="Consolas" pitchFamily="49" charset="0"/>
              </a:rPr>
              <a:t>cout</a:t>
            </a:r>
            <a:r>
              <a:rPr lang="en-US" sz="2200" b="1" dirty="0" smtClean="0">
                <a:latin typeface="Consolas" pitchFamily="49" charset="0"/>
              </a:rPr>
              <a:t>&lt;&lt;"</a:t>
            </a:r>
            <a:r>
              <a:rPr lang="en-US" sz="2200" b="1" dirty="0" err="1" smtClean="0">
                <a:latin typeface="Consolas" pitchFamily="49" charset="0"/>
              </a:rPr>
              <a:t>tidak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terindentifikasi</a:t>
            </a:r>
            <a:r>
              <a:rPr lang="en-US" sz="2200" b="1" dirty="0" smtClean="0">
                <a:latin typeface="Consolas" pitchFamily="49" charset="0"/>
              </a:rPr>
              <a:t>";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}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}</a:t>
            </a:r>
          </a:p>
          <a:p>
            <a:pPr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200" b="1" dirty="0" smtClean="0">
                <a:latin typeface="Consolas" pitchFamily="49" charset="0"/>
              </a:rPr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39213" cy="12954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9296400" cy="5181600"/>
          </a:xfrm>
        </p:spPr>
        <p:txBody>
          <a:bodyPr/>
          <a:lstStyle/>
          <a:p>
            <a:r>
              <a:rPr lang="en-US" sz="3600" dirty="0" err="1" smtClean="0"/>
              <a:t>Susun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menginput</a:t>
            </a:r>
            <a:r>
              <a:rPr lang="en-US" sz="3600" dirty="0" smtClean="0"/>
              <a:t> 3 </a:t>
            </a:r>
            <a:r>
              <a:rPr lang="en-US" sz="3600" dirty="0" err="1" smtClean="0"/>
              <a:t>buah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integer (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ujian</a:t>
            </a:r>
            <a:r>
              <a:rPr lang="en-US" sz="3600" dirty="0" smtClean="0"/>
              <a:t>). </a:t>
            </a:r>
            <a:r>
              <a:rPr lang="en-US" sz="3600" dirty="0" err="1" smtClean="0"/>
              <a:t>Cetak</a:t>
            </a:r>
            <a:r>
              <a:rPr lang="en-US" sz="3600" dirty="0" smtClean="0"/>
              <a:t> </a:t>
            </a:r>
            <a:r>
              <a:rPr lang="en-US" sz="3600" dirty="0" err="1" smtClean="0"/>
              <a:t>perkataan</a:t>
            </a:r>
            <a:r>
              <a:rPr lang="en-US" sz="3600" dirty="0" smtClean="0"/>
              <a:t> “DITERIMA”, </a:t>
            </a:r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 smtClean="0"/>
              <a:t>ketiga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berkategoti</a:t>
            </a:r>
            <a:r>
              <a:rPr lang="en-US" sz="3600" dirty="0" smtClean="0"/>
              <a:t> “lulus” (&gt;=60). </a:t>
            </a:r>
            <a:r>
              <a:rPr lang="en-US" sz="3600" dirty="0" err="1" smtClean="0"/>
              <a:t>Selainnya</a:t>
            </a:r>
            <a:r>
              <a:rPr lang="en-US" sz="3600" dirty="0" smtClean="0"/>
              <a:t> </a:t>
            </a:r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yang “</a:t>
            </a:r>
            <a:r>
              <a:rPr lang="en-US" sz="3600" dirty="0" err="1" smtClean="0"/>
              <a:t>tidak</a:t>
            </a:r>
            <a:r>
              <a:rPr lang="en-US" sz="3600" dirty="0" smtClean="0"/>
              <a:t> lulus”,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cetak</a:t>
            </a:r>
            <a:r>
              <a:rPr lang="en-US" sz="3600" dirty="0" smtClean="0"/>
              <a:t> </a:t>
            </a:r>
            <a:r>
              <a:rPr lang="en-US" sz="3600" dirty="0" err="1" smtClean="0"/>
              <a:t>perkataan</a:t>
            </a:r>
            <a:r>
              <a:rPr lang="en-US" sz="3600" dirty="0" smtClean="0"/>
              <a:t> “TIDAK DITERIMA”.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939213" cy="1066800"/>
          </a:xfrm>
        </p:spPr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8938260" cy="5410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Susun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menginputkan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interger</a:t>
            </a:r>
            <a:r>
              <a:rPr lang="en-US" dirty="0" smtClean="0"/>
              <a:t>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3000" dirty="0" err="1" smtClean="0"/>
              <a:t>Anggap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diinput</a:t>
            </a:r>
            <a:r>
              <a:rPr lang="en-US" sz="3000" dirty="0" smtClean="0"/>
              <a:t> </a:t>
            </a:r>
            <a:r>
              <a:rPr lang="en-US" sz="3000" dirty="0" err="1" smtClean="0"/>
              <a:t>berada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batas</a:t>
            </a:r>
            <a:r>
              <a:rPr lang="en-US" sz="3000" dirty="0" smtClean="0"/>
              <a:t> (0-100), </a:t>
            </a:r>
            <a:r>
              <a:rPr lang="en-US" sz="3000" dirty="0" err="1" smtClean="0"/>
              <a:t>artinya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dibawah</a:t>
            </a:r>
            <a:r>
              <a:rPr lang="en-US" sz="3000" dirty="0" smtClean="0"/>
              <a:t> 0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diatas</a:t>
            </a:r>
            <a:r>
              <a:rPr lang="en-US" sz="3000" dirty="0" smtClean="0"/>
              <a:t> 100</a:t>
            </a:r>
          </a:p>
          <a:p>
            <a:pPr lvl="1">
              <a:buNone/>
            </a:pP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Buatlah</a:t>
            </a:r>
            <a:r>
              <a:rPr lang="en-US" dirty="0" smtClean="0"/>
              <a:t> flowchart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657600"/>
          <a:ext cx="8153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449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Cetak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huruf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Bila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nilai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berada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dalam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batas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80-100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70-79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60-69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40-59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0-39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Nilai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anda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ysClr val="windowText" lastClr="000000"/>
                          </a:solidFill>
                        </a:rPr>
                        <a:t>masukkan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ysClr val="windowText" lastClr="000000"/>
                          </a:solidFill>
                        </a:rPr>
                        <a:t>salah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&gt;100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>
          <a:xfrm>
            <a:off x="830263" y="1079500"/>
            <a:ext cx="8939212" cy="1543050"/>
          </a:xfrm>
        </p:spPr>
        <p:txBody>
          <a:bodyPr/>
          <a:lstStyle/>
          <a:p>
            <a:r>
              <a:rPr lang="en-US" b="1" smtClean="0"/>
              <a:t>Pernyataan berulang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0263" y="2887663"/>
            <a:ext cx="8983662" cy="2640012"/>
          </a:xfrm>
        </p:spPr>
        <p:txBody>
          <a:bodyPr/>
          <a:lstStyle/>
          <a:p>
            <a:pPr marL="522488" indent="-522488">
              <a:spcBef>
                <a:spcPts val="657"/>
              </a:spcBef>
              <a:buFont typeface="Wingdings 2" pitchFamily="18" charset="2"/>
              <a:buAutoNum type="arabicPeriod"/>
              <a:defRPr/>
            </a:pPr>
            <a:r>
              <a:rPr lang="en-US" sz="5000" b="1" dirty="0" smtClean="0"/>
              <a:t>while</a:t>
            </a:r>
          </a:p>
          <a:p>
            <a:pPr marL="522488" indent="-522488">
              <a:spcBef>
                <a:spcPts val="657"/>
              </a:spcBef>
              <a:buFont typeface="Wingdings 2" pitchFamily="18" charset="2"/>
              <a:buAutoNum type="arabicPeriod"/>
              <a:defRPr/>
            </a:pPr>
            <a:r>
              <a:rPr lang="en-US" sz="5000" b="1" dirty="0" err="1" smtClean="0"/>
              <a:t>do_while</a:t>
            </a:r>
            <a:endParaRPr lang="en-US" sz="5000" b="1" dirty="0" smtClean="0"/>
          </a:p>
          <a:p>
            <a:pPr marL="522488" indent="-522488">
              <a:spcBef>
                <a:spcPts val="657"/>
              </a:spcBef>
              <a:buFont typeface="Wingdings 2" pitchFamily="18" charset="2"/>
              <a:buAutoNum type="arabicPeriod"/>
              <a:defRPr/>
            </a:pPr>
            <a:r>
              <a:rPr lang="en-US" sz="5000" b="1" dirty="0" smtClean="0"/>
              <a:t>for</a:t>
            </a:r>
          </a:p>
          <a:p>
            <a:pPr marL="522488" indent="-522488">
              <a:spcBef>
                <a:spcPts val="657"/>
              </a:spcBef>
              <a:buFont typeface="Wingdings 2" pitchFamily="18" charset="2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937625" cy="863600"/>
          </a:xfrm>
        </p:spPr>
        <p:txBody>
          <a:bodyPr/>
          <a:lstStyle/>
          <a:p>
            <a:pPr eaLnBrk="1" hangingPunct="1"/>
            <a:r>
              <a:rPr lang="en-US" sz="4100" b="1" u="sng" smtClean="0"/>
              <a:t>1. While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9753600" cy="60960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Pernyataan</a:t>
            </a:r>
            <a:r>
              <a:rPr lang="en-US" sz="3200" dirty="0" smtClean="0"/>
              <a:t> while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berguna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memproses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kali</a:t>
            </a:r>
          </a:p>
          <a:p>
            <a:pPr eaLnBrk="1" hangingPunct="1"/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sz="3200" dirty="0" smtClean="0">
                <a:latin typeface="Consolas" pitchFamily="49" charset="0"/>
              </a:rPr>
              <a:t>while (</a:t>
            </a:r>
            <a:r>
              <a:rPr lang="en-US" sz="3200" dirty="0" err="1" smtClean="0">
                <a:latin typeface="Consolas" pitchFamily="49" charset="0"/>
              </a:rPr>
              <a:t>ungkapan</a:t>
            </a:r>
            <a:r>
              <a:rPr lang="en-US" sz="3200" dirty="0" smtClean="0">
                <a:latin typeface="Consolas" pitchFamily="49" charset="0"/>
              </a:rPr>
              <a:t>)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dirty="0" smtClean="0">
                <a:latin typeface="Consolas" pitchFamily="49" charset="0"/>
              </a:rPr>
              <a:t>	{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dirty="0" smtClean="0">
                <a:latin typeface="Consolas" pitchFamily="49" charset="0"/>
              </a:rPr>
              <a:t>		pernyataan_1;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dirty="0" smtClean="0">
                <a:latin typeface="Consolas" pitchFamily="49" charset="0"/>
              </a:rPr>
              <a:t>		pernyataan_2;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dirty="0" smtClean="0">
                <a:latin typeface="Consolas" pitchFamily="49" charset="0"/>
              </a:rPr>
              <a:t>		…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dirty="0" smtClean="0">
                <a:latin typeface="Consolas" pitchFamily="49" charset="0"/>
              </a:rPr>
              <a:t>		</a:t>
            </a:r>
            <a:r>
              <a:rPr lang="en-US" sz="3200" dirty="0" err="1" smtClean="0">
                <a:latin typeface="Consolas" pitchFamily="49" charset="0"/>
              </a:rPr>
              <a:t>pernyataan_N</a:t>
            </a:r>
            <a:r>
              <a:rPr lang="en-US" sz="3200" dirty="0" smtClean="0">
                <a:latin typeface="Consolas" pitchFamily="49" charset="0"/>
              </a:rPr>
              <a:t>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dirty="0" smtClean="0">
                <a:latin typeface="Consolas" pitchFamily="49" charset="0"/>
              </a:rPr>
              <a:t>	}</a:t>
            </a:r>
          </a:p>
          <a:p>
            <a:pPr eaLnBrk="1" hangingPunct="1">
              <a:buFont typeface="Wingdings 2" pitchFamily="18" charset="2"/>
              <a:buNone/>
            </a:pPr>
            <a:endParaRPr lang="en-US" i="1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4953000"/>
            <a:ext cx="8939213" cy="1812925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Kapan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while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pedomannya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bermaksud</a:t>
            </a:r>
            <a:r>
              <a:rPr lang="en-US" sz="3200" dirty="0" smtClean="0"/>
              <a:t> </a:t>
            </a:r>
            <a:r>
              <a:rPr lang="en-US" sz="3200" dirty="0" err="1" smtClean="0"/>
              <a:t>menjalankan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berulang</a:t>
            </a:r>
            <a:r>
              <a:rPr lang="en-US" sz="3200" dirty="0" smtClean="0"/>
              <a:t>.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828800" y="838200"/>
            <a:ext cx="6778625" cy="3556500"/>
            <a:chOff x="2366010" y="1149880"/>
            <a:chExt cx="5863590" cy="2826576"/>
          </a:xfrm>
          <a:noFill/>
        </p:grpSpPr>
        <p:sp>
          <p:nvSpPr>
            <p:cNvPr id="4" name="Flowchart: Decision 3"/>
            <p:cNvSpPr/>
            <p:nvPr/>
          </p:nvSpPr>
          <p:spPr>
            <a:xfrm>
              <a:off x="2366010" y="1752609"/>
              <a:ext cx="2278507" cy="1208320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r>
                <a:rPr lang="en-US" sz="2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endPara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5715386" y="1828486"/>
              <a:ext cx="2514214" cy="1066586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r>
                <a:rPr lang="en-US" sz="2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</a:t>
              </a:r>
              <a:endPara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Elbow Connector 8"/>
            <p:cNvCxnSpPr>
              <a:stCxn id="4" idx="3"/>
              <a:endCxn id="5" idx="1"/>
            </p:cNvCxnSpPr>
            <p:nvPr/>
          </p:nvCxnSpPr>
          <p:spPr>
            <a:xfrm>
              <a:off x="4644517" y="2356768"/>
              <a:ext cx="1070869" cy="5727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87" name="TextBox 13"/>
            <p:cNvSpPr txBox="1">
              <a:spLocks noChangeArrowheads="1"/>
            </p:cNvSpPr>
            <p:nvPr/>
          </p:nvSpPr>
          <p:spPr bwMode="auto">
            <a:xfrm>
              <a:off x="4732020" y="2414482"/>
              <a:ext cx="1051560" cy="3529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cxnSp>
          <p:nvCxnSpPr>
            <p:cNvPr id="16" name="Straight Arrow Connector 15"/>
            <p:cNvCxnSpPr>
              <a:endCxn id="4" idx="0"/>
            </p:cNvCxnSpPr>
            <p:nvPr/>
          </p:nvCxnSpPr>
          <p:spPr>
            <a:xfrm rot="5400000">
              <a:off x="3203183" y="1450505"/>
              <a:ext cx="604160" cy="291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" idx="2"/>
            </p:cNvCxnSpPr>
            <p:nvPr/>
          </p:nvCxnSpPr>
          <p:spPr>
            <a:xfrm rot="5400000">
              <a:off x="3246133" y="3221467"/>
              <a:ext cx="518260" cy="291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/>
            <p:nvPr/>
          </p:nvCxnSpPr>
          <p:spPr>
            <a:xfrm flipH="1" flipV="1">
              <a:off x="3505264" y="1523543"/>
              <a:ext cx="4724336" cy="697217"/>
            </a:xfrm>
            <a:prstGeom prst="bentConnector3">
              <a:avLst>
                <a:gd name="adj1" fmla="val -4839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1" name="TextBox 23"/>
            <p:cNvSpPr txBox="1">
              <a:spLocks noChangeArrowheads="1"/>
            </p:cNvSpPr>
            <p:nvPr/>
          </p:nvSpPr>
          <p:spPr bwMode="auto">
            <a:xfrm>
              <a:off x="3592830" y="3019002"/>
              <a:ext cx="1051560" cy="3529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  <p:sp>
          <p:nvSpPr>
            <p:cNvPr id="20492" name="TextBox 24"/>
            <p:cNvSpPr txBox="1">
              <a:spLocks noChangeArrowheads="1"/>
            </p:cNvSpPr>
            <p:nvPr/>
          </p:nvSpPr>
          <p:spPr bwMode="auto">
            <a:xfrm>
              <a:off x="3067050" y="3623523"/>
              <a:ext cx="1664970" cy="3529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pitchFamily="18" charset="0"/>
                  <a:cs typeface="Times New Roman" pitchFamily="18" charset="0"/>
                </a:rPr>
                <a:t>Akhir while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25463" y="604838"/>
            <a:ext cx="8939212" cy="742950"/>
          </a:xfrm>
        </p:spPr>
        <p:txBody>
          <a:bodyPr/>
          <a:lstStyle/>
          <a:p>
            <a:pPr algn="ctr" eaLnBrk="1" hangingPunct="1"/>
            <a:r>
              <a:rPr lang="en-US" b="1" u="sng" dirty="0" err="1" smtClean="0"/>
              <a:t>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Pernyataan</a:t>
            </a:r>
            <a:endParaRPr lang="en-US" b="1" u="sng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73238"/>
            <a:ext cx="8939213" cy="59991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700" b="1" u="sng" dirty="0" err="1" smtClean="0"/>
              <a:t>Pernyataan</a:t>
            </a:r>
            <a:r>
              <a:rPr lang="en-US" sz="3700" b="1" u="sng" dirty="0" smtClean="0"/>
              <a:t> </a:t>
            </a:r>
            <a:r>
              <a:rPr lang="en-US" sz="3700" b="1" u="sng" dirty="0" err="1" smtClean="0"/>
              <a:t>berkondisi</a:t>
            </a:r>
            <a:endParaRPr lang="en-US" sz="3700" b="1" u="sng" dirty="0" smtClean="0"/>
          </a:p>
          <a:p>
            <a:pPr eaLnBrk="1" hangingPunct="1"/>
            <a:r>
              <a:rPr lang="en-US" sz="3600" dirty="0" smtClean="0"/>
              <a:t>if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i="1" dirty="0" smtClean="0">
                <a:sym typeface="Wingdings" pitchFamily="2" charset="2"/>
              </a:rPr>
              <a:t>single </a:t>
            </a:r>
            <a:r>
              <a:rPr lang="en-US" sz="3600" i="1" dirty="0" err="1" smtClean="0">
                <a:sym typeface="Wingdings" pitchFamily="2" charset="2"/>
              </a:rPr>
              <a:t>repetion</a:t>
            </a:r>
            <a:r>
              <a:rPr lang="en-US" sz="3600" i="1" dirty="0" smtClean="0">
                <a:sym typeface="Wingdings" pitchFamily="2" charset="2"/>
              </a:rPr>
              <a:t> structure</a:t>
            </a:r>
          </a:p>
          <a:p>
            <a:pPr eaLnBrk="1" hangingPunct="1"/>
            <a:r>
              <a:rPr lang="en-US" sz="3600" dirty="0" err="1" smtClean="0">
                <a:sym typeface="Wingdings" pitchFamily="2" charset="2"/>
              </a:rPr>
              <a:t>if_else</a:t>
            </a:r>
            <a:r>
              <a:rPr lang="en-US" sz="3600" dirty="0" smtClean="0">
                <a:sym typeface="Wingdings" pitchFamily="2" charset="2"/>
              </a:rPr>
              <a:t>  </a:t>
            </a:r>
            <a:r>
              <a:rPr lang="en-US" sz="3600" i="1" dirty="0" smtClean="0">
                <a:sym typeface="Wingdings" pitchFamily="2" charset="2"/>
              </a:rPr>
              <a:t>double </a:t>
            </a:r>
            <a:r>
              <a:rPr lang="en-US" sz="3600" i="1" dirty="0" err="1" smtClean="0">
                <a:sym typeface="Wingdings" pitchFamily="2" charset="2"/>
              </a:rPr>
              <a:t>repetion</a:t>
            </a:r>
            <a:r>
              <a:rPr lang="en-US" sz="3600" i="1" dirty="0" smtClean="0">
                <a:sym typeface="Wingdings" pitchFamily="2" charset="2"/>
              </a:rPr>
              <a:t> structure</a:t>
            </a:r>
          </a:p>
          <a:p>
            <a:pPr eaLnBrk="1" hangingPunct="1"/>
            <a:r>
              <a:rPr lang="en-US" sz="3600" dirty="0" smtClean="0">
                <a:sym typeface="Wingdings" pitchFamily="2" charset="2"/>
              </a:rPr>
              <a:t>nested if, Switch  </a:t>
            </a:r>
            <a:r>
              <a:rPr lang="en-US" sz="3600" i="1" dirty="0" smtClean="0">
                <a:sym typeface="Wingdings" pitchFamily="2" charset="2"/>
              </a:rPr>
              <a:t>multiple selection structure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3700" b="1" u="sng" dirty="0" err="1" smtClean="0"/>
              <a:t>Pernyataan</a:t>
            </a:r>
            <a:r>
              <a:rPr lang="en-US" sz="3700" b="1" u="sng" dirty="0" smtClean="0"/>
              <a:t> </a:t>
            </a:r>
            <a:r>
              <a:rPr lang="en-US" sz="3700" b="1" u="sng" dirty="0" err="1" smtClean="0"/>
              <a:t>berulang</a:t>
            </a:r>
            <a:endParaRPr lang="en-US" sz="3700" b="1" u="sng" dirty="0" smtClean="0"/>
          </a:p>
          <a:p>
            <a:pPr eaLnBrk="1" hangingPunct="1"/>
            <a:r>
              <a:rPr lang="en-US" sz="3600" dirty="0" smtClean="0">
                <a:sym typeface="Wingdings" pitchFamily="2" charset="2"/>
              </a:rPr>
              <a:t>while</a:t>
            </a:r>
          </a:p>
          <a:p>
            <a:pPr eaLnBrk="1" hangingPunct="1"/>
            <a:r>
              <a:rPr lang="en-US" sz="3600" dirty="0" err="1" smtClean="0">
                <a:sym typeface="Wingdings" pitchFamily="2" charset="2"/>
              </a:rPr>
              <a:t>do_while</a:t>
            </a:r>
            <a:endParaRPr lang="en-US" sz="3600" dirty="0" smtClean="0">
              <a:sym typeface="Wingdings" pitchFamily="2" charset="2"/>
            </a:endParaRPr>
          </a:p>
          <a:p>
            <a:pPr eaLnBrk="1" hangingPunct="1"/>
            <a:r>
              <a:rPr lang="en-US" sz="3600" dirty="0" smtClean="0">
                <a:sym typeface="Wingdings" pitchFamily="2" charset="2"/>
              </a:rPr>
              <a:t>for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04800" y="-111125"/>
            <a:ext cx="8937625" cy="1295400"/>
          </a:xfrm>
        </p:spPr>
        <p:txBody>
          <a:bodyPr/>
          <a:lstStyle/>
          <a:p>
            <a:pPr eaLnBrk="1" hangingPunct="1"/>
            <a:r>
              <a:rPr lang="en-US" smtClean="0"/>
              <a:t>Contoh program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9601200" cy="60960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0"/>
              </a:spcBef>
            </a:pPr>
            <a:r>
              <a:rPr lang="en-US" dirty="0" err="1" smtClean="0"/>
              <a:t>S</a:t>
            </a:r>
            <a:r>
              <a:rPr lang="en-US" sz="3200" i="1" dirty="0" err="1" smtClean="0"/>
              <a:t>ebuah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gambaran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pemakaian</a:t>
            </a:r>
            <a:r>
              <a:rPr lang="en-US" sz="3200" i="1" dirty="0" smtClean="0"/>
              <a:t> while </a:t>
            </a:r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menampilkan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tulisan</a:t>
            </a:r>
            <a:r>
              <a:rPr lang="en-US" sz="3200" i="1" dirty="0" smtClean="0"/>
              <a:t> C++ </a:t>
            </a:r>
            <a:r>
              <a:rPr lang="en-US" sz="3200" i="1" dirty="0" err="1" smtClean="0"/>
              <a:t>sebanyak</a:t>
            </a:r>
            <a:r>
              <a:rPr lang="en-US" sz="3200" i="1" dirty="0" smtClean="0"/>
              <a:t> 10 kali.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#include&lt;</a:t>
            </a:r>
            <a:r>
              <a:rPr lang="en-US" sz="2800" b="1" dirty="0" err="1" smtClean="0">
                <a:latin typeface="Consolas" pitchFamily="49" charset="0"/>
              </a:rPr>
              <a:t>iostream.h</a:t>
            </a:r>
            <a:r>
              <a:rPr lang="en-US" sz="2800" b="1" dirty="0" smtClean="0">
                <a:latin typeface="Consolas" pitchFamily="49" charset="0"/>
              </a:rPr>
              <a:t>&gt;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#include&lt;</a:t>
            </a:r>
            <a:r>
              <a:rPr lang="en-US" sz="2800" b="1" dirty="0" err="1" smtClean="0">
                <a:latin typeface="Consolas" pitchFamily="49" charset="0"/>
              </a:rPr>
              <a:t>conio.h</a:t>
            </a:r>
            <a:r>
              <a:rPr lang="en-US" sz="2800" b="1" dirty="0" smtClean="0">
                <a:latin typeface="Consolas" pitchFamily="49" charset="0"/>
              </a:rPr>
              <a:t>&gt;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void main()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{	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</a:t>
            </a:r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</a:t>
            </a:r>
            <a:r>
              <a:rPr lang="en-US" sz="2800" b="1" dirty="0" err="1" smtClean="0">
                <a:latin typeface="Consolas" pitchFamily="49" charset="0"/>
              </a:rPr>
              <a:t>clrscr</a:t>
            </a:r>
            <a:r>
              <a:rPr lang="en-US" sz="2800" b="1" dirty="0" smtClean="0">
                <a:latin typeface="Consolas" pitchFamily="49" charset="0"/>
              </a:rPr>
              <a:t>();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=0;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while (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&lt;10)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{	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	</a:t>
            </a:r>
            <a:r>
              <a:rPr lang="en-US" sz="2800" b="1" dirty="0" err="1" smtClean="0">
                <a:latin typeface="Consolas" pitchFamily="49" charset="0"/>
              </a:rPr>
              <a:t>cout</a:t>
            </a:r>
            <a:r>
              <a:rPr lang="en-US" sz="2800" b="1" dirty="0" smtClean="0">
                <a:latin typeface="Consolas" pitchFamily="49" charset="0"/>
              </a:rPr>
              <a:t>&lt;&lt;“C++”&lt;&lt;</a:t>
            </a:r>
            <a:r>
              <a:rPr lang="en-US" sz="2800" b="1" dirty="0" err="1" smtClean="0">
                <a:latin typeface="Consolas" pitchFamily="49" charset="0"/>
              </a:rPr>
              <a:t>endl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	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++;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}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937625" cy="949325"/>
          </a:xfrm>
        </p:spPr>
        <p:txBody>
          <a:bodyPr/>
          <a:lstStyle/>
          <a:p>
            <a:pPr eaLnBrk="1" hangingPunct="1"/>
            <a:r>
              <a:rPr lang="en-US" sz="4100" b="1" u="sng" smtClean="0"/>
              <a:t>2. do-while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937625" cy="5181600"/>
          </a:xfrm>
        </p:spPr>
        <p:txBody>
          <a:bodyPr/>
          <a:lstStyle/>
          <a:p>
            <a:pPr eaLnBrk="1" hangingPunct="1">
              <a:lnSpc>
                <a:spcPts val="3600"/>
              </a:lnSpc>
              <a:spcBef>
                <a:spcPct val="0"/>
              </a:spcBef>
            </a:pP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do_while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berguna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mengulang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.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</a:pP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: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3200" dirty="0" smtClean="0"/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nsolas" pitchFamily="49" charset="0"/>
              </a:rPr>
              <a:t>do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{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	pernyataan_1;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	pernyataan_2;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	…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pernyataan_N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}</a:t>
            </a:r>
          </a:p>
          <a:p>
            <a:pPr eaLnBrk="1" hangingPunct="1">
              <a:lnSpc>
                <a:spcPts val="36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>
                <a:latin typeface="Consolas" pitchFamily="49" charset="0"/>
              </a:rPr>
              <a:t>		while(</a:t>
            </a:r>
            <a:r>
              <a:rPr lang="en-US" dirty="0" err="1" smtClean="0">
                <a:latin typeface="Consolas" pitchFamily="49" charset="0"/>
              </a:rPr>
              <a:t>ungkapan</a:t>
            </a:r>
            <a:r>
              <a:rPr lang="en-US" dirty="0" smtClean="0">
                <a:latin typeface="Consolas" pitchFamily="49" charset="0"/>
              </a:rPr>
              <a:t>);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096000" y="2362200"/>
            <a:ext cx="3535362" cy="4648200"/>
            <a:chOff x="5871210" y="2331721"/>
            <a:chExt cx="3154680" cy="4178758"/>
          </a:xfrm>
          <a:noFill/>
        </p:grpSpPr>
        <p:sp>
          <p:nvSpPr>
            <p:cNvPr id="4" name="Flowchart: Decision 3"/>
            <p:cNvSpPr/>
            <p:nvPr/>
          </p:nvSpPr>
          <p:spPr>
            <a:xfrm>
              <a:off x="5871210" y="4314726"/>
              <a:ext cx="2278292" cy="120821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5958531" y="3193828"/>
              <a:ext cx="2190971" cy="517582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</a:t>
              </a: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5" name="TextBox 6"/>
            <p:cNvSpPr txBox="1">
              <a:spLocks noChangeArrowheads="1"/>
            </p:cNvSpPr>
            <p:nvPr/>
          </p:nvSpPr>
          <p:spPr bwMode="auto">
            <a:xfrm>
              <a:off x="7098030" y="3884402"/>
              <a:ext cx="1051560" cy="3825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Arrow Connector 6"/>
            <p:cNvCxnSpPr>
              <a:endCxn id="4" idx="0"/>
            </p:cNvCxnSpPr>
            <p:nvPr/>
          </p:nvCxnSpPr>
          <p:spPr>
            <a:xfrm rot="5400000">
              <a:off x="6707904" y="4009893"/>
              <a:ext cx="604904" cy="4762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2"/>
            </p:cNvCxnSpPr>
            <p:nvPr/>
          </p:nvCxnSpPr>
          <p:spPr>
            <a:xfrm rot="5400000">
              <a:off x="6750770" y="5780150"/>
              <a:ext cx="519170" cy="4762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8" name="TextBox 10"/>
            <p:cNvSpPr txBox="1">
              <a:spLocks noChangeArrowheads="1"/>
            </p:cNvSpPr>
            <p:nvPr/>
          </p:nvSpPr>
          <p:spPr bwMode="auto">
            <a:xfrm>
              <a:off x="7098030" y="5523442"/>
              <a:ext cx="1051560" cy="3825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  <p:sp>
          <p:nvSpPr>
            <p:cNvPr id="22539" name="TextBox 11"/>
            <p:cNvSpPr txBox="1">
              <a:spLocks noChangeArrowheads="1"/>
            </p:cNvSpPr>
            <p:nvPr/>
          </p:nvSpPr>
          <p:spPr bwMode="auto">
            <a:xfrm>
              <a:off x="6572250" y="6127962"/>
              <a:ext cx="1664970" cy="3825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Akhir while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6577715" y="2761980"/>
              <a:ext cx="863695" cy="3175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7011150" y="2674659"/>
              <a:ext cx="2014740" cy="4764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hape 12"/>
            <p:cNvCxnSpPr>
              <a:stCxn id="4" idx="3"/>
            </p:cNvCxnSpPr>
            <p:nvPr/>
          </p:nvCxnSpPr>
          <p:spPr>
            <a:xfrm flipV="1">
              <a:off x="8149502" y="2674659"/>
              <a:ext cx="876388" cy="2244971"/>
            </a:xfrm>
            <a:prstGeom prst="bentConnector2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939212" cy="990600"/>
          </a:xfrm>
        </p:spPr>
        <p:txBody>
          <a:bodyPr/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program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937625" cy="51816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#include&lt;</a:t>
            </a:r>
            <a:r>
              <a:rPr lang="en-US" sz="2800" b="1" dirty="0" err="1" smtClean="0">
                <a:latin typeface="Consolas" pitchFamily="49" charset="0"/>
              </a:rPr>
              <a:t>iostream.h</a:t>
            </a:r>
            <a:r>
              <a:rPr lang="en-US" sz="2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#include&lt;</a:t>
            </a:r>
            <a:r>
              <a:rPr lang="en-US" sz="2800" b="1" dirty="0" err="1" smtClean="0">
                <a:latin typeface="Consolas" pitchFamily="49" charset="0"/>
              </a:rPr>
              <a:t>conio.h</a:t>
            </a:r>
            <a:r>
              <a:rPr lang="en-US" sz="2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</a:t>
            </a:r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</a:t>
            </a:r>
            <a:r>
              <a:rPr lang="en-US" sz="2800" b="1" dirty="0" err="1" smtClean="0">
                <a:latin typeface="Consolas" pitchFamily="49" charset="0"/>
              </a:rPr>
              <a:t>clrscr</a:t>
            </a:r>
            <a:r>
              <a:rPr lang="en-US" sz="28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=0;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do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{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	</a:t>
            </a:r>
            <a:r>
              <a:rPr lang="en-US" sz="2800" b="1" dirty="0" err="1" smtClean="0">
                <a:latin typeface="Consolas" pitchFamily="49" charset="0"/>
              </a:rPr>
              <a:t>cout</a:t>
            </a:r>
            <a:r>
              <a:rPr lang="en-US" sz="2800" b="1" dirty="0" smtClean="0">
                <a:latin typeface="Consolas" pitchFamily="49" charset="0"/>
              </a:rPr>
              <a:t>&lt;&lt;"C++"&lt;&lt;</a:t>
            </a:r>
            <a:r>
              <a:rPr lang="en-US" sz="2800" b="1" dirty="0" err="1" smtClean="0">
                <a:latin typeface="Consolas" pitchFamily="49" charset="0"/>
              </a:rPr>
              <a:t>endl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	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++;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}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	while (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&lt;10);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2800" b="1" dirty="0" smtClean="0">
              <a:latin typeface="Consolas" pitchFamily="49" charset="0"/>
            </a:endParaRP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937625" cy="914400"/>
          </a:xfrm>
        </p:spPr>
        <p:txBody>
          <a:bodyPr/>
          <a:lstStyle/>
          <a:p>
            <a:pPr eaLnBrk="1" hangingPunct="1"/>
            <a:r>
              <a:rPr lang="en-US" sz="4100" b="1" u="sng" smtClean="0"/>
              <a:t>3. for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939213" cy="5181600"/>
          </a:xfrm>
        </p:spPr>
        <p:txBody>
          <a:bodyPr/>
          <a:lstStyle/>
          <a:p>
            <a:pPr eaLnBrk="1" hangingPunct="1"/>
            <a:r>
              <a:rPr lang="en-US" sz="2700" dirty="0" err="1" smtClean="0"/>
              <a:t>Pernyataan</a:t>
            </a:r>
            <a:r>
              <a:rPr lang="en-US" sz="2700" dirty="0" smtClean="0"/>
              <a:t> </a:t>
            </a:r>
            <a:r>
              <a:rPr lang="en-US" sz="2700" b="1" dirty="0" smtClean="0"/>
              <a:t>for</a:t>
            </a:r>
            <a:r>
              <a:rPr lang="en-US" sz="2700" dirty="0" smtClean="0"/>
              <a:t> </a:t>
            </a:r>
            <a:r>
              <a:rPr lang="en-US" sz="2700" dirty="0" err="1" smtClean="0"/>
              <a:t>juga</a:t>
            </a:r>
            <a:r>
              <a:rPr lang="en-US" sz="2700" dirty="0" smtClean="0"/>
              <a:t> </a:t>
            </a:r>
            <a:r>
              <a:rPr lang="en-US" sz="2700" dirty="0" err="1" smtClean="0"/>
              <a:t>berguna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mengulang</a:t>
            </a:r>
            <a:r>
              <a:rPr lang="en-US" sz="2700" dirty="0" smtClean="0"/>
              <a:t> </a:t>
            </a:r>
            <a:r>
              <a:rPr lang="en-US" sz="2700" dirty="0" err="1" smtClean="0"/>
              <a:t>pengeksekusian</a:t>
            </a:r>
            <a:r>
              <a:rPr lang="en-US" sz="2700" dirty="0" smtClean="0"/>
              <a:t> </a:t>
            </a:r>
            <a:r>
              <a:rPr lang="en-US" sz="2700" dirty="0" err="1" smtClean="0"/>
              <a:t>terhadap</a:t>
            </a:r>
            <a:r>
              <a:rPr lang="en-US" sz="2700" dirty="0" smtClean="0"/>
              <a:t> </a:t>
            </a:r>
            <a:r>
              <a:rPr lang="en-US" sz="2700" dirty="0" err="1" smtClean="0"/>
              <a:t>satu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sejumlah</a:t>
            </a:r>
            <a:r>
              <a:rPr lang="en-US" sz="2700" dirty="0" smtClean="0"/>
              <a:t> </a:t>
            </a:r>
            <a:r>
              <a:rPr lang="en-US" sz="2700" dirty="0" err="1" smtClean="0"/>
              <a:t>pernyataan</a:t>
            </a:r>
            <a:r>
              <a:rPr lang="en-US" sz="2700" dirty="0" smtClean="0"/>
              <a:t>.</a:t>
            </a:r>
          </a:p>
          <a:p>
            <a:pPr eaLnBrk="1" hangingPunct="1"/>
            <a:r>
              <a:rPr lang="en-US" sz="2700" dirty="0" err="1" smtClean="0"/>
              <a:t>Bentuknya</a:t>
            </a:r>
            <a:r>
              <a:rPr lang="en-US" sz="2700" dirty="0" smtClean="0"/>
              <a:t> </a:t>
            </a:r>
            <a:r>
              <a:rPr lang="en-US" sz="2700" dirty="0" err="1" smtClean="0"/>
              <a:t>sebagai</a:t>
            </a:r>
            <a:r>
              <a:rPr lang="en-US" sz="2700" dirty="0" smtClean="0"/>
              <a:t> </a:t>
            </a:r>
            <a:r>
              <a:rPr lang="en-US" sz="2700" dirty="0" err="1" smtClean="0"/>
              <a:t>berikut</a:t>
            </a:r>
            <a:r>
              <a:rPr lang="en-US" sz="27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700" dirty="0" smtClean="0"/>
              <a:t>	</a:t>
            </a:r>
            <a:r>
              <a:rPr lang="en-US" sz="2700" b="1" dirty="0" smtClean="0">
                <a:latin typeface="Consolas" pitchFamily="49" charset="0"/>
              </a:rPr>
              <a:t>for(</a:t>
            </a:r>
            <a:r>
              <a:rPr lang="en-US" sz="2700" b="1" dirty="0" err="1" smtClean="0">
                <a:latin typeface="Consolas" pitchFamily="49" charset="0"/>
              </a:rPr>
              <a:t>inisialisasi</a:t>
            </a:r>
            <a:r>
              <a:rPr lang="en-US" sz="2700" b="1" dirty="0" smtClean="0">
                <a:latin typeface="Consolas" pitchFamily="49" charset="0"/>
              </a:rPr>
              <a:t>; </a:t>
            </a:r>
            <a:r>
              <a:rPr lang="en-US" sz="2700" b="1" dirty="0" err="1" smtClean="0">
                <a:latin typeface="Consolas" pitchFamily="49" charset="0"/>
              </a:rPr>
              <a:t>kondisi;counter</a:t>
            </a:r>
            <a:r>
              <a:rPr lang="en-US" sz="2700" b="1" dirty="0" smtClean="0">
                <a:latin typeface="Consolas" pitchFamily="49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700" b="1" dirty="0" smtClean="0">
                <a:latin typeface="Consolas" pitchFamily="49" charset="0"/>
              </a:rPr>
              <a:t>		{	</a:t>
            </a:r>
            <a:r>
              <a:rPr lang="en-US" sz="2700" b="1" dirty="0" err="1" smtClean="0">
                <a:latin typeface="Consolas" pitchFamily="49" charset="0"/>
              </a:rPr>
              <a:t>pernyataan</a:t>
            </a:r>
            <a:r>
              <a:rPr lang="en-US" sz="2700" b="1" dirty="0" smtClean="0">
                <a:latin typeface="Consolas" pitchFamily="49" charset="0"/>
              </a:rPr>
              <a:t>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700" b="1" dirty="0" smtClean="0">
                <a:latin typeface="Consolas" pitchFamily="49" charset="0"/>
              </a:rPr>
              <a:t>		}</a:t>
            </a:r>
          </a:p>
          <a:p>
            <a:pPr eaLnBrk="1" hangingPunct="1"/>
            <a:r>
              <a:rPr lang="en-US" sz="2700" dirty="0" err="1" smtClean="0"/>
              <a:t>Pernyataan</a:t>
            </a:r>
            <a:r>
              <a:rPr lang="en-US" sz="2700" dirty="0" smtClean="0"/>
              <a:t>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diulangi</a:t>
            </a:r>
            <a:r>
              <a:rPr lang="en-US" sz="2700" dirty="0" smtClean="0"/>
              <a:t> </a:t>
            </a: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 smtClean="0"/>
              <a:t>kondisi</a:t>
            </a:r>
            <a:r>
              <a:rPr lang="en-US" sz="2700" dirty="0" smtClean="0"/>
              <a:t> </a:t>
            </a:r>
            <a:r>
              <a:rPr lang="en-US" sz="2700" dirty="0" err="1" smtClean="0"/>
              <a:t>bernilai</a:t>
            </a:r>
            <a:r>
              <a:rPr lang="en-US" sz="2700" dirty="0" smtClean="0"/>
              <a:t> true</a:t>
            </a:r>
          </a:p>
          <a:p>
            <a:pPr eaLnBrk="1" hangingPunct="1"/>
            <a:r>
              <a:rPr lang="en-US" sz="2700" i="1" dirty="0" err="1" smtClean="0"/>
              <a:t>Inisialisasi</a:t>
            </a:r>
            <a:r>
              <a:rPr lang="en-US" sz="2700" dirty="0" smtClean="0"/>
              <a:t>: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dieksekusi</a:t>
            </a:r>
            <a:r>
              <a:rPr lang="en-US" sz="2700" dirty="0" smtClean="0"/>
              <a:t>. </a:t>
            </a:r>
            <a:r>
              <a:rPr lang="en-US" sz="2700" dirty="0" err="1" smtClean="0"/>
              <a:t>Biasanya</a:t>
            </a:r>
            <a:r>
              <a:rPr lang="en-US" sz="2700" dirty="0" smtClean="0"/>
              <a:t> </a:t>
            </a:r>
            <a:r>
              <a:rPr lang="en-US" sz="2700" dirty="0" err="1" smtClean="0"/>
              <a:t>merupakan</a:t>
            </a:r>
            <a:r>
              <a:rPr lang="en-US" sz="2700" dirty="0" smtClean="0"/>
              <a:t> </a:t>
            </a:r>
            <a:r>
              <a:rPr lang="en-US" sz="2700" dirty="0" err="1" smtClean="0"/>
              <a:t>variabel</a:t>
            </a:r>
            <a:r>
              <a:rPr lang="en-US" sz="2700" dirty="0" smtClean="0"/>
              <a:t> yang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dipakai</a:t>
            </a:r>
            <a:r>
              <a:rPr lang="en-US" sz="2700" dirty="0" smtClean="0"/>
              <a:t> </a:t>
            </a:r>
            <a:r>
              <a:rPr lang="en-US" sz="2700" dirty="0" err="1" smtClean="0"/>
              <a:t>sebagai</a:t>
            </a:r>
            <a:r>
              <a:rPr lang="en-US" sz="2700" dirty="0" smtClean="0"/>
              <a:t> counter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pencacah</a:t>
            </a:r>
            <a:r>
              <a:rPr lang="en-US" sz="2700" dirty="0" smtClean="0"/>
              <a:t>. </a:t>
            </a:r>
            <a:r>
              <a:rPr lang="en-US" sz="2700" dirty="0" err="1" smtClean="0"/>
              <a:t>Bagian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hanya</a:t>
            </a:r>
            <a:r>
              <a:rPr lang="en-US" sz="2700" dirty="0" smtClean="0"/>
              <a:t> </a:t>
            </a:r>
            <a:r>
              <a:rPr lang="en-US" sz="2700" dirty="0" err="1" smtClean="0"/>
              <a:t>dieksekusi</a:t>
            </a:r>
            <a:r>
              <a:rPr lang="en-US" sz="2700" dirty="0" smtClean="0"/>
              <a:t> </a:t>
            </a:r>
            <a:r>
              <a:rPr lang="en-US" sz="2700" dirty="0" err="1" smtClean="0"/>
              <a:t>hanya</a:t>
            </a:r>
            <a:r>
              <a:rPr lang="en-US" sz="2700" dirty="0" smtClean="0"/>
              <a:t> </a:t>
            </a:r>
            <a:r>
              <a:rPr lang="en-US" sz="2700" dirty="0" err="1" smtClean="0"/>
              <a:t>sekali</a:t>
            </a:r>
            <a:r>
              <a:rPr lang="en-US" sz="2700" dirty="0" smtClean="0"/>
              <a:t>.</a:t>
            </a:r>
          </a:p>
          <a:p>
            <a:pPr eaLnBrk="1" hangingPunct="1"/>
            <a:r>
              <a:rPr lang="en-US" sz="2700" i="1" dirty="0" err="1" smtClean="0"/>
              <a:t>Kondisi</a:t>
            </a:r>
            <a:r>
              <a:rPr lang="en-US" sz="2700" dirty="0" smtClean="0"/>
              <a:t>: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diperiksa</a:t>
            </a:r>
            <a:r>
              <a:rPr lang="en-US" sz="2700" dirty="0" smtClean="0"/>
              <a:t>, </a:t>
            </a: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 smtClean="0"/>
              <a:t>bernilai</a:t>
            </a:r>
            <a:r>
              <a:rPr lang="en-US" sz="2700" dirty="0" smtClean="0"/>
              <a:t> true </a:t>
            </a:r>
            <a:r>
              <a:rPr lang="en-US" sz="2700" dirty="0" err="1" smtClean="0"/>
              <a:t>maka</a:t>
            </a:r>
            <a:r>
              <a:rPr lang="en-US" sz="2700" dirty="0" smtClean="0"/>
              <a:t> </a:t>
            </a:r>
            <a:r>
              <a:rPr lang="en-US" sz="2700" dirty="0" err="1" smtClean="0"/>
              <a:t>perulangan</a:t>
            </a:r>
            <a:r>
              <a:rPr lang="en-US" sz="2700" dirty="0" smtClean="0"/>
              <a:t>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dilanjutkan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 smtClean="0"/>
              <a:t>bernilai</a:t>
            </a:r>
            <a:r>
              <a:rPr lang="en-US" sz="2700" dirty="0" smtClean="0"/>
              <a:t> false </a:t>
            </a:r>
            <a:r>
              <a:rPr lang="en-US" sz="2700" dirty="0" err="1" smtClean="0"/>
              <a:t>maka</a:t>
            </a:r>
            <a:r>
              <a:rPr lang="en-US" sz="2700" dirty="0" smtClean="0"/>
              <a:t> </a:t>
            </a:r>
            <a:r>
              <a:rPr lang="en-US" sz="2700" dirty="0" err="1" smtClean="0"/>
              <a:t>perulangan</a:t>
            </a:r>
            <a:r>
              <a:rPr lang="en-US" sz="2700" dirty="0" smtClean="0"/>
              <a:t>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dilewati</a:t>
            </a:r>
            <a:r>
              <a:rPr lang="en-US" sz="2700" dirty="0" smtClean="0"/>
              <a:t>.</a:t>
            </a:r>
          </a:p>
          <a:p>
            <a:pPr eaLnBrk="1" hangingPunct="1"/>
            <a:r>
              <a:rPr lang="en-US" sz="2700" i="1" dirty="0" err="1" smtClean="0"/>
              <a:t>Pernyataan</a:t>
            </a:r>
            <a:r>
              <a:rPr lang="en-US" sz="2700" i="1" dirty="0" smtClean="0"/>
              <a:t>: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dirty="0" err="1" smtClean="0"/>
              <a:t>dieksekusi</a:t>
            </a:r>
            <a:r>
              <a:rPr lang="en-US" sz="2700" dirty="0" smtClean="0"/>
              <a:t>.</a:t>
            </a:r>
            <a:r>
              <a:rPr lang="en-US" sz="2700" i="1" dirty="0" smtClean="0"/>
              <a:t> </a:t>
            </a:r>
            <a:endParaRPr lang="en-US" sz="27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939213" cy="914400"/>
          </a:xfrm>
        </p:spPr>
        <p:txBody>
          <a:bodyPr/>
          <a:lstStyle/>
          <a:p>
            <a:r>
              <a:rPr lang="en-US" u="sng" smtClean="0"/>
              <a:t>Contoh program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939213" cy="5181600"/>
          </a:xfrm>
        </p:spPr>
        <p:txBody>
          <a:bodyPr/>
          <a:lstStyle/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#include&lt;</a:t>
            </a:r>
            <a:r>
              <a:rPr lang="en-US" sz="3200" b="1" dirty="0" err="1" smtClean="0">
                <a:latin typeface="Consolas" pitchFamily="49" charset="0"/>
              </a:rPr>
              <a:t>iostream.h</a:t>
            </a:r>
            <a:r>
              <a:rPr lang="en-US" sz="32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#include&lt;</a:t>
            </a:r>
            <a:r>
              <a:rPr lang="en-US" sz="3200" b="1" dirty="0" err="1" smtClean="0">
                <a:latin typeface="Consolas" pitchFamily="49" charset="0"/>
              </a:rPr>
              <a:t>conio.h</a:t>
            </a:r>
            <a:r>
              <a:rPr lang="en-US" sz="32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	</a:t>
            </a:r>
            <a:r>
              <a:rPr lang="en-US" sz="3200" b="1" dirty="0" err="1" smtClean="0">
                <a:latin typeface="Consolas" pitchFamily="49" charset="0"/>
              </a:rPr>
              <a:t>int</a:t>
            </a:r>
            <a:r>
              <a:rPr lang="en-US" sz="3200" b="1" dirty="0" smtClean="0">
                <a:latin typeface="Consolas" pitchFamily="49" charset="0"/>
              </a:rPr>
              <a:t> </a:t>
            </a:r>
            <a:r>
              <a:rPr lang="en-US" sz="3200" b="1" dirty="0" err="1" smtClean="0">
                <a:latin typeface="Consolas" pitchFamily="49" charset="0"/>
              </a:rPr>
              <a:t>i</a:t>
            </a:r>
            <a:r>
              <a:rPr lang="en-US" sz="32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	</a:t>
            </a:r>
            <a:r>
              <a:rPr lang="en-US" sz="3200" b="1" dirty="0" err="1" smtClean="0">
                <a:latin typeface="Consolas" pitchFamily="49" charset="0"/>
              </a:rPr>
              <a:t>clrscr</a:t>
            </a:r>
            <a:r>
              <a:rPr lang="en-US" sz="32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	for(</a:t>
            </a:r>
            <a:r>
              <a:rPr lang="en-US" sz="3200" b="1" dirty="0" err="1" smtClean="0">
                <a:latin typeface="Consolas" pitchFamily="49" charset="0"/>
              </a:rPr>
              <a:t>i</a:t>
            </a:r>
            <a:r>
              <a:rPr lang="en-US" sz="3200" b="1" dirty="0" smtClean="0">
                <a:latin typeface="Consolas" pitchFamily="49" charset="0"/>
              </a:rPr>
              <a:t>=0;i&lt;10;i++)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			</a:t>
            </a:r>
            <a:r>
              <a:rPr lang="en-US" sz="3200" b="1" dirty="0" err="1" smtClean="0">
                <a:latin typeface="Consolas" pitchFamily="49" charset="0"/>
              </a:rPr>
              <a:t>cout</a:t>
            </a:r>
            <a:r>
              <a:rPr lang="en-US" sz="3200" b="1" dirty="0" smtClean="0">
                <a:latin typeface="Consolas" pitchFamily="49" charset="0"/>
              </a:rPr>
              <a:t>&lt;&lt;"C++"&lt;&lt;</a:t>
            </a:r>
            <a:r>
              <a:rPr lang="en-US" sz="3200" b="1" dirty="0" err="1" smtClean="0">
                <a:latin typeface="Consolas" pitchFamily="49" charset="0"/>
              </a:rPr>
              <a:t>endl</a:t>
            </a:r>
            <a:r>
              <a:rPr lang="en-US" sz="32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37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200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5867400" y="2895600"/>
            <a:ext cx="44196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Perhatikan cara penulisan</a:t>
            </a:r>
          </a:p>
          <a:p>
            <a:r>
              <a:rPr lang="en-US" sz="2400" b="1"/>
              <a:t>for</a:t>
            </a:r>
            <a:r>
              <a:rPr lang="en-US" sz="2400"/>
              <a:t>(</a:t>
            </a:r>
            <a:r>
              <a:rPr lang="en-US" sz="2400" i="1"/>
              <a:t>inisialisasi; kondisi;counter</a:t>
            </a:r>
            <a:r>
              <a:rPr lang="en-US" sz="2400"/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724400" y="3810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937625" cy="776288"/>
          </a:xfrm>
        </p:spPr>
        <p:txBody>
          <a:bodyPr/>
          <a:lstStyle/>
          <a:p>
            <a:r>
              <a:rPr lang="en-US" sz="4100" b="1" u="sng" dirty="0" smtClean="0"/>
              <a:t>Nested Loops (</a:t>
            </a:r>
            <a:r>
              <a:rPr lang="en-US" sz="4100" b="1" u="sng" dirty="0" err="1" smtClean="0"/>
              <a:t>Perulangan</a:t>
            </a:r>
            <a:r>
              <a:rPr lang="en-US" sz="4100" b="1" u="sng" dirty="0" smtClean="0"/>
              <a:t> </a:t>
            </a:r>
            <a:r>
              <a:rPr lang="en-US" sz="4100" b="1" u="sng" dirty="0" err="1" smtClean="0"/>
              <a:t>bertumpuk</a:t>
            </a:r>
            <a:r>
              <a:rPr lang="en-US" sz="4100" b="1" u="sng" dirty="0" smtClean="0"/>
              <a:t>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1475"/>
            <a:ext cx="9525000" cy="5521325"/>
          </a:xfrm>
        </p:spPr>
        <p:txBody>
          <a:bodyPr/>
          <a:lstStyle/>
          <a:p>
            <a:r>
              <a:rPr lang="en-US" sz="3400" dirty="0" err="1" smtClean="0"/>
              <a:t>Perulangan</a:t>
            </a:r>
            <a:r>
              <a:rPr lang="en-US" sz="3400" dirty="0" smtClean="0"/>
              <a:t> </a:t>
            </a:r>
            <a:r>
              <a:rPr lang="en-US" sz="3400" dirty="0" err="1" smtClean="0"/>
              <a:t>bertumpuk</a:t>
            </a:r>
            <a:r>
              <a:rPr lang="en-US" sz="3400" dirty="0" smtClean="0"/>
              <a:t> </a:t>
            </a:r>
            <a:r>
              <a:rPr lang="en-US" sz="3400" dirty="0" err="1" smtClean="0"/>
              <a:t>secara</a:t>
            </a:r>
            <a:r>
              <a:rPr lang="en-US" sz="3400" dirty="0" smtClean="0"/>
              <a:t> </a:t>
            </a:r>
            <a:r>
              <a:rPr lang="en-US" sz="3400" dirty="0" err="1" smtClean="0"/>
              <a:t>sederhana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diartikan</a:t>
            </a:r>
            <a:r>
              <a:rPr lang="en-US" sz="3400" dirty="0" smtClean="0"/>
              <a:t>: </a:t>
            </a:r>
            <a:r>
              <a:rPr lang="en-US" sz="3400" dirty="0" err="1" smtClean="0"/>
              <a:t>terdapat</a:t>
            </a:r>
            <a:r>
              <a:rPr lang="en-US" sz="3400" dirty="0" smtClean="0"/>
              <a:t> </a:t>
            </a:r>
            <a:r>
              <a:rPr lang="en-US" sz="3400" dirty="0" err="1" smtClean="0"/>
              <a:t>satu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 loop </a:t>
            </a:r>
            <a:r>
              <a:rPr lang="en-US" sz="3400" dirty="0" err="1" smtClean="0"/>
              <a:t>didalam</a:t>
            </a:r>
            <a:r>
              <a:rPr lang="en-US" sz="3400" dirty="0" smtClean="0"/>
              <a:t> </a:t>
            </a:r>
            <a:r>
              <a:rPr lang="en-US" sz="3400" dirty="0" err="1" smtClean="0"/>
              <a:t>sebuah</a:t>
            </a:r>
            <a:r>
              <a:rPr lang="en-US" sz="3400" dirty="0" smtClean="0"/>
              <a:t> loop. </a:t>
            </a:r>
          </a:p>
          <a:p>
            <a:r>
              <a:rPr lang="en-US" sz="3400" dirty="0" err="1" smtClean="0"/>
              <a:t>Banyaknya</a:t>
            </a:r>
            <a:r>
              <a:rPr lang="en-US" sz="3400" dirty="0" smtClean="0"/>
              <a:t> </a:t>
            </a:r>
            <a:r>
              <a:rPr lang="en-US" sz="3400" dirty="0" err="1" smtClean="0"/>
              <a:t>tingkatan</a:t>
            </a:r>
            <a:r>
              <a:rPr lang="en-US" sz="3400" dirty="0" smtClean="0"/>
              <a:t> </a:t>
            </a:r>
            <a:r>
              <a:rPr lang="en-US" sz="3400" dirty="0" err="1" smtClean="0"/>
              <a:t>perulangan</a:t>
            </a:r>
            <a:r>
              <a:rPr lang="en-US" sz="3400" dirty="0" smtClean="0"/>
              <a:t>, </a:t>
            </a:r>
            <a:r>
              <a:rPr lang="en-US" sz="3400" dirty="0" err="1" smtClean="0"/>
              <a:t>tergantung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kebutuhan</a:t>
            </a:r>
            <a:r>
              <a:rPr lang="en-US" sz="3400" dirty="0" smtClean="0"/>
              <a:t>.</a:t>
            </a:r>
          </a:p>
          <a:p>
            <a:r>
              <a:rPr lang="en-US" sz="3400" dirty="0" err="1" smtClean="0"/>
              <a:t>Biasanya</a:t>
            </a:r>
            <a:r>
              <a:rPr lang="en-US" sz="3400" dirty="0" smtClean="0"/>
              <a:t>, </a:t>
            </a:r>
            <a:r>
              <a:rPr lang="en-US" sz="3400" b="1" dirty="0" smtClean="0"/>
              <a:t>nested loops </a:t>
            </a:r>
            <a:r>
              <a:rPr lang="en-US" sz="3400" b="1" dirty="0" err="1" smtClean="0"/>
              <a:t>digunakan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untuk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aplikasi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matematika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menggunakan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baris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kolom</a:t>
            </a:r>
            <a:r>
              <a:rPr lang="en-US" sz="3400" b="1" dirty="0" smtClean="0"/>
              <a:t> </a:t>
            </a:r>
            <a:r>
              <a:rPr lang="en-US" sz="3400" dirty="0" smtClean="0">
                <a:sym typeface="Wingdings" pitchFamily="2" charset="2"/>
              </a:rPr>
              <a:t> loop </a:t>
            </a:r>
            <a:r>
              <a:rPr lang="en-US" sz="3400" dirty="0" err="1" smtClean="0">
                <a:sym typeface="Wingdings" pitchFamily="2" charset="2"/>
              </a:rPr>
              <a:t>luar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biasanya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digunakan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digunakan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untuk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mendefinisikan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u="sng" dirty="0" err="1" smtClean="0">
                <a:sym typeface="Wingdings" pitchFamily="2" charset="2"/>
              </a:rPr>
              <a:t>baris</a:t>
            </a:r>
            <a:r>
              <a:rPr lang="en-US" sz="3400" dirty="0" smtClean="0">
                <a:sym typeface="Wingdings" pitchFamily="2" charset="2"/>
              </a:rPr>
              <a:t>, loop </a:t>
            </a:r>
            <a:r>
              <a:rPr lang="en-US" sz="3400" dirty="0" err="1" smtClean="0">
                <a:sym typeface="Wingdings" pitchFamily="2" charset="2"/>
              </a:rPr>
              <a:t>dalam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digunakan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untuk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mendefinisikan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u="sng" dirty="0" err="1" smtClean="0">
                <a:sym typeface="Wingdings" pitchFamily="2" charset="2"/>
              </a:rPr>
              <a:t>kolom</a:t>
            </a:r>
            <a:r>
              <a:rPr lang="en-US" sz="3400" u="sng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939213" cy="914400"/>
          </a:xfrm>
        </p:spPr>
        <p:txBody>
          <a:bodyPr/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program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937625" cy="51816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#include&lt;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iostream.h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&gt;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#include&lt;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conio.h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&gt;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void main()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{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clrscr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();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for(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int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baris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=1;baris&lt;=4;baris++)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{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	for (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int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kolom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=1;kolom&lt;=5;kolom++)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	{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		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cout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&lt;&lt;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kolom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&lt;&lt;"  ";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	}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	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cout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&lt;&lt;</a:t>
            </a:r>
            <a:r>
              <a:rPr lang="en-US" sz="2800" b="1" dirty="0" err="1" smtClean="0">
                <a:latin typeface="Consolas" pitchFamily="49" charset="0"/>
                <a:sym typeface="Wingdings" pitchFamily="2" charset="2"/>
              </a:rPr>
              <a:t>endl</a:t>
            </a: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	}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2800" b="1" dirty="0" smtClean="0">
              <a:latin typeface="Consolas" pitchFamily="49" charset="0"/>
              <a:sym typeface="Wingdings" pitchFamily="2" charset="2"/>
            </a:endParaRP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800" b="1" dirty="0" smtClean="0">
                <a:latin typeface="Consolas" pitchFamily="49" charset="0"/>
                <a:sym typeface="Wingdings" pitchFamily="2" charset="2"/>
              </a:rPr>
              <a:t>}</a:t>
            </a:r>
            <a:endParaRPr lang="en-US" sz="2800" b="1" dirty="0" smtClean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33388" y="152400"/>
            <a:ext cx="8939212" cy="1295400"/>
          </a:xfrm>
        </p:spPr>
        <p:txBody>
          <a:bodyPr/>
          <a:lstStyle/>
          <a:p>
            <a:r>
              <a:rPr lang="en-US" smtClean="0"/>
              <a:t>Latihan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33388" y="1482725"/>
            <a:ext cx="8939212" cy="5181600"/>
          </a:xfrm>
        </p:spPr>
        <p:txBody>
          <a:bodyPr/>
          <a:lstStyle/>
          <a:p>
            <a:pPr marL="514350" indent="-514350">
              <a:buFont typeface="Franklin Gothic Book" pitchFamily="34" charset="0"/>
              <a:buAutoNum type="arabicPeriod"/>
            </a:pPr>
            <a:r>
              <a:rPr lang="en-US" sz="3200" dirty="0" err="1" smtClean="0"/>
              <a:t>Buatlah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sbb</a:t>
            </a:r>
            <a:r>
              <a:rPr lang="en-US" sz="3200" dirty="0" smtClean="0"/>
              <a:t>:</a:t>
            </a:r>
          </a:p>
          <a:p>
            <a:pPr marL="828675" lvl="1" indent="-514350">
              <a:buFont typeface="Wingdings 2" pitchFamily="18" charset="2"/>
              <a:buNone/>
            </a:pPr>
            <a:r>
              <a:rPr lang="en-US" sz="3200" dirty="0" smtClean="0"/>
              <a:t>	PBO</a:t>
            </a:r>
          </a:p>
          <a:p>
            <a:pPr marL="828675" lvl="1" indent="-514350">
              <a:buFont typeface="Wingdings 2" pitchFamily="18" charset="2"/>
              <a:buNone/>
            </a:pPr>
            <a:r>
              <a:rPr lang="en-US" sz="3200" dirty="0" smtClean="0"/>
              <a:t>	PBO</a:t>
            </a:r>
          </a:p>
          <a:p>
            <a:pPr marL="828675" lvl="1" indent="-514350">
              <a:buFont typeface="Wingdings 2" pitchFamily="18" charset="2"/>
              <a:buNone/>
            </a:pPr>
            <a:r>
              <a:rPr lang="en-US" sz="3200" dirty="0" smtClean="0"/>
              <a:t>	PBO</a:t>
            </a:r>
          </a:p>
          <a:p>
            <a:pPr marL="828675" lvl="1" indent="-514350">
              <a:buFont typeface="Wingdings 2" pitchFamily="18" charset="2"/>
              <a:buNone/>
            </a:pPr>
            <a:r>
              <a:rPr lang="en-US" sz="3200" dirty="0" smtClean="0"/>
              <a:t>	PBO</a:t>
            </a:r>
          </a:p>
          <a:p>
            <a:pPr marL="828675" lvl="1" indent="-514350">
              <a:buFont typeface="Wingdings 2" pitchFamily="18" charset="2"/>
              <a:buNone/>
            </a:pPr>
            <a:r>
              <a:rPr lang="en-US" sz="3200" dirty="0" smtClean="0"/>
              <a:t>	PBO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Buatlah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: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en-US" sz="3200" b="1" dirty="0" smtClean="0"/>
              <a:t>=====================</a:t>
            </a:r>
          </a:p>
          <a:p>
            <a:pPr marL="514350" indent="-514350">
              <a:buNone/>
            </a:pPr>
            <a:r>
              <a:rPr lang="en-US" sz="3200" b="1" dirty="0" smtClean="0"/>
              <a:t>	</a:t>
            </a:r>
            <a:r>
              <a:rPr lang="en-US" sz="3200" b="1" dirty="0" err="1" smtClean="0"/>
              <a:t>Pemograman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berorientasi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objek</a:t>
            </a:r>
            <a:endParaRPr lang="en-US" sz="3200" b="1" dirty="0" smtClean="0"/>
          </a:p>
          <a:p>
            <a:pPr marL="514350" indent="-514350">
              <a:buNone/>
            </a:pPr>
            <a:r>
              <a:rPr lang="en-US" sz="3200" b="1" dirty="0" smtClean="0"/>
              <a:t>	=====================</a:t>
            </a:r>
          </a:p>
          <a:p>
            <a:pPr marL="828675" lvl="1" indent="-514350">
              <a:buFont typeface="Wingdings 2" pitchFamily="18" charset="2"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228600"/>
            <a:ext cx="8939213" cy="1295400"/>
          </a:xfrm>
        </p:spPr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0540" y="1752600"/>
            <a:ext cx="8938260" cy="5181600"/>
          </a:xfrm>
        </p:spPr>
        <p:txBody>
          <a:bodyPr/>
          <a:lstStyle/>
          <a:p>
            <a:pPr marL="514350" indent="-514350"/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	10   9  8  7  6  5  4  3  2  1  STOP!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smtClean="0"/>
              <a:t>GUNAKAN PERINTAH WHILE, DO_WHILE </a:t>
            </a:r>
            <a:r>
              <a:rPr lang="en-US" b="1" dirty="0" err="1" smtClean="0"/>
              <a:t>dan</a:t>
            </a:r>
            <a:r>
              <a:rPr lang="en-US" b="1" dirty="0" smtClean="0"/>
              <a:t> FOR!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939213" cy="990600"/>
          </a:xfrm>
        </p:spPr>
        <p:txBody>
          <a:bodyPr/>
          <a:lstStyle/>
          <a:p>
            <a:r>
              <a:rPr lang="en-US" smtClean="0"/>
              <a:t>jawaban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3216275" cy="58674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iostream.h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conio.h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i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clrscr</a:t>
            </a:r>
            <a:r>
              <a:rPr lang="en-US" sz="18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i</a:t>
            </a:r>
            <a:r>
              <a:rPr lang="en-US" sz="1800" b="1" dirty="0" smtClean="0">
                <a:latin typeface="Consolas" pitchFamily="49" charset="0"/>
              </a:rPr>
              <a:t>=10;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	while(</a:t>
            </a:r>
            <a:r>
              <a:rPr lang="en-US" sz="1800" b="1" dirty="0" err="1" smtClean="0">
                <a:latin typeface="Consolas" pitchFamily="49" charset="0"/>
              </a:rPr>
              <a:t>i</a:t>
            </a:r>
            <a:r>
              <a:rPr lang="en-US" sz="1800" b="1" dirty="0" smtClean="0">
                <a:latin typeface="Consolas" pitchFamily="49" charset="0"/>
              </a:rPr>
              <a:t>&gt;0)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	{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i</a:t>
            </a:r>
            <a:r>
              <a:rPr lang="en-US" sz="1800" b="1" dirty="0" smtClean="0">
                <a:latin typeface="Consolas" pitchFamily="49" charset="0"/>
              </a:rPr>
              <a:t>&lt;&lt;" ";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i</a:t>
            </a:r>
            <a:r>
              <a:rPr lang="en-US" sz="1800" b="1" dirty="0" smtClean="0">
                <a:latin typeface="Consolas" pitchFamily="49" charset="0"/>
              </a:rPr>
              <a:t>--;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	}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&lt;&lt;"STOP!";</a:t>
            </a:r>
          </a:p>
          <a:p>
            <a:pPr>
              <a:lnSpc>
                <a:spcPts val="3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3657600" y="1447800"/>
            <a:ext cx="3216275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#include&lt;</a:t>
            </a:r>
            <a:r>
              <a:rPr lang="en-US" b="1" dirty="0" err="1">
                <a:latin typeface="Consolas" pitchFamily="49" charset="0"/>
              </a:rPr>
              <a:t>iostream.h</a:t>
            </a:r>
            <a:r>
              <a:rPr lang="en-US" b="1" dirty="0">
                <a:latin typeface="Consolas" pitchFamily="49" charset="0"/>
              </a:rPr>
              <a:t>&gt;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#include&lt;</a:t>
            </a:r>
            <a:r>
              <a:rPr lang="en-US" b="1" dirty="0" err="1">
                <a:latin typeface="Consolas" pitchFamily="49" charset="0"/>
              </a:rPr>
              <a:t>conio.h</a:t>
            </a:r>
            <a:r>
              <a:rPr lang="en-US" b="1" dirty="0">
                <a:latin typeface="Consolas" pitchFamily="49" charset="0"/>
              </a:rPr>
              <a:t>&gt;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void main()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{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</a:t>
            </a:r>
            <a:r>
              <a:rPr lang="en-US" b="1" dirty="0" err="1">
                <a:latin typeface="Consolas" pitchFamily="49" charset="0"/>
              </a:rPr>
              <a:t>int</a:t>
            </a:r>
            <a:r>
              <a:rPr lang="en-US" b="1" dirty="0">
                <a:latin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</a:rPr>
              <a:t>i</a:t>
            </a:r>
            <a:r>
              <a:rPr lang="en-US" b="1" dirty="0">
                <a:latin typeface="Consolas" pitchFamily="49" charset="0"/>
              </a:rPr>
              <a:t>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</a:t>
            </a:r>
            <a:r>
              <a:rPr lang="en-US" b="1" dirty="0" err="1">
                <a:latin typeface="Consolas" pitchFamily="49" charset="0"/>
              </a:rPr>
              <a:t>clrscr</a:t>
            </a:r>
            <a:r>
              <a:rPr lang="en-US" b="1" dirty="0">
                <a:latin typeface="Consolas" pitchFamily="49" charset="0"/>
              </a:rPr>
              <a:t>();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</a:t>
            </a:r>
            <a:r>
              <a:rPr lang="en-US" b="1" dirty="0" err="1">
                <a:latin typeface="Consolas" pitchFamily="49" charset="0"/>
              </a:rPr>
              <a:t>i</a:t>
            </a:r>
            <a:r>
              <a:rPr lang="en-US" b="1" dirty="0">
                <a:latin typeface="Consolas" pitchFamily="49" charset="0"/>
              </a:rPr>
              <a:t>=10;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do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	{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	</a:t>
            </a:r>
            <a:r>
              <a:rPr lang="en-US" b="1" dirty="0" err="1">
                <a:latin typeface="Consolas" pitchFamily="49" charset="0"/>
              </a:rPr>
              <a:t>cout</a:t>
            </a:r>
            <a:r>
              <a:rPr lang="en-US" b="1" dirty="0">
                <a:latin typeface="Consolas" pitchFamily="49" charset="0"/>
              </a:rPr>
              <a:t>&lt;&lt;</a:t>
            </a:r>
            <a:r>
              <a:rPr lang="en-US" b="1" dirty="0" err="1">
                <a:latin typeface="Consolas" pitchFamily="49" charset="0"/>
              </a:rPr>
              <a:t>i</a:t>
            </a:r>
            <a:r>
              <a:rPr lang="en-US" b="1" dirty="0">
                <a:latin typeface="Consolas" pitchFamily="49" charset="0"/>
              </a:rPr>
              <a:t>&lt;&lt;" ";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	</a:t>
            </a:r>
            <a:r>
              <a:rPr lang="en-US" b="1" dirty="0" err="1">
                <a:latin typeface="Consolas" pitchFamily="49" charset="0"/>
              </a:rPr>
              <a:t>i</a:t>
            </a:r>
            <a:r>
              <a:rPr lang="en-US" b="1" dirty="0">
                <a:latin typeface="Consolas" pitchFamily="49" charset="0"/>
              </a:rPr>
              <a:t>--;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}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while(</a:t>
            </a:r>
            <a:r>
              <a:rPr lang="en-US" b="1" dirty="0" err="1">
                <a:latin typeface="Consolas" pitchFamily="49" charset="0"/>
              </a:rPr>
              <a:t>i</a:t>
            </a:r>
            <a:r>
              <a:rPr lang="en-US" b="1" dirty="0">
                <a:latin typeface="Consolas" pitchFamily="49" charset="0"/>
              </a:rPr>
              <a:t>&gt;0);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</a:t>
            </a:r>
            <a:r>
              <a:rPr lang="en-US" b="1" dirty="0" err="1">
                <a:latin typeface="Consolas" pitchFamily="49" charset="0"/>
              </a:rPr>
              <a:t>cout</a:t>
            </a:r>
            <a:r>
              <a:rPr lang="en-US" b="1" dirty="0">
                <a:latin typeface="Consolas" pitchFamily="49" charset="0"/>
              </a:rPr>
              <a:t>&lt;&lt;"STOP!";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}</a:t>
            </a:r>
          </a:p>
        </p:txBody>
      </p:sp>
      <p:sp>
        <p:nvSpPr>
          <p:cNvPr id="31749" name="Content Placeholder 2"/>
          <p:cNvSpPr txBox="1">
            <a:spLocks/>
          </p:cNvSpPr>
          <p:nvPr/>
        </p:nvSpPr>
        <p:spPr bwMode="auto">
          <a:xfrm>
            <a:off x="7070725" y="1447800"/>
            <a:ext cx="3216275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#include&lt;</a:t>
            </a:r>
            <a:r>
              <a:rPr lang="en-US" b="1" dirty="0" err="1">
                <a:latin typeface="Consolas" pitchFamily="49" charset="0"/>
              </a:rPr>
              <a:t>iostream.h</a:t>
            </a:r>
            <a:r>
              <a:rPr lang="en-US" b="1" dirty="0">
                <a:latin typeface="Consolas" pitchFamily="49" charset="0"/>
              </a:rPr>
              <a:t>&gt;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#include&lt;</a:t>
            </a:r>
            <a:r>
              <a:rPr lang="en-US" b="1" dirty="0" err="1">
                <a:latin typeface="Consolas" pitchFamily="49" charset="0"/>
              </a:rPr>
              <a:t>conio.h</a:t>
            </a:r>
            <a:r>
              <a:rPr lang="en-US" b="1" dirty="0">
                <a:latin typeface="Consolas" pitchFamily="49" charset="0"/>
              </a:rPr>
              <a:t>&gt;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void main()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{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</a:t>
            </a:r>
            <a:r>
              <a:rPr lang="en-US" b="1" dirty="0" err="1">
                <a:latin typeface="Consolas" pitchFamily="49" charset="0"/>
              </a:rPr>
              <a:t>int</a:t>
            </a:r>
            <a:r>
              <a:rPr lang="en-US" b="1" dirty="0">
                <a:latin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</a:rPr>
              <a:t>i</a:t>
            </a:r>
            <a:r>
              <a:rPr lang="en-US" b="1" dirty="0">
                <a:latin typeface="Consolas" pitchFamily="49" charset="0"/>
              </a:rPr>
              <a:t>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</a:t>
            </a:r>
            <a:r>
              <a:rPr lang="en-US" b="1" dirty="0" err="1">
                <a:latin typeface="Consolas" pitchFamily="49" charset="0"/>
              </a:rPr>
              <a:t>clrscr</a:t>
            </a:r>
            <a:r>
              <a:rPr lang="en-US" b="1" dirty="0">
                <a:latin typeface="Consolas" pitchFamily="49" charset="0"/>
              </a:rPr>
              <a:t>();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for (</a:t>
            </a:r>
            <a:r>
              <a:rPr lang="en-US" b="1" dirty="0" err="1">
                <a:latin typeface="Consolas" pitchFamily="49" charset="0"/>
              </a:rPr>
              <a:t>i</a:t>
            </a:r>
            <a:r>
              <a:rPr lang="en-US" b="1" dirty="0">
                <a:latin typeface="Consolas" pitchFamily="49" charset="0"/>
              </a:rPr>
              <a:t>=10;i&gt;0;i--)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	{	</a:t>
            </a:r>
            <a:r>
              <a:rPr lang="en-US" b="1" dirty="0" err="1">
                <a:latin typeface="Consolas" pitchFamily="49" charset="0"/>
              </a:rPr>
              <a:t>cout</a:t>
            </a:r>
            <a:r>
              <a:rPr lang="en-US" b="1" dirty="0">
                <a:latin typeface="Consolas" pitchFamily="49" charset="0"/>
              </a:rPr>
              <a:t>&lt;&lt;</a:t>
            </a:r>
            <a:r>
              <a:rPr lang="en-US" b="1" dirty="0" err="1">
                <a:latin typeface="Consolas" pitchFamily="49" charset="0"/>
              </a:rPr>
              <a:t>i</a:t>
            </a:r>
            <a:r>
              <a:rPr lang="en-US" b="1" dirty="0">
                <a:latin typeface="Consolas" pitchFamily="49" charset="0"/>
              </a:rPr>
              <a:t>&lt;&lt;"  ";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	}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		</a:t>
            </a:r>
            <a:r>
              <a:rPr lang="en-US" b="1" dirty="0" err="1">
                <a:latin typeface="Consolas" pitchFamily="49" charset="0"/>
              </a:rPr>
              <a:t>cout</a:t>
            </a:r>
            <a:r>
              <a:rPr lang="en-US" b="1" dirty="0">
                <a:latin typeface="Consolas" pitchFamily="49" charset="0"/>
              </a:rPr>
              <a:t>&lt;&lt;"STOP";</a:t>
            </a:r>
          </a:p>
          <a:p>
            <a:pPr marL="311150" indent="-311150" eaLnBrk="0" hangingPunct="0">
              <a:lnSpc>
                <a:spcPts val="3000"/>
              </a:lnSpc>
              <a:buClr>
                <a:schemeClr val="accent1"/>
              </a:buClr>
              <a:buSzPct val="85000"/>
            </a:pPr>
            <a:r>
              <a:rPr lang="en-US" b="1" dirty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>
          <a:xfrm>
            <a:off x="830263" y="1079500"/>
            <a:ext cx="8939212" cy="1543050"/>
          </a:xfrm>
        </p:spPr>
        <p:txBody>
          <a:bodyPr/>
          <a:lstStyle/>
          <a:p>
            <a:r>
              <a:rPr lang="en-US" b="1" smtClean="0"/>
              <a:t>Pernyataan berkondisi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0263" y="2887663"/>
            <a:ext cx="8983662" cy="2640012"/>
          </a:xfrm>
        </p:spPr>
        <p:txBody>
          <a:bodyPr/>
          <a:lstStyle/>
          <a:p>
            <a:pPr marL="522488" indent="-522488">
              <a:spcBef>
                <a:spcPts val="657"/>
              </a:spcBef>
              <a:buFont typeface="Wingdings 2" pitchFamily="18" charset="2"/>
              <a:buAutoNum type="arabicPeriod"/>
              <a:defRPr/>
            </a:pPr>
            <a:r>
              <a:rPr lang="en-US" sz="5000" b="1" dirty="0" smtClean="0"/>
              <a:t>If</a:t>
            </a:r>
          </a:p>
          <a:p>
            <a:pPr marL="522488" indent="-522488">
              <a:spcBef>
                <a:spcPts val="657"/>
              </a:spcBef>
              <a:buFont typeface="Wingdings 2" pitchFamily="18" charset="2"/>
              <a:buAutoNum type="arabicPeriod"/>
              <a:defRPr/>
            </a:pPr>
            <a:r>
              <a:rPr lang="en-US" sz="5000" b="1" dirty="0" err="1" smtClean="0"/>
              <a:t>If_else</a:t>
            </a:r>
            <a:endParaRPr lang="en-US" sz="5000" b="1" dirty="0" smtClean="0"/>
          </a:p>
          <a:p>
            <a:pPr marL="522488" indent="-522488">
              <a:spcBef>
                <a:spcPts val="657"/>
              </a:spcBef>
              <a:buFont typeface="Wingdings 2" pitchFamily="18" charset="2"/>
              <a:buAutoNum type="arabicPeriod"/>
              <a:defRPr/>
            </a:pPr>
            <a:r>
              <a:rPr lang="en-US" sz="5000" b="1" dirty="0" err="1" smtClean="0"/>
              <a:t>Nested_if</a:t>
            </a:r>
            <a:r>
              <a:rPr lang="en-US" sz="5000" b="1" dirty="0" smtClean="0"/>
              <a:t>, </a:t>
            </a:r>
            <a:r>
              <a:rPr lang="en-US" sz="5000" b="1" dirty="0" err="1" smtClean="0"/>
              <a:t>dan</a:t>
            </a:r>
            <a:r>
              <a:rPr lang="en-US" sz="5000" b="1" dirty="0" smtClean="0"/>
              <a:t> switch _case</a:t>
            </a:r>
          </a:p>
          <a:p>
            <a:pPr marL="522488" indent="-522488">
              <a:spcBef>
                <a:spcPts val="657"/>
              </a:spcBef>
              <a:buFont typeface="Wingdings 2" pitchFamily="18" charset="2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939213" cy="12954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1. If (Single Repetition Structure</a:t>
            </a:r>
            <a:r>
              <a:rPr lang="en-US" sz="4000" b="1" u="sng" dirty="0" smtClean="0">
                <a:sym typeface="Wingdings" pitchFamily="2" charset="2"/>
              </a:rPr>
              <a:t>)</a:t>
            </a:r>
            <a:endParaRPr lang="en-US" sz="3700" b="1" u="sng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96200" cy="6218238"/>
          </a:xfrm>
        </p:spPr>
        <p:txBody>
          <a:bodyPr/>
          <a:lstStyle/>
          <a:p>
            <a:pPr eaLnBrk="1" hangingPunct="1">
              <a:lnSpc>
                <a:spcPts val="3500"/>
              </a:lnSpc>
              <a:spcBef>
                <a:spcPct val="0"/>
              </a:spcBef>
            </a:pPr>
            <a:r>
              <a:rPr lang="en-US" sz="3400" dirty="0" err="1" smtClean="0"/>
              <a:t>Pernyataan</a:t>
            </a:r>
            <a:r>
              <a:rPr lang="en-US" sz="3400" dirty="0" smtClean="0"/>
              <a:t> </a:t>
            </a:r>
            <a:r>
              <a:rPr lang="en-US" sz="3400" i="1" dirty="0" smtClean="0"/>
              <a:t>if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dipakai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mengambil</a:t>
            </a:r>
            <a:r>
              <a:rPr lang="en-US" sz="3400" dirty="0" smtClean="0"/>
              <a:t> </a:t>
            </a:r>
            <a:r>
              <a:rPr lang="en-US" sz="3400" dirty="0" err="1" smtClean="0"/>
              <a:t>keputusan</a:t>
            </a:r>
            <a:r>
              <a:rPr lang="en-US" sz="3400" dirty="0" smtClean="0"/>
              <a:t> </a:t>
            </a:r>
            <a:r>
              <a:rPr lang="en-US" sz="3400" dirty="0" err="1" smtClean="0"/>
              <a:t>berdasarkan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kondisi</a:t>
            </a:r>
            <a:r>
              <a:rPr lang="en-US" sz="3400" dirty="0" smtClean="0"/>
              <a:t>.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</a:pPr>
            <a:r>
              <a:rPr lang="en-US" sz="3400" dirty="0" err="1" smtClean="0"/>
              <a:t>Pernyataan</a:t>
            </a:r>
            <a:r>
              <a:rPr lang="en-US" sz="3400" dirty="0" smtClean="0"/>
              <a:t> </a:t>
            </a:r>
            <a:r>
              <a:rPr lang="en-US" sz="3400" i="1" dirty="0" smtClean="0"/>
              <a:t>if </a:t>
            </a:r>
            <a:r>
              <a:rPr lang="en-US" sz="3400" dirty="0" smtClean="0"/>
              <a:t>yang paling </a:t>
            </a:r>
            <a:r>
              <a:rPr lang="en-US" sz="3400" dirty="0" err="1" smtClean="0"/>
              <a:t>sederhana</a:t>
            </a:r>
            <a:r>
              <a:rPr lang="en-US" sz="3400" dirty="0" smtClean="0"/>
              <a:t> </a:t>
            </a:r>
            <a:r>
              <a:rPr lang="en-US" sz="3400" dirty="0" err="1" smtClean="0"/>
              <a:t>berbentuk</a:t>
            </a:r>
            <a:r>
              <a:rPr lang="en-US" sz="3400" dirty="0" smtClean="0"/>
              <a:t>: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400" dirty="0" smtClean="0"/>
              <a:t>	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400" dirty="0" smtClean="0"/>
              <a:t>	</a:t>
            </a:r>
            <a:r>
              <a:rPr lang="en-US" sz="3400" b="1" dirty="0" smtClean="0">
                <a:latin typeface="Consolas" pitchFamily="49" charset="0"/>
              </a:rPr>
              <a:t> if (</a:t>
            </a:r>
            <a:r>
              <a:rPr lang="en-US" sz="3400" b="1" dirty="0" err="1" smtClean="0">
                <a:latin typeface="Consolas" pitchFamily="49" charset="0"/>
              </a:rPr>
              <a:t>kondisi</a:t>
            </a:r>
            <a:r>
              <a:rPr lang="en-US" sz="3400" b="1" dirty="0" smtClean="0">
                <a:latin typeface="Consolas" pitchFamily="49" charset="0"/>
              </a:rPr>
              <a:t>)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3400" b="1" dirty="0" smtClean="0">
                <a:latin typeface="Consolas" pitchFamily="49" charset="0"/>
              </a:rPr>
              <a:t>			</a:t>
            </a:r>
            <a:r>
              <a:rPr lang="en-US" sz="3400" b="1" dirty="0" err="1" smtClean="0">
                <a:latin typeface="Consolas" pitchFamily="49" charset="0"/>
              </a:rPr>
              <a:t>pernyataan</a:t>
            </a:r>
            <a:r>
              <a:rPr lang="en-US" sz="3400" b="1" dirty="0" smtClean="0">
                <a:latin typeface="Consolas" pitchFamily="49" charset="0"/>
              </a:rPr>
              <a:t>;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b="1" i="1" dirty="0" smtClean="0"/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800" i="1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endParaRPr lang="en-US" sz="2800" dirty="0" smtClean="0"/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800" i="1" dirty="0" err="1" smtClean="0"/>
              <a:t>Pernyataan</a:t>
            </a:r>
            <a:r>
              <a:rPr lang="en-US" sz="2800" i="1" dirty="0" smtClean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majemuk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ts val="3500"/>
              </a:lnSpc>
              <a:spcBef>
                <a:spcPct val="0"/>
              </a:spcBef>
            </a:pPr>
            <a:r>
              <a:rPr lang="en-US" sz="3400" dirty="0" err="1" smtClean="0"/>
              <a:t>Bagian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dijalankan</a:t>
            </a:r>
            <a:r>
              <a:rPr lang="en-US" sz="3400" dirty="0" smtClean="0"/>
              <a:t> </a:t>
            </a:r>
            <a:r>
              <a:rPr lang="en-US" sz="3400" dirty="0" err="1" smtClean="0"/>
              <a:t>hanya</a:t>
            </a:r>
            <a:r>
              <a:rPr lang="en-US" sz="3400" dirty="0" smtClean="0"/>
              <a:t> </a:t>
            </a:r>
            <a:r>
              <a:rPr lang="en-US" sz="3400" dirty="0" err="1" smtClean="0"/>
              <a:t>kalau</a:t>
            </a:r>
            <a:r>
              <a:rPr lang="en-US" sz="3400" dirty="0" smtClean="0"/>
              <a:t> </a:t>
            </a:r>
            <a:r>
              <a:rPr lang="en-US" sz="3400" dirty="0" err="1" smtClean="0"/>
              <a:t>kondisi</a:t>
            </a:r>
            <a:r>
              <a:rPr lang="en-US" sz="3400" dirty="0" smtClean="0"/>
              <a:t> </a:t>
            </a:r>
            <a:r>
              <a:rPr lang="en-US" sz="3400" dirty="0" err="1" smtClean="0"/>
              <a:t>bernilai</a:t>
            </a:r>
            <a:r>
              <a:rPr lang="en-US" sz="3400" dirty="0" smtClean="0"/>
              <a:t> </a:t>
            </a:r>
            <a:r>
              <a:rPr lang="en-US" sz="3400" dirty="0" err="1" smtClean="0"/>
              <a:t>benar</a:t>
            </a:r>
            <a:r>
              <a:rPr lang="en-US" sz="3400" dirty="0" smtClean="0"/>
              <a:t>.</a:t>
            </a:r>
            <a:endParaRPr lang="en-US" sz="3400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</a:p>
        </p:txBody>
      </p:sp>
      <p:grpSp>
        <p:nvGrpSpPr>
          <p:cNvPr id="9220" name="Group 15"/>
          <p:cNvGrpSpPr>
            <a:grpSpLocks/>
          </p:cNvGrpSpPr>
          <p:nvPr/>
        </p:nvGrpSpPr>
        <p:grpSpPr bwMode="auto">
          <a:xfrm>
            <a:off x="7143750" y="1143000"/>
            <a:ext cx="3371850" cy="4267200"/>
            <a:chOff x="6705600" y="1828800"/>
            <a:chExt cx="3371850" cy="4267200"/>
          </a:xfrm>
        </p:grpSpPr>
        <p:sp>
          <p:nvSpPr>
            <p:cNvPr id="9" name="Flowchart: Decision 8"/>
            <p:cNvSpPr/>
            <p:nvPr/>
          </p:nvSpPr>
          <p:spPr bwMode="auto">
            <a:xfrm>
              <a:off x="6705600" y="2386013"/>
              <a:ext cx="2452688" cy="14605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(</a:t>
              </a: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0" name="Flowchart: Process 9"/>
            <p:cNvSpPr/>
            <p:nvPr/>
          </p:nvSpPr>
          <p:spPr bwMode="auto">
            <a:xfrm>
              <a:off x="6908800" y="4183063"/>
              <a:ext cx="2044700" cy="7874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</a:t>
              </a: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Elbow Connector 14"/>
            <p:cNvCxnSpPr>
              <a:stCxn id="9" idx="2"/>
              <a:endCxn id="10" idx="0"/>
            </p:cNvCxnSpPr>
            <p:nvPr/>
          </p:nvCxnSpPr>
          <p:spPr bwMode="auto">
            <a:xfrm rot="5400000">
              <a:off x="7762875" y="4016375"/>
              <a:ext cx="33813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Terminator 25"/>
            <p:cNvSpPr/>
            <p:nvPr/>
          </p:nvSpPr>
          <p:spPr bwMode="auto">
            <a:xfrm>
              <a:off x="7523163" y="5421313"/>
              <a:ext cx="815975" cy="447675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Elbow Connector 27"/>
            <p:cNvCxnSpPr>
              <a:stCxn id="10" idx="2"/>
              <a:endCxn id="26" idx="0"/>
            </p:cNvCxnSpPr>
            <p:nvPr/>
          </p:nvCxnSpPr>
          <p:spPr bwMode="auto">
            <a:xfrm rot="5400000">
              <a:off x="7706519" y="5195094"/>
              <a:ext cx="450850" cy="476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9" idx="3"/>
              <a:endCxn id="26" idx="3"/>
            </p:cNvCxnSpPr>
            <p:nvPr/>
          </p:nvCxnSpPr>
          <p:spPr bwMode="auto">
            <a:xfrm flipH="1">
              <a:off x="8339138" y="3117850"/>
              <a:ext cx="819150" cy="2525713"/>
            </a:xfrm>
            <a:prstGeom prst="bentConnector3">
              <a:avLst>
                <a:gd name="adj1" fmla="val -375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9" idx="0"/>
            </p:cNvCxnSpPr>
            <p:nvPr/>
          </p:nvCxnSpPr>
          <p:spPr bwMode="auto">
            <a:xfrm rot="5400000">
              <a:off x="7651750" y="2108200"/>
              <a:ext cx="560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6" idx="2"/>
            </p:cNvCxnSpPr>
            <p:nvPr/>
          </p:nvCxnSpPr>
          <p:spPr bwMode="auto">
            <a:xfrm rot="5400000">
              <a:off x="7819231" y="5980907"/>
              <a:ext cx="225425" cy="4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9" name="TextBox 34"/>
            <p:cNvSpPr txBox="1">
              <a:spLocks noChangeArrowheads="1"/>
            </p:cNvSpPr>
            <p:nvPr/>
          </p:nvSpPr>
          <p:spPr bwMode="auto">
            <a:xfrm>
              <a:off x="8136082" y="3734821"/>
              <a:ext cx="13283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sp>
          <p:nvSpPr>
            <p:cNvPr id="9230" name="TextBox 35"/>
            <p:cNvSpPr txBox="1">
              <a:spLocks noChangeArrowheads="1"/>
            </p:cNvSpPr>
            <p:nvPr/>
          </p:nvSpPr>
          <p:spPr bwMode="auto">
            <a:xfrm>
              <a:off x="9055677" y="2611565"/>
              <a:ext cx="10217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38150" y="258763"/>
            <a:ext cx="8937625" cy="863600"/>
          </a:xfrm>
        </p:spPr>
        <p:txBody>
          <a:bodyPr/>
          <a:lstStyle/>
          <a:p>
            <a:pPr eaLnBrk="1" hangingPunct="1"/>
            <a:r>
              <a:rPr lang="en-US" sz="3700" b="1" u="sng" smtClean="0"/>
              <a:t>Penerapan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9990138" cy="6218238"/>
          </a:xfrm>
        </p:spPr>
        <p:txBody>
          <a:bodyPr>
            <a:normAutofit fontScale="77500" lnSpcReduction="20000"/>
          </a:bodyPr>
          <a:lstStyle/>
          <a:p>
            <a:pPr marL="313493" indent="-31349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100" i="1" dirty="0" err="1" smtClean="0"/>
              <a:t>Penerapan</a:t>
            </a:r>
            <a:r>
              <a:rPr lang="en-US" sz="4100" i="1" dirty="0" smtClean="0"/>
              <a:t> if </a:t>
            </a:r>
            <a:r>
              <a:rPr lang="en-US" sz="4100" i="1" dirty="0" err="1" smtClean="0"/>
              <a:t>misalnya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untuk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menentukan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seseorang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boleh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menonton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pertunjukan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bioskop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atau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tidak</a:t>
            </a:r>
            <a:r>
              <a:rPr lang="en-US" sz="4100" i="1" dirty="0" smtClean="0"/>
              <a:t>. </a:t>
            </a:r>
            <a:r>
              <a:rPr lang="en-US" sz="4100" i="1" dirty="0" err="1" smtClean="0"/>
              <a:t>Kondisi</a:t>
            </a:r>
            <a:r>
              <a:rPr lang="en-US" sz="4100" i="1" dirty="0" smtClean="0"/>
              <a:t> yang </a:t>
            </a:r>
            <a:r>
              <a:rPr lang="en-US" sz="4100" i="1" dirty="0" err="1" smtClean="0"/>
              <a:t>dipergunakan</a:t>
            </a:r>
            <a:r>
              <a:rPr lang="en-US" sz="4100" i="1" dirty="0" smtClean="0"/>
              <a:t>, </a:t>
            </a:r>
            <a:r>
              <a:rPr lang="en-US" sz="4100" i="1" dirty="0" err="1" smtClean="0"/>
              <a:t>seseorang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boleh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menonton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jika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sudah</a:t>
            </a:r>
            <a:r>
              <a:rPr lang="en-US" sz="4100" i="1" dirty="0" smtClean="0"/>
              <a:t> </a:t>
            </a:r>
            <a:r>
              <a:rPr lang="en-US" sz="4100" i="1" dirty="0" err="1" smtClean="0"/>
              <a:t>berusia</a:t>
            </a:r>
            <a:r>
              <a:rPr lang="en-US" sz="4100" i="1" dirty="0" smtClean="0"/>
              <a:t> 17 </a:t>
            </a:r>
            <a:r>
              <a:rPr lang="en-US" sz="4100" i="1" dirty="0" err="1" smtClean="0"/>
              <a:t>tahun</a:t>
            </a:r>
            <a:r>
              <a:rPr lang="en-US" sz="4100" i="1" dirty="0" smtClean="0"/>
              <a:t>.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100" dirty="0" err="1" smtClean="0"/>
              <a:t>Penulisan</a:t>
            </a:r>
            <a:r>
              <a:rPr lang="en-US" sz="4100" dirty="0" smtClean="0"/>
              <a:t> </a:t>
            </a:r>
            <a:r>
              <a:rPr lang="en-US" sz="4100" dirty="0" err="1" smtClean="0"/>
              <a:t>programnya</a:t>
            </a:r>
            <a:r>
              <a:rPr lang="en-US" sz="4100" dirty="0" smtClean="0"/>
              <a:t> </a:t>
            </a:r>
            <a:r>
              <a:rPr lang="en-US" sz="4100" dirty="0" err="1" smtClean="0"/>
              <a:t>sbb</a:t>
            </a:r>
            <a:r>
              <a:rPr lang="en-US" sz="4100" dirty="0" smtClean="0"/>
              <a:t>: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700" dirty="0" smtClean="0"/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700" dirty="0" smtClean="0"/>
              <a:t>	</a:t>
            </a:r>
            <a:r>
              <a:rPr lang="en-US" sz="2800" b="1" dirty="0" smtClean="0">
                <a:latin typeface="Consolas" pitchFamily="49" charset="0"/>
              </a:rPr>
              <a:t>#include&lt;</a:t>
            </a:r>
            <a:r>
              <a:rPr lang="en-US" sz="2800" b="1" dirty="0" err="1" smtClean="0">
                <a:latin typeface="Consolas" pitchFamily="49" charset="0"/>
              </a:rPr>
              <a:t>iostream.h</a:t>
            </a:r>
            <a:r>
              <a:rPr lang="en-US" sz="2800" b="1" dirty="0" smtClean="0">
                <a:latin typeface="Consolas" pitchFamily="49" charset="0"/>
              </a:rPr>
              <a:t>&gt;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#include&lt;</a:t>
            </a:r>
            <a:r>
              <a:rPr lang="en-US" sz="2800" b="1" dirty="0" err="1" smtClean="0">
                <a:latin typeface="Consolas" pitchFamily="49" charset="0"/>
              </a:rPr>
              <a:t>conio.h</a:t>
            </a:r>
            <a:r>
              <a:rPr lang="en-US" sz="2800" b="1" dirty="0" smtClean="0">
                <a:latin typeface="Consolas" pitchFamily="49" charset="0"/>
              </a:rPr>
              <a:t>&gt;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void main()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{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	</a:t>
            </a:r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usia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	</a:t>
            </a:r>
            <a:r>
              <a:rPr lang="en-US" sz="2800" b="1" dirty="0" err="1" smtClean="0">
                <a:latin typeface="Consolas" pitchFamily="49" charset="0"/>
              </a:rPr>
              <a:t>clrscr</a:t>
            </a:r>
            <a:r>
              <a:rPr lang="en-US" sz="2800" b="1" dirty="0" smtClean="0">
                <a:latin typeface="Consolas" pitchFamily="49" charset="0"/>
              </a:rPr>
              <a:t>();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	</a:t>
            </a:r>
            <a:r>
              <a:rPr lang="en-US" sz="2800" b="1" dirty="0" err="1" smtClean="0">
                <a:latin typeface="Consolas" pitchFamily="49" charset="0"/>
              </a:rPr>
              <a:t>cout</a:t>
            </a:r>
            <a:r>
              <a:rPr lang="en-US" sz="2800" b="1" dirty="0" smtClean="0">
                <a:latin typeface="Consolas" pitchFamily="49" charset="0"/>
              </a:rPr>
              <a:t>&lt;&lt;“</a:t>
            </a:r>
            <a:r>
              <a:rPr lang="en-US" sz="2800" b="1" dirty="0" err="1" smtClean="0">
                <a:latin typeface="Consolas" pitchFamily="49" charset="0"/>
              </a:rPr>
              <a:t>Berapa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usia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anda</a:t>
            </a:r>
            <a:r>
              <a:rPr lang="en-US" sz="2800" b="1" dirty="0" smtClean="0">
                <a:latin typeface="Consolas" pitchFamily="49" charset="0"/>
              </a:rPr>
              <a:t>”;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	</a:t>
            </a:r>
            <a:r>
              <a:rPr lang="en-US" sz="2800" b="1" dirty="0" err="1" smtClean="0">
                <a:latin typeface="Consolas" pitchFamily="49" charset="0"/>
              </a:rPr>
              <a:t>cin</a:t>
            </a:r>
            <a:r>
              <a:rPr lang="en-US" sz="2800" b="1" dirty="0" smtClean="0">
                <a:latin typeface="Consolas" pitchFamily="49" charset="0"/>
              </a:rPr>
              <a:t>&gt;&gt;</a:t>
            </a:r>
            <a:r>
              <a:rPr lang="en-US" sz="2800" b="1" dirty="0" err="1" smtClean="0">
                <a:latin typeface="Consolas" pitchFamily="49" charset="0"/>
              </a:rPr>
              <a:t>usia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	if (</a:t>
            </a:r>
            <a:r>
              <a:rPr lang="en-US" sz="2800" b="1" dirty="0" err="1" smtClean="0">
                <a:latin typeface="Consolas" pitchFamily="49" charset="0"/>
              </a:rPr>
              <a:t>usia</a:t>
            </a:r>
            <a:r>
              <a:rPr lang="en-US" sz="2800" b="1" dirty="0" smtClean="0">
                <a:latin typeface="Consolas" pitchFamily="49" charset="0"/>
              </a:rPr>
              <a:t>&lt;17)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		</a:t>
            </a:r>
            <a:r>
              <a:rPr lang="en-US" sz="2800" b="1" dirty="0" err="1" smtClean="0">
                <a:latin typeface="Consolas" pitchFamily="49" charset="0"/>
              </a:rPr>
              <a:t>cout</a:t>
            </a:r>
            <a:r>
              <a:rPr lang="en-US" sz="2800" b="1" dirty="0" smtClean="0">
                <a:latin typeface="Consolas" pitchFamily="49" charset="0"/>
              </a:rPr>
              <a:t>&lt;&lt;“</a:t>
            </a:r>
            <a:r>
              <a:rPr lang="en-US" sz="2800" b="1" dirty="0" err="1" smtClean="0">
                <a:latin typeface="Consolas" pitchFamily="49" charset="0"/>
              </a:rPr>
              <a:t>Anda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tidak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diperkenankan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menonton</a:t>
            </a:r>
            <a:r>
              <a:rPr lang="en-US" sz="2800" b="1" dirty="0" smtClean="0">
                <a:latin typeface="Consolas" pitchFamily="49" charset="0"/>
              </a:rPr>
              <a:t>”&lt;&lt;</a:t>
            </a:r>
            <a:r>
              <a:rPr lang="en-US" sz="2800" b="1" dirty="0" err="1" smtClean="0">
                <a:latin typeface="Consolas" pitchFamily="49" charset="0"/>
              </a:rPr>
              <a:t>endl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}</a:t>
            </a:r>
          </a:p>
          <a:p>
            <a:pPr marL="313493" indent="-31349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63525" y="431800"/>
            <a:ext cx="9726613" cy="949325"/>
          </a:xfrm>
        </p:spPr>
        <p:txBody>
          <a:bodyPr/>
          <a:lstStyle/>
          <a:p>
            <a:pPr eaLnBrk="1" hangingPunct="1"/>
            <a:r>
              <a:rPr lang="en-US" sz="4100" b="1" u="sng" smtClean="0"/>
              <a:t>2. </a:t>
            </a:r>
            <a:r>
              <a:rPr lang="en-US" sz="4100" b="1" u="sng" smtClean="0">
                <a:sym typeface="Wingdings" pitchFamily="2" charset="2"/>
              </a:rPr>
              <a:t>If-else (</a:t>
            </a:r>
            <a:r>
              <a:rPr lang="en-US" sz="4100" b="1" u="sng" smtClean="0"/>
              <a:t>Double Repetion Sructure</a:t>
            </a:r>
            <a:r>
              <a:rPr lang="en-US" sz="4100" b="1" u="sng" smtClean="0">
                <a:sym typeface="Wingdings" pitchFamily="2" charset="2"/>
              </a:rPr>
              <a:t>)</a:t>
            </a:r>
            <a:endParaRPr lang="en-US" sz="4100" b="1" u="sng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727200"/>
            <a:ext cx="9288462" cy="5181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i="1" dirty="0" smtClean="0"/>
              <a:t>else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300" dirty="0" smtClean="0"/>
              <a:t>	</a:t>
            </a:r>
            <a:r>
              <a:rPr lang="en-US" sz="3700" b="1" dirty="0" smtClean="0"/>
              <a:t> </a:t>
            </a:r>
            <a:r>
              <a:rPr lang="en-US" sz="3600" b="1" dirty="0" smtClean="0">
                <a:latin typeface="Consolas" pitchFamily="49" charset="0"/>
              </a:rPr>
              <a:t>if (</a:t>
            </a:r>
            <a:r>
              <a:rPr lang="en-US" sz="3600" b="1" dirty="0" err="1" smtClean="0">
                <a:latin typeface="Consolas" pitchFamily="49" charset="0"/>
              </a:rPr>
              <a:t>kondisi</a:t>
            </a:r>
            <a:r>
              <a:rPr lang="en-US" sz="3600" b="1" dirty="0" smtClean="0">
                <a:latin typeface="Consolas" pitchFamily="49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b="1" dirty="0" smtClean="0">
                <a:latin typeface="Consolas" pitchFamily="49" charset="0"/>
              </a:rPr>
              <a:t>			pernyataan_1;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b="1" dirty="0" smtClean="0">
                <a:latin typeface="Consolas" pitchFamily="49" charset="0"/>
              </a:rPr>
              <a:t>	else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b="1" dirty="0" smtClean="0">
                <a:latin typeface="Consolas" pitchFamily="49" charset="0"/>
              </a:rPr>
              <a:t>			pernyataan_2;</a:t>
            </a:r>
          </a:p>
          <a:p>
            <a:pPr eaLnBrk="1" hangingPunct="1"/>
            <a:endParaRPr lang="en-US" sz="3200" i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3200" i="1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grpSp>
        <p:nvGrpSpPr>
          <p:cNvPr id="11268" name="Group 31"/>
          <p:cNvGrpSpPr>
            <a:grpSpLocks/>
          </p:cNvGrpSpPr>
          <p:nvPr/>
        </p:nvGrpSpPr>
        <p:grpSpPr bwMode="auto">
          <a:xfrm>
            <a:off x="6019800" y="2514600"/>
            <a:ext cx="4122737" cy="3983037"/>
            <a:chOff x="5783263" y="2417763"/>
            <a:chExt cx="4122737" cy="3983037"/>
          </a:xfrm>
        </p:grpSpPr>
        <p:sp>
          <p:nvSpPr>
            <p:cNvPr id="4" name="Flowchart: Decision 3"/>
            <p:cNvSpPr/>
            <p:nvPr/>
          </p:nvSpPr>
          <p:spPr bwMode="auto">
            <a:xfrm>
              <a:off x="5783263" y="2794000"/>
              <a:ext cx="2062162" cy="1235075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Flowchart: Process 4"/>
            <p:cNvSpPr/>
            <p:nvPr/>
          </p:nvSpPr>
          <p:spPr bwMode="auto">
            <a:xfrm>
              <a:off x="5876925" y="4449763"/>
              <a:ext cx="1873250" cy="665162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</a:t>
              </a:r>
            </a:p>
          </p:txBody>
        </p:sp>
        <p:cxnSp>
          <p:nvCxnSpPr>
            <p:cNvPr id="6" name="Elbow Connector 5"/>
            <p:cNvCxnSpPr>
              <a:stCxn id="4" idx="2"/>
              <a:endCxn id="5" idx="0"/>
            </p:cNvCxnSpPr>
            <p:nvPr/>
          </p:nvCxnSpPr>
          <p:spPr bwMode="auto">
            <a:xfrm rot="5400000">
              <a:off x="6604000" y="4238625"/>
              <a:ext cx="42068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Terminator 6"/>
            <p:cNvSpPr/>
            <p:nvPr/>
          </p:nvSpPr>
          <p:spPr bwMode="auto">
            <a:xfrm>
              <a:off x="6438900" y="5829300"/>
              <a:ext cx="749300" cy="379413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Elbow Connector 7"/>
            <p:cNvCxnSpPr>
              <a:stCxn id="5" idx="2"/>
              <a:endCxn id="7" idx="0"/>
            </p:cNvCxnSpPr>
            <p:nvPr/>
          </p:nvCxnSpPr>
          <p:spPr bwMode="auto">
            <a:xfrm rot="16200000" flipH="1">
              <a:off x="6456362" y="5472113"/>
              <a:ext cx="714375" cy="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4" idx="0"/>
            </p:cNvCxnSpPr>
            <p:nvPr/>
          </p:nvCxnSpPr>
          <p:spPr bwMode="auto">
            <a:xfrm rot="5400000">
              <a:off x="6623051" y="2606675"/>
              <a:ext cx="3810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2"/>
            </p:cNvCxnSpPr>
            <p:nvPr/>
          </p:nvCxnSpPr>
          <p:spPr bwMode="auto">
            <a:xfrm rot="5400000">
              <a:off x="6718301" y="6303962"/>
              <a:ext cx="1905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6" name="TextBox 11"/>
            <p:cNvSpPr txBox="1">
              <a:spLocks noChangeArrowheads="1"/>
            </p:cNvSpPr>
            <p:nvPr/>
          </p:nvSpPr>
          <p:spPr bwMode="auto">
            <a:xfrm>
              <a:off x="7001345" y="3934479"/>
              <a:ext cx="1218082" cy="439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benar</a:t>
              </a:r>
            </a:p>
          </p:txBody>
        </p:sp>
        <p:sp>
          <p:nvSpPr>
            <p:cNvPr id="11277" name="TextBox 12"/>
            <p:cNvSpPr txBox="1">
              <a:spLocks noChangeArrowheads="1"/>
            </p:cNvSpPr>
            <p:nvPr/>
          </p:nvSpPr>
          <p:spPr bwMode="auto">
            <a:xfrm>
              <a:off x="7844632" y="2985296"/>
              <a:ext cx="936986" cy="439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salah</a:t>
              </a:r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8032750" y="4440238"/>
              <a:ext cx="1873250" cy="665162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Pernyataan_2</a:t>
              </a:r>
            </a:p>
          </p:txBody>
        </p:sp>
        <p:cxnSp>
          <p:nvCxnSpPr>
            <p:cNvPr id="21" name="Shape 20"/>
            <p:cNvCxnSpPr>
              <a:stCxn id="14" idx="2"/>
              <a:endCxn id="7" idx="3"/>
            </p:cNvCxnSpPr>
            <p:nvPr/>
          </p:nvCxnSpPr>
          <p:spPr>
            <a:xfrm rot="5400000">
              <a:off x="7622381" y="4671219"/>
              <a:ext cx="912813" cy="17811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hape 30"/>
            <p:cNvCxnSpPr>
              <a:endCxn id="14" idx="0"/>
            </p:cNvCxnSpPr>
            <p:nvPr/>
          </p:nvCxnSpPr>
          <p:spPr>
            <a:xfrm>
              <a:off x="7848600" y="3429000"/>
              <a:ext cx="1120775" cy="101123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63525" y="346075"/>
            <a:ext cx="8937625" cy="863600"/>
          </a:xfrm>
        </p:spPr>
        <p:txBody>
          <a:bodyPr/>
          <a:lstStyle/>
          <a:p>
            <a:pPr eaLnBrk="1" hangingPunct="1"/>
            <a:r>
              <a:rPr lang="en-US" sz="3200" smtClean="0"/>
              <a:t>Kemungkinan lain…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727200"/>
            <a:ext cx="2979737" cy="51816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u="sng" dirty="0" err="1" smtClean="0"/>
              <a:t>Kemungkinan</a:t>
            </a:r>
            <a:r>
              <a:rPr lang="en-US" u="sng" dirty="0" smtClean="0"/>
              <a:t> 1</a:t>
            </a:r>
          </a:p>
          <a:p>
            <a:pPr eaLnBrk="1" hangingPunct="1">
              <a:buFont typeface="Wingdings 2" pitchFamily="18" charset="2"/>
              <a:buNone/>
            </a:pPr>
            <a:endParaRPr lang="en-US" u="sng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sz="2000" b="1" dirty="0" smtClean="0">
                <a:latin typeface="Consolas" pitchFamily="49" charset="0"/>
              </a:rPr>
              <a:t>if (</a:t>
            </a:r>
            <a:r>
              <a:rPr lang="en-US" sz="2000" b="1" dirty="0" err="1" smtClean="0">
                <a:latin typeface="Consolas" pitchFamily="49" charset="0"/>
              </a:rPr>
              <a:t>kondisi</a:t>
            </a:r>
            <a:r>
              <a:rPr lang="en-US" sz="2000" b="1" dirty="0" smtClean="0">
                <a:latin typeface="Consolas" pitchFamily="49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pernyataan_1;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else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pernyataan_2;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 pernyataan_3;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12292" name="Content Placeholder 2"/>
          <p:cNvSpPr txBox="1">
            <a:spLocks/>
          </p:cNvSpPr>
          <p:nvPr/>
        </p:nvSpPr>
        <p:spPr bwMode="auto">
          <a:xfrm>
            <a:off x="3592513" y="1727200"/>
            <a:ext cx="3067050" cy="5181600"/>
          </a:xfrm>
          <a:prstGeom prst="rect">
            <a:avLst/>
          </a:prstGeom>
          <a:noFill/>
          <a:ln w="6350">
            <a:solidFill>
              <a:srgbClr val="C00000"/>
            </a:solidFill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3000" u="sng" dirty="0" err="1">
                <a:latin typeface="Perpetua" pitchFamily="18" charset="0"/>
              </a:rPr>
              <a:t>Kemungkinan</a:t>
            </a:r>
            <a:r>
              <a:rPr lang="en-US" sz="3000" u="sng" dirty="0">
                <a:latin typeface="Perpetua" pitchFamily="18" charset="0"/>
              </a:rPr>
              <a:t> 2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endParaRPr lang="en-US" sz="3000" u="sng" dirty="0">
              <a:latin typeface="Perpetua" pitchFamily="18" charset="0"/>
            </a:endParaRP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3000" dirty="0">
                <a:latin typeface="Perpetua" pitchFamily="18" charset="0"/>
              </a:rPr>
              <a:t>	</a:t>
            </a:r>
            <a:r>
              <a:rPr lang="en-US" sz="2000" b="1" dirty="0">
                <a:latin typeface="Consolas" pitchFamily="49" charset="0"/>
              </a:rPr>
              <a:t>if (</a:t>
            </a:r>
            <a:r>
              <a:rPr lang="en-US" sz="2000" b="1" dirty="0" err="1">
                <a:latin typeface="Consolas" pitchFamily="49" charset="0"/>
              </a:rPr>
              <a:t>kondisi</a:t>
            </a:r>
            <a:r>
              <a:rPr lang="en-US" sz="2000" b="1" dirty="0">
                <a:latin typeface="Consolas" pitchFamily="49" charset="0"/>
              </a:rPr>
              <a:t>)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pernyataan_1;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pernyataan_2;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else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pernyataan_3;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endParaRPr lang="en-US" sz="3000" dirty="0">
              <a:latin typeface="Perpetua" pitchFamily="18" charset="0"/>
            </a:endParaRP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3000" dirty="0">
                <a:latin typeface="Perpetua" pitchFamily="18" charset="0"/>
              </a:rPr>
              <a:t>	</a:t>
            </a:r>
          </a:p>
        </p:txBody>
      </p:sp>
      <p:sp>
        <p:nvSpPr>
          <p:cNvPr id="12293" name="Content Placeholder 2"/>
          <p:cNvSpPr txBox="1">
            <a:spLocks/>
          </p:cNvSpPr>
          <p:nvPr/>
        </p:nvSpPr>
        <p:spPr bwMode="auto">
          <a:xfrm>
            <a:off x="7010400" y="1727200"/>
            <a:ext cx="3067050" cy="518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3000" u="sng" dirty="0" err="1">
                <a:latin typeface="Perpetua" pitchFamily="18" charset="0"/>
              </a:rPr>
              <a:t>Kemungkinan</a:t>
            </a:r>
            <a:r>
              <a:rPr lang="en-US" sz="3000" u="sng" dirty="0">
                <a:latin typeface="Perpetua" pitchFamily="18" charset="0"/>
              </a:rPr>
              <a:t> 3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endParaRPr lang="en-US" sz="3000" u="sng" dirty="0">
              <a:latin typeface="Perpetua" pitchFamily="18" charset="0"/>
            </a:endParaRP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3000" dirty="0">
                <a:latin typeface="Perpetua" pitchFamily="18" charset="0"/>
              </a:rPr>
              <a:t>	</a:t>
            </a:r>
            <a:r>
              <a:rPr lang="en-US" sz="2000" b="1" dirty="0">
                <a:latin typeface="Consolas" pitchFamily="49" charset="0"/>
              </a:rPr>
              <a:t>if (</a:t>
            </a:r>
            <a:r>
              <a:rPr lang="en-US" sz="2000" b="1" dirty="0" err="1">
                <a:latin typeface="Consolas" pitchFamily="49" charset="0"/>
              </a:rPr>
              <a:t>kondisi</a:t>
            </a:r>
            <a:r>
              <a:rPr lang="en-US" sz="2000" b="1" dirty="0">
                <a:latin typeface="Consolas" pitchFamily="49" charset="0"/>
              </a:rPr>
              <a:t>)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pernyataan_1;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pernyataan_2;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else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pernyataan_3;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pernyataan_4;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2000" b="1" dirty="0">
                <a:latin typeface="Consolas" pitchFamily="49" charset="0"/>
              </a:rPr>
              <a:t>		</a:t>
            </a: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endParaRPr lang="en-US" sz="3000" dirty="0">
              <a:latin typeface="Perpetua" pitchFamily="18" charset="0"/>
            </a:endParaRPr>
          </a:p>
          <a:p>
            <a:pPr marL="311150" indent="-311150">
              <a:spcBef>
                <a:spcPts val="663"/>
              </a:spcBef>
              <a:buClr>
                <a:schemeClr val="accent1"/>
              </a:buClr>
              <a:buSzPct val="85000"/>
            </a:pPr>
            <a:r>
              <a:rPr lang="en-US" sz="3000" dirty="0">
                <a:latin typeface="Perpetua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37625" cy="863600"/>
          </a:xfrm>
        </p:spPr>
        <p:txBody>
          <a:bodyPr/>
          <a:lstStyle/>
          <a:p>
            <a:pPr eaLnBrk="1" hangingPunct="1"/>
            <a:r>
              <a:rPr lang="en-US" sz="3700" b="1" u="sng" dirty="0" err="1" smtClean="0"/>
              <a:t>Penerapan</a:t>
            </a:r>
            <a:r>
              <a:rPr lang="en-US" sz="3700" b="1" u="sng" dirty="0" smtClean="0"/>
              <a:t> </a:t>
            </a:r>
            <a:r>
              <a:rPr lang="en-US" sz="3700" b="1" i="1" u="sng" dirty="0" smtClean="0"/>
              <a:t>If-else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10839450" cy="6218238"/>
          </a:xfrm>
        </p:spPr>
        <p:txBody>
          <a:bodyPr/>
          <a:lstStyle/>
          <a:p>
            <a:pPr marL="312738" indent="-312738" eaLnBrk="1" hangingPunct="1"/>
            <a:r>
              <a:rPr lang="en-US" sz="3200" dirty="0" err="1" smtClean="0"/>
              <a:t>Penulisan</a:t>
            </a:r>
            <a:r>
              <a:rPr lang="en-US" sz="3200" dirty="0" smtClean="0"/>
              <a:t> </a:t>
            </a:r>
            <a:r>
              <a:rPr lang="en-US" sz="3200" dirty="0" err="1" smtClean="0"/>
              <a:t>programnya</a:t>
            </a:r>
            <a:r>
              <a:rPr lang="en-US" sz="3200" dirty="0" smtClean="0"/>
              <a:t> </a:t>
            </a:r>
            <a:r>
              <a:rPr lang="en-US" sz="3200" dirty="0" err="1" smtClean="0"/>
              <a:t>sbb</a:t>
            </a:r>
            <a:r>
              <a:rPr lang="en-US" sz="3200" dirty="0" smtClean="0"/>
              <a:t>:</a:t>
            </a:r>
          </a:p>
          <a:p>
            <a:pPr marL="312738" indent="-312738" eaLnBrk="1" hangingPunct="1">
              <a:buFont typeface="Wingdings 2" pitchFamily="18" charset="2"/>
              <a:buNone/>
            </a:pPr>
            <a:endParaRPr lang="en-US" sz="3200" dirty="0" smtClean="0"/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4100" dirty="0" smtClean="0"/>
              <a:t>	</a:t>
            </a: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iostream.h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#include&lt;</a:t>
            </a:r>
            <a:r>
              <a:rPr lang="en-US" sz="2500" b="1" dirty="0" err="1" smtClean="0">
                <a:latin typeface="Consolas" pitchFamily="49" charset="0"/>
              </a:rPr>
              <a:t>conio.h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void main()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{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	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usia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	</a:t>
            </a:r>
            <a:r>
              <a:rPr lang="en-US" sz="2500" b="1" dirty="0" err="1" smtClean="0">
                <a:latin typeface="Consolas" pitchFamily="49" charset="0"/>
              </a:rPr>
              <a:t>clrscr</a:t>
            </a:r>
            <a:r>
              <a:rPr lang="en-US" sz="2500" b="1" dirty="0" smtClean="0">
                <a:latin typeface="Consolas" pitchFamily="49" charset="0"/>
              </a:rPr>
              <a:t>();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&lt;&lt;“</a:t>
            </a:r>
            <a:r>
              <a:rPr lang="en-US" sz="2500" b="1" dirty="0" err="1" smtClean="0">
                <a:latin typeface="Consolas" pitchFamily="49" charset="0"/>
              </a:rPr>
              <a:t>Berapa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usia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anda</a:t>
            </a:r>
            <a:r>
              <a:rPr lang="en-US" sz="2500" b="1" dirty="0" smtClean="0">
                <a:latin typeface="Consolas" pitchFamily="49" charset="0"/>
              </a:rPr>
              <a:t>”;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	</a:t>
            </a:r>
            <a:r>
              <a:rPr lang="en-US" sz="2500" b="1" dirty="0" err="1" smtClean="0">
                <a:latin typeface="Consolas" pitchFamily="49" charset="0"/>
              </a:rPr>
              <a:t>cin</a:t>
            </a:r>
            <a:r>
              <a:rPr lang="en-US" sz="2500" b="1" dirty="0" smtClean="0">
                <a:latin typeface="Consolas" pitchFamily="49" charset="0"/>
              </a:rPr>
              <a:t>&gt;&gt;</a:t>
            </a:r>
            <a:r>
              <a:rPr lang="en-US" sz="2500" b="1" dirty="0" err="1" smtClean="0">
                <a:latin typeface="Consolas" pitchFamily="49" charset="0"/>
              </a:rPr>
              <a:t>usia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	if (</a:t>
            </a:r>
            <a:r>
              <a:rPr lang="en-US" sz="2500" b="1" dirty="0" err="1" smtClean="0">
                <a:latin typeface="Consolas" pitchFamily="49" charset="0"/>
              </a:rPr>
              <a:t>usia</a:t>
            </a:r>
            <a:r>
              <a:rPr lang="en-US" sz="2500" b="1" dirty="0" smtClean="0">
                <a:latin typeface="Consolas" pitchFamily="49" charset="0"/>
              </a:rPr>
              <a:t>&lt;17)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	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&lt;&lt;“</a:t>
            </a:r>
            <a:r>
              <a:rPr lang="en-US" sz="2500" b="1" dirty="0" err="1" smtClean="0">
                <a:latin typeface="Consolas" pitchFamily="49" charset="0"/>
              </a:rPr>
              <a:t>Anda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tidak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diperkenankan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menonton</a:t>
            </a:r>
            <a:r>
              <a:rPr lang="en-US" sz="2500" b="1" dirty="0" smtClean="0">
                <a:latin typeface="Consolas" pitchFamily="49" charset="0"/>
              </a:rPr>
              <a:t>”&lt;&lt;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	else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	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&lt;&lt;“</a:t>
            </a:r>
            <a:r>
              <a:rPr lang="en-US" sz="2500" b="1" dirty="0" err="1" smtClean="0">
                <a:latin typeface="Consolas" pitchFamily="49" charset="0"/>
              </a:rPr>
              <a:t>Selamat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menonton</a:t>
            </a:r>
            <a:r>
              <a:rPr lang="en-US" sz="2500" b="1" dirty="0" smtClean="0">
                <a:latin typeface="Consolas" pitchFamily="49" charset="0"/>
              </a:rPr>
              <a:t>”&lt;&lt;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500" b="1" dirty="0" smtClean="0">
                <a:latin typeface="Consolas" pitchFamily="49" charset="0"/>
              </a:rPr>
              <a:t>	}</a:t>
            </a:r>
          </a:p>
          <a:p>
            <a:pPr marL="312738" indent="-312738" eaLnBrk="1" hangingPunct="1">
              <a:lnSpc>
                <a:spcPts val="2600"/>
              </a:lnSpc>
              <a:spcBef>
                <a:spcPct val="0"/>
              </a:spcBef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7325" y="173038"/>
            <a:ext cx="10252075" cy="828675"/>
          </a:xfrm>
        </p:spPr>
        <p:txBody>
          <a:bodyPr/>
          <a:lstStyle/>
          <a:p>
            <a:pPr eaLnBrk="1" hangingPunct="1"/>
            <a:r>
              <a:rPr lang="en-US" sz="3600" b="1" u="sng" dirty="0" smtClean="0"/>
              <a:t>3. If-else if, switch-case (Multiple </a:t>
            </a:r>
            <a:r>
              <a:rPr lang="en-US" sz="3600" b="1" u="sng" dirty="0" err="1" smtClean="0"/>
              <a:t>repetion</a:t>
            </a:r>
            <a:r>
              <a:rPr lang="en-US" sz="3600" b="1" u="sng" dirty="0" smtClean="0"/>
              <a:t> structure)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51000"/>
            <a:ext cx="9601200" cy="6045200"/>
          </a:xfrm>
        </p:spPr>
        <p:txBody>
          <a:bodyPr>
            <a:normAutofit/>
          </a:bodyPr>
          <a:lstStyle/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dirty="0" err="1" smtClean="0"/>
              <a:t>Pernyataan</a:t>
            </a:r>
            <a:r>
              <a:rPr lang="en-US" sz="4000" dirty="0" smtClean="0"/>
              <a:t> if yang </a:t>
            </a:r>
            <a:r>
              <a:rPr lang="en-US" sz="4000" dirty="0" err="1" smtClean="0"/>
              <a:t>terletak</a:t>
            </a:r>
            <a:r>
              <a:rPr lang="en-US" sz="4000" dirty="0" smtClean="0"/>
              <a:t> </a:t>
            </a:r>
            <a:r>
              <a:rPr lang="en-US" sz="4000" dirty="0" err="1" smtClean="0"/>
              <a:t>didalam</a:t>
            </a:r>
            <a:r>
              <a:rPr lang="en-US" sz="4000" dirty="0" smtClean="0"/>
              <a:t> if </a:t>
            </a:r>
            <a:r>
              <a:rPr lang="en-US" sz="4000" dirty="0" err="1" smtClean="0"/>
              <a:t>sering</a:t>
            </a:r>
            <a:r>
              <a:rPr lang="en-US" sz="4000" dirty="0" smtClean="0"/>
              <a:t> </a:t>
            </a:r>
            <a:r>
              <a:rPr lang="en-US" sz="4000" dirty="0" err="1" smtClean="0"/>
              <a:t>disebut</a:t>
            </a:r>
            <a:r>
              <a:rPr lang="en-US" sz="4000" dirty="0" smtClean="0"/>
              <a:t> </a:t>
            </a:r>
            <a:r>
              <a:rPr lang="en-US" sz="4000" b="1" i="1" u="sng" dirty="0" smtClean="0"/>
              <a:t>nested if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b="1" i="1" u="sng" dirty="0" smtClean="0"/>
              <a:t>if </a:t>
            </a:r>
            <a:r>
              <a:rPr lang="en-US" sz="4000" b="1" i="1" u="sng" dirty="0" err="1" smtClean="0"/>
              <a:t>bersarang</a:t>
            </a:r>
            <a:r>
              <a:rPr lang="en-US" sz="4000" dirty="0" smtClean="0"/>
              <a:t>: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6700" dirty="0" smtClean="0"/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400" dirty="0" smtClean="0"/>
              <a:t>	</a:t>
            </a:r>
            <a:r>
              <a:rPr lang="en-US" sz="3200" dirty="0" smtClean="0"/>
              <a:t> </a:t>
            </a:r>
            <a:r>
              <a:rPr lang="en-US" sz="2800" dirty="0" smtClean="0">
                <a:latin typeface="Consolas" pitchFamily="49" charset="0"/>
              </a:rPr>
              <a:t>if (kondisi_1</a:t>
            </a:r>
            <a:r>
              <a:rPr lang="en-US" sz="2800" b="1" dirty="0" smtClean="0">
                <a:latin typeface="Consolas" pitchFamily="49" charset="0"/>
              </a:rPr>
              <a:t>)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latin typeface="Consolas" pitchFamily="49" charset="0"/>
              </a:rPr>
              <a:t>			</a:t>
            </a:r>
            <a:r>
              <a:rPr lang="en-US" sz="2800" dirty="0" smtClean="0">
                <a:latin typeface="Consolas" pitchFamily="49" charset="0"/>
              </a:rPr>
              <a:t>pernyataan_1;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Consolas" pitchFamily="49" charset="0"/>
              </a:rPr>
              <a:t>	else if (kondisi_2)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Consolas" pitchFamily="49" charset="0"/>
              </a:rPr>
              <a:t>			pernyataan_2;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Consolas" pitchFamily="49" charset="0"/>
              </a:rPr>
              <a:t>	else if (kondisi_3)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Consolas" pitchFamily="49" charset="0"/>
              </a:rPr>
              <a:t>			pernyataan_3;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Consolas" pitchFamily="49" charset="0"/>
              </a:rPr>
              <a:t>	else if (</a:t>
            </a:r>
            <a:r>
              <a:rPr lang="en-US" sz="2800" dirty="0" err="1" smtClean="0">
                <a:latin typeface="Consolas" pitchFamily="49" charset="0"/>
              </a:rPr>
              <a:t>kondisi_M</a:t>
            </a:r>
            <a:r>
              <a:rPr lang="en-US" sz="2800" dirty="0" smtClean="0">
                <a:latin typeface="Consolas" pitchFamily="49" charset="0"/>
              </a:rPr>
              <a:t>)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Consolas" pitchFamily="49" charset="0"/>
              </a:rPr>
              <a:t>			</a:t>
            </a:r>
            <a:r>
              <a:rPr lang="en-US" sz="2800" dirty="0" err="1" smtClean="0">
                <a:latin typeface="Consolas" pitchFamily="49" charset="0"/>
              </a:rPr>
              <a:t>pernyataan_M</a:t>
            </a:r>
            <a:r>
              <a:rPr lang="en-US" sz="2800" dirty="0" smtClean="0">
                <a:latin typeface="Consolas" pitchFamily="49" charset="0"/>
              </a:rPr>
              <a:t>;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Consolas" pitchFamily="49" charset="0"/>
              </a:rPr>
              <a:t>	else			 		/*</a:t>
            </a:r>
            <a:r>
              <a:rPr lang="en-US" sz="2800" dirty="0" err="1" smtClean="0">
                <a:latin typeface="Consolas" pitchFamily="49" charset="0"/>
              </a:rPr>
              <a:t>opsional</a:t>
            </a:r>
            <a:r>
              <a:rPr lang="en-US" sz="2800" dirty="0" smtClean="0">
                <a:latin typeface="Consolas" pitchFamily="49" charset="0"/>
              </a:rPr>
              <a:t>*/</a:t>
            </a:r>
          </a:p>
          <a:p>
            <a:pPr marL="313493" indent="-313493" eaLnBrk="1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latin typeface="Consolas" pitchFamily="49" charset="0"/>
              </a:rPr>
              <a:t>			</a:t>
            </a:r>
            <a:r>
              <a:rPr lang="en-US" sz="2800" dirty="0" err="1" smtClean="0">
                <a:latin typeface="Consolas" pitchFamily="49" charset="0"/>
              </a:rPr>
              <a:t>pernyataan_N</a:t>
            </a:r>
            <a:r>
              <a:rPr lang="en-US" sz="2800" dirty="0" smtClean="0">
                <a:latin typeface="Consolas" pitchFamily="49" charset="0"/>
              </a:rPr>
              <a:t>; 		/*</a:t>
            </a:r>
            <a:r>
              <a:rPr lang="en-US" sz="2800" dirty="0" err="1" smtClean="0">
                <a:latin typeface="Consolas" pitchFamily="49" charset="0"/>
              </a:rPr>
              <a:t>opsional</a:t>
            </a:r>
            <a:r>
              <a:rPr lang="en-US" sz="2800" dirty="0" smtClean="0">
                <a:latin typeface="Consolas" pitchFamily="49" charset="0"/>
              </a:rPr>
              <a:t>*/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914400"/>
            <a:ext cx="2628900" cy="676275"/>
          </a:xfrm>
          <a:prstGeom prst="rect">
            <a:avLst/>
          </a:prstGeom>
          <a:noFill/>
        </p:spPr>
        <p:txBody>
          <a:bodyPr lIns="104498" tIns="52249" rIns="104498" bIns="52249">
            <a:spAutoFit/>
          </a:bodyPr>
          <a:lstStyle/>
          <a:p>
            <a:pPr>
              <a:defRPr/>
            </a:pPr>
            <a:r>
              <a:rPr lang="en-US" sz="3700" b="1" dirty="0">
                <a:latin typeface="+mj-lt"/>
                <a:sym typeface="Wingdings" pitchFamily="2" charset="2"/>
              </a:rPr>
              <a:t>a. if-else if</a:t>
            </a:r>
            <a:endParaRPr lang="en-US" sz="37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1614</TotalTime>
  <Words>625</Words>
  <Application>Microsoft Office PowerPoint</Application>
  <PresentationFormat>Custom</PresentationFormat>
  <Paragraphs>404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4. Pernyataan Dasar</vt:lpstr>
      <vt:lpstr>Jenis Pernyataan</vt:lpstr>
      <vt:lpstr>Pernyataan berkondisi</vt:lpstr>
      <vt:lpstr>1. If (Single Repetition Structure)</vt:lpstr>
      <vt:lpstr>Penerapan if</vt:lpstr>
      <vt:lpstr>2. If-else (Double Repetion Sructure)</vt:lpstr>
      <vt:lpstr>Kemungkinan lain…</vt:lpstr>
      <vt:lpstr>Penerapan If-else</vt:lpstr>
      <vt:lpstr>3. If-else if, switch-case (Multiple repetion structure)</vt:lpstr>
      <vt:lpstr>Slide 10</vt:lpstr>
      <vt:lpstr>Contoh program</vt:lpstr>
      <vt:lpstr>b. Switch_case</vt:lpstr>
      <vt:lpstr>Slide 13</vt:lpstr>
      <vt:lpstr>Slide 14</vt:lpstr>
      <vt:lpstr>Latihan</vt:lpstr>
      <vt:lpstr>Pekerjaan Rumah</vt:lpstr>
      <vt:lpstr>Pernyataan berulang</vt:lpstr>
      <vt:lpstr>1. While</vt:lpstr>
      <vt:lpstr>Slide 19</vt:lpstr>
      <vt:lpstr>Contoh program</vt:lpstr>
      <vt:lpstr>2. do-while</vt:lpstr>
      <vt:lpstr>Contoh program</vt:lpstr>
      <vt:lpstr>3. for</vt:lpstr>
      <vt:lpstr>Contoh program</vt:lpstr>
      <vt:lpstr>Nested Loops (Perulangan bertumpuk)</vt:lpstr>
      <vt:lpstr>Contoh program</vt:lpstr>
      <vt:lpstr>Latihan </vt:lpstr>
      <vt:lpstr>Pekerjaan Rumah</vt:lpstr>
      <vt:lpstr>jawaban</vt:lpstr>
    </vt:vector>
  </TitlesOfParts>
  <Company>Raden Patah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Pernyataan Dasar</dc:title>
  <dc:creator>nia</dc:creator>
  <cp:lastModifiedBy>Universitas Komputer Indonesia</cp:lastModifiedBy>
  <cp:revision>68</cp:revision>
  <dcterms:created xsi:type="dcterms:W3CDTF">2008-09-24T00:58:16Z</dcterms:created>
  <dcterms:modified xsi:type="dcterms:W3CDTF">2009-08-15T18:12:15Z</dcterms:modified>
</cp:coreProperties>
</file>