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24785-E888-4A49-899B-ED214E0A524D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62625-4EFB-40BC-8EBE-F5DAD4326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r>
              <a:rPr lang="en-US" sz="3600" dirty="0" smtClean="0"/>
              <a:t> Negara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err="1" smtClean="0"/>
              <a:t>Oleh</a:t>
            </a:r>
            <a:r>
              <a:rPr lang="en-US" sz="1800" dirty="0" smtClean="0"/>
              <a:t>: </a:t>
            </a:r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smtClean="0"/>
              <a:t> 5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6" name="Freeform 56"/>
          <p:cNvSpPr>
            <a:spLocks/>
          </p:cNvSpPr>
          <p:nvPr/>
        </p:nvSpPr>
        <p:spPr bwMode="auto">
          <a:xfrm>
            <a:off x="2700338" y="5257800"/>
            <a:ext cx="914400" cy="195263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816" y="96"/>
              </a:cxn>
              <a:cxn ang="0">
                <a:pos x="816" y="0"/>
              </a:cxn>
            </a:cxnLst>
            <a:rect l="0" t="0" r="r" b="b"/>
            <a:pathLst>
              <a:path w="816" h="96">
                <a:moveTo>
                  <a:pt x="0" y="96"/>
                </a:moveTo>
                <a:lnTo>
                  <a:pt x="816" y="96"/>
                </a:lnTo>
                <a:lnTo>
                  <a:pt x="81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57771" name="Rectangle 11"/>
          <p:cNvSpPr>
            <a:spLocks noChangeArrowheads="1"/>
          </p:cNvSpPr>
          <p:nvPr/>
        </p:nvSpPr>
        <p:spPr bwMode="auto">
          <a:xfrm>
            <a:off x="4800600" y="762000"/>
            <a:ext cx="2438400" cy="3886200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id-ID" sz="2800" b="1"/>
              <a:t>MPR</a:t>
            </a:r>
            <a:endParaRPr lang="id-ID" sz="2800"/>
          </a:p>
        </p:txBody>
      </p:sp>
      <p:sp>
        <p:nvSpPr>
          <p:cNvPr id="757770" name="Rectangle 10"/>
          <p:cNvSpPr>
            <a:spLocks noChangeArrowheads="1"/>
          </p:cNvSpPr>
          <p:nvPr/>
        </p:nvSpPr>
        <p:spPr bwMode="auto">
          <a:xfrm>
            <a:off x="152400" y="4953000"/>
            <a:ext cx="2590800" cy="1752600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id-ID" sz="2800" b="1"/>
              <a:t>MK</a:t>
            </a:r>
            <a:endParaRPr lang="id-ID" sz="2800"/>
          </a:p>
        </p:txBody>
      </p:sp>
      <p:sp>
        <p:nvSpPr>
          <p:cNvPr id="757815" name="Freeform 55"/>
          <p:cNvSpPr>
            <a:spLocks/>
          </p:cNvSpPr>
          <p:nvPr/>
        </p:nvSpPr>
        <p:spPr bwMode="auto">
          <a:xfrm>
            <a:off x="7086600" y="2362200"/>
            <a:ext cx="1143000" cy="3810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816" y="96"/>
              </a:cxn>
              <a:cxn ang="0">
                <a:pos x="816" y="0"/>
              </a:cxn>
            </a:cxnLst>
            <a:rect l="0" t="0" r="r" b="b"/>
            <a:pathLst>
              <a:path w="816" h="96">
                <a:moveTo>
                  <a:pt x="0" y="96"/>
                </a:moveTo>
                <a:lnTo>
                  <a:pt x="816" y="96"/>
                </a:lnTo>
                <a:lnTo>
                  <a:pt x="81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57763" name="Line 3"/>
          <p:cNvSpPr>
            <a:spLocks noChangeShapeType="1"/>
          </p:cNvSpPr>
          <p:nvPr/>
        </p:nvSpPr>
        <p:spPr bwMode="auto">
          <a:xfrm>
            <a:off x="8229600" y="3581400"/>
            <a:ext cx="0" cy="184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64" name="Freeform 4"/>
          <p:cNvSpPr>
            <a:spLocks/>
          </p:cNvSpPr>
          <p:nvPr/>
        </p:nvSpPr>
        <p:spPr bwMode="auto">
          <a:xfrm>
            <a:off x="7086600" y="2984500"/>
            <a:ext cx="1143000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0"/>
              </a:cxn>
              <a:cxn ang="0">
                <a:pos x="864" y="96"/>
              </a:cxn>
            </a:cxnLst>
            <a:rect l="0" t="0" r="r" b="b"/>
            <a:pathLst>
              <a:path w="864" h="96">
                <a:moveTo>
                  <a:pt x="0" y="0"/>
                </a:moveTo>
                <a:lnTo>
                  <a:pt x="864" y="0"/>
                </a:lnTo>
                <a:lnTo>
                  <a:pt x="864" y="9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66" name="Line 6"/>
          <p:cNvSpPr>
            <a:spLocks noChangeShapeType="1"/>
          </p:cNvSpPr>
          <p:nvPr/>
        </p:nvSpPr>
        <p:spPr bwMode="auto">
          <a:xfrm>
            <a:off x="8229600" y="1784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68" name="Text Box 8"/>
          <p:cNvSpPr txBox="1">
            <a:spLocks noChangeArrowheads="1"/>
          </p:cNvSpPr>
          <p:nvPr/>
        </p:nvSpPr>
        <p:spPr bwMode="auto">
          <a:xfrm>
            <a:off x="76200" y="-42863"/>
            <a:ext cx="7361238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id-ID" sz="1800" b="1">
                <a:solidFill>
                  <a:schemeClr val="tx1"/>
                </a:solidFill>
              </a:rPr>
              <a:t>BAB </a:t>
            </a:r>
            <a:r>
              <a:rPr lang="en-US" sz="1800" b="1">
                <a:solidFill>
                  <a:schemeClr val="tx1"/>
                </a:solidFill>
              </a:rPr>
              <a:t>III. </a:t>
            </a:r>
            <a:r>
              <a:rPr lang="id-ID" sz="1800" b="1">
                <a:solidFill>
                  <a:schemeClr val="tx1"/>
                </a:solidFill>
              </a:rPr>
              <a:t>KEKUASAAN PEMERINTAHAN NEGARA</a:t>
            </a:r>
          </a:p>
          <a:p>
            <a:pPr algn="just"/>
            <a:r>
              <a:rPr lang="id-ID" sz="1600" b="1">
                <a:solidFill>
                  <a:schemeClr val="tx1"/>
                </a:solidFill>
              </a:rPr>
              <a:t>Pengusulan Pemberhentian Presiden dan/atau Wakil Presiden</a:t>
            </a:r>
          </a:p>
        </p:txBody>
      </p:sp>
      <p:sp>
        <p:nvSpPr>
          <p:cNvPr id="757769" name="Rectangle 9"/>
          <p:cNvSpPr>
            <a:spLocks noChangeArrowheads="1"/>
          </p:cNvSpPr>
          <p:nvPr/>
        </p:nvSpPr>
        <p:spPr bwMode="auto">
          <a:xfrm>
            <a:off x="152400" y="762000"/>
            <a:ext cx="4419600" cy="4038600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tIns="36000" bIns="36000" anchorCtr="1"/>
          <a:lstStyle/>
          <a:p>
            <a:r>
              <a:rPr lang="id-ID" sz="2800" b="1" dirty="0"/>
              <a:t>DPR</a:t>
            </a:r>
            <a:endParaRPr lang="id-ID" sz="2800" dirty="0"/>
          </a:p>
        </p:txBody>
      </p:sp>
      <p:sp>
        <p:nvSpPr>
          <p:cNvPr id="757774" name="Rectangle 14"/>
          <p:cNvSpPr>
            <a:spLocks noChangeArrowheads="1"/>
          </p:cNvSpPr>
          <p:nvPr/>
        </p:nvSpPr>
        <p:spPr bwMode="auto">
          <a:xfrm>
            <a:off x="7577138" y="1970088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1200" b="1" dirty="0"/>
              <a:t>usul DPR tidak diterima  </a:t>
            </a:r>
          </a:p>
        </p:txBody>
      </p:sp>
      <p:sp>
        <p:nvSpPr>
          <p:cNvPr id="757777" name="AutoShape 17"/>
          <p:cNvSpPr>
            <a:spLocks noChangeArrowheads="1"/>
          </p:cNvSpPr>
          <p:nvPr/>
        </p:nvSpPr>
        <p:spPr bwMode="auto">
          <a:xfrm>
            <a:off x="304800" y="5465763"/>
            <a:ext cx="2286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/>
          <a:lstStyle/>
          <a:p>
            <a:r>
              <a:rPr lang="id-ID" sz="1200" dirty="0">
                <a:solidFill>
                  <a:schemeClr val="tx1"/>
                </a:solidFill>
              </a:rPr>
              <a:t>wajib memeriksa, mengadili, dan memutus paling lama 90 hari setelah permintaan diterima</a:t>
            </a:r>
          </a:p>
          <a:p>
            <a:r>
              <a:rPr lang="id-ID" sz="1200" dirty="0">
                <a:solidFill>
                  <a:schemeClr val="tx1"/>
                </a:solidFill>
              </a:rPr>
              <a:t>[Pasal 7B (4)***]</a:t>
            </a:r>
          </a:p>
        </p:txBody>
      </p:sp>
      <p:sp>
        <p:nvSpPr>
          <p:cNvPr id="757779" name="Line 19"/>
          <p:cNvSpPr>
            <a:spLocks noChangeShapeType="1"/>
          </p:cNvSpPr>
          <p:nvPr/>
        </p:nvSpPr>
        <p:spPr bwMode="auto">
          <a:xfrm rot="5400000">
            <a:off x="1333500" y="4800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81" name="AutoShape 21"/>
          <p:cNvSpPr>
            <a:spLocks noChangeArrowheads="1"/>
          </p:cNvSpPr>
          <p:nvPr/>
        </p:nvSpPr>
        <p:spPr bwMode="auto">
          <a:xfrm>
            <a:off x="309563" y="2647950"/>
            <a:ext cx="2354262" cy="2033588"/>
          </a:xfrm>
          <a:prstGeom prst="roundRect">
            <a:avLst>
              <a:gd name="adj" fmla="val 1121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/>
          <a:lstStyle/>
          <a:p>
            <a:r>
              <a:rPr lang="id-ID" sz="1200" dirty="0">
                <a:solidFill>
                  <a:schemeClr val="tx1"/>
                </a:solidFill>
              </a:rPr>
              <a:t>Pengajuan permintaan DPR kepada MK hanya dapat dilakukan dengan dukungan sekurang-kurangnya 2/3 dari jumlah anggota yang hadir dalam sidang paripurna yang dihadiri oleh sekurang-kurangnya 2/3 dari jumlah anggota </a:t>
            </a:r>
          </a:p>
          <a:p>
            <a:r>
              <a:rPr lang="id-ID" sz="1200" dirty="0">
                <a:solidFill>
                  <a:schemeClr val="tx1"/>
                </a:solidFill>
              </a:rPr>
              <a:t>[Pasal 7B (3)***]</a:t>
            </a:r>
          </a:p>
        </p:txBody>
      </p:sp>
      <p:sp>
        <p:nvSpPr>
          <p:cNvPr id="757782" name="AutoShape 22"/>
          <p:cNvSpPr>
            <a:spLocks noChangeArrowheads="1"/>
          </p:cNvSpPr>
          <p:nvPr/>
        </p:nvSpPr>
        <p:spPr bwMode="auto">
          <a:xfrm>
            <a:off x="304800" y="1319213"/>
            <a:ext cx="2362200" cy="1271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/>
          <a:lstStyle/>
          <a:p>
            <a:r>
              <a:rPr lang="id-ID" sz="1200" dirty="0">
                <a:solidFill>
                  <a:schemeClr val="tx1"/>
                </a:solidFill>
              </a:rPr>
              <a:t>Pendapat DPR bahwa Presiden dan/atau Wakil Presiden telah melakukan pelanggaran hukum ataupun telah tidak lagi memenuhi syarat</a:t>
            </a:r>
          </a:p>
          <a:p>
            <a:r>
              <a:rPr lang="id-ID" sz="1200" dirty="0">
                <a:solidFill>
                  <a:schemeClr val="tx1"/>
                </a:solidFill>
              </a:rPr>
              <a:t>[Pasal 7B (2)***]</a:t>
            </a:r>
          </a:p>
        </p:txBody>
      </p:sp>
      <p:sp>
        <p:nvSpPr>
          <p:cNvPr id="757783" name="AutoShape 23"/>
          <p:cNvSpPr>
            <a:spLocks noChangeArrowheads="1"/>
          </p:cNvSpPr>
          <p:nvPr/>
        </p:nvSpPr>
        <p:spPr bwMode="auto">
          <a:xfrm>
            <a:off x="4953000" y="1428750"/>
            <a:ext cx="2133600" cy="1066800"/>
          </a:xfrm>
          <a:prstGeom prst="roundRect">
            <a:avLst>
              <a:gd name="adj" fmla="val 12796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/>
          <a:lstStyle/>
          <a:p>
            <a:r>
              <a:rPr lang="id-ID" sz="1200" dirty="0">
                <a:solidFill>
                  <a:schemeClr val="tx1"/>
                </a:solidFill>
              </a:rPr>
              <a:t>wajib menyelenggarakan sidang untuk memutuskan usul DPR paling lambat 30 hari sejak usul diterima</a:t>
            </a:r>
          </a:p>
          <a:p>
            <a:r>
              <a:rPr lang="id-ID" sz="1200" dirty="0">
                <a:solidFill>
                  <a:schemeClr val="tx1"/>
                </a:solidFill>
              </a:rPr>
              <a:t>[Pasal 7B (6)***]</a:t>
            </a:r>
          </a:p>
        </p:txBody>
      </p:sp>
      <p:sp>
        <p:nvSpPr>
          <p:cNvPr id="757784" name="AutoShape 24"/>
          <p:cNvSpPr>
            <a:spLocks noChangeArrowheads="1"/>
          </p:cNvSpPr>
          <p:nvPr/>
        </p:nvSpPr>
        <p:spPr bwMode="auto">
          <a:xfrm>
            <a:off x="4953000" y="2576513"/>
            <a:ext cx="2133600" cy="1995487"/>
          </a:xfrm>
          <a:prstGeom prst="roundRect">
            <a:avLst>
              <a:gd name="adj" fmla="val 1026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/>
          <a:lstStyle/>
          <a:p>
            <a:r>
              <a:rPr lang="id-ID" sz="1200" dirty="0">
                <a:solidFill>
                  <a:schemeClr val="tx1"/>
                </a:solidFill>
              </a:rPr>
              <a:t>Keputusan diambil dalam </a:t>
            </a:r>
            <a:r>
              <a:rPr lang="en-US" sz="1200" dirty="0" err="1">
                <a:solidFill>
                  <a:schemeClr val="tx1"/>
                </a:solidFill>
              </a:rPr>
              <a:t>sidang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id-ID" sz="1200" dirty="0">
                <a:solidFill>
                  <a:schemeClr val="tx1"/>
                </a:solidFill>
              </a:rPr>
              <a:t>paripurna, dihadiri sekurang-kurangnya 3/4  jumlah anggota, disetujui sekurang-kurangnya 2/3 jumlah yang hadir, setelah Presiden dan/atau wakil presiden diberi kesempatan menyampaikan penjelasan </a:t>
            </a:r>
          </a:p>
          <a:p>
            <a:r>
              <a:rPr lang="id-ID" sz="1200" dirty="0">
                <a:solidFill>
                  <a:schemeClr val="tx1"/>
                </a:solidFill>
              </a:rPr>
              <a:t>[Pasal 7B (7)***]</a:t>
            </a:r>
          </a:p>
        </p:txBody>
      </p:sp>
      <p:sp>
        <p:nvSpPr>
          <p:cNvPr id="757785" name="Line 25"/>
          <p:cNvSpPr>
            <a:spLocks noChangeShapeType="1"/>
          </p:cNvSpPr>
          <p:nvPr/>
        </p:nvSpPr>
        <p:spPr bwMode="auto">
          <a:xfrm>
            <a:off x="4343400" y="1981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86" name="AutoShape 26"/>
          <p:cNvSpPr>
            <a:spLocks noChangeArrowheads="1"/>
          </p:cNvSpPr>
          <p:nvPr/>
        </p:nvSpPr>
        <p:spPr bwMode="auto">
          <a:xfrm>
            <a:off x="2819400" y="1295400"/>
            <a:ext cx="16002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/>
          <a:lstStyle/>
          <a:p>
            <a:r>
              <a:rPr lang="id-ID" sz="1200" dirty="0">
                <a:solidFill>
                  <a:schemeClr val="tx1"/>
                </a:solidFill>
              </a:rPr>
              <a:t>DPR menyelenggarakan sidang paripurna untuk meneruskan usul pemberhentian kepada MPR </a:t>
            </a:r>
          </a:p>
          <a:p>
            <a:r>
              <a:rPr lang="id-ID" sz="1200" dirty="0">
                <a:solidFill>
                  <a:schemeClr val="tx1"/>
                </a:solidFill>
              </a:rPr>
              <a:t>[Pasal 7B (5)***]</a:t>
            </a:r>
          </a:p>
        </p:txBody>
      </p:sp>
      <p:sp>
        <p:nvSpPr>
          <p:cNvPr id="757787" name="Rectangle 27"/>
          <p:cNvSpPr>
            <a:spLocks noChangeArrowheads="1"/>
          </p:cNvSpPr>
          <p:nvPr/>
        </p:nvSpPr>
        <p:spPr bwMode="auto">
          <a:xfrm>
            <a:off x="7723188" y="3168650"/>
            <a:ext cx="1019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1200" b="1" dirty="0"/>
              <a:t>usul DPR</a:t>
            </a:r>
          </a:p>
          <a:p>
            <a:r>
              <a:rPr lang="id-ID" sz="1200" b="1" dirty="0"/>
              <a:t>diterima</a:t>
            </a:r>
          </a:p>
        </p:txBody>
      </p:sp>
      <p:sp>
        <p:nvSpPr>
          <p:cNvPr id="757809" name="Rectangle 49"/>
          <p:cNvSpPr>
            <a:spLocks noChangeArrowheads="1"/>
          </p:cNvSpPr>
          <p:nvPr/>
        </p:nvSpPr>
        <p:spPr bwMode="auto">
          <a:xfrm>
            <a:off x="7467600" y="762000"/>
            <a:ext cx="1524000" cy="990600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id-ID" sz="1400" b="1" dirty="0"/>
              <a:t>Presiden dan/atau Wakil Presiden terus menjabat</a:t>
            </a:r>
            <a:endParaRPr lang="id-ID" sz="1800" b="1" dirty="0"/>
          </a:p>
        </p:txBody>
      </p:sp>
      <p:sp>
        <p:nvSpPr>
          <p:cNvPr id="757810" name="Rectangle 50"/>
          <p:cNvSpPr>
            <a:spLocks noChangeArrowheads="1"/>
          </p:cNvSpPr>
          <p:nvPr/>
        </p:nvSpPr>
        <p:spPr bwMode="auto">
          <a:xfrm>
            <a:off x="7467600" y="3765550"/>
            <a:ext cx="1524000" cy="88265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r>
              <a:rPr lang="id-ID" sz="1300" b="1">
                <a:solidFill>
                  <a:schemeClr val="accent1"/>
                </a:solidFill>
              </a:rPr>
              <a:t>Presiden dan/atau Wakil Presiden diberhentikan</a:t>
            </a:r>
          </a:p>
        </p:txBody>
      </p:sp>
      <p:sp>
        <p:nvSpPr>
          <p:cNvPr id="757812" name="Text Box 52"/>
          <p:cNvSpPr txBox="1">
            <a:spLocks noChangeArrowheads="1"/>
          </p:cNvSpPr>
          <p:nvPr/>
        </p:nvSpPr>
        <p:spPr bwMode="auto">
          <a:xfrm>
            <a:off x="8686800" y="76200"/>
            <a:ext cx="381000" cy="330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id-ID" sz="2000">
                <a:latin typeface="Arial Rounded MT Bold" pitchFamily="34" charset="0"/>
              </a:rPr>
              <a:t>1</a:t>
            </a:r>
            <a:r>
              <a:rPr lang="en-US" sz="2000">
                <a:latin typeface="Arial Rounded MT Bold" pitchFamily="34" charset="0"/>
              </a:rPr>
              <a:t>0</a:t>
            </a:r>
            <a:endParaRPr lang="id-ID" sz="2000">
              <a:latin typeface="Arial Rounded MT Bold" pitchFamily="34" charset="0"/>
            </a:endParaRPr>
          </a:p>
        </p:txBody>
      </p:sp>
      <p:sp>
        <p:nvSpPr>
          <p:cNvPr id="757817" name="Line 57"/>
          <p:cNvSpPr>
            <a:spLocks noChangeShapeType="1"/>
          </p:cNvSpPr>
          <p:nvPr/>
        </p:nvSpPr>
        <p:spPr bwMode="auto">
          <a:xfrm>
            <a:off x="3619500" y="28194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18" name="Rectangle 58"/>
          <p:cNvSpPr>
            <a:spLocks noChangeArrowheads="1"/>
          </p:cNvSpPr>
          <p:nvPr/>
        </p:nvSpPr>
        <p:spPr bwMode="auto">
          <a:xfrm>
            <a:off x="3390900" y="56642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/>
              <a:t>t</a:t>
            </a:r>
            <a:r>
              <a:rPr lang="id-ID" b="1" dirty="0"/>
              <a:t>idak </a:t>
            </a:r>
            <a:r>
              <a:rPr lang="id-ID" sz="1200" b="1" dirty="0"/>
              <a:t>terbukti</a:t>
            </a:r>
            <a:r>
              <a:rPr lang="id-ID" b="1" dirty="0"/>
              <a:t>  </a:t>
            </a:r>
          </a:p>
        </p:txBody>
      </p:sp>
      <p:sp>
        <p:nvSpPr>
          <p:cNvPr id="757819" name="Freeform 59"/>
          <p:cNvSpPr>
            <a:spLocks/>
          </p:cNvSpPr>
          <p:nvPr/>
        </p:nvSpPr>
        <p:spPr bwMode="auto">
          <a:xfrm>
            <a:off x="2743200" y="5943600"/>
            <a:ext cx="1295400" cy="304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816" y="96"/>
              </a:cxn>
              <a:cxn ang="0">
                <a:pos x="816" y="0"/>
              </a:cxn>
            </a:cxnLst>
            <a:rect l="0" t="0" r="r" b="b"/>
            <a:pathLst>
              <a:path w="816" h="96">
                <a:moveTo>
                  <a:pt x="0" y="96"/>
                </a:moveTo>
                <a:lnTo>
                  <a:pt x="816" y="96"/>
                </a:lnTo>
                <a:lnTo>
                  <a:pt x="81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57820" name="Line 60"/>
          <p:cNvSpPr>
            <a:spLocks noChangeShapeType="1"/>
          </p:cNvSpPr>
          <p:nvPr/>
        </p:nvSpPr>
        <p:spPr bwMode="auto">
          <a:xfrm>
            <a:off x="4038600" y="48006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21" name="Rectangle 61"/>
          <p:cNvSpPr>
            <a:spLocks noChangeArrowheads="1"/>
          </p:cNvSpPr>
          <p:nvPr/>
        </p:nvSpPr>
        <p:spPr bwMode="auto">
          <a:xfrm>
            <a:off x="3143240" y="4929198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1400" b="1" dirty="0"/>
              <a:t>terbukti</a:t>
            </a:r>
            <a:r>
              <a:rPr lang="id-ID" b="1" dirty="0"/>
              <a:t> 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75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5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75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75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57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5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757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75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7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57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75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5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75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75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75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5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5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75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75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57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57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57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57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5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5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6" grpId="0" animBg="1"/>
      <p:bldP spid="757770" grpId="0" animBg="1"/>
      <p:bldP spid="757815" grpId="0" animBg="1"/>
      <p:bldP spid="757763" grpId="0" animBg="1"/>
      <p:bldP spid="757764" grpId="0" animBg="1"/>
      <p:bldP spid="757766" grpId="0" animBg="1"/>
      <p:bldP spid="757774" grpId="0"/>
      <p:bldP spid="757777" grpId="0" animBg="1"/>
      <p:bldP spid="757779" grpId="0" animBg="1"/>
      <p:bldP spid="757781" grpId="0" animBg="1"/>
      <p:bldP spid="757782" grpId="0" animBg="1"/>
      <p:bldP spid="757783" grpId="0" animBg="1"/>
      <p:bldP spid="757784" grpId="0" animBg="1"/>
      <p:bldP spid="757785" grpId="0" animBg="1"/>
      <p:bldP spid="757786" grpId="0" animBg="1"/>
      <p:bldP spid="757787" grpId="0"/>
      <p:bldP spid="757809" grpId="0" animBg="1"/>
      <p:bldP spid="757810" grpId="0" animBg="1"/>
      <p:bldP spid="757817" grpId="0" animBg="1"/>
      <p:bldP spid="757818" grpId="0"/>
      <p:bldP spid="757819" grpId="0" animBg="1"/>
      <p:bldP spid="757820" grpId="0" animBg="1"/>
      <p:bldP spid="7578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205" name="Line 45"/>
          <p:cNvSpPr>
            <a:spLocks noChangeShapeType="1"/>
          </p:cNvSpPr>
          <p:nvPr/>
        </p:nvSpPr>
        <p:spPr bwMode="auto">
          <a:xfrm>
            <a:off x="4572000" y="1371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32163" name="Rectangle 3"/>
          <p:cNvSpPr>
            <a:spLocks noChangeArrowheads="1"/>
          </p:cNvSpPr>
          <p:nvPr/>
        </p:nvSpPr>
        <p:spPr bwMode="auto">
          <a:xfrm>
            <a:off x="2362200" y="3733800"/>
            <a:ext cx="4419600" cy="609600"/>
          </a:xfrm>
          <a:prstGeom prst="rect">
            <a:avLst/>
          </a:prstGeom>
          <a:solidFill>
            <a:srgbClr val="008000">
              <a:alpha val="7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1400" b="1"/>
              <a:t>m</a:t>
            </a:r>
            <a:r>
              <a:rPr lang="id-ID" sz="1400" b="1"/>
              <a:t>engangkat dan menerima Duta</a:t>
            </a:r>
          </a:p>
          <a:p>
            <a:r>
              <a:rPr lang="en-US" sz="1400"/>
              <a:t>[</a:t>
            </a:r>
            <a:r>
              <a:rPr lang="id-ID" sz="1400"/>
              <a:t>Pasal 13</a:t>
            </a:r>
            <a:r>
              <a:rPr lang="en-US" sz="1400"/>
              <a:t> (2)* dan (3)*]</a:t>
            </a:r>
            <a:endParaRPr lang="id-ID" sz="1400"/>
          </a:p>
        </p:txBody>
      </p:sp>
      <p:sp>
        <p:nvSpPr>
          <p:cNvPr id="732164" name="Rectangle 4"/>
          <p:cNvSpPr>
            <a:spLocks noChangeArrowheads="1"/>
          </p:cNvSpPr>
          <p:nvPr/>
        </p:nvSpPr>
        <p:spPr bwMode="auto">
          <a:xfrm>
            <a:off x="2362200" y="4457700"/>
            <a:ext cx="4419600" cy="533400"/>
          </a:xfrm>
          <a:prstGeom prst="rect">
            <a:avLst/>
          </a:prstGeom>
          <a:solidFill>
            <a:srgbClr val="008000">
              <a:alpha val="7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r>
              <a:rPr lang="en-US" sz="1400" b="1"/>
              <a:t>m</a:t>
            </a:r>
            <a:r>
              <a:rPr lang="id-ID" sz="1400" b="1"/>
              <a:t>emberi  grasi dan rehabilitasi</a:t>
            </a:r>
          </a:p>
          <a:p>
            <a:r>
              <a:rPr lang="id-ID" sz="1300"/>
              <a:t>[Pasal 14 (1)*]</a:t>
            </a:r>
          </a:p>
        </p:txBody>
      </p:sp>
      <p:sp>
        <p:nvSpPr>
          <p:cNvPr id="732165" name="Rectangle 5"/>
          <p:cNvSpPr>
            <a:spLocks noChangeArrowheads="1"/>
          </p:cNvSpPr>
          <p:nvPr/>
        </p:nvSpPr>
        <p:spPr bwMode="auto">
          <a:xfrm>
            <a:off x="2362200" y="5105400"/>
            <a:ext cx="4419600" cy="533400"/>
          </a:xfrm>
          <a:prstGeom prst="rect">
            <a:avLst/>
          </a:prstGeom>
          <a:solidFill>
            <a:srgbClr val="008000">
              <a:alpha val="7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1400" b="1" dirty="0"/>
              <a:t>m</a:t>
            </a:r>
            <a:r>
              <a:rPr lang="id-ID" sz="1400" b="1" dirty="0"/>
              <a:t>emberi amnesti dan abolisi</a:t>
            </a:r>
          </a:p>
          <a:p>
            <a:r>
              <a:rPr lang="id-ID" sz="1300" dirty="0"/>
              <a:t>[Pasal 14 (2)*]</a:t>
            </a:r>
          </a:p>
        </p:txBody>
      </p:sp>
      <p:sp>
        <p:nvSpPr>
          <p:cNvPr id="732170" name="Text Box 10"/>
          <p:cNvSpPr txBox="1">
            <a:spLocks noChangeArrowheads="1"/>
          </p:cNvSpPr>
          <p:nvPr/>
        </p:nvSpPr>
        <p:spPr bwMode="auto">
          <a:xfrm>
            <a:off x="76200" y="47625"/>
            <a:ext cx="62531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id-ID" sz="1800" b="1">
                <a:solidFill>
                  <a:schemeClr val="tx1"/>
                </a:solidFill>
              </a:rPr>
              <a:t>BAB </a:t>
            </a:r>
            <a:r>
              <a:rPr lang="en-US" sz="1800" b="1">
                <a:solidFill>
                  <a:schemeClr val="tx1"/>
                </a:solidFill>
              </a:rPr>
              <a:t>III. </a:t>
            </a:r>
            <a:r>
              <a:rPr lang="id-ID" sz="1800" b="1">
                <a:solidFill>
                  <a:schemeClr val="tx1"/>
                </a:solidFill>
              </a:rPr>
              <a:t>KEKUASAAN  PEMERINTAHAN NEGARA</a:t>
            </a:r>
          </a:p>
        </p:txBody>
      </p:sp>
      <p:sp>
        <p:nvSpPr>
          <p:cNvPr id="732176" name="Rectangle 16"/>
          <p:cNvSpPr>
            <a:spLocks noChangeArrowheads="1"/>
          </p:cNvSpPr>
          <p:nvPr/>
        </p:nvSpPr>
        <p:spPr bwMode="auto">
          <a:xfrm>
            <a:off x="2362200" y="1905000"/>
            <a:ext cx="4419600" cy="990600"/>
          </a:xfrm>
          <a:prstGeom prst="rect">
            <a:avLst/>
          </a:prstGeom>
          <a:solidFill>
            <a:srgbClr val="FF0000">
              <a:alpha val="7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1400" b="1">
                <a:solidFill>
                  <a:schemeClr val="accent1"/>
                </a:solidFill>
              </a:rPr>
              <a:t>m</a:t>
            </a:r>
            <a:r>
              <a:rPr lang="id-ID" sz="1400" b="1">
                <a:solidFill>
                  <a:schemeClr val="accent1"/>
                </a:solidFill>
              </a:rPr>
              <a:t>enyatakan perang, membuat perdamaian dan perjanjian dengan negara lain dan internasional lainnya</a:t>
            </a:r>
          </a:p>
          <a:p>
            <a:r>
              <a:rPr lang="id-ID" sz="1300">
                <a:solidFill>
                  <a:schemeClr val="accent1"/>
                </a:solidFill>
              </a:rPr>
              <a:t>[Pasal 11 (1)**** dan (2)***]</a:t>
            </a:r>
          </a:p>
        </p:txBody>
      </p:sp>
      <p:sp>
        <p:nvSpPr>
          <p:cNvPr id="732177" name="Rectangle 17"/>
          <p:cNvSpPr>
            <a:spLocks noChangeArrowheads="1"/>
          </p:cNvSpPr>
          <p:nvPr/>
        </p:nvSpPr>
        <p:spPr bwMode="auto">
          <a:xfrm>
            <a:off x="2362200" y="5753100"/>
            <a:ext cx="4419600" cy="876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1400" b="1">
                <a:solidFill>
                  <a:schemeClr val="tx1"/>
                </a:solidFill>
              </a:rPr>
              <a:t>m</a:t>
            </a:r>
            <a:r>
              <a:rPr lang="id-ID" sz="1400" b="1">
                <a:solidFill>
                  <a:schemeClr val="tx1"/>
                </a:solidFill>
              </a:rPr>
              <a:t>emberi gelar, tanda jasa, dan lain-lain tanda kehormatan yang diatur dengan</a:t>
            </a:r>
            <a:endParaRPr lang="en-US" sz="1400" b="1">
              <a:solidFill>
                <a:schemeClr val="tx1"/>
              </a:solidFill>
            </a:endParaRPr>
          </a:p>
          <a:p>
            <a:r>
              <a:rPr lang="id-ID" sz="1400" b="1">
                <a:solidFill>
                  <a:schemeClr val="tx1"/>
                </a:solidFill>
              </a:rPr>
              <a:t>undang-undang</a:t>
            </a:r>
          </a:p>
          <a:p>
            <a:r>
              <a:rPr lang="id-ID" sz="1300">
                <a:solidFill>
                  <a:schemeClr val="tx1"/>
                </a:solidFill>
              </a:rPr>
              <a:t>(Pasal 15 *)</a:t>
            </a:r>
          </a:p>
        </p:txBody>
      </p:sp>
      <p:sp>
        <p:nvSpPr>
          <p:cNvPr id="732184" name="Rectangle 24"/>
          <p:cNvSpPr>
            <a:spLocks noChangeArrowheads="1"/>
          </p:cNvSpPr>
          <p:nvPr/>
        </p:nvSpPr>
        <p:spPr bwMode="auto">
          <a:xfrm>
            <a:off x="2362200" y="3009900"/>
            <a:ext cx="4419600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1400" b="1">
                <a:solidFill>
                  <a:schemeClr val="tx1"/>
                </a:solidFill>
              </a:rPr>
              <a:t>m</a:t>
            </a:r>
            <a:r>
              <a:rPr lang="id-ID" sz="1400" b="1">
                <a:solidFill>
                  <a:schemeClr val="tx1"/>
                </a:solidFill>
              </a:rPr>
              <a:t>enyatakan keadaan bahaya</a:t>
            </a:r>
          </a:p>
          <a:p>
            <a:r>
              <a:rPr lang="id-ID" sz="1300">
                <a:solidFill>
                  <a:schemeClr val="tx1"/>
                </a:solidFill>
              </a:rPr>
              <a:t>(Pasal 12</a:t>
            </a:r>
            <a:r>
              <a:rPr lang="en-US" sz="1300">
                <a:solidFill>
                  <a:schemeClr val="tx1"/>
                </a:solidFill>
              </a:rPr>
              <a:t>)</a:t>
            </a:r>
            <a:endParaRPr lang="id-ID" sz="1300">
              <a:solidFill>
                <a:schemeClr val="tx1"/>
              </a:solidFill>
            </a:endParaRPr>
          </a:p>
        </p:txBody>
      </p:sp>
      <p:sp>
        <p:nvSpPr>
          <p:cNvPr id="732206" name="Freeform 46"/>
          <p:cNvSpPr>
            <a:spLocks/>
          </p:cNvSpPr>
          <p:nvPr/>
        </p:nvSpPr>
        <p:spPr bwMode="auto">
          <a:xfrm>
            <a:off x="1066800" y="1371600"/>
            <a:ext cx="12954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576"/>
                </a:lnTo>
                <a:lnTo>
                  <a:pt x="1056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32207" name="Text Box 47"/>
          <p:cNvSpPr txBox="1">
            <a:spLocks noChangeArrowheads="1"/>
          </p:cNvSpPr>
          <p:nvPr/>
        </p:nvSpPr>
        <p:spPr bwMode="auto">
          <a:xfrm>
            <a:off x="1127125" y="1905000"/>
            <a:ext cx="1082675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d</a:t>
            </a:r>
            <a:r>
              <a:rPr lang="id-ID" sz="1400" b="1">
                <a:solidFill>
                  <a:schemeClr val="tx1"/>
                </a:solidFill>
              </a:rPr>
              <a:t>engan</a:t>
            </a:r>
          </a:p>
          <a:p>
            <a:r>
              <a:rPr lang="en-US" sz="1400" b="1">
                <a:solidFill>
                  <a:schemeClr val="tx1"/>
                </a:solidFill>
              </a:rPr>
              <a:t>p</a:t>
            </a:r>
            <a:r>
              <a:rPr lang="id-ID" sz="1400" b="1">
                <a:solidFill>
                  <a:schemeClr val="tx1"/>
                </a:solidFill>
              </a:rPr>
              <a:t>ersetujuan</a:t>
            </a:r>
          </a:p>
        </p:txBody>
      </p:sp>
      <p:sp>
        <p:nvSpPr>
          <p:cNvPr id="732208" name="Freeform 48"/>
          <p:cNvSpPr>
            <a:spLocks/>
          </p:cNvSpPr>
          <p:nvPr/>
        </p:nvSpPr>
        <p:spPr bwMode="auto">
          <a:xfrm>
            <a:off x="914400" y="1371600"/>
            <a:ext cx="1447800" cy="266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576"/>
                </a:lnTo>
                <a:lnTo>
                  <a:pt x="1056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32209" name="Text Box 49"/>
          <p:cNvSpPr txBox="1">
            <a:spLocks noChangeArrowheads="1"/>
          </p:cNvSpPr>
          <p:nvPr/>
        </p:nvSpPr>
        <p:spPr bwMode="auto">
          <a:xfrm>
            <a:off x="979488" y="3581400"/>
            <a:ext cx="1258887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d</a:t>
            </a:r>
            <a:r>
              <a:rPr lang="id-ID" sz="1400" b="1">
                <a:solidFill>
                  <a:schemeClr val="tx1"/>
                </a:solidFill>
              </a:rPr>
              <a:t>engan</a:t>
            </a:r>
          </a:p>
          <a:p>
            <a:r>
              <a:rPr lang="en-US" sz="1400" b="1">
                <a:solidFill>
                  <a:schemeClr val="tx1"/>
                </a:solidFill>
              </a:rPr>
              <a:t>p</a:t>
            </a:r>
            <a:r>
              <a:rPr lang="id-ID" sz="1400" b="1">
                <a:solidFill>
                  <a:schemeClr val="tx1"/>
                </a:solidFill>
              </a:rPr>
              <a:t>ertimbangan</a:t>
            </a:r>
          </a:p>
        </p:txBody>
      </p:sp>
      <p:sp>
        <p:nvSpPr>
          <p:cNvPr id="732210" name="Freeform 50"/>
          <p:cNvSpPr>
            <a:spLocks/>
          </p:cNvSpPr>
          <p:nvPr/>
        </p:nvSpPr>
        <p:spPr bwMode="auto">
          <a:xfrm flipH="1">
            <a:off x="6781800" y="1447800"/>
            <a:ext cx="1524000" cy="3276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576"/>
                </a:lnTo>
                <a:lnTo>
                  <a:pt x="1056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32211" name="Text Box 51"/>
          <p:cNvSpPr txBox="1">
            <a:spLocks noChangeArrowheads="1"/>
          </p:cNvSpPr>
          <p:nvPr/>
        </p:nvSpPr>
        <p:spPr bwMode="auto">
          <a:xfrm>
            <a:off x="7002463" y="4267200"/>
            <a:ext cx="1258887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d</a:t>
            </a:r>
            <a:r>
              <a:rPr lang="id-ID" sz="1400" b="1">
                <a:solidFill>
                  <a:schemeClr val="tx1"/>
                </a:solidFill>
              </a:rPr>
              <a:t>engan</a:t>
            </a:r>
          </a:p>
          <a:p>
            <a:r>
              <a:rPr lang="en-US" sz="1400" b="1">
                <a:solidFill>
                  <a:schemeClr val="tx1"/>
                </a:solidFill>
              </a:rPr>
              <a:t>p</a:t>
            </a:r>
            <a:r>
              <a:rPr lang="id-ID" sz="1400" b="1">
                <a:solidFill>
                  <a:schemeClr val="tx1"/>
                </a:solidFill>
              </a:rPr>
              <a:t>ertimbangan</a:t>
            </a:r>
          </a:p>
        </p:txBody>
      </p:sp>
      <p:sp>
        <p:nvSpPr>
          <p:cNvPr id="732212" name="Freeform 52"/>
          <p:cNvSpPr>
            <a:spLocks/>
          </p:cNvSpPr>
          <p:nvPr/>
        </p:nvSpPr>
        <p:spPr bwMode="auto">
          <a:xfrm>
            <a:off x="685800" y="1371600"/>
            <a:ext cx="1676400" cy="396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576"/>
                </a:lnTo>
                <a:lnTo>
                  <a:pt x="1056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32213" name="Text Box 53"/>
          <p:cNvSpPr txBox="1">
            <a:spLocks noChangeArrowheads="1"/>
          </p:cNvSpPr>
          <p:nvPr/>
        </p:nvSpPr>
        <p:spPr bwMode="auto">
          <a:xfrm>
            <a:off x="950913" y="4876800"/>
            <a:ext cx="1258887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d</a:t>
            </a:r>
            <a:r>
              <a:rPr lang="id-ID" sz="1400" b="1">
                <a:solidFill>
                  <a:schemeClr val="tx1"/>
                </a:solidFill>
              </a:rPr>
              <a:t>engan</a:t>
            </a:r>
          </a:p>
          <a:p>
            <a:r>
              <a:rPr lang="en-US" sz="1400" b="1">
                <a:solidFill>
                  <a:schemeClr val="tx1"/>
                </a:solidFill>
              </a:rPr>
              <a:t>p</a:t>
            </a:r>
            <a:r>
              <a:rPr lang="id-ID" sz="1400" b="1">
                <a:solidFill>
                  <a:schemeClr val="tx1"/>
                </a:solidFill>
              </a:rPr>
              <a:t>ertimbangan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43240" y="609600"/>
            <a:ext cx="2786082" cy="922338"/>
            <a:chOff x="2565" y="1369"/>
            <a:chExt cx="828" cy="437"/>
          </a:xfrm>
        </p:grpSpPr>
        <p:sp>
          <p:nvSpPr>
            <p:cNvPr id="732168" name="Rectangle 8"/>
            <p:cNvSpPr>
              <a:spLocks noChangeArrowheads="1"/>
            </p:cNvSpPr>
            <p:nvPr/>
          </p:nvSpPr>
          <p:spPr bwMode="auto">
            <a:xfrm>
              <a:off x="2661" y="1369"/>
              <a:ext cx="638" cy="437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 sz="2400">
                <a:solidFill>
                  <a:schemeClr val="accent1"/>
                </a:solidFill>
              </a:endParaRPr>
            </a:p>
            <a:p>
              <a:pPr algn="l"/>
              <a:endParaRPr lang="id-ID" sz="2400">
                <a:solidFill>
                  <a:schemeClr val="accent1"/>
                </a:solidFill>
              </a:endParaRPr>
            </a:p>
          </p:txBody>
        </p:sp>
        <p:sp>
          <p:nvSpPr>
            <p:cNvPr id="732169" name="Rectangle 9"/>
            <p:cNvSpPr>
              <a:spLocks noChangeArrowheads="1"/>
            </p:cNvSpPr>
            <p:nvPr/>
          </p:nvSpPr>
          <p:spPr bwMode="auto">
            <a:xfrm>
              <a:off x="2565" y="1455"/>
              <a:ext cx="828" cy="2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1" dirty="0" smtClean="0">
                  <a:latin typeface="Trebuchet MS" pitchFamily="34" charset="0"/>
                </a:rPr>
                <a:t>     </a:t>
              </a:r>
              <a:r>
                <a:rPr lang="id-ID" sz="2400" b="1" dirty="0" smtClean="0">
                  <a:latin typeface="Trebuchet MS" pitchFamily="34" charset="0"/>
                </a:rPr>
                <a:t>Presiden</a:t>
              </a:r>
              <a:endParaRPr lang="id-ID" sz="2400" dirty="0"/>
            </a:p>
          </p:txBody>
        </p:sp>
      </p:grpSp>
      <p:sp>
        <p:nvSpPr>
          <p:cNvPr id="732162" name="Rectangle 2"/>
          <p:cNvSpPr>
            <a:spLocks noChangeArrowheads="1"/>
          </p:cNvSpPr>
          <p:nvPr/>
        </p:nvSpPr>
        <p:spPr bwMode="auto">
          <a:xfrm>
            <a:off x="152400" y="601663"/>
            <a:ext cx="1447800" cy="920750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id-ID" sz="1000" b="1" dirty="0">
              <a:solidFill>
                <a:schemeClr val="accent1"/>
              </a:solidFill>
            </a:endParaRPr>
          </a:p>
          <a:p>
            <a:r>
              <a:rPr lang="id-ID" sz="2400" b="1" dirty="0"/>
              <a:t>DPR</a:t>
            </a:r>
            <a:endParaRPr lang="id-ID" sz="1800" dirty="0"/>
          </a:p>
        </p:txBody>
      </p:sp>
      <p:sp>
        <p:nvSpPr>
          <p:cNvPr id="732166" name="Rectangle 6"/>
          <p:cNvSpPr>
            <a:spLocks noChangeArrowheads="1"/>
          </p:cNvSpPr>
          <p:nvPr/>
        </p:nvSpPr>
        <p:spPr bwMode="auto">
          <a:xfrm>
            <a:off x="7543800" y="601663"/>
            <a:ext cx="1447800" cy="922337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id-ID" sz="3000" b="1" dirty="0"/>
              <a:t>MA</a:t>
            </a:r>
            <a:endParaRPr lang="id-ID" sz="1800" dirty="0"/>
          </a:p>
        </p:txBody>
      </p:sp>
      <p:sp>
        <p:nvSpPr>
          <p:cNvPr id="732217" name="Text Box 57"/>
          <p:cNvSpPr txBox="1">
            <a:spLocks noChangeArrowheads="1"/>
          </p:cNvSpPr>
          <p:nvPr/>
        </p:nvSpPr>
        <p:spPr bwMode="auto">
          <a:xfrm>
            <a:off x="8686800" y="76200"/>
            <a:ext cx="381000" cy="330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2000">
                <a:latin typeface="Arial Rounded MT Bold" pitchFamily="34" charset="0"/>
              </a:rPr>
              <a:t>13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3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2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2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73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3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2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2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3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73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3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2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2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73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3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3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73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3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3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205" grpId="0" animBg="1"/>
      <p:bldP spid="732163" grpId="0" animBg="1"/>
      <p:bldP spid="732164" grpId="0" animBg="1"/>
      <p:bldP spid="732165" grpId="0" animBg="1"/>
      <p:bldP spid="732176" grpId="0" animBg="1"/>
      <p:bldP spid="732177" grpId="0" animBg="1"/>
      <p:bldP spid="732184" grpId="0" animBg="1"/>
      <p:bldP spid="732206" grpId="0" animBg="1"/>
      <p:bldP spid="732207" grpId="0"/>
      <p:bldP spid="732208" grpId="0" animBg="1"/>
      <p:bldP spid="732209" grpId="0"/>
      <p:bldP spid="732210" grpId="0" animBg="1"/>
      <p:bldP spid="732211" grpId="0"/>
      <p:bldP spid="732212" grpId="0" animBg="1"/>
      <p:bldP spid="732213" grpId="0"/>
      <p:bldP spid="732162" grpId="0" animBg="1"/>
      <p:bldP spid="7321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88900" y="-46038"/>
            <a:ext cx="56261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id-ID" sz="1800" b="1">
                <a:solidFill>
                  <a:schemeClr val="tx1"/>
                </a:solidFill>
              </a:rPr>
              <a:t>BAB </a:t>
            </a:r>
            <a:r>
              <a:rPr lang="en-US" sz="1800" b="1">
                <a:solidFill>
                  <a:schemeClr val="tx1"/>
                </a:solidFill>
              </a:rPr>
              <a:t>VIIIA. </a:t>
            </a:r>
            <a:r>
              <a:rPr lang="id-ID" sz="1800" b="1">
                <a:solidFill>
                  <a:schemeClr val="tx1"/>
                </a:solidFill>
              </a:rPr>
              <a:t>BADAN PEMERIKSA KEUANGAN</a:t>
            </a:r>
          </a:p>
          <a:p>
            <a:pPr algn="just"/>
            <a:r>
              <a:rPr lang="id-ID" sz="1600" b="1">
                <a:solidFill>
                  <a:schemeClr val="tx1"/>
                </a:solidFill>
              </a:rPr>
              <a:t>Keanggotaan, Tugas, dan Wewenang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674688" y="3522663"/>
            <a:ext cx="3033712" cy="1401762"/>
          </a:xfrm>
          <a:prstGeom prst="rect">
            <a:avLst/>
          </a:prstGeom>
          <a:solidFill>
            <a:srgbClr val="CC00CC">
              <a:alpha val="39999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/>
          <a:lstStyle/>
          <a:p>
            <a:r>
              <a:rPr lang="id-ID" sz="1400" b="1">
                <a:solidFill>
                  <a:schemeClr val="tx1"/>
                </a:solidFill>
              </a:rPr>
              <a:t>Untuk memeriksa pengelolaan dan tanggung jawab keuangan negara diadakan satu Badan Pemeriksa Keuangan yang bebas dan mandiri </a:t>
            </a:r>
          </a:p>
          <a:p>
            <a:r>
              <a:rPr lang="id-ID" sz="1400">
                <a:solidFill>
                  <a:schemeClr val="tx1"/>
                </a:solidFill>
              </a:rPr>
              <a:t>[Pasal 23E (1)***]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674688" y="4986338"/>
            <a:ext cx="3033712" cy="990600"/>
          </a:xfrm>
          <a:prstGeom prst="rect">
            <a:avLst/>
          </a:prstGeom>
          <a:solidFill>
            <a:srgbClr val="CC00CC">
              <a:alpha val="39999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d-ID" sz="1400" b="1">
                <a:solidFill>
                  <a:schemeClr val="tx1"/>
                </a:solidFill>
              </a:rPr>
              <a:t>BPK berkedudukan di ibu kota negara, dan memiliki perwakilan di setiap provinsi</a:t>
            </a:r>
          </a:p>
          <a:p>
            <a:r>
              <a:rPr lang="id-ID" sz="1400">
                <a:solidFill>
                  <a:schemeClr val="tx1"/>
                </a:solidFill>
              </a:rPr>
              <a:t>[Pasal 23G (1)***]</a:t>
            </a:r>
          </a:p>
        </p:txBody>
      </p:sp>
      <p:sp>
        <p:nvSpPr>
          <p:cNvPr id="80933" name="Rectangle 37"/>
          <p:cNvSpPr>
            <a:spLocks noChangeArrowheads="1"/>
          </p:cNvSpPr>
          <p:nvPr/>
        </p:nvSpPr>
        <p:spPr bwMode="auto">
          <a:xfrm>
            <a:off x="5257800" y="3962400"/>
            <a:ext cx="3203575" cy="1219200"/>
          </a:xfrm>
          <a:prstGeom prst="rect">
            <a:avLst/>
          </a:prstGeom>
          <a:solidFill>
            <a:srgbClr val="0066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d-ID" sz="1400" b="1">
                <a:solidFill>
                  <a:schemeClr val="tx1"/>
                </a:solidFill>
              </a:rPr>
              <a:t>Hasil pemeriksaan tersebut  ditindaklanjuti oleh lembaga perwakilan dan/atau badan sesuai dengan undang-undang</a:t>
            </a:r>
          </a:p>
          <a:p>
            <a:r>
              <a:rPr lang="id-ID" sz="1400">
                <a:solidFill>
                  <a:schemeClr val="tx1"/>
                </a:solidFill>
              </a:rPr>
              <a:t>[Pasal 23E (3)***]</a:t>
            </a:r>
          </a:p>
        </p:txBody>
      </p: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8686800" y="76200"/>
            <a:ext cx="381000" cy="330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id-ID" sz="2000">
                <a:latin typeface="Arial Rounded MT Bold" pitchFamily="34" charset="0"/>
              </a:rPr>
              <a:t>2</a:t>
            </a:r>
            <a:r>
              <a:rPr lang="en-US" sz="2000">
                <a:latin typeface="Arial Rounded MT Bold" pitchFamily="34" charset="0"/>
              </a:rPr>
              <a:t>7</a:t>
            </a:r>
            <a:endParaRPr lang="id-ID" sz="2000">
              <a:latin typeface="Arial Rounded MT Bold" pitchFamily="34" charset="0"/>
            </a:endParaRPr>
          </a:p>
        </p:txBody>
      </p:sp>
      <p:sp>
        <p:nvSpPr>
          <p:cNvPr id="80946" name="Freeform 50"/>
          <p:cNvSpPr>
            <a:spLocks/>
          </p:cNvSpPr>
          <p:nvPr/>
        </p:nvSpPr>
        <p:spPr bwMode="auto">
          <a:xfrm>
            <a:off x="3733800" y="4267200"/>
            <a:ext cx="609600" cy="1219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1584"/>
              </a:cxn>
              <a:cxn ang="0">
                <a:pos x="0" y="1584"/>
              </a:cxn>
            </a:cxnLst>
            <a:rect l="0" t="0" r="r" b="b"/>
            <a:pathLst>
              <a:path w="384" h="1584">
                <a:moveTo>
                  <a:pt x="384" y="0"/>
                </a:moveTo>
                <a:lnTo>
                  <a:pt x="384" y="1584"/>
                </a:lnTo>
                <a:lnTo>
                  <a:pt x="0" y="15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0944" name="Line 48"/>
          <p:cNvSpPr>
            <a:spLocks noChangeShapeType="1"/>
          </p:cNvSpPr>
          <p:nvPr/>
        </p:nvSpPr>
        <p:spPr bwMode="auto">
          <a:xfrm>
            <a:off x="5246688" y="20669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0945" name="Line 49"/>
          <p:cNvSpPr>
            <a:spLocks noChangeShapeType="1"/>
          </p:cNvSpPr>
          <p:nvPr/>
        </p:nvSpPr>
        <p:spPr bwMode="auto">
          <a:xfrm>
            <a:off x="2960688" y="20669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341688" y="1473200"/>
            <a:ext cx="1906587" cy="1177925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r>
              <a:rPr lang="id-ID" sz="3600" b="1">
                <a:solidFill>
                  <a:schemeClr val="accent1"/>
                </a:solidFill>
              </a:rPr>
              <a:t>BPK</a:t>
            </a:r>
            <a:endParaRPr lang="id-ID" sz="3600">
              <a:solidFill>
                <a:schemeClr val="accent1"/>
              </a:solidFill>
            </a:endParaRPr>
          </a:p>
        </p:txBody>
      </p:sp>
      <p:sp>
        <p:nvSpPr>
          <p:cNvPr id="80948" name="Line 52"/>
          <p:cNvSpPr>
            <a:spLocks noChangeShapeType="1"/>
          </p:cNvSpPr>
          <p:nvPr/>
        </p:nvSpPr>
        <p:spPr bwMode="auto">
          <a:xfrm>
            <a:off x="6858000" y="3276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0950" name="Freeform 54"/>
          <p:cNvSpPr>
            <a:spLocks/>
          </p:cNvSpPr>
          <p:nvPr/>
        </p:nvSpPr>
        <p:spPr bwMode="auto">
          <a:xfrm>
            <a:off x="3733800" y="2635250"/>
            <a:ext cx="609600" cy="163195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1584"/>
              </a:cxn>
              <a:cxn ang="0">
                <a:pos x="0" y="1584"/>
              </a:cxn>
            </a:cxnLst>
            <a:rect l="0" t="0" r="r" b="b"/>
            <a:pathLst>
              <a:path w="384" h="1584">
                <a:moveTo>
                  <a:pt x="384" y="0"/>
                </a:moveTo>
                <a:lnTo>
                  <a:pt x="384" y="1584"/>
                </a:lnTo>
                <a:lnTo>
                  <a:pt x="0" y="15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0939" name="Oval 43"/>
          <p:cNvSpPr>
            <a:spLocks noChangeArrowheads="1"/>
          </p:cNvSpPr>
          <p:nvPr/>
        </p:nvSpPr>
        <p:spPr bwMode="auto">
          <a:xfrm>
            <a:off x="5646738" y="842963"/>
            <a:ext cx="2425700" cy="2414587"/>
          </a:xfrm>
          <a:prstGeom prst="ellipse">
            <a:avLst/>
          </a:prstGeom>
          <a:solidFill>
            <a:srgbClr val="99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endParaRPr lang="id-ID" sz="1400" b="1">
              <a:solidFill>
                <a:schemeClr val="tx1"/>
              </a:solidFill>
            </a:endParaRPr>
          </a:p>
          <a:p>
            <a:r>
              <a:rPr lang="id-ID" sz="1400" b="1">
                <a:solidFill>
                  <a:schemeClr val="tx1"/>
                </a:solidFill>
              </a:rPr>
              <a:t>Hasil pemeriksaan keuangan negara diserahkan kepada DPR, DPD, dan DPRD, sesuai dengan kewenangannya</a:t>
            </a:r>
          </a:p>
          <a:p>
            <a:r>
              <a:rPr lang="id-ID" sz="1300">
                <a:solidFill>
                  <a:schemeClr val="tx1"/>
                </a:solidFill>
              </a:rPr>
              <a:t>[Pasal 23E (2)***]</a:t>
            </a:r>
          </a:p>
        </p:txBody>
      </p: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446088" y="842963"/>
            <a:ext cx="2525712" cy="2433637"/>
          </a:xfrm>
          <a:prstGeom prst="ellipse">
            <a:avLst/>
          </a:prstGeom>
          <a:solidFill>
            <a:srgbClr val="99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r>
              <a:rPr lang="id-ID" sz="1400" b="1">
                <a:solidFill>
                  <a:schemeClr val="tx1"/>
                </a:solidFill>
              </a:rPr>
              <a:t>Anggota </a:t>
            </a:r>
            <a:r>
              <a:rPr lang="en-US" sz="1400" b="1">
                <a:solidFill>
                  <a:schemeClr val="tx1"/>
                </a:solidFill>
              </a:rPr>
              <a:t>BPK </a:t>
            </a:r>
            <a:r>
              <a:rPr lang="id-ID" sz="1400" b="1">
                <a:solidFill>
                  <a:schemeClr val="tx1"/>
                </a:solidFill>
              </a:rPr>
              <a:t>dipilih oleh DPR dengan memperhatikan pertimbangan DPD dan diresmikan oleh Presiden</a:t>
            </a:r>
          </a:p>
          <a:p>
            <a:r>
              <a:rPr lang="id-ID" sz="1300">
                <a:solidFill>
                  <a:schemeClr val="tx1"/>
                </a:solidFill>
              </a:rPr>
              <a:t>[Pasal 23F (1)***]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0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09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500" fill="hold"/>
                                        <p:tgtEl>
                                          <p:spTgt spid="8090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25724E-7 L 0.17152 0.17775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500" fill="hold"/>
                                        <p:tgtEl>
                                          <p:spTgt spid="8090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25724E-7 L 0.17152 0.17775 " pathEditMode="relative" rAng="0" ptsTypes="AA">
                                      <p:cBhvr>
                                        <p:cTn id="61" dur="500" spd="-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0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500" fill="hold"/>
                                        <p:tgtEl>
                                          <p:spTgt spid="809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2399E-6 L -0.16684 0.17914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80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500" fill="hold"/>
                                        <p:tgtEl>
                                          <p:spTgt spid="809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2399E-6 L -0.16684 0.17914 " pathEditMode="relative" rAng="0" ptsTypes="AA">
                                      <p:cBhvr>
                                        <p:cTn id="74" dur="500" spd="-100000" fill="hold"/>
                                        <p:tgtEl>
                                          <p:spTgt spid="80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9"/>
                  </p:tgtEl>
                </p:cond>
              </p:nextCondLst>
            </p:seq>
          </p:childTnLst>
        </p:cTn>
      </p:par>
    </p:tnLst>
    <p:bldLst>
      <p:bldP spid="80905" grpId="0" animBg="1"/>
      <p:bldP spid="80907" grpId="0" animBg="1"/>
      <p:bldP spid="80933" grpId="0" animBg="1"/>
      <p:bldP spid="80946" grpId="0" animBg="1"/>
      <p:bldP spid="80944" grpId="0" animBg="1"/>
      <p:bldP spid="80945" grpId="0" animBg="1"/>
      <p:bldP spid="80901" grpId="0" animBg="1"/>
      <p:bldP spid="80948" grpId="0" animBg="1"/>
      <p:bldP spid="80950" grpId="0" animBg="1"/>
      <p:bldP spid="80939" grpId="0" animBg="1"/>
      <p:bldP spid="80939" grpId="1" animBg="1"/>
      <p:bldP spid="80939" grpId="2" animBg="1"/>
      <p:bldP spid="80939" grpId="3" animBg="1"/>
      <p:bldP spid="80939" grpId="4" animBg="1"/>
      <p:bldP spid="80902" grpId="0" animBg="1"/>
      <p:bldP spid="80902" grpId="1" animBg="1"/>
      <p:bldP spid="80902" grpId="2" animBg="1"/>
      <p:bldP spid="80902" grpId="3" animBg="1"/>
      <p:bldP spid="80902" grpId="4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430</Words>
  <Application>Microsoft Office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Lembaga Tinggi Negara</vt:lpstr>
      <vt:lpstr>Slide 2</vt:lpstr>
      <vt:lpstr>Slide 3</vt:lpstr>
      <vt:lpstr>Slide 4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 Tinggi Negara</dc:title>
  <dc:creator>Yesi</dc:creator>
  <cp:lastModifiedBy>Yesi</cp:lastModifiedBy>
  <cp:revision>3</cp:revision>
  <dcterms:created xsi:type="dcterms:W3CDTF">2010-01-16T02:45:02Z</dcterms:created>
  <dcterms:modified xsi:type="dcterms:W3CDTF">2010-01-16T04:55:42Z</dcterms:modified>
</cp:coreProperties>
</file>