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1" r:id="rId5"/>
    <p:sldId id="262" r:id="rId6"/>
    <p:sldId id="260" r:id="rId7"/>
    <p:sldId id="258"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58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C9BFD92-4368-4FDB-A327-1186CA36FAF5}" type="datetimeFigureOut">
              <a:rPr lang="en-US" smtClean="0"/>
              <a:pPr/>
              <a:t>1/16/2010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A64390-ACF5-4BD0-854A-E8821DC3266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9BFD92-4368-4FDB-A327-1186CA36FAF5}" type="datetimeFigureOut">
              <a:rPr lang="en-US" smtClean="0"/>
              <a:pPr/>
              <a:t>1/16/2010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A64390-ACF5-4BD0-854A-E8821DC326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9BFD92-4368-4FDB-A327-1186CA36FAF5}" type="datetimeFigureOut">
              <a:rPr lang="en-US" smtClean="0"/>
              <a:pPr/>
              <a:t>1/16/2010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A64390-ACF5-4BD0-854A-E8821DC326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9BFD92-4368-4FDB-A327-1186CA36FAF5}" type="datetimeFigureOut">
              <a:rPr lang="en-US" smtClean="0"/>
              <a:pPr/>
              <a:t>1/16/2010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A64390-ACF5-4BD0-854A-E8821DC326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9BFD92-4368-4FDB-A327-1186CA36FAF5}" type="datetimeFigureOut">
              <a:rPr lang="en-US" smtClean="0"/>
              <a:pPr/>
              <a:t>1/16/2010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A64390-ACF5-4BD0-854A-E8821DC3266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9BFD92-4368-4FDB-A327-1186CA36FAF5}" type="datetimeFigureOut">
              <a:rPr lang="en-US" smtClean="0"/>
              <a:pPr/>
              <a:t>1/16/2010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A64390-ACF5-4BD0-854A-E8821DC3266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9BFD92-4368-4FDB-A327-1186CA36FAF5}" type="datetimeFigureOut">
              <a:rPr lang="en-US" smtClean="0"/>
              <a:pPr/>
              <a:t>1/16/2010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A64390-ACF5-4BD0-854A-E8821DC3266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9BFD92-4368-4FDB-A327-1186CA36FAF5}" type="datetimeFigureOut">
              <a:rPr lang="en-US" smtClean="0"/>
              <a:pPr/>
              <a:t>1/16/2010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A64390-ACF5-4BD0-854A-E8821DC326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9BFD92-4368-4FDB-A327-1186CA36FAF5}" type="datetimeFigureOut">
              <a:rPr lang="en-US" smtClean="0"/>
              <a:pPr/>
              <a:t>1/16/2010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A64390-ACF5-4BD0-854A-E8821DC326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9BFD92-4368-4FDB-A327-1186CA36FAF5}" type="datetimeFigureOut">
              <a:rPr lang="en-US" smtClean="0"/>
              <a:pPr/>
              <a:t>1/16/2010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A64390-ACF5-4BD0-854A-E8821DC3266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9BFD92-4368-4FDB-A327-1186CA36FAF5}" type="datetimeFigureOut">
              <a:rPr lang="en-US" smtClean="0"/>
              <a:pPr/>
              <a:t>1/16/2010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A64390-ACF5-4BD0-854A-E8821DC3266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9BFD92-4368-4FDB-A327-1186CA36FAF5}" type="datetimeFigureOut">
              <a:rPr lang="en-US" smtClean="0"/>
              <a:pPr/>
              <a:t>1/16/2010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A64390-ACF5-4BD0-854A-E8821DC3266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714488"/>
            <a:ext cx="7772400" cy="1470025"/>
          </a:xfrm>
        </p:spPr>
        <p:txBody>
          <a:bodyPr>
            <a:normAutofit/>
          </a:bodyPr>
          <a:lstStyle/>
          <a:p>
            <a:r>
              <a:rPr lang="en-US" sz="3200" dirty="0" err="1" smtClean="0"/>
              <a:t>Partai</a:t>
            </a:r>
            <a:r>
              <a:rPr lang="en-US" sz="3200" dirty="0" smtClean="0"/>
              <a:t> </a:t>
            </a:r>
            <a:r>
              <a:rPr lang="en-US" sz="3200" dirty="0" err="1" smtClean="0"/>
              <a:t>Politik</a:t>
            </a:r>
            <a:r>
              <a:rPr lang="en-US" sz="3200" dirty="0" smtClean="0"/>
              <a:t> </a:t>
            </a:r>
            <a:r>
              <a:rPr lang="en-US" sz="3200" dirty="0" err="1" smtClean="0"/>
              <a:t>dan</a:t>
            </a:r>
            <a:r>
              <a:rPr lang="en-US" sz="3200" dirty="0" smtClean="0"/>
              <a:t> </a:t>
            </a:r>
            <a:r>
              <a:rPr lang="en-US" sz="3200" dirty="0" err="1" smtClean="0"/>
              <a:t>Pemilu</a:t>
            </a:r>
            <a:endParaRPr lang="en-US" sz="3200" dirty="0"/>
          </a:p>
        </p:txBody>
      </p:sp>
      <p:sp>
        <p:nvSpPr>
          <p:cNvPr id="3" name="Subtitle 2"/>
          <p:cNvSpPr>
            <a:spLocks noGrp="1"/>
          </p:cNvSpPr>
          <p:nvPr>
            <p:ph type="subTitle" idx="1"/>
          </p:nvPr>
        </p:nvSpPr>
        <p:spPr/>
        <p:txBody>
          <a:bodyPr>
            <a:normAutofit/>
          </a:bodyPr>
          <a:lstStyle/>
          <a:p>
            <a:pPr algn="r"/>
            <a:r>
              <a:rPr lang="en-US" sz="1800" dirty="0" err="1" smtClean="0"/>
              <a:t>Oleh</a:t>
            </a:r>
            <a:r>
              <a:rPr lang="en-US" sz="1800" dirty="0" smtClean="0"/>
              <a:t>:</a:t>
            </a:r>
          </a:p>
          <a:p>
            <a:pPr algn="r"/>
            <a:r>
              <a:rPr lang="en-US" sz="1800" dirty="0" smtClean="0"/>
              <a:t>Yesi </a:t>
            </a:r>
            <a:r>
              <a:rPr lang="en-US" sz="1800" dirty="0" err="1" smtClean="0"/>
              <a:t>Marince</a:t>
            </a:r>
            <a:r>
              <a:rPr lang="en-US" sz="1800" dirty="0" smtClean="0"/>
              <a:t>, S.IP., </a:t>
            </a:r>
            <a:r>
              <a:rPr lang="en-US" sz="1800" dirty="0" err="1" smtClean="0"/>
              <a:t>M.Si</a:t>
            </a:r>
            <a:endParaRPr lang="en-US" sz="1800" dirty="0" smtClean="0"/>
          </a:p>
          <a:p>
            <a:pPr algn="r"/>
            <a:r>
              <a:rPr lang="en-US" sz="1800" dirty="0" err="1" smtClean="0"/>
              <a:t>Sesi</a:t>
            </a:r>
            <a:r>
              <a:rPr lang="en-US" sz="1800" smtClean="0"/>
              <a:t> 6</a:t>
            </a:r>
          </a:p>
          <a:p>
            <a:pPr algn="r"/>
            <a:endParaRPr lang="en-US"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42910" y="857232"/>
            <a:ext cx="8215370" cy="3913059"/>
          </a:xfrm>
          <a:prstGeom prst="rect">
            <a:avLst/>
          </a:prstGeom>
        </p:spPr>
        <p:txBody>
          <a:bodyPr wrap="square">
            <a:spAutoFit/>
          </a:bodyPr>
          <a:lstStyle/>
          <a:p>
            <a:pPr algn="ctr">
              <a:lnSpc>
                <a:spcPct val="150000"/>
              </a:lnSpc>
            </a:pPr>
            <a:r>
              <a:rPr lang="fi-FI" sz="2400" dirty="0"/>
              <a:t>Pemilihan umum adalah kegiatan rakyat dalam memilih orang atau sekelompok orang untuk menjadi pemimpin rakyat, pemimpin negara atau pemimpin pemerintahan. Pemilihan umum merupakan sebuah mekanisme politik untuk mengartikulasikan aspirasi dan kepentingan warga negara dalam proses memilih sebagian rakyat menjadi pemimpin pemerintahan. </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a:t>Menurut</a:t>
            </a:r>
            <a:r>
              <a:rPr lang="en-US" dirty="0"/>
              <a:t> </a:t>
            </a:r>
            <a:r>
              <a:rPr lang="en-US" dirty="0" err="1"/>
              <a:t>Sanit</a:t>
            </a:r>
            <a:r>
              <a:rPr lang="en-US" dirty="0"/>
              <a:t> </a:t>
            </a:r>
            <a:r>
              <a:rPr lang="en-US" dirty="0" err="1"/>
              <a:t>bahwa</a:t>
            </a:r>
            <a:r>
              <a:rPr lang="en-US" dirty="0"/>
              <a:t> </a:t>
            </a:r>
            <a:r>
              <a:rPr lang="en-US" dirty="0" err="1"/>
              <a:t>dalam</a:t>
            </a:r>
            <a:r>
              <a:rPr lang="en-US" dirty="0"/>
              <a:t> </a:t>
            </a:r>
            <a:r>
              <a:rPr lang="en-US" dirty="0" err="1"/>
              <a:t>suatu</a:t>
            </a:r>
            <a:r>
              <a:rPr lang="en-US" dirty="0"/>
              <a:t> </a:t>
            </a:r>
            <a:r>
              <a:rPr lang="en-US" dirty="0" err="1"/>
              <a:t>bangsa</a:t>
            </a:r>
            <a:r>
              <a:rPr lang="en-US" dirty="0"/>
              <a:t> </a:t>
            </a:r>
            <a:r>
              <a:rPr lang="en-US" dirty="0" err="1"/>
              <a:t>ada</a:t>
            </a:r>
            <a:r>
              <a:rPr lang="en-US" dirty="0"/>
              <a:t> </a:t>
            </a:r>
            <a:r>
              <a:rPr lang="en-US" dirty="0" err="1"/>
              <a:t>tiga</a:t>
            </a:r>
            <a:r>
              <a:rPr lang="en-US" dirty="0"/>
              <a:t> </a:t>
            </a:r>
            <a:r>
              <a:rPr lang="en-US" dirty="0" err="1"/>
              <a:t>struktur</a:t>
            </a:r>
            <a:r>
              <a:rPr lang="en-US" dirty="0"/>
              <a:t> </a:t>
            </a:r>
            <a:r>
              <a:rPr lang="en-US" dirty="0" err="1"/>
              <a:t>utama</a:t>
            </a:r>
            <a:r>
              <a:rPr lang="en-US" dirty="0"/>
              <a:t> yang </a:t>
            </a:r>
            <a:r>
              <a:rPr lang="en-US" dirty="0" err="1"/>
              <a:t>secara</a:t>
            </a:r>
            <a:r>
              <a:rPr lang="en-US" dirty="0"/>
              <a:t> </a:t>
            </a:r>
            <a:r>
              <a:rPr lang="en-US" dirty="0" err="1"/>
              <a:t>langsung</a:t>
            </a:r>
            <a:r>
              <a:rPr lang="en-US" dirty="0"/>
              <a:t> </a:t>
            </a:r>
            <a:r>
              <a:rPr lang="en-US" dirty="0" err="1"/>
              <a:t>berkaitan</a:t>
            </a:r>
            <a:r>
              <a:rPr lang="en-US" dirty="0"/>
              <a:t> </a:t>
            </a:r>
            <a:r>
              <a:rPr lang="en-US" dirty="0" err="1"/>
              <a:t>dengan</a:t>
            </a:r>
            <a:r>
              <a:rPr lang="en-US" dirty="0"/>
              <a:t> </a:t>
            </a:r>
            <a:r>
              <a:rPr lang="en-US" dirty="0" err="1"/>
              <a:t>pemilihan</a:t>
            </a:r>
            <a:r>
              <a:rPr lang="en-US" dirty="0"/>
              <a:t> </a:t>
            </a:r>
            <a:r>
              <a:rPr lang="en-US" dirty="0" err="1"/>
              <a:t>umum</a:t>
            </a:r>
            <a:r>
              <a:rPr lang="en-US" dirty="0"/>
              <a:t> </a:t>
            </a:r>
            <a:r>
              <a:rPr lang="en-US" dirty="0" err="1"/>
              <a:t>yaitu</a:t>
            </a:r>
            <a:r>
              <a:rPr lang="en-US" dirty="0"/>
              <a:t>: </a:t>
            </a:r>
          </a:p>
          <a:p>
            <a:pPr algn="r">
              <a:buNone/>
            </a:pPr>
            <a:r>
              <a:rPr lang="en-US" dirty="0"/>
              <a:t>”</a:t>
            </a:r>
            <a:r>
              <a:rPr lang="en-US" dirty="0" err="1"/>
              <a:t>pengusaha</a:t>
            </a:r>
            <a:r>
              <a:rPr lang="en-US" dirty="0" smtClean="0"/>
              <a:t>, </a:t>
            </a:r>
            <a:r>
              <a:rPr lang="en-US" dirty="0" err="1" smtClean="0"/>
              <a:t>organisasi</a:t>
            </a:r>
            <a:r>
              <a:rPr lang="en-US" dirty="0" smtClean="0"/>
              <a:t> </a:t>
            </a:r>
            <a:r>
              <a:rPr lang="en-US" dirty="0" err="1"/>
              <a:t>politik</a:t>
            </a:r>
            <a:r>
              <a:rPr lang="en-US" dirty="0"/>
              <a:t>, </a:t>
            </a:r>
            <a:r>
              <a:rPr lang="en-US" dirty="0" err="1"/>
              <a:t>dan</a:t>
            </a:r>
            <a:r>
              <a:rPr lang="en-US" dirty="0"/>
              <a:t> </a:t>
            </a:r>
            <a:r>
              <a:rPr lang="en-US" dirty="0" err="1"/>
              <a:t>rakyat</a:t>
            </a:r>
            <a:r>
              <a:rPr lang="en-US" dirty="0"/>
              <a:t>. </a:t>
            </a:r>
            <a:endParaRPr lang="en-US" dirty="0" smtClean="0"/>
          </a:p>
          <a:p>
            <a:pPr algn="r">
              <a:buNone/>
            </a:pPr>
            <a:endParaRPr lang="en-US" dirty="0"/>
          </a:p>
          <a:p>
            <a:pPr algn="r">
              <a:buNone/>
            </a:pPr>
            <a:r>
              <a:rPr lang="en-US" dirty="0" err="1" smtClean="0"/>
              <a:t>Ketiga</a:t>
            </a:r>
            <a:r>
              <a:rPr lang="en-US" dirty="0" smtClean="0"/>
              <a:t> </a:t>
            </a:r>
            <a:r>
              <a:rPr lang="en-US" dirty="0" err="1"/>
              <a:t>elemen</a:t>
            </a:r>
            <a:r>
              <a:rPr lang="en-US" dirty="0"/>
              <a:t> </a:t>
            </a:r>
            <a:r>
              <a:rPr lang="en-US" dirty="0" err="1"/>
              <a:t>ini</a:t>
            </a:r>
            <a:r>
              <a:rPr lang="en-US" dirty="0"/>
              <a:t> </a:t>
            </a:r>
            <a:r>
              <a:rPr lang="en-US" dirty="0" err="1"/>
              <a:t>membentuk</a:t>
            </a:r>
            <a:r>
              <a:rPr lang="en-US" dirty="0"/>
              <a:t> </a:t>
            </a:r>
            <a:r>
              <a:rPr lang="en-US" dirty="0" err="1"/>
              <a:t>sistem</a:t>
            </a:r>
            <a:r>
              <a:rPr lang="en-US" dirty="0"/>
              <a:t> </a:t>
            </a:r>
            <a:r>
              <a:rPr lang="en-US" dirty="0" err="1"/>
              <a:t>pemilihan</a:t>
            </a:r>
            <a:r>
              <a:rPr lang="en-US" dirty="0"/>
              <a:t> </a:t>
            </a:r>
            <a:r>
              <a:rPr lang="en-US" dirty="0" err="1"/>
              <a:t>umum</a:t>
            </a:r>
            <a:r>
              <a:rPr lang="en-US" dirty="0"/>
              <a:t> yang </a:t>
            </a:r>
            <a:r>
              <a:rPr lang="en-US" dirty="0" err="1"/>
              <a:t>sesuai</a:t>
            </a:r>
            <a:r>
              <a:rPr lang="en-US" dirty="0"/>
              <a:t> </a:t>
            </a:r>
            <a:r>
              <a:rPr lang="en-US" dirty="0" err="1"/>
              <a:t>dengan</a:t>
            </a:r>
            <a:r>
              <a:rPr lang="en-US" dirty="0"/>
              <a:t> </a:t>
            </a:r>
            <a:r>
              <a:rPr lang="en-US" dirty="0" err="1"/>
              <a:t>sistem</a:t>
            </a:r>
            <a:r>
              <a:rPr lang="en-US" dirty="0"/>
              <a:t> </a:t>
            </a:r>
            <a:r>
              <a:rPr lang="en-US" dirty="0" err="1"/>
              <a:t>sosial</a:t>
            </a:r>
            <a:r>
              <a:rPr lang="en-US" dirty="0"/>
              <a:t> </a:t>
            </a:r>
            <a:r>
              <a:rPr lang="en-US" dirty="0" err="1"/>
              <a:t>budaya</a:t>
            </a:r>
            <a:r>
              <a:rPr lang="en-US" dirty="0"/>
              <a:t> </a:t>
            </a:r>
            <a:r>
              <a:rPr lang="en-US" dirty="0" err="1"/>
              <a:t>rakyat</a:t>
            </a:r>
            <a:r>
              <a:rPr lang="en-US" dirty="0"/>
              <a:t> </a:t>
            </a:r>
            <a:r>
              <a:rPr lang="en-US" dirty="0" err="1"/>
              <a:t>setempat</a:t>
            </a:r>
            <a:r>
              <a:rPr lang="en-US" dirty="0"/>
              <a:t>” (1997:213).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142984"/>
            <a:ext cx="8229600" cy="4525963"/>
          </a:xfrm>
        </p:spPr>
        <p:txBody>
          <a:bodyPr>
            <a:normAutofit fontScale="85000" lnSpcReduction="20000"/>
          </a:bodyPr>
          <a:lstStyle/>
          <a:p>
            <a:pPr>
              <a:buNone/>
            </a:pPr>
            <a:r>
              <a:rPr lang="en-US" dirty="0" err="1"/>
              <a:t>Sanit</a:t>
            </a:r>
            <a:r>
              <a:rPr lang="en-US" dirty="0"/>
              <a:t> </a:t>
            </a:r>
            <a:r>
              <a:rPr lang="en-US" dirty="0" err="1"/>
              <a:t>mengemukan</a:t>
            </a:r>
            <a:r>
              <a:rPr lang="en-US" dirty="0"/>
              <a:t> </a:t>
            </a:r>
            <a:r>
              <a:rPr lang="en-US" dirty="0" err="1"/>
              <a:t>tujuan</a:t>
            </a:r>
            <a:r>
              <a:rPr lang="en-US" dirty="0"/>
              <a:t> </a:t>
            </a:r>
            <a:r>
              <a:rPr lang="en-US" dirty="0" err="1"/>
              <a:t>pemilu</a:t>
            </a:r>
            <a:r>
              <a:rPr lang="en-US" dirty="0"/>
              <a:t> </a:t>
            </a:r>
            <a:r>
              <a:rPr lang="en-US" dirty="0" err="1"/>
              <a:t>sebagai</a:t>
            </a:r>
            <a:r>
              <a:rPr lang="en-US" dirty="0"/>
              <a:t> </a:t>
            </a:r>
            <a:r>
              <a:rPr lang="en-US" dirty="0" err="1"/>
              <a:t>berikut</a:t>
            </a:r>
            <a:r>
              <a:rPr lang="en-US" dirty="0" smtClean="0"/>
              <a:t>:</a:t>
            </a:r>
          </a:p>
          <a:p>
            <a:pPr algn="r">
              <a:buNone/>
            </a:pPr>
            <a:endParaRPr lang="en-US" dirty="0"/>
          </a:p>
          <a:p>
            <a:pPr lvl="0" algn="r"/>
            <a:r>
              <a:rPr lang="en-US" dirty="0" err="1"/>
              <a:t>Melaksanakan</a:t>
            </a:r>
            <a:r>
              <a:rPr lang="en-US" dirty="0"/>
              <a:t> </a:t>
            </a:r>
            <a:r>
              <a:rPr lang="en-US" dirty="0" err="1"/>
              <a:t>kedaulatan</a:t>
            </a:r>
            <a:r>
              <a:rPr lang="en-US" dirty="0"/>
              <a:t> </a:t>
            </a:r>
            <a:r>
              <a:rPr lang="en-US" dirty="0" err="1"/>
              <a:t>rakyat</a:t>
            </a:r>
            <a:r>
              <a:rPr lang="en-US" dirty="0"/>
              <a:t> yang </a:t>
            </a:r>
            <a:r>
              <a:rPr lang="en-US" dirty="0" err="1"/>
              <a:t>menjamin</a:t>
            </a:r>
            <a:r>
              <a:rPr lang="en-US" dirty="0"/>
              <a:t> </a:t>
            </a:r>
            <a:r>
              <a:rPr lang="en-US" dirty="0" err="1"/>
              <a:t>kepentingan</a:t>
            </a:r>
            <a:r>
              <a:rPr lang="en-US" dirty="0"/>
              <a:t> </a:t>
            </a:r>
            <a:r>
              <a:rPr lang="en-US" dirty="0" err="1"/>
              <a:t>semua</a:t>
            </a:r>
            <a:r>
              <a:rPr lang="en-US" dirty="0"/>
              <a:t> </a:t>
            </a:r>
            <a:r>
              <a:rPr lang="en-US" dirty="0" err="1"/>
              <a:t>golongan</a:t>
            </a:r>
            <a:r>
              <a:rPr lang="en-US" dirty="0"/>
              <a:t>,</a:t>
            </a:r>
          </a:p>
          <a:p>
            <a:pPr lvl="0" algn="r"/>
            <a:r>
              <a:rPr lang="en-US" dirty="0" err="1"/>
              <a:t>Menentukan</a:t>
            </a:r>
            <a:r>
              <a:rPr lang="en-US" dirty="0"/>
              <a:t> </a:t>
            </a:r>
            <a:r>
              <a:rPr lang="en-US" dirty="0" err="1"/>
              <a:t>wakil</a:t>
            </a:r>
            <a:r>
              <a:rPr lang="en-US" dirty="0"/>
              <a:t> </a:t>
            </a:r>
            <a:r>
              <a:rPr lang="en-US" dirty="0" err="1"/>
              <a:t>rakyat</a:t>
            </a:r>
            <a:r>
              <a:rPr lang="en-US" dirty="0"/>
              <a:t> yang </a:t>
            </a:r>
            <a:r>
              <a:rPr lang="en-US" dirty="0" err="1"/>
              <a:t>sekaligus</a:t>
            </a:r>
            <a:r>
              <a:rPr lang="en-US" dirty="0"/>
              <a:t> </a:t>
            </a:r>
            <a:r>
              <a:rPr lang="en-US" dirty="0" err="1"/>
              <a:t>harus</a:t>
            </a:r>
            <a:r>
              <a:rPr lang="en-US" dirty="0"/>
              <a:t> </a:t>
            </a:r>
            <a:r>
              <a:rPr lang="en-US" dirty="0" err="1"/>
              <a:t>melayani</a:t>
            </a:r>
            <a:r>
              <a:rPr lang="en-US" dirty="0"/>
              <a:t> </a:t>
            </a:r>
            <a:r>
              <a:rPr lang="en-US" dirty="0" err="1"/>
              <a:t>penguasa</a:t>
            </a:r>
            <a:r>
              <a:rPr lang="en-US" dirty="0"/>
              <a:t> </a:t>
            </a:r>
            <a:r>
              <a:rPr lang="en-US" dirty="0" err="1"/>
              <a:t>dan</a:t>
            </a:r>
            <a:r>
              <a:rPr lang="en-US" dirty="0"/>
              <a:t> </a:t>
            </a:r>
            <a:r>
              <a:rPr lang="en-US" dirty="0" err="1"/>
              <a:t>rakyat</a:t>
            </a:r>
            <a:r>
              <a:rPr lang="en-US" dirty="0"/>
              <a:t> </a:t>
            </a:r>
            <a:r>
              <a:rPr lang="en-US" dirty="0" err="1"/>
              <a:t>secara</a:t>
            </a:r>
            <a:r>
              <a:rPr lang="en-US" dirty="0"/>
              <a:t> </a:t>
            </a:r>
            <a:r>
              <a:rPr lang="en-US" dirty="0" err="1"/>
              <a:t>seimbang</a:t>
            </a:r>
            <a:r>
              <a:rPr lang="en-US" dirty="0"/>
              <a:t>,</a:t>
            </a:r>
          </a:p>
          <a:p>
            <a:pPr lvl="0" algn="r"/>
            <a:r>
              <a:rPr lang="en-US" dirty="0" err="1"/>
              <a:t>Membentuk</a:t>
            </a:r>
            <a:r>
              <a:rPr lang="en-US" dirty="0"/>
              <a:t> </a:t>
            </a:r>
            <a:r>
              <a:rPr lang="en-US" dirty="0" err="1"/>
              <a:t>pemerintahan</a:t>
            </a:r>
            <a:r>
              <a:rPr lang="en-US" dirty="0"/>
              <a:t> </a:t>
            </a:r>
            <a:r>
              <a:rPr lang="en-US" dirty="0" err="1"/>
              <a:t>perwakilan</a:t>
            </a:r>
            <a:r>
              <a:rPr lang="en-US" dirty="0"/>
              <a:t> </a:t>
            </a:r>
            <a:r>
              <a:rPr lang="en-US" dirty="0" err="1"/>
              <a:t>lewat</a:t>
            </a:r>
            <a:r>
              <a:rPr lang="en-US" dirty="0"/>
              <a:t> </a:t>
            </a:r>
            <a:r>
              <a:rPr lang="en-US" dirty="0" err="1"/>
              <a:t>organisasi</a:t>
            </a:r>
            <a:r>
              <a:rPr lang="en-US" dirty="0"/>
              <a:t> </a:t>
            </a:r>
            <a:r>
              <a:rPr lang="en-US" dirty="0" err="1"/>
              <a:t>partai</a:t>
            </a:r>
            <a:r>
              <a:rPr lang="en-US" dirty="0"/>
              <a:t> </a:t>
            </a:r>
            <a:r>
              <a:rPr lang="en-US" dirty="0" err="1"/>
              <a:t>pemilu</a:t>
            </a:r>
            <a:r>
              <a:rPr lang="en-US" dirty="0"/>
              <a:t> </a:t>
            </a:r>
            <a:r>
              <a:rPr lang="en-US" dirty="0" err="1"/>
              <a:t>pemenang</a:t>
            </a:r>
            <a:r>
              <a:rPr lang="en-US" dirty="0"/>
              <a:t> (</a:t>
            </a:r>
            <a:r>
              <a:rPr lang="en-US" dirty="0" err="1"/>
              <a:t>tunggal</a:t>
            </a:r>
            <a:r>
              <a:rPr lang="en-US" dirty="0"/>
              <a:t> </a:t>
            </a:r>
            <a:r>
              <a:rPr lang="en-US" dirty="0" err="1"/>
              <a:t>atau</a:t>
            </a:r>
            <a:r>
              <a:rPr lang="en-US" dirty="0"/>
              <a:t> </a:t>
            </a:r>
            <a:r>
              <a:rPr lang="en-US" dirty="0" err="1"/>
              <a:t>oposisi</a:t>
            </a:r>
            <a:r>
              <a:rPr lang="en-US" dirty="0"/>
              <a:t>),</a:t>
            </a:r>
          </a:p>
          <a:p>
            <a:pPr lvl="0" algn="r"/>
            <a:r>
              <a:rPr lang="en-US" dirty="0" err="1"/>
              <a:t>Pergantian</a:t>
            </a:r>
            <a:r>
              <a:rPr lang="en-US" dirty="0"/>
              <a:t> </a:t>
            </a:r>
            <a:r>
              <a:rPr lang="en-US" dirty="0" err="1"/>
              <a:t>atau</a:t>
            </a:r>
            <a:r>
              <a:rPr lang="en-US" dirty="0"/>
              <a:t>  </a:t>
            </a:r>
            <a:r>
              <a:rPr lang="en-US" dirty="0" err="1"/>
              <a:t>pengukuran</a:t>
            </a:r>
            <a:r>
              <a:rPr lang="en-US" dirty="0"/>
              <a:t> </a:t>
            </a:r>
            <a:r>
              <a:rPr lang="en-US" dirty="0" err="1"/>
              <a:t>elit</a:t>
            </a:r>
            <a:r>
              <a:rPr lang="en-US" dirty="0"/>
              <a:t> </a:t>
            </a:r>
            <a:r>
              <a:rPr lang="en-US" dirty="0" err="1"/>
              <a:t>penguasa</a:t>
            </a:r>
            <a:r>
              <a:rPr lang="en-US" dirty="0"/>
              <a:t>,</a:t>
            </a:r>
          </a:p>
          <a:p>
            <a:pPr lvl="0" algn="r"/>
            <a:r>
              <a:rPr lang="en-US" dirty="0" err="1"/>
              <a:t>Pendidikan</a:t>
            </a:r>
            <a:r>
              <a:rPr lang="en-US" dirty="0"/>
              <a:t> </a:t>
            </a:r>
            <a:r>
              <a:rPr lang="en-US" dirty="0" err="1"/>
              <a:t>politik</a:t>
            </a:r>
            <a:r>
              <a:rPr lang="en-US" dirty="0"/>
              <a:t> </a:t>
            </a:r>
            <a:r>
              <a:rPr lang="en-US" dirty="0" err="1"/>
              <a:t>bagi</a:t>
            </a:r>
            <a:r>
              <a:rPr lang="en-US" dirty="0"/>
              <a:t> </a:t>
            </a:r>
            <a:r>
              <a:rPr lang="en-US" dirty="0" err="1"/>
              <a:t>rakyat</a:t>
            </a:r>
            <a:r>
              <a:rPr lang="en-US" dirty="0"/>
              <a:t> </a:t>
            </a:r>
            <a:r>
              <a:rPr lang="en-US" dirty="0" err="1"/>
              <a:t>melalui</a:t>
            </a:r>
            <a:r>
              <a:rPr lang="en-US" dirty="0"/>
              <a:t> </a:t>
            </a:r>
            <a:r>
              <a:rPr lang="en-US" dirty="0" err="1"/>
              <a:t>partisipasi</a:t>
            </a:r>
            <a:r>
              <a:rPr lang="en-US" dirty="0"/>
              <a:t> </a:t>
            </a:r>
            <a:r>
              <a:rPr lang="en-US" dirty="0" err="1"/>
              <a:t>dalam</a:t>
            </a:r>
            <a:r>
              <a:rPr lang="en-US" dirty="0"/>
              <a:t> </a:t>
            </a:r>
            <a:r>
              <a:rPr lang="en-US" dirty="0" err="1"/>
              <a:t>pemilihan</a:t>
            </a:r>
            <a:r>
              <a:rPr lang="en-US" dirty="0"/>
              <a:t> </a:t>
            </a:r>
            <a:r>
              <a:rPr lang="en-US" dirty="0" err="1"/>
              <a:t>umum</a:t>
            </a:r>
            <a:r>
              <a:rPr lang="en-US" dirty="0"/>
              <a:t> (1997:182,199,200,214).</a:t>
            </a:r>
          </a:p>
          <a:p>
            <a:pPr algn="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142984"/>
            <a:ext cx="8229600" cy="4525963"/>
          </a:xfrm>
        </p:spPr>
        <p:txBody>
          <a:bodyPr>
            <a:normAutofit fontScale="85000" lnSpcReduction="10000"/>
          </a:bodyPr>
          <a:lstStyle/>
          <a:p>
            <a:r>
              <a:rPr lang="en-US" dirty="0" err="1"/>
              <a:t>Parulian</a:t>
            </a:r>
            <a:r>
              <a:rPr lang="en-US" dirty="0"/>
              <a:t> </a:t>
            </a:r>
            <a:r>
              <a:rPr lang="en-US" dirty="0" err="1"/>
              <a:t>mengklasifikasikan</a:t>
            </a:r>
            <a:r>
              <a:rPr lang="en-US" dirty="0"/>
              <a:t> </a:t>
            </a:r>
            <a:r>
              <a:rPr lang="en-US" dirty="0" err="1"/>
              <a:t>adanya</a:t>
            </a:r>
            <a:r>
              <a:rPr lang="en-US" dirty="0"/>
              <a:t> 4 </a:t>
            </a:r>
            <a:r>
              <a:rPr lang="en-US" dirty="0" err="1"/>
              <a:t>manfaat</a:t>
            </a:r>
            <a:r>
              <a:rPr lang="en-US" dirty="0"/>
              <a:t> </a:t>
            </a:r>
            <a:r>
              <a:rPr lang="en-US" dirty="0" err="1"/>
              <a:t>pemilu</a:t>
            </a:r>
            <a:r>
              <a:rPr lang="en-US" dirty="0"/>
              <a:t> </a:t>
            </a:r>
            <a:r>
              <a:rPr lang="en-US" dirty="0" err="1"/>
              <a:t>sekaligus</a:t>
            </a:r>
            <a:r>
              <a:rPr lang="en-US" dirty="0"/>
              <a:t> </a:t>
            </a:r>
            <a:r>
              <a:rPr lang="en-US" dirty="0" err="1"/>
              <a:t>tujuan</a:t>
            </a:r>
            <a:r>
              <a:rPr lang="en-US" dirty="0"/>
              <a:t> </a:t>
            </a:r>
            <a:r>
              <a:rPr lang="en-US" dirty="0" err="1"/>
              <a:t>atau</a:t>
            </a:r>
            <a:r>
              <a:rPr lang="en-US" dirty="0"/>
              <a:t> </a:t>
            </a:r>
            <a:r>
              <a:rPr lang="en-US" dirty="0" err="1"/>
              <a:t>sasaran</a:t>
            </a:r>
            <a:r>
              <a:rPr lang="en-US" dirty="0"/>
              <a:t> </a:t>
            </a:r>
            <a:r>
              <a:rPr lang="en-US" dirty="0" err="1"/>
              <a:t>langsung</a:t>
            </a:r>
            <a:r>
              <a:rPr lang="en-US" dirty="0"/>
              <a:t> </a:t>
            </a:r>
            <a:r>
              <a:rPr lang="en-US" dirty="0" err="1"/>
              <a:t>pemilu</a:t>
            </a:r>
            <a:r>
              <a:rPr lang="en-US" dirty="0"/>
              <a:t> </a:t>
            </a:r>
            <a:r>
              <a:rPr lang="en-US" dirty="0" err="1"/>
              <a:t>yaitu</a:t>
            </a:r>
            <a:r>
              <a:rPr lang="en-US" dirty="0" smtClean="0"/>
              <a:t>:</a:t>
            </a:r>
          </a:p>
          <a:p>
            <a:pPr>
              <a:buNone/>
            </a:pPr>
            <a:endParaRPr lang="en-US" dirty="0"/>
          </a:p>
          <a:p>
            <a:pPr algn="r">
              <a:buNone/>
            </a:pPr>
            <a:r>
              <a:rPr lang="en-US" dirty="0"/>
              <a:t>”</a:t>
            </a:r>
            <a:r>
              <a:rPr lang="en-US" dirty="0" err="1"/>
              <a:t>pembentukan</a:t>
            </a:r>
            <a:r>
              <a:rPr lang="en-US" dirty="0"/>
              <a:t> </a:t>
            </a:r>
            <a:r>
              <a:rPr lang="en-US" dirty="0" err="1"/>
              <a:t>atau</a:t>
            </a:r>
            <a:r>
              <a:rPr lang="en-US" dirty="0"/>
              <a:t> </a:t>
            </a:r>
            <a:r>
              <a:rPr lang="en-US" dirty="0" err="1"/>
              <a:t>pemupukan</a:t>
            </a:r>
            <a:r>
              <a:rPr lang="en-US" dirty="0"/>
              <a:t> </a:t>
            </a:r>
            <a:r>
              <a:rPr lang="en-US" dirty="0" err="1"/>
              <a:t>kekuasaan</a:t>
            </a:r>
            <a:r>
              <a:rPr lang="en-US" dirty="0"/>
              <a:t> yang </a:t>
            </a:r>
            <a:r>
              <a:rPr lang="en-US" dirty="0" err="1"/>
              <a:t>absah</a:t>
            </a:r>
            <a:r>
              <a:rPr lang="en-US" dirty="0"/>
              <a:t>, </a:t>
            </a:r>
            <a:r>
              <a:rPr lang="en-US" dirty="0" err="1"/>
              <a:t>mencapai</a:t>
            </a:r>
            <a:r>
              <a:rPr lang="en-US" dirty="0"/>
              <a:t> </a:t>
            </a:r>
            <a:r>
              <a:rPr lang="en-US" dirty="0" err="1"/>
              <a:t>tingkat</a:t>
            </a:r>
            <a:r>
              <a:rPr lang="en-US" dirty="0"/>
              <a:t> </a:t>
            </a:r>
            <a:r>
              <a:rPr lang="en-US" dirty="0" err="1"/>
              <a:t>keterwakilan</a:t>
            </a:r>
            <a:r>
              <a:rPr lang="en-US" dirty="0"/>
              <a:t> </a:t>
            </a:r>
            <a:r>
              <a:rPr lang="en-US" dirty="0" err="1"/>
              <a:t>politik</a:t>
            </a:r>
            <a:r>
              <a:rPr lang="en-US" dirty="0"/>
              <a:t>, </a:t>
            </a:r>
            <a:r>
              <a:rPr lang="en-US" dirty="0" err="1"/>
              <a:t>pembudayaan</a:t>
            </a:r>
            <a:r>
              <a:rPr lang="en-US" dirty="0"/>
              <a:t> </a:t>
            </a:r>
            <a:r>
              <a:rPr lang="en-US" dirty="0" err="1"/>
              <a:t>politik</a:t>
            </a:r>
            <a:r>
              <a:rPr lang="en-US" dirty="0"/>
              <a:t> </a:t>
            </a:r>
            <a:r>
              <a:rPr lang="en-US" dirty="0" err="1"/>
              <a:t>dan</a:t>
            </a:r>
            <a:r>
              <a:rPr lang="en-US" dirty="0"/>
              <a:t> </a:t>
            </a:r>
            <a:r>
              <a:rPr lang="en-US" dirty="0" err="1"/>
              <a:t>pelembagaan</a:t>
            </a:r>
            <a:r>
              <a:rPr lang="en-US" dirty="0"/>
              <a:t> </a:t>
            </a:r>
            <a:r>
              <a:rPr lang="en-US" dirty="0" err="1"/>
              <a:t>politik</a:t>
            </a:r>
            <a:r>
              <a:rPr lang="en-US" dirty="0"/>
              <a:t>. </a:t>
            </a:r>
            <a:r>
              <a:rPr lang="en-US" dirty="0" err="1"/>
              <a:t>Keabsahan</a:t>
            </a:r>
            <a:r>
              <a:rPr lang="en-US" dirty="0"/>
              <a:t> </a:t>
            </a:r>
            <a:r>
              <a:rPr lang="en-US" dirty="0" err="1"/>
              <a:t>kekuasaan</a:t>
            </a:r>
            <a:r>
              <a:rPr lang="en-US" dirty="0"/>
              <a:t> </a:t>
            </a:r>
            <a:r>
              <a:rPr lang="en-US" dirty="0" err="1"/>
              <a:t>dan</a:t>
            </a:r>
            <a:r>
              <a:rPr lang="en-US" dirty="0"/>
              <a:t> </a:t>
            </a:r>
            <a:r>
              <a:rPr lang="en-US" dirty="0" err="1"/>
              <a:t>keterwakilan</a:t>
            </a:r>
            <a:r>
              <a:rPr lang="en-US" dirty="0"/>
              <a:t> </a:t>
            </a:r>
            <a:r>
              <a:rPr lang="en-US" dirty="0" err="1"/>
              <a:t>masyarakat</a:t>
            </a:r>
            <a:r>
              <a:rPr lang="en-US" dirty="0"/>
              <a:t> </a:t>
            </a:r>
            <a:r>
              <a:rPr lang="en-US" dirty="0" err="1"/>
              <a:t>terkait</a:t>
            </a:r>
            <a:r>
              <a:rPr lang="en-US" dirty="0"/>
              <a:t> </a:t>
            </a:r>
            <a:r>
              <a:rPr lang="en-US" dirty="0" err="1"/>
              <a:t>dengan</a:t>
            </a:r>
            <a:r>
              <a:rPr lang="en-US" dirty="0"/>
              <a:t> </a:t>
            </a:r>
            <a:r>
              <a:rPr lang="en-US" dirty="0" err="1"/>
              <a:t>tujuan</a:t>
            </a:r>
            <a:r>
              <a:rPr lang="en-US" dirty="0"/>
              <a:t> </a:t>
            </a:r>
            <a:r>
              <a:rPr lang="en-US" dirty="0" err="1"/>
              <a:t>pemilu</a:t>
            </a:r>
            <a:r>
              <a:rPr lang="en-US" dirty="0"/>
              <a:t> </a:t>
            </a:r>
            <a:r>
              <a:rPr lang="en-US" dirty="0" err="1"/>
              <a:t>sedangkan</a:t>
            </a:r>
            <a:r>
              <a:rPr lang="en-US" dirty="0"/>
              <a:t> </a:t>
            </a:r>
            <a:r>
              <a:rPr lang="en-US" dirty="0" err="1"/>
              <a:t>pembudayaan</a:t>
            </a:r>
            <a:r>
              <a:rPr lang="en-US" dirty="0"/>
              <a:t> </a:t>
            </a:r>
            <a:r>
              <a:rPr lang="en-US" dirty="0" err="1"/>
              <a:t>dan</a:t>
            </a:r>
            <a:r>
              <a:rPr lang="en-US" dirty="0"/>
              <a:t> </a:t>
            </a:r>
            <a:r>
              <a:rPr lang="en-US" dirty="0" err="1"/>
              <a:t>pelembagaan</a:t>
            </a:r>
            <a:r>
              <a:rPr lang="en-US" dirty="0"/>
              <a:t> </a:t>
            </a:r>
            <a:r>
              <a:rPr lang="en-US" dirty="0" err="1"/>
              <a:t>politik</a:t>
            </a:r>
            <a:r>
              <a:rPr lang="en-US" dirty="0"/>
              <a:t> </a:t>
            </a:r>
            <a:r>
              <a:rPr lang="en-US" dirty="0" err="1"/>
              <a:t>berkaitan</a:t>
            </a:r>
            <a:r>
              <a:rPr lang="en-US" dirty="0"/>
              <a:t> </a:t>
            </a:r>
            <a:r>
              <a:rPr lang="en-US" dirty="0" err="1"/>
              <a:t>dengan</a:t>
            </a:r>
            <a:r>
              <a:rPr lang="en-US" dirty="0"/>
              <a:t> </a:t>
            </a:r>
            <a:r>
              <a:rPr lang="en-US" dirty="0" err="1"/>
              <a:t>cara</a:t>
            </a:r>
            <a:r>
              <a:rPr lang="en-US" dirty="0"/>
              <a:t> </a:t>
            </a:r>
            <a:r>
              <a:rPr lang="en-US" dirty="0" err="1"/>
              <a:t>pemilu</a:t>
            </a:r>
            <a:r>
              <a:rPr lang="en-US" dirty="0"/>
              <a:t> </a:t>
            </a:r>
            <a:r>
              <a:rPr lang="en-US" dirty="0" err="1"/>
              <a:t>berlangsung</a:t>
            </a:r>
            <a:r>
              <a:rPr lang="en-US" dirty="0"/>
              <a:t>” (1997:5).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857232"/>
            <a:ext cx="8229600" cy="4811715"/>
          </a:xfrm>
        </p:spPr>
        <p:txBody>
          <a:bodyPr>
            <a:normAutofit fontScale="62500" lnSpcReduction="20000"/>
          </a:bodyPr>
          <a:lstStyle/>
          <a:p>
            <a:pPr>
              <a:lnSpc>
                <a:spcPct val="160000"/>
              </a:lnSpc>
            </a:pPr>
            <a:r>
              <a:rPr lang="en-US" sz="3800" dirty="0" err="1"/>
              <a:t>Kantaprawira</a:t>
            </a:r>
            <a:r>
              <a:rPr lang="en-US" sz="3800" dirty="0"/>
              <a:t> </a:t>
            </a:r>
            <a:r>
              <a:rPr lang="en-US" sz="3800" dirty="0" err="1"/>
              <a:t>menjelaskan</a:t>
            </a:r>
            <a:r>
              <a:rPr lang="en-US" sz="3800" dirty="0"/>
              <a:t> </a:t>
            </a:r>
            <a:r>
              <a:rPr lang="en-US" sz="3800" dirty="0" err="1"/>
              <a:t>tentang</a:t>
            </a:r>
            <a:r>
              <a:rPr lang="en-US" sz="3800" dirty="0"/>
              <a:t> </a:t>
            </a:r>
            <a:r>
              <a:rPr lang="en-US" sz="3800" dirty="0" err="1"/>
              <a:t>kekhasan</a:t>
            </a:r>
            <a:r>
              <a:rPr lang="en-US" sz="3800" dirty="0"/>
              <a:t> </a:t>
            </a:r>
            <a:r>
              <a:rPr lang="en-US" sz="3800" dirty="0" err="1"/>
              <a:t>sistem</a:t>
            </a:r>
            <a:r>
              <a:rPr lang="en-US" sz="3800" dirty="0"/>
              <a:t> </a:t>
            </a:r>
            <a:r>
              <a:rPr lang="en-US" sz="3800" dirty="0" err="1"/>
              <a:t>dalam</a:t>
            </a:r>
            <a:r>
              <a:rPr lang="en-US" sz="3800" dirty="0"/>
              <a:t> </a:t>
            </a:r>
            <a:r>
              <a:rPr lang="en-US" sz="3800" dirty="0" err="1"/>
              <a:t>politik</a:t>
            </a:r>
            <a:r>
              <a:rPr lang="en-US" sz="3800" dirty="0"/>
              <a:t> yang </a:t>
            </a:r>
            <a:r>
              <a:rPr lang="en-US" sz="3800" dirty="0" err="1"/>
              <a:t>dapat</a:t>
            </a:r>
            <a:r>
              <a:rPr lang="en-US" sz="3800" dirty="0"/>
              <a:t> </a:t>
            </a:r>
            <a:r>
              <a:rPr lang="en-US" sz="3800" dirty="0" err="1"/>
              <a:t>dianalogikan</a:t>
            </a:r>
            <a:r>
              <a:rPr lang="en-US" sz="3800" dirty="0"/>
              <a:t> </a:t>
            </a:r>
            <a:r>
              <a:rPr lang="en-US" sz="3800" dirty="0" err="1"/>
              <a:t>dengan</a:t>
            </a:r>
            <a:r>
              <a:rPr lang="en-US" sz="3800" dirty="0"/>
              <a:t> </a:t>
            </a:r>
            <a:r>
              <a:rPr lang="en-US" sz="3800" dirty="0" err="1"/>
              <a:t>kekhasan</a:t>
            </a:r>
            <a:r>
              <a:rPr lang="en-US" sz="3800" dirty="0"/>
              <a:t> </a:t>
            </a:r>
            <a:r>
              <a:rPr lang="en-US" sz="3800" dirty="0" err="1"/>
              <a:t>sistem</a:t>
            </a:r>
            <a:r>
              <a:rPr lang="en-US" sz="3800" dirty="0"/>
              <a:t> </a:t>
            </a:r>
            <a:r>
              <a:rPr lang="en-US" sz="3800" dirty="0" err="1"/>
              <a:t>dalam</a:t>
            </a:r>
            <a:r>
              <a:rPr lang="en-US" sz="3800" dirty="0"/>
              <a:t> </a:t>
            </a:r>
            <a:r>
              <a:rPr lang="en-US" sz="3800" dirty="0" err="1"/>
              <a:t>pemilihan</a:t>
            </a:r>
            <a:r>
              <a:rPr lang="en-US" sz="3800" dirty="0"/>
              <a:t> </a:t>
            </a:r>
            <a:r>
              <a:rPr lang="en-US" sz="3800" dirty="0" err="1"/>
              <a:t>umum</a:t>
            </a:r>
            <a:r>
              <a:rPr lang="en-US" sz="3800" dirty="0"/>
              <a:t>, </a:t>
            </a:r>
            <a:r>
              <a:rPr lang="en-US" sz="3800" dirty="0" err="1"/>
              <a:t>yaitu</a:t>
            </a:r>
            <a:r>
              <a:rPr lang="en-US" sz="3800" dirty="0"/>
              <a:t> </a:t>
            </a:r>
            <a:r>
              <a:rPr lang="en-US" sz="3800" dirty="0" smtClean="0"/>
              <a:t>:</a:t>
            </a:r>
          </a:p>
          <a:p>
            <a:pPr>
              <a:lnSpc>
                <a:spcPct val="160000"/>
              </a:lnSpc>
              <a:buNone/>
            </a:pPr>
            <a:endParaRPr lang="en-US" dirty="0"/>
          </a:p>
          <a:p>
            <a:pPr algn="ctr">
              <a:lnSpc>
                <a:spcPct val="160000"/>
              </a:lnSpc>
              <a:buNone/>
            </a:pPr>
            <a:r>
              <a:rPr lang="en-US" dirty="0"/>
              <a:t>”</a:t>
            </a:r>
            <a:r>
              <a:rPr lang="en-US" dirty="0" err="1"/>
              <a:t>adanya</a:t>
            </a:r>
            <a:r>
              <a:rPr lang="en-US" dirty="0"/>
              <a:t> </a:t>
            </a:r>
            <a:r>
              <a:rPr lang="en-US" dirty="0" err="1"/>
              <a:t>integrasi</a:t>
            </a:r>
            <a:r>
              <a:rPr lang="en-US" dirty="0"/>
              <a:t> (</a:t>
            </a:r>
            <a:r>
              <a:rPr lang="en-US" i="1" dirty="0"/>
              <a:t>integration</a:t>
            </a:r>
            <a:r>
              <a:rPr lang="en-US" dirty="0"/>
              <a:t>), </a:t>
            </a:r>
            <a:r>
              <a:rPr lang="en-US" dirty="0" err="1"/>
              <a:t>keteraturan</a:t>
            </a:r>
            <a:r>
              <a:rPr lang="en-US" dirty="0"/>
              <a:t> (</a:t>
            </a:r>
            <a:r>
              <a:rPr lang="en-US" i="1" dirty="0"/>
              <a:t>regulation</a:t>
            </a:r>
            <a:r>
              <a:rPr lang="en-US" dirty="0"/>
              <a:t>), </a:t>
            </a:r>
            <a:r>
              <a:rPr lang="en-US" dirty="0" err="1"/>
              <a:t>keutuhan</a:t>
            </a:r>
            <a:r>
              <a:rPr lang="en-US" dirty="0"/>
              <a:t> (</a:t>
            </a:r>
            <a:r>
              <a:rPr lang="en-US" i="1" dirty="0" smtClean="0"/>
              <a:t>wholeness</a:t>
            </a:r>
            <a:r>
              <a:rPr lang="en-US" dirty="0"/>
              <a:t>), </a:t>
            </a:r>
            <a:r>
              <a:rPr lang="en-US" dirty="0" err="1"/>
              <a:t>organisasi</a:t>
            </a:r>
            <a:r>
              <a:rPr lang="en-US" dirty="0"/>
              <a:t> (</a:t>
            </a:r>
            <a:r>
              <a:rPr lang="en-US" i="1" dirty="0"/>
              <a:t>organization</a:t>
            </a:r>
            <a:r>
              <a:rPr lang="en-US" dirty="0"/>
              <a:t>), </a:t>
            </a:r>
            <a:r>
              <a:rPr lang="en-US" dirty="0" err="1"/>
              <a:t>koherensi</a:t>
            </a:r>
            <a:r>
              <a:rPr lang="en-US" dirty="0"/>
              <a:t> (</a:t>
            </a:r>
            <a:r>
              <a:rPr lang="en-US" i="1" dirty="0"/>
              <a:t>coherence</a:t>
            </a:r>
            <a:r>
              <a:rPr lang="en-US" dirty="0"/>
              <a:t>), </a:t>
            </a:r>
            <a:r>
              <a:rPr lang="en-US" dirty="0" err="1"/>
              <a:t>keterhubungan</a:t>
            </a:r>
            <a:r>
              <a:rPr lang="en-US" dirty="0"/>
              <a:t> (</a:t>
            </a:r>
            <a:r>
              <a:rPr lang="en-US" i="1" dirty="0"/>
              <a:t>connectedness</a:t>
            </a:r>
            <a:r>
              <a:rPr lang="en-US" dirty="0"/>
              <a:t>), </a:t>
            </a:r>
            <a:r>
              <a:rPr lang="en-US" dirty="0" err="1"/>
              <a:t>ketergantungan</a:t>
            </a:r>
            <a:r>
              <a:rPr lang="en-US" dirty="0"/>
              <a:t> (</a:t>
            </a:r>
            <a:r>
              <a:rPr lang="en-US" i="1" dirty="0"/>
              <a:t>interdependence</a:t>
            </a:r>
            <a:r>
              <a:rPr lang="en-US" dirty="0"/>
              <a:t>), </a:t>
            </a:r>
            <a:r>
              <a:rPr lang="en-US" dirty="0" err="1"/>
              <a:t>kemerangkuman</a:t>
            </a:r>
            <a:r>
              <a:rPr lang="en-US" dirty="0"/>
              <a:t> (</a:t>
            </a:r>
            <a:r>
              <a:rPr lang="en-US" i="1" dirty="0"/>
              <a:t>comprehensiveness</a:t>
            </a:r>
            <a:r>
              <a:rPr lang="en-US" dirty="0"/>
              <a:t>) </a:t>
            </a:r>
            <a:r>
              <a:rPr lang="en-US" dirty="0" err="1"/>
              <a:t>dan</a:t>
            </a:r>
            <a:r>
              <a:rPr lang="en-US" dirty="0"/>
              <a:t> </a:t>
            </a:r>
            <a:r>
              <a:rPr lang="en-US" dirty="0" err="1"/>
              <a:t>adanya</a:t>
            </a:r>
            <a:r>
              <a:rPr lang="en-US" dirty="0"/>
              <a:t> </a:t>
            </a:r>
            <a:r>
              <a:rPr lang="en-US" dirty="0" err="1"/>
              <a:t>batas-batas</a:t>
            </a:r>
            <a:r>
              <a:rPr lang="en-US" dirty="0"/>
              <a:t> (</a:t>
            </a:r>
            <a:r>
              <a:rPr lang="en-US" i="1" dirty="0"/>
              <a:t>existence of boundaries</a:t>
            </a:r>
            <a:r>
              <a:rPr lang="en-US" dirty="0"/>
              <a:t>) </a:t>
            </a:r>
            <a:r>
              <a:rPr lang="en-US" dirty="0" err="1"/>
              <a:t>dari</a:t>
            </a:r>
            <a:r>
              <a:rPr lang="en-US" dirty="0"/>
              <a:t> </a:t>
            </a:r>
            <a:r>
              <a:rPr lang="en-US" dirty="0" err="1"/>
              <a:t>setiap</a:t>
            </a:r>
            <a:r>
              <a:rPr lang="en-US" dirty="0"/>
              <a:t> </a:t>
            </a:r>
            <a:r>
              <a:rPr lang="en-US" dirty="0" err="1"/>
              <a:t>elemen</a:t>
            </a:r>
            <a:r>
              <a:rPr lang="en-US" dirty="0"/>
              <a:t> yang </a:t>
            </a:r>
            <a:r>
              <a:rPr lang="en-US" dirty="0" err="1"/>
              <a:t>terkandung</a:t>
            </a:r>
            <a:r>
              <a:rPr lang="en-US" dirty="0"/>
              <a:t> </a:t>
            </a:r>
            <a:r>
              <a:rPr lang="en-US" dirty="0" err="1"/>
              <a:t>didalamnya</a:t>
            </a:r>
            <a:r>
              <a:rPr lang="en-US" dirty="0"/>
              <a:t>”(1999:3,15).</a:t>
            </a:r>
          </a:p>
          <a:p>
            <a:pPr>
              <a:lnSpc>
                <a:spcPct val="160000"/>
              </a:lnSpc>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45" name="Text Box 21"/>
          <p:cNvSpPr txBox="1">
            <a:spLocks noChangeArrowheads="1"/>
          </p:cNvSpPr>
          <p:nvPr/>
        </p:nvSpPr>
        <p:spPr bwMode="auto">
          <a:xfrm>
            <a:off x="76200" y="28575"/>
            <a:ext cx="5114925" cy="276225"/>
          </a:xfrm>
          <a:prstGeom prst="rect">
            <a:avLst/>
          </a:prstGeom>
          <a:noFill/>
          <a:ln w="9525">
            <a:noFill/>
            <a:miter lim="800000"/>
            <a:headEnd/>
            <a:tailEnd/>
          </a:ln>
        </p:spPr>
        <p:txBody>
          <a:bodyPr/>
          <a:lstStyle/>
          <a:p>
            <a:pPr algn="just"/>
            <a:r>
              <a:rPr lang="id-ID" sz="1800" b="1">
                <a:solidFill>
                  <a:schemeClr val="tx1"/>
                </a:solidFill>
              </a:rPr>
              <a:t>BAB </a:t>
            </a:r>
            <a:r>
              <a:rPr lang="en-US" sz="1800" b="1">
                <a:solidFill>
                  <a:schemeClr val="tx1"/>
                </a:solidFill>
              </a:rPr>
              <a:t>VIIB. </a:t>
            </a:r>
            <a:r>
              <a:rPr lang="id-ID" sz="1800" b="1">
                <a:solidFill>
                  <a:schemeClr val="tx1"/>
                </a:solidFill>
              </a:rPr>
              <a:t>PEMILIHAN UMUM</a:t>
            </a:r>
            <a:endParaRPr lang="id-ID" sz="1800">
              <a:solidFill>
                <a:schemeClr val="tx1"/>
              </a:solidFill>
            </a:endParaRPr>
          </a:p>
        </p:txBody>
      </p:sp>
      <p:sp>
        <p:nvSpPr>
          <p:cNvPr id="77866" name="Text Box 42"/>
          <p:cNvSpPr txBox="1">
            <a:spLocks noChangeArrowheads="1"/>
          </p:cNvSpPr>
          <p:nvPr/>
        </p:nvSpPr>
        <p:spPr bwMode="auto">
          <a:xfrm>
            <a:off x="8686800" y="76200"/>
            <a:ext cx="381000" cy="330200"/>
          </a:xfrm>
          <a:prstGeom prst="rect">
            <a:avLst/>
          </a:prstGeom>
          <a:noFill/>
          <a:ln w="9525" algn="ctr">
            <a:solidFill>
              <a:schemeClr val="tx1"/>
            </a:solidFill>
            <a:miter lim="800000"/>
            <a:headEnd/>
            <a:tailEnd/>
          </a:ln>
          <a:effectLst/>
        </p:spPr>
        <p:txBody>
          <a:bodyPr lIns="0" tIns="0" rIns="0" bIns="0" anchor="ctr" anchorCtr="1"/>
          <a:lstStyle/>
          <a:p>
            <a:pPr>
              <a:spcBef>
                <a:spcPct val="50000"/>
              </a:spcBef>
            </a:pPr>
            <a:r>
              <a:rPr lang="id-ID" sz="2000">
                <a:latin typeface="Arial Rounded MT Bold" pitchFamily="34" charset="0"/>
              </a:rPr>
              <a:t>2</a:t>
            </a:r>
            <a:r>
              <a:rPr lang="en-US" sz="2000">
                <a:latin typeface="Arial Rounded MT Bold" pitchFamily="34" charset="0"/>
              </a:rPr>
              <a:t>3</a:t>
            </a:r>
            <a:endParaRPr lang="id-ID" sz="2000">
              <a:latin typeface="Arial Rounded MT Bold" pitchFamily="34" charset="0"/>
            </a:endParaRPr>
          </a:p>
        </p:txBody>
      </p:sp>
      <p:sp>
        <p:nvSpPr>
          <p:cNvPr id="77867" name="Text Box 43"/>
          <p:cNvSpPr txBox="1">
            <a:spLocks noChangeArrowheads="1"/>
          </p:cNvSpPr>
          <p:nvPr/>
        </p:nvSpPr>
        <p:spPr bwMode="auto">
          <a:xfrm>
            <a:off x="304800" y="2895600"/>
            <a:ext cx="7010400" cy="1371600"/>
          </a:xfrm>
          <a:prstGeom prst="rect">
            <a:avLst/>
          </a:prstGeom>
          <a:solidFill>
            <a:srgbClr val="FFFF99"/>
          </a:solidFill>
          <a:ln w="9525" algn="ctr">
            <a:solidFill>
              <a:srgbClr val="000000"/>
            </a:solidFill>
            <a:miter lim="800000"/>
            <a:headEnd/>
            <a:tailEnd/>
          </a:ln>
          <a:effectLst/>
        </p:spPr>
        <p:txBody>
          <a:bodyPr lIns="0" tIns="0" rIns="0" bIns="0" anchor="ctr" anchorCtr="1"/>
          <a:lstStyle/>
          <a:p>
            <a:pPr>
              <a:spcBef>
                <a:spcPct val="50000"/>
              </a:spcBef>
            </a:pPr>
            <a:r>
              <a:rPr lang="id-ID" sz="4400"/>
              <a:t>PEMILIHAN UMUM</a:t>
            </a:r>
          </a:p>
          <a:p>
            <a:pPr>
              <a:spcBef>
                <a:spcPct val="50000"/>
              </a:spcBef>
            </a:pPr>
            <a:r>
              <a:rPr lang="id-ID" sz="2000"/>
              <a:t>“luber jurdil” setiap lima tahun</a:t>
            </a:r>
          </a:p>
        </p:txBody>
      </p:sp>
      <p:sp>
        <p:nvSpPr>
          <p:cNvPr id="77868" name="Text Box 44"/>
          <p:cNvSpPr txBox="1">
            <a:spLocks noChangeArrowheads="1"/>
          </p:cNvSpPr>
          <p:nvPr/>
        </p:nvSpPr>
        <p:spPr bwMode="auto">
          <a:xfrm>
            <a:off x="7543800" y="2895600"/>
            <a:ext cx="1371600" cy="1371600"/>
          </a:xfrm>
          <a:prstGeom prst="rect">
            <a:avLst/>
          </a:prstGeom>
          <a:solidFill>
            <a:srgbClr val="008000"/>
          </a:solidFill>
          <a:ln w="9525" algn="ctr">
            <a:solidFill>
              <a:srgbClr val="000000"/>
            </a:solidFill>
            <a:miter lim="800000"/>
            <a:headEnd/>
            <a:tailEnd/>
          </a:ln>
          <a:effectLst/>
        </p:spPr>
        <p:txBody>
          <a:bodyPr lIns="0" tIns="0" rIns="0" bIns="0" anchor="ctr" anchorCtr="1"/>
          <a:lstStyle/>
          <a:p>
            <a:pPr>
              <a:spcBef>
                <a:spcPct val="50000"/>
              </a:spcBef>
            </a:pPr>
            <a:r>
              <a:rPr lang="id-ID" sz="4400">
                <a:solidFill>
                  <a:schemeClr val="accent1"/>
                </a:solidFill>
              </a:rPr>
              <a:t>kpu</a:t>
            </a:r>
          </a:p>
        </p:txBody>
      </p:sp>
      <p:sp>
        <p:nvSpPr>
          <p:cNvPr id="77869" name="Text Box 45"/>
          <p:cNvSpPr txBox="1">
            <a:spLocks noChangeArrowheads="1"/>
          </p:cNvSpPr>
          <p:nvPr/>
        </p:nvSpPr>
        <p:spPr bwMode="auto">
          <a:xfrm>
            <a:off x="5715000" y="1447800"/>
            <a:ext cx="1600200" cy="990600"/>
          </a:xfrm>
          <a:prstGeom prst="rect">
            <a:avLst/>
          </a:prstGeom>
          <a:solidFill>
            <a:srgbClr val="FF3300"/>
          </a:solidFill>
          <a:ln w="9525" algn="ctr">
            <a:solidFill>
              <a:srgbClr val="000000"/>
            </a:solidFill>
            <a:miter lim="800000"/>
            <a:headEnd/>
            <a:tailEnd/>
          </a:ln>
          <a:effectLst/>
        </p:spPr>
        <p:txBody>
          <a:bodyPr lIns="0" tIns="0" rIns="0" bIns="0" anchor="ctr" anchorCtr="1"/>
          <a:lstStyle/>
          <a:p>
            <a:pPr>
              <a:spcBef>
                <a:spcPct val="50000"/>
              </a:spcBef>
            </a:pPr>
            <a:r>
              <a:rPr lang="id-ID" sz="2000"/>
              <a:t>Perseorangan</a:t>
            </a:r>
          </a:p>
        </p:txBody>
      </p:sp>
      <p:sp>
        <p:nvSpPr>
          <p:cNvPr id="77870" name="Text Box 46"/>
          <p:cNvSpPr txBox="1">
            <a:spLocks noChangeArrowheads="1"/>
          </p:cNvSpPr>
          <p:nvPr/>
        </p:nvSpPr>
        <p:spPr bwMode="auto">
          <a:xfrm>
            <a:off x="2057400" y="1447800"/>
            <a:ext cx="3352800" cy="990600"/>
          </a:xfrm>
          <a:prstGeom prst="rect">
            <a:avLst/>
          </a:prstGeom>
          <a:solidFill>
            <a:srgbClr val="FF3300"/>
          </a:solidFill>
          <a:ln w="9525" algn="ctr">
            <a:solidFill>
              <a:srgbClr val="000000"/>
            </a:solidFill>
            <a:miter lim="800000"/>
            <a:headEnd/>
            <a:tailEnd/>
          </a:ln>
          <a:effectLst/>
        </p:spPr>
        <p:txBody>
          <a:bodyPr lIns="0" tIns="0" rIns="0" bIns="0" anchor="ctr" anchorCtr="1"/>
          <a:lstStyle/>
          <a:p>
            <a:pPr>
              <a:spcBef>
                <a:spcPct val="50000"/>
              </a:spcBef>
            </a:pPr>
            <a:r>
              <a:rPr lang="en-US" sz="2000"/>
              <a:t>Partai Politik</a:t>
            </a:r>
            <a:endParaRPr lang="id-ID" sz="2000"/>
          </a:p>
        </p:txBody>
      </p:sp>
      <p:sp>
        <p:nvSpPr>
          <p:cNvPr id="77871" name="Text Box 47"/>
          <p:cNvSpPr txBox="1">
            <a:spLocks noChangeArrowheads="1"/>
          </p:cNvSpPr>
          <p:nvPr/>
        </p:nvSpPr>
        <p:spPr bwMode="auto">
          <a:xfrm>
            <a:off x="304800" y="1447800"/>
            <a:ext cx="1524000" cy="990600"/>
          </a:xfrm>
          <a:prstGeom prst="rect">
            <a:avLst/>
          </a:prstGeom>
          <a:solidFill>
            <a:srgbClr val="FF3300"/>
          </a:solidFill>
          <a:ln w="9525" algn="ctr">
            <a:solidFill>
              <a:srgbClr val="000000"/>
            </a:solidFill>
            <a:miter lim="800000"/>
            <a:headEnd/>
            <a:tailEnd/>
          </a:ln>
          <a:effectLst/>
        </p:spPr>
        <p:txBody>
          <a:bodyPr lIns="0" tIns="0" rIns="0" bIns="0" anchor="ctr" anchorCtr="1"/>
          <a:lstStyle/>
          <a:p>
            <a:pPr>
              <a:spcBef>
                <a:spcPct val="50000"/>
              </a:spcBef>
            </a:pPr>
            <a:r>
              <a:rPr lang="id-ID" sz="2000" dirty="0"/>
              <a:t>P</a:t>
            </a:r>
            <a:r>
              <a:rPr lang="en-US" sz="2000" dirty="0" err="1"/>
              <a:t>arpol</a:t>
            </a:r>
            <a:r>
              <a:rPr lang="id-ID" sz="2000" dirty="0"/>
              <a:t>/ Gabungan </a:t>
            </a:r>
            <a:r>
              <a:rPr lang="en-US" sz="2000" dirty="0" err="1"/>
              <a:t>Parpol</a:t>
            </a:r>
            <a:endParaRPr lang="id-ID" sz="2000" dirty="0"/>
          </a:p>
        </p:txBody>
      </p:sp>
      <p:sp>
        <p:nvSpPr>
          <p:cNvPr id="77872" name="Text Box 48"/>
          <p:cNvSpPr txBox="1">
            <a:spLocks noChangeArrowheads="1"/>
          </p:cNvSpPr>
          <p:nvPr/>
        </p:nvSpPr>
        <p:spPr bwMode="auto">
          <a:xfrm>
            <a:off x="304800" y="4724400"/>
            <a:ext cx="1524000" cy="990600"/>
          </a:xfrm>
          <a:prstGeom prst="rect">
            <a:avLst/>
          </a:prstGeom>
          <a:solidFill>
            <a:srgbClr val="0066FF"/>
          </a:solidFill>
          <a:ln w="28575" algn="ctr">
            <a:solidFill>
              <a:srgbClr val="000000"/>
            </a:solidFill>
            <a:miter lim="800000"/>
            <a:headEnd/>
            <a:tailEnd/>
          </a:ln>
          <a:effectLst/>
        </p:spPr>
        <p:txBody>
          <a:bodyPr lIns="0" tIns="0" rIns="0" bIns="0" anchor="ctr" anchorCtr="1"/>
          <a:lstStyle/>
          <a:p>
            <a:r>
              <a:rPr lang="id-ID" sz="2000"/>
              <a:t>Presiden dan Wapres</a:t>
            </a:r>
          </a:p>
        </p:txBody>
      </p:sp>
      <p:sp>
        <p:nvSpPr>
          <p:cNvPr id="77873" name="Text Box 49"/>
          <p:cNvSpPr txBox="1">
            <a:spLocks noChangeArrowheads="1"/>
          </p:cNvSpPr>
          <p:nvPr/>
        </p:nvSpPr>
        <p:spPr bwMode="auto">
          <a:xfrm>
            <a:off x="2057400" y="4724400"/>
            <a:ext cx="1524000" cy="990600"/>
          </a:xfrm>
          <a:prstGeom prst="rect">
            <a:avLst/>
          </a:prstGeom>
          <a:solidFill>
            <a:srgbClr val="0066FF"/>
          </a:solidFill>
          <a:ln w="28575" algn="ctr">
            <a:solidFill>
              <a:srgbClr val="000000"/>
            </a:solidFill>
            <a:miter lim="800000"/>
            <a:headEnd/>
            <a:tailEnd/>
          </a:ln>
          <a:effectLst/>
        </p:spPr>
        <p:txBody>
          <a:bodyPr lIns="0" tIns="0" rIns="0" bIns="0" anchor="ctr" anchorCtr="1"/>
          <a:lstStyle/>
          <a:p>
            <a:r>
              <a:rPr lang="en-US" sz="2000"/>
              <a:t>a</a:t>
            </a:r>
            <a:r>
              <a:rPr lang="id-ID" sz="2000"/>
              <a:t>nggota</a:t>
            </a:r>
            <a:endParaRPr lang="en-US" sz="2000"/>
          </a:p>
          <a:p>
            <a:r>
              <a:rPr lang="id-ID" sz="2000"/>
              <a:t>DPR</a:t>
            </a:r>
          </a:p>
        </p:txBody>
      </p:sp>
      <p:sp>
        <p:nvSpPr>
          <p:cNvPr id="77874" name="Text Box 50"/>
          <p:cNvSpPr txBox="1">
            <a:spLocks noChangeArrowheads="1"/>
          </p:cNvSpPr>
          <p:nvPr/>
        </p:nvSpPr>
        <p:spPr bwMode="auto">
          <a:xfrm>
            <a:off x="5762625" y="4724400"/>
            <a:ext cx="1524000" cy="990600"/>
          </a:xfrm>
          <a:prstGeom prst="rect">
            <a:avLst/>
          </a:prstGeom>
          <a:solidFill>
            <a:srgbClr val="0066FF"/>
          </a:solidFill>
          <a:ln w="28575" algn="ctr">
            <a:solidFill>
              <a:srgbClr val="000000"/>
            </a:solidFill>
            <a:miter lim="800000"/>
            <a:headEnd/>
            <a:tailEnd/>
          </a:ln>
          <a:effectLst/>
        </p:spPr>
        <p:txBody>
          <a:bodyPr lIns="0" tIns="0" rIns="0" bIns="0" anchor="ctr" anchorCtr="1"/>
          <a:lstStyle/>
          <a:p>
            <a:r>
              <a:rPr lang="en-US" sz="2000"/>
              <a:t>a</a:t>
            </a:r>
            <a:r>
              <a:rPr lang="id-ID" sz="2000"/>
              <a:t>nggota</a:t>
            </a:r>
            <a:endParaRPr lang="en-US" sz="2000"/>
          </a:p>
          <a:p>
            <a:r>
              <a:rPr lang="id-ID" sz="2000"/>
              <a:t>DPD</a:t>
            </a:r>
          </a:p>
        </p:txBody>
      </p:sp>
      <p:sp>
        <p:nvSpPr>
          <p:cNvPr id="77875" name="Text Box 51"/>
          <p:cNvSpPr txBox="1">
            <a:spLocks noChangeArrowheads="1"/>
          </p:cNvSpPr>
          <p:nvPr/>
        </p:nvSpPr>
        <p:spPr bwMode="auto">
          <a:xfrm>
            <a:off x="3886200" y="4724400"/>
            <a:ext cx="1524000" cy="990600"/>
          </a:xfrm>
          <a:prstGeom prst="rect">
            <a:avLst/>
          </a:prstGeom>
          <a:solidFill>
            <a:srgbClr val="0066FF"/>
          </a:solidFill>
          <a:ln w="28575" algn="ctr">
            <a:solidFill>
              <a:srgbClr val="000000"/>
            </a:solidFill>
            <a:miter lim="800000"/>
            <a:headEnd/>
            <a:tailEnd/>
          </a:ln>
          <a:effectLst/>
        </p:spPr>
        <p:txBody>
          <a:bodyPr lIns="0" tIns="0" rIns="0" bIns="0" anchor="ctr" anchorCtr="1"/>
          <a:lstStyle/>
          <a:p>
            <a:r>
              <a:rPr lang="en-US" sz="2000"/>
              <a:t>a</a:t>
            </a:r>
            <a:r>
              <a:rPr lang="id-ID" sz="2000"/>
              <a:t>nggota</a:t>
            </a:r>
            <a:endParaRPr lang="en-US" sz="2000"/>
          </a:p>
          <a:p>
            <a:r>
              <a:rPr lang="id-ID" sz="2000"/>
              <a:t>DPRD</a:t>
            </a:r>
          </a:p>
        </p:txBody>
      </p:sp>
      <p:grpSp>
        <p:nvGrpSpPr>
          <p:cNvPr id="2" name="Group 64"/>
          <p:cNvGrpSpPr>
            <a:grpSpLocks/>
          </p:cNvGrpSpPr>
          <p:nvPr/>
        </p:nvGrpSpPr>
        <p:grpSpPr bwMode="auto">
          <a:xfrm>
            <a:off x="1066800" y="2438400"/>
            <a:ext cx="0" cy="2286000"/>
            <a:chOff x="672" y="1536"/>
            <a:chExt cx="0" cy="1440"/>
          </a:xfrm>
        </p:grpSpPr>
        <p:sp>
          <p:nvSpPr>
            <p:cNvPr id="77876" name="Line 52"/>
            <p:cNvSpPr>
              <a:spLocks noChangeShapeType="1"/>
            </p:cNvSpPr>
            <p:nvPr/>
          </p:nvSpPr>
          <p:spPr bwMode="auto">
            <a:xfrm>
              <a:off x="672" y="2688"/>
              <a:ext cx="0" cy="288"/>
            </a:xfrm>
            <a:prstGeom prst="line">
              <a:avLst/>
            </a:prstGeom>
            <a:noFill/>
            <a:ln w="19050">
              <a:solidFill>
                <a:schemeClr val="tx1"/>
              </a:solidFill>
              <a:round/>
              <a:headEnd/>
              <a:tailEnd type="triangle" w="med" len="med"/>
            </a:ln>
            <a:effectLst/>
          </p:spPr>
          <p:txBody>
            <a:bodyPr lIns="0" tIns="0" rIns="0" bIns="0">
              <a:spAutoFit/>
            </a:bodyPr>
            <a:lstStyle/>
            <a:p>
              <a:endParaRPr lang="en-US"/>
            </a:p>
          </p:txBody>
        </p:sp>
        <p:sp>
          <p:nvSpPr>
            <p:cNvPr id="77880" name="Line 56"/>
            <p:cNvSpPr>
              <a:spLocks noChangeShapeType="1"/>
            </p:cNvSpPr>
            <p:nvPr/>
          </p:nvSpPr>
          <p:spPr bwMode="auto">
            <a:xfrm>
              <a:off x="672" y="1536"/>
              <a:ext cx="0" cy="288"/>
            </a:xfrm>
            <a:prstGeom prst="line">
              <a:avLst/>
            </a:prstGeom>
            <a:noFill/>
            <a:ln w="19050">
              <a:solidFill>
                <a:schemeClr val="tx1"/>
              </a:solidFill>
              <a:round/>
              <a:headEnd/>
              <a:tailEnd/>
            </a:ln>
            <a:effectLst/>
          </p:spPr>
          <p:txBody>
            <a:bodyPr lIns="0" tIns="0" rIns="0" bIns="0">
              <a:spAutoFit/>
            </a:bodyPr>
            <a:lstStyle/>
            <a:p>
              <a:endParaRPr lang="en-US"/>
            </a:p>
          </p:txBody>
        </p:sp>
        <p:sp>
          <p:nvSpPr>
            <p:cNvPr id="77884" name="Line 60"/>
            <p:cNvSpPr>
              <a:spLocks noChangeShapeType="1"/>
            </p:cNvSpPr>
            <p:nvPr/>
          </p:nvSpPr>
          <p:spPr bwMode="auto">
            <a:xfrm>
              <a:off x="672" y="1824"/>
              <a:ext cx="0" cy="864"/>
            </a:xfrm>
            <a:prstGeom prst="line">
              <a:avLst/>
            </a:prstGeom>
            <a:noFill/>
            <a:ln w="19050">
              <a:solidFill>
                <a:schemeClr val="tx1"/>
              </a:solidFill>
              <a:prstDash val="dash"/>
              <a:round/>
              <a:headEnd/>
              <a:tailEnd/>
            </a:ln>
            <a:effectLst/>
          </p:spPr>
          <p:txBody>
            <a:bodyPr lIns="0" tIns="0" rIns="0" bIns="0">
              <a:spAutoFit/>
            </a:bodyPr>
            <a:lstStyle/>
            <a:p>
              <a:endParaRPr lang="en-US"/>
            </a:p>
          </p:txBody>
        </p:sp>
      </p:grpSp>
      <p:grpSp>
        <p:nvGrpSpPr>
          <p:cNvPr id="3" name="Group 65"/>
          <p:cNvGrpSpPr>
            <a:grpSpLocks/>
          </p:cNvGrpSpPr>
          <p:nvPr/>
        </p:nvGrpSpPr>
        <p:grpSpPr bwMode="auto">
          <a:xfrm>
            <a:off x="2819400" y="2438400"/>
            <a:ext cx="0" cy="2286000"/>
            <a:chOff x="1776" y="1536"/>
            <a:chExt cx="0" cy="1440"/>
          </a:xfrm>
        </p:grpSpPr>
        <p:sp>
          <p:nvSpPr>
            <p:cNvPr id="77877" name="Line 53"/>
            <p:cNvSpPr>
              <a:spLocks noChangeShapeType="1"/>
            </p:cNvSpPr>
            <p:nvPr/>
          </p:nvSpPr>
          <p:spPr bwMode="auto">
            <a:xfrm>
              <a:off x="1776" y="2688"/>
              <a:ext cx="0" cy="288"/>
            </a:xfrm>
            <a:prstGeom prst="line">
              <a:avLst/>
            </a:prstGeom>
            <a:noFill/>
            <a:ln w="19050">
              <a:solidFill>
                <a:schemeClr val="tx1"/>
              </a:solidFill>
              <a:round/>
              <a:headEnd/>
              <a:tailEnd type="triangle" w="med" len="med"/>
            </a:ln>
            <a:effectLst/>
          </p:spPr>
          <p:txBody>
            <a:bodyPr lIns="0" tIns="0" rIns="0" bIns="0">
              <a:spAutoFit/>
            </a:bodyPr>
            <a:lstStyle/>
            <a:p>
              <a:endParaRPr lang="en-US"/>
            </a:p>
          </p:txBody>
        </p:sp>
        <p:sp>
          <p:nvSpPr>
            <p:cNvPr id="77881" name="Line 57"/>
            <p:cNvSpPr>
              <a:spLocks noChangeShapeType="1"/>
            </p:cNvSpPr>
            <p:nvPr/>
          </p:nvSpPr>
          <p:spPr bwMode="auto">
            <a:xfrm>
              <a:off x="1776" y="1536"/>
              <a:ext cx="0" cy="288"/>
            </a:xfrm>
            <a:prstGeom prst="line">
              <a:avLst/>
            </a:prstGeom>
            <a:noFill/>
            <a:ln w="19050">
              <a:solidFill>
                <a:schemeClr val="tx1"/>
              </a:solidFill>
              <a:round/>
              <a:headEnd/>
              <a:tailEnd/>
            </a:ln>
            <a:effectLst/>
          </p:spPr>
          <p:txBody>
            <a:bodyPr lIns="0" tIns="0" rIns="0" bIns="0">
              <a:spAutoFit/>
            </a:bodyPr>
            <a:lstStyle/>
            <a:p>
              <a:endParaRPr lang="en-US"/>
            </a:p>
          </p:txBody>
        </p:sp>
        <p:sp>
          <p:nvSpPr>
            <p:cNvPr id="77885" name="Line 61"/>
            <p:cNvSpPr>
              <a:spLocks noChangeShapeType="1"/>
            </p:cNvSpPr>
            <p:nvPr/>
          </p:nvSpPr>
          <p:spPr bwMode="auto">
            <a:xfrm>
              <a:off x="1776" y="1824"/>
              <a:ext cx="0" cy="864"/>
            </a:xfrm>
            <a:prstGeom prst="line">
              <a:avLst/>
            </a:prstGeom>
            <a:noFill/>
            <a:ln w="19050">
              <a:solidFill>
                <a:schemeClr val="tx1"/>
              </a:solidFill>
              <a:prstDash val="dash"/>
              <a:round/>
              <a:headEnd/>
              <a:tailEnd/>
            </a:ln>
            <a:effectLst/>
          </p:spPr>
          <p:txBody>
            <a:bodyPr lIns="0" tIns="0" rIns="0" bIns="0">
              <a:spAutoFit/>
            </a:bodyPr>
            <a:lstStyle/>
            <a:p>
              <a:endParaRPr lang="en-US"/>
            </a:p>
          </p:txBody>
        </p:sp>
      </p:grpSp>
      <p:grpSp>
        <p:nvGrpSpPr>
          <p:cNvPr id="4" name="Group 66"/>
          <p:cNvGrpSpPr>
            <a:grpSpLocks/>
          </p:cNvGrpSpPr>
          <p:nvPr/>
        </p:nvGrpSpPr>
        <p:grpSpPr bwMode="auto">
          <a:xfrm>
            <a:off x="4648200" y="2438400"/>
            <a:ext cx="0" cy="2286000"/>
            <a:chOff x="2928" y="1536"/>
            <a:chExt cx="0" cy="1440"/>
          </a:xfrm>
        </p:grpSpPr>
        <p:sp>
          <p:nvSpPr>
            <p:cNvPr id="77878" name="Line 54"/>
            <p:cNvSpPr>
              <a:spLocks noChangeShapeType="1"/>
            </p:cNvSpPr>
            <p:nvPr/>
          </p:nvSpPr>
          <p:spPr bwMode="auto">
            <a:xfrm>
              <a:off x="2928" y="2688"/>
              <a:ext cx="0" cy="288"/>
            </a:xfrm>
            <a:prstGeom prst="line">
              <a:avLst/>
            </a:prstGeom>
            <a:noFill/>
            <a:ln w="19050">
              <a:solidFill>
                <a:schemeClr val="tx1"/>
              </a:solidFill>
              <a:round/>
              <a:headEnd/>
              <a:tailEnd type="triangle" w="med" len="med"/>
            </a:ln>
            <a:effectLst/>
          </p:spPr>
          <p:txBody>
            <a:bodyPr lIns="0" tIns="0" rIns="0" bIns="0">
              <a:spAutoFit/>
            </a:bodyPr>
            <a:lstStyle/>
            <a:p>
              <a:endParaRPr lang="en-US"/>
            </a:p>
          </p:txBody>
        </p:sp>
        <p:sp>
          <p:nvSpPr>
            <p:cNvPr id="77882" name="Line 58"/>
            <p:cNvSpPr>
              <a:spLocks noChangeShapeType="1"/>
            </p:cNvSpPr>
            <p:nvPr/>
          </p:nvSpPr>
          <p:spPr bwMode="auto">
            <a:xfrm>
              <a:off x="2928" y="1536"/>
              <a:ext cx="0" cy="288"/>
            </a:xfrm>
            <a:prstGeom prst="line">
              <a:avLst/>
            </a:prstGeom>
            <a:noFill/>
            <a:ln w="19050">
              <a:solidFill>
                <a:schemeClr val="tx1"/>
              </a:solidFill>
              <a:round/>
              <a:headEnd/>
              <a:tailEnd/>
            </a:ln>
            <a:effectLst/>
          </p:spPr>
          <p:txBody>
            <a:bodyPr lIns="0" tIns="0" rIns="0" bIns="0">
              <a:spAutoFit/>
            </a:bodyPr>
            <a:lstStyle/>
            <a:p>
              <a:endParaRPr lang="en-US"/>
            </a:p>
          </p:txBody>
        </p:sp>
        <p:sp>
          <p:nvSpPr>
            <p:cNvPr id="77886" name="Line 62"/>
            <p:cNvSpPr>
              <a:spLocks noChangeShapeType="1"/>
            </p:cNvSpPr>
            <p:nvPr/>
          </p:nvSpPr>
          <p:spPr bwMode="auto">
            <a:xfrm>
              <a:off x="2928" y="1824"/>
              <a:ext cx="0" cy="864"/>
            </a:xfrm>
            <a:prstGeom prst="line">
              <a:avLst/>
            </a:prstGeom>
            <a:noFill/>
            <a:ln w="19050">
              <a:solidFill>
                <a:schemeClr val="tx1"/>
              </a:solidFill>
              <a:prstDash val="dash"/>
              <a:round/>
              <a:headEnd/>
              <a:tailEnd/>
            </a:ln>
            <a:effectLst/>
          </p:spPr>
          <p:txBody>
            <a:bodyPr lIns="0" tIns="0" rIns="0" bIns="0">
              <a:spAutoFit/>
            </a:bodyPr>
            <a:lstStyle/>
            <a:p>
              <a:endParaRPr lang="en-US"/>
            </a:p>
          </p:txBody>
        </p:sp>
      </p:grpSp>
      <p:grpSp>
        <p:nvGrpSpPr>
          <p:cNvPr id="5" name="Group 67"/>
          <p:cNvGrpSpPr>
            <a:grpSpLocks/>
          </p:cNvGrpSpPr>
          <p:nvPr/>
        </p:nvGrpSpPr>
        <p:grpSpPr bwMode="auto">
          <a:xfrm>
            <a:off x="6524625" y="2438400"/>
            <a:ext cx="0" cy="2286000"/>
            <a:chOff x="4110" y="1536"/>
            <a:chExt cx="0" cy="1440"/>
          </a:xfrm>
        </p:grpSpPr>
        <p:sp>
          <p:nvSpPr>
            <p:cNvPr id="77879" name="Line 55"/>
            <p:cNvSpPr>
              <a:spLocks noChangeShapeType="1"/>
            </p:cNvSpPr>
            <p:nvPr/>
          </p:nvSpPr>
          <p:spPr bwMode="auto">
            <a:xfrm>
              <a:off x="4110" y="2688"/>
              <a:ext cx="0" cy="288"/>
            </a:xfrm>
            <a:prstGeom prst="line">
              <a:avLst/>
            </a:prstGeom>
            <a:noFill/>
            <a:ln w="19050">
              <a:solidFill>
                <a:schemeClr val="tx1"/>
              </a:solidFill>
              <a:round/>
              <a:headEnd/>
              <a:tailEnd type="triangle" w="med" len="med"/>
            </a:ln>
            <a:effectLst/>
          </p:spPr>
          <p:txBody>
            <a:bodyPr lIns="0" tIns="0" rIns="0" bIns="0">
              <a:spAutoFit/>
            </a:bodyPr>
            <a:lstStyle/>
            <a:p>
              <a:endParaRPr lang="en-US"/>
            </a:p>
          </p:txBody>
        </p:sp>
        <p:sp>
          <p:nvSpPr>
            <p:cNvPr id="77883" name="Line 59"/>
            <p:cNvSpPr>
              <a:spLocks noChangeShapeType="1"/>
            </p:cNvSpPr>
            <p:nvPr/>
          </p:nvSpPr>
          <p:spPr bwMode="auto">
            <a:xfrm>
              <a:off x="4110" y="1536"/>
              <a:ext cx="0" cy="288"/>
            </a:xfrm>
            <a:prstGeom prst="line">
              <a:avLst/>
            </a:prstGeom>
            <a:noFill/>
            <a:ln w="19050">
              <a:solidFill>
                <a:schemeClr val="tx1"/>
              </a:solidFill>
              <a:round/>
              <a:headEnd/>
              <a:tailEnd/>
            </a:ln>
            <a:effectLst/>
          </p:spPr>
          <p:txBody>
            <a:bodyPr lIns="0" tIns="0" rIns="0" bIns="0">
              <a:spAutoFit/>
            </a:bodyPr>
            <a:lstStyle/>
            <a:p>
              <a:endParaRPr lang="en-US"/>
            </a:p>
          </p:txBody>
        </p:sp>
        <p:sp>
          <p:nvSpPr>
            <p:cNvPr id="77887" name="Line 63"/>
            <p:cNvSpPr>
              <a:spLocks noChangeShapeType="1"/>
            </p:cNvSpPr>
            <p:nvPr/>
          </p:nvSpPr>
          <p:spPr bwMode="auto">
            <a:xfrm>
              <a:off x="4110" y="1824"/>
              <a:ext cx="0" cy="864"/>
            </a:xfrm>
            <a:prstGeom prst="line">
              <a:avLst/>
            </a:prstGeom>
            <a:noFill/>
            <a:ln w="19050">
              <a:solidFill>
                <a:schemeClr val="tx1"/>
              </a:solidFill>
              <a:prstDash val="dash"/>
              <a:round/>
              <a:headEnd/>
              <a:tailEnd/>
            </a:ln>
            <a:effectLst/>
          </p:spPr>
          <p:txBody>
            <a:bodyPr lIns="0" tIns="0" rIns="0" bIns="0">
              <a:spAutoFit/>
            </a:bodyPr>
            <a:lstStyle/>
            <a:p>
              <a:endParaRPr lang="en-US"/>
            </a:p>
          </p:txBody>
        </p:sp>
      </p:gr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77868"/>
                                        </p:tgtEl>
                                        <p:attrNameLst>
                                          <p:attrName>style.visibility</p:attrName>
                                        </p:attrNameLst>
                                      </p:cBhvr>
                                      <p:to>
                                        <p:strVal val="visible"/>
                                      </p:to>
                                    </p:set>
                                    <p:anim from="(-#ppt_w/2)" to="(#ppt_x)" calcmode="lin" valueType="num">
                                      <p:cBhvr>
                                        <p:cTn id="7" dur="600" fill="hold">
                                          <p:stCondLst>
                                            <p:cond delay="0"/>
                                          </p:stCondLst>
                                        </p:cTn>
                                        <p:tgtEl>
                                          <p:spTgt spid="77868"/>
                                        </p:tgtEl>
                                        <p:attrNameLst>
                                          <p:attrName>ppt_x</p:attrName>
                                        </p:attrNameLst>
                                      </p:cBhvr>
                                    </p:anim>
                                    <p:anim from="0" to="-1.0" calcmode="lin" valueType="num">
                                      <p:cBhvr>
                                        <p:cTn id="8" dur="200" decel="50000" autoRev="1" fill="hold">
                                          <p:stCondLst>
                                            <p:cond delay="600"/>
                                          </p:stCondLst>
                                        </p:cTn>
                                        <p:tgtEl>
                                          <p:spTgt spid="77868"/>
                                        </p:tgtEl>
                                        <p:attrNameLst>
                                          <p:attrName>xshear</p:attrName>
                                        </p:attrNameLst>
                                      </p:cBhvr>
                                    </p:anim>
                                    <p:animScale>
                                      <p:cBhvr>
                                        <p:cTn id="9" dur="200" decel="100000" autoRev="1" fill="hold">
                                          <p:stCondLst>
                                            <p:cond delay="600"/>
                                          </p:stCondLst>
                                        </p:cTn>
                                        <p:tgtEl>
                                          <p:spTgt spid="77868"/>
                                        </p:tgtEl>
                                      </p:cBhvr>
                                      <p:from x="100000" y="100000"/>
                                      <p:to x="80000" y="100000"/>
                                    </p:animScale>
                                    <p:anim by="(#ppt_h/3+#ppt_w*0.1)" calcmode="lin" valueType="num">
                                      <p:cBhvr additive="sum">
                                        <p:cTn id="10" dur="200" decel="100000" autoRev="1" fill="hold">
                                          <p:stCondLst>
                                            <p:cond delay="600"/>
                                          </p:stCondLst>
                                        </p:cTn>
                                        <p:tgtEl>
                                          <p:spTgt spid="77868"/>
                                        </p:tgtEl>
                                        <p:attrNameLst>
                                          <p:attrName>ppt_x</p:attrName>
                                        </p:attrNameLst>
                                      </p:cBhvr>
                                    </p:anim>
                                  </p:childTnLst>
                                </p:cTn>
                              </p:par>
                            </p:childTnLst>
                          </p:cTn>
                        </p:par>
                        <p:par>
                          <p:cTn id="11" fill="hold">
                            <p:stCondLst>
                              <p:cond delay="1000"/>
                            </p:stCondLst>
                            <p:childTnLst>
                              <p:par>
                                <p:cTn id="12" presetID="34" presetClass="entr" presetSubtype="0" fill="hold" grpId="0" nodeType="afterEffect">
                                  <p:stCondLst>
                                    <p:cond delay="0"/>
                                  </p:stCondLst>
                                  <p:childTnLst>
                                    <p:set>
                                      <p:cBhvr>
                                        <p:cTn id="13" dur="1" fill="hold">
                                          <p:stCondLst>
                                            <p:cond delay="0"/>
                                          </p:stCondLst>
                                        </p:cTn>
                                        <p:tgtEl>
                                          <p:spTgt spid="77867"/>
                                        </p:tgtEl>
                                        <p:attrNameLst>
                                          <p:attrName>style.visibility</p:attrName>
                                        </p:attrNameLst>
                                      </p:cBhvr>
                                      <p:to>
                                        <p:strVal val="visible"/>
                                      </p:to>
                                    </p:set>
                                    <p:anim from="(-#ppt_w/2)" to="(#ppt_x)" calcmode="lin" valueType="num">
                                      <p:cBhvr>
                                        <p:cTn id="14" dur="600" fill="hold">
                                          <p:stCondLst>
                                            <p:cond delay="0"/>
                                          </p:stCondLst>
                                        </p:cTn>
                                        <p:tgtEl>
                                          <p:spTgt spid="77867"/>
                                        </p:tgtEl>
                                        <p:attrNameLst>
                                          <p:attrName>ppt_x</p:attrName>
                                        </p:attrNameLst>
                                      </p:cBhvr>
                                    </p:anim>
                                    <p:anim from="0" to="-1.0" calcmode="lin" valueType="num">
                                      <p:cBhvr>
                                        <p:cTn id="15" dur="200" decel="50000" autoRev="1" fill="hold">
                                          <p:stCondLst>
                                            <p:cond delay="600"/>
                                          </p:stCondLst>
                                        </p:cTn>
                                        <p:tgtEl>
                                          <p:spTgt spid="77867"/>
                                        </p:tgtEl>
                                        <p:attrNameLst>
                                          <p:attrName>xshear</p:attrName>
                                        </p:attrNameLst>
                                      </p:cBhvr>
                                    </p:anim>
                                    <p:animScale>
                                      <p:cBhvr>
                                        <p:cTn id="16" dur="200" decel="100000" autoRev="1" fill="hold">
                                          <p:stCondLst>
                                            <p:cond delay="600"/>
                                          </p:stCondLst>
                                        </p:cTn>
                                        <p:tgtEl>
                                          <p:spTgt spid="77867"/>
                                        </p:tgtEl>
                                      </p:cBhvr>
                                      <p:from x="100000" y="100000"/>
                                      <p:to x="80000" y="100000"/>
                                    </p:animScale>
                                    <p:anim by="(#ppt_h/3+#ppt_w*0.1)" calcmode="lin" valueType="num">
                                      <p:cBhvr additive="sum">
                                        <p:cTn id="17" dur="200" decel="100000" autoRev="1" fill="hold">
                                          <p:stCondLst>
                                            <p:cond delay="600"/>
                                          </p:stCondLst>
                                        </p:cTn>
                                        <p:tgtEl>
                                          <p:spTgt spid="77867"/>
                                        </p:tgtEl>
                                        <p:attrNameLst>
                                          <p:attrName>ppt_x</p:attrName>
                                        </p:attrNameLst>
                                      </p:cBhvr>
                                    </p:anim>
                                  </p:childTnLst>
                                </p:cTn>
                              </p:par>
                            </p:childTnLst>
                          </p:cTn>
                        </p:par>
                        <p:par>
                          <p:cTn id="18" fill="hold">
                            <p:stCondLst>
                              <p:cond delay="2000"/>
                            </p:stCondLst>
                            <p:childTnLst>
                              <p:par>
                                <p:cTn id="19" presetID="2" presetClass="entr" presetSubtype="1" fill="hold" grpId="0" nodeType="afterEffect">
                                  <p:stCondLst>
                                    <p:cond delay="0"/>
                                  </p:stCondLst>
                                  <p:childTnLst>
                                    <p:set>
                                      <p:cBhvr>
                                        <p:cTn id="20" dur="1" fill="hold">
                                          <p:stCondLst>
                                            <p:cond delay="0"/>
                                          </p:stCondLst>
                                        </p:cTn>
                                        <p:tgtEl>
                                          <p:spTgt spid="77871"/>
                                        </p:tgtEl>
                                        <p:attrNameLst>
                                          <p:attrName>style.visibility</p:attrName>
                                        </p:attrNameLst>
                                      </p:cBhvr>
                                      <p:to>
                                        <p:strVal val="visible"/>
                                      </p:to>
                                    </p:set>
                                    <p:anim calcmode="lin" valueType="num">
                                      <p:cBhvr additive="base">
                                        <p:cTn id="21" dur="500" fill="hold"/>
                                        <p:tgtEl>
                                          <p:spTgt spid="77871"/>
                                        </p:tgtEl>
                                        <p:attrNameLst>
                                          <p:attrName>ppt_x</p:attrName>
                                        </p:attrNameLst>
                                      </p:cBhvr>
                                      <p:tavLst>
                                        <p:tav tm="0">
                                          <p:val>
                                            <p:strVal val="#ppt_x"/>
                                          </p:val>
                                        </p:tav>
                                        <p:tav tm="100000">
                                          <p:val>
                                            <p:strVal val="#ppt_x"/>
                                          </p:val>
                                        </p:tav>
                                      </p:tavLst>
                                    </p:anim>
                                    <p:anim calcmode="lin" valueType="num">
                                      <p:cBhvr additive="base">
                                        <p:cTn id="22" dur="500" fill="hold"/>
                                        <p:tgtEl>
                                          <p:spTgt spid="77871"/>
                                        </p:tgtEl>
                                        <p:attrNameLst>
                                          <p:attrName>ppt_y</p:attrName>
                                        </p:attrNameLst>
                                      </p:cBhvr>
                                      <p:tavLst>
                                        <p:tav tm="0">
                                          <p:val>
                                            <p:strVal val="0-#ppt_h/2"/>
                                          </p:val>
                                        </p:tav>
                                        <p:tav tm="100000">
                                          <p:val>
                                            <p:strVal val="#ppt_y"/>
                                          </p:val>
                                        </p:tav>
                                      </p:tavLst>
                                    </p:anim>
                                  </p:childTnLst>
                                </p:cTn>
                              </p:par>
                            </p:childTnLst>
                          </p:cTn>
                        </p:par>
                        <p:par>
                          <p:cTn id="23" fill="hold">
                            <p:stCondLst>
                              <p:cond delay="2500"/>
                            </p:stCondLst>
                            <p:childTnLst>
                              <p:par>
                                <p:cTn id="24" presetID="18" presetClass="entr" presetSubtype="6" fill="hold" nodeType="after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strips(downRight)">
                                      <p:cBhvr>
                                        <p:cTn id="26" dur="500"/>
                                        <p:tgtEl>
                                          <p:spTgt spid="2"/>
                                        </p:tgtEl>
                                      </p:cBhvr>
                                    </p:animEffect>
                                  </p:childTnLst>
                                </p:cTn>
                              </p:par>
                            </p:childTnLst>
                          </p:cTn>
                        </p:par>
                        <p:par>
                          <p:cTn id="27" fill="hold">
                            <p:stCondLst>
                              <p:cond delay="3000"/>
                            </p:stCondLst>
                            <p:childTnLst>
                              <p:par>
                                <p:cTn id="28" presetID="2" presetClass="entr" presetSubtype="4" fill="hold" grpId="0" nodeType="afterEffect">
                                  <p:stCondLst>
                                    <p:cond delay="0"/>
                                  </p:stCondLst>
                                  <p:childTnLst>
                                    <p:set>
                                      <p:cBhvr>
                                        <p:cTn id="29" dur="1" fill="hold">
                                          <p:stCondLst>
                                            <p:cond delay="0"/>
                                          </p:stCondLst>
                                        </p:cTn>
                                        <p:tgtEl>
                                          <p:spTgt spid="77872"/>
                                        </p:tgtEl>
                                        <p:attrNameLst>
                                          <p:attrName>style.visibility</p:attrName>
                                        </p:attrNameLst>
                                      </p:cBhvr>
                                      <p:to>
                                        <p:strVal val="visible"/>
                                      </p:to>
                                    </p:set>
                                    <p:anim calcmode="lin" valueType="num">
                                      <p:cBhvr additive="base">
                                        <p:cTn id="30" dur="500" fill="hold"/>
                                        <p:tgtEl>
                                          <p:spTgt spid="77872"/>
                                        </p:tgtEl>
                                        <p:attrNameLst>
                                          <p:attrName>ppt_x</p:attrName>
                                        </p:attrNameLst>
                                      </p:cBhvr>
                                      <p:tavLst>
                                        <p:tav tm="0">
                                          <p:val>
                                            <p:strVal val="#ppt_x"/>
                                          </p:val>
                                        </p:tav>
                                        <p:tav tm="100000">
                                          <p:val>
                                            <p:strVal val="#ppt_x"/>
                                          </p:val>
                                        </p:tav>
                                      </p:tavLst>
                                    </p:anim>
                                    <p:anim calcmode="lin" valueType="num">
                                      <p:cBhvr additive="base">
                                        <p:cTn id="31" dur="500" fill="hold"/>
                                        <p:tgtEl>
                                          <p:spTgt spid="77872"/>
                                        </p:tgtEl>
                                        <p:attrNameLst>
                                          <p:attrName>ppt_y</p:attrName>
                                        </p:attrNameLst>
                                      </p:cBhvr>
                                      <p:tavLst>
                                        <p:tav tm="0">
                                          <p:val>
                                            <p:strVal val="1+#ppt_h/2"/>
                                          </p:val>
                                        </p:tav>
                                        <p:tav tm="100000">
                                          <p:val>
                                            <p:strVal val="#ppt_y"/>
                                          </p:val>
                                        </p:tav>
                                      </p:tavLst>
                                    </p:anim>
                                  </p:childTnLst>
                                </p:cTn>
                              </p:par>
                            </p:childTnLst>
                          </p:cTn>
                        </p:par>
                        <p:par>
                          <p:cTn id="32" fill="hold">
                            <p:stCondLst>
                              <p:cond delay="3500"/>
                            </p:stCondLst>
                            <p:childTnLst>
                              <p:par>
                                <p:cTn id="33" presetID="2" presetClass="entr" presetSubtype="1" fill="hold" grpId="0" nodeType="afterEffect">
                                  <p:stCondLst>
                                    <p:cond delay="0"/>
                                  </p:stCondLst>
                                  <p:childTnLst>
                                    <p:set>
                                      <p:cBhvr>
                                        <p:cTn id="34" dur="1" fill="hold">
                                          <p:stCondLst>
                                            <p:cond delay="0"/>
                                          </p:stCondLst>
                                        </p:cTn>
                                        <p:tgtEl>
                                          <p:spTgt spid="77870"/>
                                        </p:tgtEl>
                                        <p:attrNameLst>
                                          <p:attrName>style.visibility</p:attrName>
                                        </p:attrNameLst>
                                      </p:cBhvr>
                                      <p:to>
                                        <p:strVal val="visible"/>
                                      </p:to>
                                    </p:set>
                                    <p:anim calcmode="lin" valueType="num">
                                      <p:cBhvr additive="base">
                                        <p:cTn id="35" dur="500" fill="hold"/>
                                        <p:tgtEl>
                                          <p:spTgt spid="77870"/>
                                        </p:tgtEl>
                                        <p:attrNameLst>
                                          <p:attrName>ppt_x</p:attrName>
                                        </p:attrNameLst>
                                      </p:cBhvr>
                                      <p:tavLst>
                                        <p:tav tm="0">
                                          <p:val>
                                            <p:strVal val="#ppt_x"/>
                                          </p:val>
                                        </p:tav>
                                        <p:tav tm="100000">
                                          <p:val>
                                            <p:strVal val="#ppt_x"/>
                                          </p:val>
                                        </p:tav>
                                      </p:tavLst>
                                    </p:anim>
                                    <p:anim calcmode="lin" valueType="num">
                                      <p:cBhvr additive="base">
                                        <p:cTn id="36" dur="500" fill="hold"/>
                                        <p:tgtEl>
                                          <p:spTgt spid="77870"/>
                                        </p:tgtEl>
                                        <p:attrNameLst>
                                          <p:attrName>ppt_y</p:attrName>
                                        </p:attrNameLst>
                                      </p:cBhvr>
                                      <p:tavLst>
                                        <p:tav tm="0">
                                          <p:val>
                                            <p:strVal val="0-#ppt_h/2"/>
                                          </p:val>
                                        </p:tav>
                                        <p:tav tm="100000">
                                          <p:val>
                                            <p:strVal val="#ppt_y"/>
                                          </p:val>
                                        </p:tav>
                                      </p:tavLst>
                                    </p:anim>
                                  </p:childTnLst>
                                </p:cTn>
                              </p:par>
                            </p:childTnLst>
                          </p:cTn>
                        </p:par>
                        <p:par>
                          <p:cTn id="37" fill="hold">
                            <p:stCondLst>
                              <p:cond delay="4000"/>
                            </p:stCondLst>
                            <p:childTnLst>
                              <p:par>
                                <p:cTn id="38" presetID="18" presetClass="entr" presetSubtype="6" fill="hold" nodeType="afterEffect">
                                  <p:stCondLst>
                                    <p:cond delay="0"/>
                                  </p:stCondLst>
                                  <p:childTnLst>
                                    <p:set>
                                      <p:cBhvr>
                                        <p:cTn id="39" dur="1" fill="hold">
                                          <p:stCondLst>
                                            <p:cond delay="0"/>
                                          </p:stCondLst>
                                        </p:cTn>
                                        <p:tgtEl>
                                          <p:spTgt spid="3"/>
                                        </p:tgtEl>
                                        <p:attrNameLst>
                                          <p:attrName>style.visibility</p:attrName>
                                        </p:attrNameLst>
                                      </p:cBhvr>
                                      <p:to>
                                        <p:strVal val="visible"/>
                                      </p:to>
                                    </p:set>
                                    <p:animEffect transition="in" filter="strips(downRight)">
                                      <p:cBhvr>
                                        <p:cTn id="40" dur="500"/>
                                        <p:tgtEl>
                                          <p:spTgt spid="3"/>
                                        </p:tgtEl>
                                      </p:cBhvr>
                                    </p:animEffect>
                                  </p:childTnLst>
                                </p:cTn>
                              </p:par>
                              <p:par>
                                <p:cTn id="41" presetID="18" presetClass="entr" presetSubtype="6" fill="hold" nodeType="with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strips(downRight)">
                                      <p:cBhvr>
                                        <p:cTn id="43" dur="500"/>
                                        <p:tgtEl>
                                          <p:spTgt spid="4"/>
                                        </p:tgtEl>
                                      </p:cBhvr>
                                    </p:animEffect>
                                  </p:childTnLst>
                                </p:cTn>
                              </p:par>
                            </p:childTnLst>
                          </p:cTn>
                        </p:par>
                        <p:par>
                          <p:cTn id="44" fill="hold">
                            <p:stCondLst>
                              <p:cond delay="4500"/>
                            </p:stCondLst>
                            <p:childTnLst>
                              <p:par>
                                <p:cTn id="45" presetID="2" presetClass="entr" presetSubtype="4" fill="hold" grpId="0" nodeType="afterEffect">
                                  <p:stCondLst>
                                    <p:cond delay="0"/>
                                  </p:stCondLst>
                                  <p:childTnLst>
                                    <p:set>
                                      <p:cBhvr>
                                        <p:cTn id="46" dur="1" fill="hold">
                                          <p:stCondLst>
                                            <p:cond delay="0"/>
                                          </p:stCondLst>
                                        </p:cTn>
                                        <p:tgtEl>
                                          <p:spTgt spid="77873"/>
                                        </p:tgtEl>
                                        <p:attrNameLst>
                                          <p:attrName>style.visibility</p:attrName>
                                        </p:attrNameLst>
                                      </p:cBhvr>
                                      <p:to>
                                        <p:strVal val="visible"/>
                                      </p:to>
                                    </p:set>
                                    <p:anim calcmode="lin" valueType="num">
                                      <p:cBhvr additive="base">
                                        <p:cTn id="47" dur="500" fill="hold"/>
                                        <p:tgtEl>
                                          <p:spTgt spid="77873"/>
                                        </p:tgtEl>
                                        <p:attrNameLst>
                                          <p:attrName>ppt_x</p:attrName>
                                        </p:attrNameLst>
                                      </p:cBhvr>
                                      <p:tavLst>
                                        <p:tav tm="0">
                                          <p:val>
                                            <p:strVal val="#ppt_x"/>
                                          </p:val>
                                        </p:tav>
                                        <p:tav tm="100000">
                                          <p:val>
                                            <p:strVal val="#ppt_x"/>
                                          </p:val>
                                        </p:tav>
                                      </p:tavLst>
                                    </p:anim>
                                    <p:anim calcmode="lin" valueType="num">
                                      <p:cBhvr additive="base">
                                        <p:cTn id="48" dur="500" fill="hold"/>
                                        <p:tgtEl>
                                          <p:spTgt spid="77873"/>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77875"/>
                                        </p:tgtEl>
                                        <p:attrNameLst>
                                          <p:attrName>style.visibility</p:attrName>
                                        </p:attrNameLst>
                                      </p:cBhvr>
                                      <p:to>
                                        <p:strVal val="visible"/>
                                      </p:to>
                                    </p:set>
                                    <p:anim calcmode="lin" valueType="num">
                                      <p:cBhvr additive="base">
                                        <p:cTn id="51" dur="500" fill="hold"/>
                                        <p:tgtEl>
                                          <p:spTgt spid="77875"/>
                                        </p:tgtEl>
                                        <p:attrNameLst>
                                          <p:attrName>ppt_x</p:attrName>
                                        </p:attrNameLst>
                                      </p:cBhvr>
                                      <p:tavLst>
                                        <p:tav tm="0">
                                          <p:val>
                                            <p:strVal val="#ppt_x"/>
                                          </p:val>
                                        </p:tav>
                                        <p:tav tm="100000">
                                          <p:val>
                                            <p:strVal val="#ppt_x"/>
                                          </p:val>
                                        </p:tav>
                                      </p:tavLst>
                                    </p:anim>
                                    <p:anim calcmode="lin" valueType="num">
                                      <p:cBhvr additive="base">
                                        <p:cTn id="52" dur="500" fill="hold"/>
                                        <p:tgtEl>
                                          <p:spTgt spid="77875"/>
                                        </p:tgtEl>
                                        <p:attrNameLst>
                                          <p:attrName>ppt_y</p:attrName>
                                        </p:attrNameLst>
                                      </p:cBhvr>
                                      <p:tavLst>
                                        <p:tav tm="0">
                                          <p:val>
                                            <p:strVal val="1+#ppt_h/2"/>
                                          </p:val>
                                        </p:tav>
                                        <p:tav tm="100000">
                                          <p:val>
                                            <p:strVal val="#ppt_y"/>
                                          </p:val>
                                        </p:tav>
                                      </p:tavLst>
                                    </p:anim>
                                  </p:childTnLst>
                                </p:cTn>
                              </p:par>
                            </p:childTnLst>
                          </p:cTn>
                        </p:par>
                        <p:par>
                          <p:cTn id="53" fill="hold">
                            <p:stCondLst>
                              <p:cond delay="5000"/>
                            </p:stCondLst>
                            <p:childTnLst>
                              <p:par>
                                <p:cTn id="54" presetID="2" presetClass="entr" presetSubtype="1" fill="hold" grpId="0" nodeType="afterEffect">
                                  <p:stCondLst>
                                    <p:cond delay="0"/>
                                  </p:stCondLst>
                                  <p:childTnLst>
                                    <p:set>
                                      <p:cBhvr>
                                        <p:cTn id="55" dur="1" fill="hold">
                                          <p:stCondLst>
                                            <p:cond delay="0"/>
                                          </p:stCondLst>
                                        </p:cTn>
                                        <p:tgtEl>
                                          <p:spTgt spid="77869"/>
                                        </p:tgtEl>
                                        <p:attrNameLst>
                                          <p:attrName>style.visibility</p:attrName>
                                        </p:attrNameLst>
                                      </p:cBhvr>
                                      <p:to>
                                        <p:strVal val="visible"/>
                                      </p:to>
                                    </p:set>
                                    <p:anim calcmode="lin" valueType="num">
                                      <p:cBhvr additive="base">
                                        <p:cTn id="56" dur="500" fill="hold"/>
                                        <p:tgtEl>
                                          <p:spTgt spid="77869"/>
                                        </p:tgtEl>
                                        <p:attrNameLst>
                                          <p:attrName>ppt_x</p:attrName>
                                        </p:attrNameLst>
                                      </p:cBhvr>
                                      <p:tavLst>
                                        <p:tav tm="0">
                                          <p:val>
                                            <p:strVal val="#ppt_x"/>
                                          </p:val>
                                        </p:tav>
                                        <p:tav tm="100000">
                                          <p:val>
                                            <p:strVal val="#ppt_x"/>
                                          </p:val>
                                        </p:tav>
                                      </p:tavLst>
                                    </p:anim>
                                    <p:anim calcmode="lin" valueType="num">
                                      <p:cBhvr additive="base">
                                        <p:cTn id="57" dur="500" fill="hold"/>
                                        <p:tgtEl>
                                          <p:spTgt spid="77869"/>
                                        </p:tgtEl>
                                        <p:attrNameLst>
                                          <p:attrName>ppt_y</p:attrName>
                                        </p:attrNameLst>
                                      </p:cBhvr>
                                      <p:tavLst>
                                        <p:tav tm="0">
                                          <p:val>
                                            <p:strVal val="0-#ppt_h/2"/>
                                          </p:val>
                                        </p:tav>
                                        <p:tav tm="100000">
                                          <p:val>
                                            <p:strVal val="#ppt_y"/>
                                          </p:val>
                                        </p:tav>
                                      </p:tavLst>
                                    </p:anim>
                                  </p:childTnLst>
                                </p:cTn>
                              </p:par>
                            </p:childTnLst>
                          </p:cTn>
                        </p:par>
                        <p:par>
                          <p:cTn id="58" fill="hold">
                            <p:stCondLst>
                              <p:cond delay="5500"/>
                            </p:stCondLst>
                            <p:childTnLst>
                              <p:par>
                                <p:cTn id="59" presetID="18" presetClass="entr" presetSubtype="6" fill="hold" nodeType="afterEffect">
                                  <p:stCondLst>
                                    <p:cond delay="0"/>
                                  </p:stCondLst>
                                  <p:childTnLst>
                                    <p:set>
                                      <p:cBhvr>
                                        <p:cTn id="60" dur="1" fill="hold">
                                          <p:stCondLst>
                                            <p:cond delay="0"/>
                                          </p:stCondLst>
                                        </p:cTn>
                                        <p:tgtEl>
                                          <p:spTgt spid="5"/>
                                        </p:tgtEl>
                                        <p:attrNameLst>
                                          <p:attrName>style.visibility</p:attrName>
                                        </p:attrNameLst>
                                      </p:cBhvr>
                                      <p:to>
                                        <p:strVal val="visible"/>
                                      </p:to>
                                    </p:set>
                                    <p:animEffect transition="in" filter="strips(downRight)">
                                      <p:cBhvr>
                                        <p:cTn id="61" dur="500"/>
                                        <p:tgtEl>
                                          <p:spTgt spid="5"/>
                                        </p:tgtEl>
                                      </p:cBhvr>
                                    </p:animEffect>
                                  </p:childTnLst>
                                </p:cTn>
                              </p:par>
                            </p:childTnLst>
                          </p:cTn>
                        </p:par>
                        <p:par>
                          <p:cTn id="62" fill="hold">
                            <p:stCondLst>
                              <p:cond delay="6000"/>
                            </p:stCondLst>
                            <p:childTnLst>
                              <p:par>
                                <p:cTn id="63" presetID="2" presetClass="entr" presetSubtype="4" fill="hold" grpId="0" nodeType="afterEffect">
                                  <p:stCondLst>
                                    <p:cond delay="0"/>
                                  </p:stCondLst>
                                  <p:childTnLst>
                                    <p:set>
                                      <p:cBhvr>
                                        <p:cTn id="64" dur="1" fill="hold">
                                          <p:stCondLst>
                                            <p:cond delay="0"/>
                                          </p:stCondLst>
                                        </p:cTn>
                                        <p:tgtEl>
                                          <p:spTgt spid="77874"/>
                                        </p:tgtEl>
                                        <p:attrNameLst>
                                          <p:attrName>style.visibility</p:attrName>
                                        </p:attrNameLst>
                                      </p:cBhvr>
                                      <p:to>
                                        <p:strVal val="visible"/>
                                      </p:to>
                                    </p:set>
                                    <p:anim calcmode="lin" valueType="num">
                                      <p:cBhvr additive="base">
                                        <p:cTn id="65" dur="500" fill="hold"/>
                                        <p:tgtEl>
                                          <p:spTgt spid="77874"/>
                                        </p:tgtEl>
                                        <p:attrNameLst>
                                          <p:attrName>ppt_x</p:attrName>
                                        </p:attrNameLst>
                                      </p:cBhvr>
                                      <p:tavLst>
                                        <p:tav tm="0">
                                          <p:val>
                                            <p:strVal val="#ppt_x"/>
                                          </p:val>
                                        </p:tav>
                                        <p:tav tm="100000">
                                          <p:val>
                                            <p:strVal val="#ppt_x"/>
                                          </p:val>
                                        </p:tav>
                                      </p:tavLst>
                                    </p:anim>
                                    <p:anim calcmode="lin" valueType="num">
                                      <p:cBhvr additive="base">
                                        <p:cTn id="66" dur="500" fill="hold"/>
                                        <p:tgtEl>
                                          <p:spTgt spid="778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67" grpId="0" animBg="1"/>
      <p:bldP spid="77868" grpId="0" animBg="1"/>
      <p:bldP spid="77869" grpId="0" animBg="1"/>
      <p:bldP spid="77870" grpId="0" animBg="1"/>
      <p:bldP spid="77871" grpId="0" animBg="1"/>
      <p:bldP spid="77872" grpId="0" animBg="1"/>
      <p:bldP spid="77873" grpId="0" animBg="1"/>
      <p:bldP spid="77874" grpId="0" animBg="1"/>
      <p:bldP spid="7787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328</Words>
  <Application>Microsoft Office PowerPoint</Application>
  <PresentationFormat>On-screen Show (4:3)</PresentationFormat>
  <Paragraphs>37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Partai Politik dan Pemilu</vt:lpstr>
      <vt:lpstr>Slide 2</vt:lpstr>
      <vt:lpstr>Slide 3</vt:lpstr>
      <vt:lpstr>Slide 4</vt:lpstr>
      <vt:lpstr>Slide 5</vt:lpstr>
      <vt:lpstr>Slide 6</vt:lpstr>
      <vt:lpstr>Slide 7</vt:lpstr>
    </vt:vector>
  </TitlesOfParts>
  <Company>Unikom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Partai Politik dan Pemilu</dc:title>
  <dc:creator>Yesi</dc:creator>
  <cp:lastModifiedBy>Yesi</cp:lastModifiedBy>
  <cp:revision>3</cp:revision>
  <dcterms:created xsi:type="dcterms:W3CDTF">2010-01-16T02:47:23Z</dcterms:created>
  <dcterms:modified xsi:type="dcterms:W3CDTF">2010-01-16T04:54:35Z</dcterms:modified>
</cp:coreProperties>
</file>