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5C35-6CAD-4DB4-948F-80B68F939154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4CB65-17E2-4185-AEB1-B87CB3E49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err="1" smtClean="0"/>
              <a:t>Oleh</a:t>
            </a:r>
            <a:r>
              <a:rPr lang="en-US" sz="1800" dirty="0" smtClean="0"/>
              <a:t>:</a:t>
            </a:r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smtClean="0"/>
              <a:t> </a:t>
            </a:r>
            <a:r>
              <a:rPr lang="en-US" sz="1800" smtClean="0"/>
              <a:t>7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/>
              <a:t>Sidney Verba</a:t>
            </a:r>
            <a:endParaRPr lang="en-US" dirty="0"/>
          </a:p>
          <a:p>
            <a:pPr algn="r">
              <a:buNone/>
            </a:pPr>
            <a:r>
              <a:rPr lang="id-ID" dirty="0"/>
              <a:t>“Pola-pola tertentu orientasi yang mengarahkan dan membentuk tindakan-tindakan politik”</a:t>
            </a:r>
            <a:endParaRPr lang="en-US" dirty="0"/>
          </a:p>
          <a:p>
            <a:pPr lvl="0"/>
            <a:r>
              <a:rPr lang="id-ID" dirty="0"/>
              <a:t>Almond &amp; Verba </a:t>
            </a:r>
            <a:endParaRPr lang="en-US" dirty="0"/>
          </a:p>
          <a:p>
            <a:pPr algn="r">
              <a:buNone/>
            </a:pPr>
            <a:r>
              <a:rPr lang="id-ID" dirty="0"/>
              <a:t>“Suatu sikap orientasi yang khas warga negara terhadap sistem politik dan aneka ragam bagiannya, dan sikap terhadap peranan warga negara yang ada dalam sistem itu”.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Pengertian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Rusadi </a:t>
            </a:r>
            <a:r>
              <a:rPr lang="id-ID" dirty="0" smtClean="0"/>
              <a:t>Sumintapura</a:t>
            </a:r>
            <a:endParaRPr lang="en-US" dirty="0" smtClean="0"/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id-ID" dirty="0"/>
              <a:t>“Pola tingkah laku individu dan orientasinya terhadap kehidupan politik yang dihayati oleh para anggota suatu sistem politik”.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pPr lvl="0"/>
            <a:r>
              <a:rPr lang="id-ID" dirty="0"/>
              <a:t>Konsep </a:t>
            </a:r>
            <a:r>
              <a:rPr lang="id-ID" b="1" dirty="0"/>
              <a:t>Kebudayaan Politik</a:t>
            </a:r>
            <a:r>
              <a:rPr lang="id-ID" dirty="0"/>
              <a:t> pertama kali diperkenalkan oleh GABRIEL A. ALMOND </a:t>
            </a:r>
            <a:endParaRPr lang="en-US" dirty="0" smtClean="0"/>
          </a:p>
          <a:p>
            <a:pPr lvl="0" algn="r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</a:t>
            </a:r>
            <a:r>
              <a:rPr lang="id-ID" dirty="0" smtClean="0">
                <a:sym typeface="Wingdings"/>
              </a:rPr>
              <a:t></a:t>
            </a:r>
            <a:r>
              <a:rPr lang="id-ID" dirty="0" smtClean="0"/>
              <a:t> </a:t>
            </a:r>
            <a:r>
              <a:rPr lang="en-US" dirty="0" smtClean="0"/>
              <a:t>“</a:t>
            </a:r>
            <a:r>
              <a:rPr lang="id-ID" dirty="0" smtClean="0"/>
              <a:t>untuk </a:t>
            </a:r>
            <a:r>
              <a:rPr lang="id-ID" dirty="0"/>
              <a:t>mengidentifikasi  orientasi dan tingkah laku politik </a:t>
            </a:r>
            <a:r>
              <a:rPr lang="id-ID" dirty="0" smtClean="0"/>
              <a:t>masyarakat</a:t>
            </a:r>
            <a:r>
              <a:rPr lang="en-US" dirty="0" smtClean="0"/>
              <a:t>”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id-ID" dirty="0" smtClean="0"/>
              <a:t>Almond </a:t>
            </a:r>
            <a:r>
              <a:rPr lang="id-ID" dirty="0"/>
              <a:t>&amp; Verba </a:t>
            </a:r>
            <a:endParaRPr lang="en-US" dirty="0" smtClean="0"/>
          </a:p>
          <a:p>
            <a:pPr algn="r">
              <a:buNone/>
            </a:pPr>
            <a:r>
              <a:rPr lang="id-ID" dirty="0" smtClean="0"/>
              <a:t> </a:t>
            </a:r>
            <a:r>
              <a:rPr lang="id-ID" dirty="0" smtClean="0">
                <a:sym typeface="Wingdings"/>
              </a:rPr>
              <a:t></a:t>
            </a:r>
            <a:r>
              <a:rPr lang="id-ID" i="1" dirty="0" smtClean="0"/>
              <a:t>“</a:t>
            </a:r>
            <a:r>
              <a:rPr lang="id-ID" i="1" dirty="0"/>
              <a:t>Masyarakat mengidentifikasikan dirinya terhadap simbol-simbol dan lembaga-lembaga kenegaraan berdasarkan orientasi yang dimilikinya”</a:t>
            </a:r>
            <a:r>
              <a:rPr lang="id-ID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cs typeface="Arial" pitchFamily="34" charset="0"/>
              </a:rPr>
              <a:t/>
            </a:r>
            <a:br>
              <a:rPr lang="en-US" sz="3200" dirty="0" smtClean="0">
                <a:cs typeface="Arial" pitchFamily="34" charset="0"/>
              </a:rPr>
            </a:br>
            <a:r>
              <a:rPr lang="id-ID" sz="3200" dirty="0" smtClean="0">
                <a:cs typeface="Arial" pitchFamily="34" charset="0"/>
              </a:rPr>
              <a:t>Manfaat memahami budaya politik :</a:t>
            </a:r>
            <a:r>
              <a:rPr lang="en-US" sz="3200" dirty="0" smtClean="0">
                <a:cs typeface="Arial" pitchFamily="34" charset="0"/>
              </a:rPr>
              <a:t/>
            </a:r>
            <a:br>
              <a:rPr lang="en-US" sz="3200" dirty="0" smtClean="0">
                <a:cs typeface="Arial" pitchFamily="34" charset="0"/>
              </a:rPr>
            </a:br>
            <a:endParaRPr lang="en-US" sz="3200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r"/>
            <a:r>
              <a:rPr lang="id-ID" sz="2800" dirty="0" smtClean="0"/>
              <a:t>Sikap-sikap </a:t>
            </a:r>
            <a:r>
              <a:rPr lang="id-ID" sz="2800" dirty="0"/>
              <a:t>warga negara terhadap sistem politik akan mempengaruhi tuntutan-tuntutan, tanggapannya, dukungannya serta orientasinya terhadap sistem politik </a:t>
            </a:r>
            <a:r>
              <a:rPr lang="id-ID" sz="2800" dirty="0" smtClean="0"/>
              <a:t>itu</a:t>
            </a:r>
            <a:r>
              <a:rPr lang="en-US" sz="2800" dirty="0" smtClean="0"/>
              <a:t>.</a:t>
            </a:r>
          </a:p>
          <a:p>
            <a:pPr lvl="0" algn="r">
              <a:buNone/>
            </a:pPr>
            <a:endParaRPr lang="en-US" sz="2800" dirty="0"/>
          </a:p>
          <a:p>
            <a:pPr lvl="0" algn="r"/>
            <a:r>
              <a:rPr lang="id-ID" sz="2800" dirty="0"/>
              <a:t>Dengan memahami hubungan antara budaya politik dengan sistem politik, maka kita akan mengetahui maksud-maksud individu melakukan kegiatannya dalam sistem politik atau faktor-faktor apa yang menyebabkan terjadinya pergeseran politik</a:t>
            </a:r>
            <a:endParaRPr lang="en-US" sz="2800" dirty="0"/>
          </a:p>
          <a:p>
            <a:pPr algn="r">
              <a:buNone/>
            </a:pPr>
            <a:r>
              <a:rPr lang="id-ID" sz="2800" dirty="0"/>
              <a:t> </a:t>
            </a:r>
            <a:endParaRPr lang="en-US" sz="2800" dirty="0"/>
          </a:p>
          <a:p>
            <a:pPr algn="r"/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/>
              <a:t>Almond &amp; Verba : Tiga komponen dalam memandang obyek politik 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2000240"/>
            <a:ext cx="6443650" cy="4000528"/>
          </a:xfrm>
        </p:spPr>
        <p:txBody>
          <a:bodyPr>
            <a:normAutofit/>
          </a:bodyPr>
          <a:lstStyle/>
          <a:p>
            <a:pPr lvl="1"/>
            <a:r>
              <a:rPr lang="id-ID" b="1" dirty="0" smtClean="0"/>
              <a:t>Kognitif </a:t>
            </a:r>
            <a:endParaRPr lang="en-US" dirty="0"/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id-ID" sz="2800" dirty="0" smtClean="0"/>
              <a:t>Menilai </a:t>
            </a:r>
            <a:r>
              <a:rPr lang="id-ID" sz="2800" dirty="0"/>
              <a:t>tingkat pengetahuan seseorang mengenai jalannya sistem politik, tokoh-tokoh pemerintahan, kebijaksanaan yang mereka ambil, atau tentang simbol-simbol yang dimiliki oleh sistem politiknya.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285860"/>
            <a:ext cx="6786610" cy="3400436"/>
          </a:xfrm>
        </p:spPr>
        <p:txBody>
          <a:bodyPr>
            <a:normAutofit fontScale="77500" lnSpcReduction="20000"/>
          </a:bodyPr>
          <a:lstStyle/>
          <a:p>
            <a:pPr marL="0" lvl="1" indent="0" algn="ctr"/>
            <a:r>
              <a:rPr lang="id-ID" b="1" dirty="0" smtClean="0"/>
              <a:t>Afektif</a:t>
            </a:r>
            <a:endParaRPr lang="en-US" b="1" dirty="0" smtClean="0"/>
          </a:p>
          <a:p>
            <a:pPr marL="0" lvl="1" indent="0" algn="ctr">
              <a:buNone/>
            </a:pPr>
            <a:endParaRPr lang="en-US" dirty="0"/>
          </a:p>
          <a:p>
            <a:pPr algn="ctr">
              <a:lnSpc>
                <a:spcPct val="160000"/>
              </a:lnSpc>
              <a:buNone/>
            </a:pPr>
            <a:r>
              <a:rPr lang="id-ID" dirty="0"/>
              <a:t>Aspek perasaan seorang warga negara terhadap aspek-aspek sistem politik tertentu yang dapat membuatnya menerima atau menolak sistem politik itu secara keseluruhan</a:t>
            </a: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marL="0" lvl="1" indent="0" algn="ctr"/>
            <a:r>
              <a:rPr lang="en-US" b="1" dirty="0" smtClean="0"/>
              <a:t> </a:t>
            </a:r>
            <a:r>
              <a:rPr lang="id-ID" b="1" dirty="0" smtClean="0"/>
              <a:t>Evaluatif</a:t>
            </a:r>
            <a:endParaRPr lang="en-US" dirty="0"/>
          </a:p>
          <a:p>
            <a:r>
              <a:rPr lang="id-ID" sz="2800" dirty="0"/>
              <a:t>Orientasi politik ditentukan oleh evaluasi moral yang memang telah dimiliki seseorang. Norma-norma yang dianut akan menjadi dasar sikap dan penilaiannya terhadap kehadiran sistem politik, bagian-bagian, simbol-simbol dan norma-norma yang dimiliki masyarakat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endParaRPr lang="en-US" sz="2800" dirty="0"/>
          </a:p>
          <a:p>
            <a:r>
              <a:rPr lang="id-ID" sz="2800" dirty="0"/>
              <a:t>Orientasi evaluatif ini berkaitan dengan evolusi normatif, moral politik dan etika </a:t>
            </a:r>
            <a:r>
              <a:rPr lang="id-ID" dirty="0"/>
              <a:t>politik.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/>
              <a:t> </a:t>
            </a:r>
            <a:endParaRPr lang="en-US" dirty="0"/>
          </a:p>
          <a:p>
            <a:r>
              <a:rPr lang="id-ID" b="1" dirty="0"/>
              <a:t>!!! 	Perlu diingat :</a:t>
            </a:r>
            <a:endParaRPr lang="en-US" dirty="0"/>
          </a:p>
          <a:p>
            <a:r>
              <a:rPr lang="id-ID" dirty="0"/>
              <a:t>Dalam realitas kehidupan, ketiga komponen ini tidak terpilah-pilah tetapi saling terkait atau sekurang-kurangnya saling mempengaruhi.</a:t>
            </a:r>
            <a:endParaRPr lang="en-US" dirty="0"/>
          </a:p>
          <a:p>
            <a:r>
              <a:rPr lang="id-ID" u="sng" dirty="0"/>
              <a:t>Contoh :</a:t>
            </a:r>
            <a:endParaRPr lang="en-US" dirty="0"/>
          </a:p>
          <a:p>
            <a:pPr lvl="1"/>
            <a:r>
              <a:rPr lang="id-ID" dirty="0"/>
              <a:t>Seorang warga negara dalam menilai seorang pemimpin, ia harus punya pengetahuan cukup tentang si pemimpin. Pengetahuan itu pasti sudah dipengaruhi, diwarnai atau dibentuk oleh perasaannya sendiri.</a:t>
            </a:r>
            <a:endParaRPr lang="en-US" dirty="0"/>
          </a:p>
          <a:p>
            <a:pPr lvl="1"/>
            <a:r>
              <a:rPr lang="id-ID" dirty="0"/>
              <a:t>Sebaliknya, pengetahuan orang itu terhadap suatu simbol politik dapat juga membentuk atau mempengaruhi perasaannya terhadap simbol politik itu. </a:t>
            </a:r>
            <a:endParaRPr lang="en-US" dirty="0"/>
          </a:p>
          <a:p>
            <a:pPr lvl="1"/>
            <a:r>
              <a:rPr lang="id-ID" dirty="0"/>
              <a:t>Pengetahuan tentang suatu simbol sering mempengaruhi perasaan seseorang terhadap sistem politik secara keseluruhan.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283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Budaya Politik</vt:lpstr>
      <vt:lpstr>Pengertian </vt:lpstr>
      <vt:lpstr>Pengertian</vt:lpstr>
      <vt:lpstr>Slide 4</vt:lpstr>
      <vt:lpstr> Manfaat memahami budaya politik : </vt:lpstr>
      <vt:lpstr>Almond &amp; Verba : Tiga komponen dalam memandang obyek politik : </vt:lpstr>
      <vt:lpstr>Slide 7</vt:lpstr>
      <vt:lpstr>Slide 8</vt:lpstr>
      <vt:lpstr>Slide 9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Politik</dc:title>
  <dc:creator>Yesi</dc:creator>
  <cp:lastModifiedBy>Yesi</cp:lastModifiedBy>
  <cp:revision>4</cp:revision>
  <dcterms:created xsi:type="dcterms:W3CDTF">2010-01-16T03:04:03Z</dcterms:created>
  <dcterms:modified xsi:type="dcterms:W3CDTF">2010-01-16T04:54:17Z</dcterms:modified>
</cp:coreProperties>
</file>