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B4142-35A2-42A2-94C6-E9E5D35F0D08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558484-9BAE-4093-8BBB-4C0B4061F04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00013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MODAL BANK UMUM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4857784"/>
          </a:xfrm>
        </p:spPr>
        <p:txBody>
          <a:bodyPr/>
          <a:lstStyle/>
          <a:p>
            <a:pPr algn="just"/>
            <a:r>
              <a:rPr lang="en-US" dirty="0" smtClean="0"/>
              <a:t>PENGERTIAN MODAL BANK  ;  Modal Bank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: a. Bank yang </a:t>
            </a:r>
            <a:r>
              <a:rPr lang="en-US" dirty="0" err="1" smtClean="0"/>
              <a:t>didirikan</a:t>
            </a:r>
            <a:r>
              <a:rPr lang="en-US" dirty="0" smtClean="0"/>
              <a:t> &amp; </a:t>
            </a:r>
            <a:r>
              <a:rPr lang="en-US" dirty="0" err="1" smtClean="0"/>
              <a:t>berkantor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. b. Kantor </a:t>
            </a:r>
            <a:r>
              <a:rPr lang="en-US" dirty="0" err="1" smtClean="0"/>
              <a:t>Cabang</a:t>
            </a:r>
            <a:r>
              <a:rPr lang="en-US" dirty="0" smtClean="0"/>
              <a:t> Bank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</a:t>
            </a:r>
          </a:p>
          <a:p>
            <a:pPr algn="just"/>
            <a:r>
              <a:rPr lang="en-US" dirty="0" smtClean="0"/>
              <a:t>MODAL BANK YANG 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berkantor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marL="571500" indent="-571500" algn="just">
              <a:buAutoNum type="romanUcPeriod"/>
            </a:pPr>
            <a:r>
              <a:rPr lang="en-US" dirty="0" smtClean="0"/>
              <a:t>MODAL INTI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:</a:t>
            </a:r>
          </a:p>
          <a:p>
            <a:pPr marL="571500" indent="-571500" algn="just">
              <a:buAutoNum type="alphaLcPeriod"/>
            </a:pPr>
            <a:r>
              <a:rPr lang="en-US" dirty="0" smtClean="0"/>
              <a:t>Modal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</a:p>
          <a:p>
            <a:pPr marL="571500" indent="-571500" algn="just">
              <a:buAutoNum type="alphaLcPeriod"/>
            </a:pPr>
            <a:r>
              <a:rPr lang="en-US" dirty="0" err="1" smtClean="0"/>
              <a:t>Agio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 smtClean="0"/>
          </a:p>
          <a:p>
            <a:pPr marL="571500" indent="-571500" algn="just">
              <a:buAutoNum type="alphaLcPeriod"/>
            </a:pP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571500" indent="-571500" algn="just">
              <a:buAutoNum type="alphaL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714356"/>
            <a:ext cx="7772400" cy="56436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d. </a:t>
            </a:r>
            <a:r>
              <a:rPr lang="en-US" sz="2800" dirty="0" err="1" smtClean="0"/>
              <a:t>Cadangan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endParaRPr lang="en-US" sz="2800" dirty="0" smtClean="0"/>
          </a:p>
          <a:p>
            <a:r>
              <a:rPr lang="en-US" sz="2800" dirty="0" smtClean="0"/>
              <a:t>e.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Ditahan</a:t>
            </a:r>
            <a:endParaRPr lang="en-US" sz="2800" dirty="0" smtClean="0"/>
          </a:p>
          <a:p>
            <a:r>
              <a:rPr lang="en-US" sz="2800" dirty="0" smtClean="0"/>
              <a:t>f.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endParaRPr lang="en-US" sz="2800" dirty="0" smtClean="0"/>
          </a:p>
          <a:p>
            <a:r>
              <a:rPr lang="en-US" sz="2800" dirty="0" smtClean="0"/>
              <a:t>g.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endParaRPr lang="en-US" sz="2800" dirty="0" smtClean="0"/>
          </a:p>
          <a:p>
            <a:r>
              <a:rPr lang="en-US" sz="2800" dirty="0" smtClean="0"/>
              <a:t>h.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kekayaan</a:t>
            </a:r>
            <a:r>
              <a:rPr lang="en-US" sz="2800" dirty="0" smtClean="0"/>
              <a:t> </a:t>
            </a:r>
            <a:r>
              <a:rPr lang="en-US" sz="2800" dirty="0" err="1" smtClean="0"/>
              <a:t>bersih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II. MODAL PELENGKAP ,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cadangan-cadangan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pinjaman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sifatnya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dipersamakan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modal. </a:t>
            </a:r>
            <a:r>
              <a:rPr lang="en-US" sz="2800" dirty="0" err="1" smtClean="0"/>
              <a:t>Rinciannya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 :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785794"/>
            <a:ext cx="7772400" cy="5429288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2800" dirty="0" err="1" smtClean="0"/>
              <a:t>Cadangan</a:t>
            </a:r>
            <a:r>
              <a:rPr lang="en-US" sz="2800" dirty="0" smtClean="0"/>
              <a:t> </a:t>
            </a:r>
            <a:r>
              <a:rPr lang="en-US" sz="2800" dirty="0" err="1" smtClean="0"/>
              <a:t>Reevaluasi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A</a:t>
            </a:r>
            <a:r>
              <a:rPr lang="en-US" sz="2800" dirty="0" err="1" smtClean="0"/>
              <a:t>ktiva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800" dirty="0" err="1" smtClean="0"/>
              <a:t>Cadangan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penghapusan</a:t>
            </a:r>
            <a:r>
              <a:rPr lang="en-US" sz="2800" dirty="0" smtClean="0"/>
              <a:t> </a:t>
            </a:r>
            <a:r>
              <a:rPr lang="en-US" sz="2800" dirty="0" err="1" smtClean="0"/>
              <a:t>aktiva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diklasifikasikan</a:t>
            </a:r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Modal </a:t>
            </a:r>
            <a:r>
              <a:rPr lang="en-US" sz="2800" dirty="0" err="1" smtClean="0"/>
              <a:t>Kuasi</a:t>
            </a:r>
            <a:r>
              <a:rPr lang="en-US" sz="2800" dirty="0" smtClean="0"/>
              <a:t> (capital </a:t>
            </a:r>
            <a:r>
              <a:rPr lang="en-US" sz="2800" dirty="0" err="1" smtClean="0"/>
              <a:t>kuasi</a:t>
            </a:r>
            <a:r>
              <a:rPr lang="en-US" sz="2800" dirty="0" smtClean="0"/>
              <a:t>) </a:t>
            </a:r>
            <a:r>
              <a:rPr lang="en-US" sz="2800" dirty="0" err="1" smtClean="0"/>
              <a:t>sifatnya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modal</a:t>
            </a:r>
          </a:p>
          <a:p>
            <a:pPr marL="514350" indent="-514350">
              <a:buAutoNum type="alphaLcPeriod"/>
            </a:pPr>
            <a:r>
              <a:rPr lang="en-US" sz="2800" dirty="0" err="1" smtClean="0"/>
              <a:t>Pinjaman</a:t>
            </a:r>
            <a:r>
              <a:rPr lang="en-US" sz="2800" dirty="0" smtClean="0"/>
              <a:t> </a:t>
            </a:r>
            <a:r>
              <a:rPr lang="en-US" sz="2800" dirty="0" err="1" smtClean="0"/>
              <a:t>subordinasi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1214446"/>
          </a:xfrm>
        </p:spPr>
        <p:txBody>
          <a:bodyPr/>
          <a:lstStyle/>
          <a:p>
            <a:r>
              <a:rPr lang="en-US" sz="4000" dirty="0" smtClean="0"/>
              <a:t>KETENTUAN TTG MODAL MINIMUM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857364"/>
            <a:ext cx="7772400" cy="4357718"/>
          </a:xfrm>
        </p:spPr>
        <p:txBody>
          <a:bodyPr>
            <a:normAutofit fontScale="85000" lnSpcReduction="10000"/>
          </a:bodyPr>
          <a:lstStyle/>
          <a:p>
            <a:pPr marL="514350" indent="-514350"/>
            <a:r>
              <a:rPr lang="en-US" sz="3000" b="1" dirty="0" smtClean="0"/>
              <a:t>PERHITUNGAN KEBUTUHAN MODAL MINIMUM BANK</a:t>
            </a:r>
          </a:p>
          <a:p>
            <a:pPr marL="514350" indent="-514350"/>
            <a:endParaRPr lang="en-US" b="1" dirty="0" smtClean="0"/>
          </a:p>
          <a:p>
            <a:pPr marL="514350" indent="-514350" algn="just"/>
            <a:r>
              <a:rPr lang="en-US" sz="3200" dirty="0" err="1" smtClean="0"/>
              <a:t>Perhitungan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penyediaan</a:t>
            </a:r>
            <a:r>
              <a:rPr lang="en-US" sz="3200" dirty="0" smtClean="0"/>
              <a:t> modal  minimum/</a:t>
            </a:r>
            <a:r>
              <a:rPr lang="en-US" sz="3200" dirty="0" err="1" smtClean="0"/>
              <a:t>kecukupan</a:t>
            </a:r>
            <a:r>
              <a:rPr lang="en-US" sz="3200" dirty="0" smtClean="0"/>
              <a:t> modal bank (</a:t>
            </a:r>
            <a:r>
              <a:rPr lang="en-US" sz="3200" i="1" dirty="0" smtClean="0"/>
              <a:t>capital adequacy</a:t>
            </a:r>
            <a:r>
              <a:rPr lang="en-US" sz="3200" dirty="0" smtClean="0"/>
              <a:t>) </a:t>
            </a:r>
            <a:r>
              <a:rPr lang="en-US" sz="3200" dirty="0" err="1" smtClean="0"/>
              <a:t>didasarkan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kpd</a:t>
            </a:r>
            <a:r>
              <a:rPr lang="en-US" sz="3200" dirty="0" smtClean="0"/>
              <a:t> </a:t>
            </a:r>
            <a:r>
              <a:rPr lang="en-US" sz="3200" dirty="0" err="1" smtClean="0"/>
              <a:t>rasio</a:t>
            </a:r>
            <a:r>
              <a:rPr lang="en-US" sz="3200" dirty="0" smtClean="0"/>
              <a:t>/</a:t>
            </a:r>
            <a:r>
              <a:rPr lang="en-US" sz="3200" dirty="0" err="1" smtClean="0"/>
              <a:t>perbandingan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modal yang </a:t>
            </a:r>
            <a:r>
              <a:rPr lang="en-US" sz="3200" dirty="0" err="1" smtClean="0"/>
              <a:t>dimiliki</a:t>
            </a:r>
            <a:r>
              <a:rPr lang="en-US" sz="3200" dirty="0" smtClean="0"/>
              <a:t> bank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A</a:t>
            </a:r>
            <a:r>
              <a:rPr lang="en-US" sz="3200" dirty="0" err="1" smtClean="0"/>
              <a:t>ktiva</a:t>
            </a:r>
            <a:r>
              <a:rPr lang="en-US" sz="3200" dirty="0" smtClean="0"/>
              <a:t> </a:t>
            </a:r>
            <a:r>
              <a:rPr lang="en-US" sz="3200" dirty="0" err="1" smtClean="0"/>
              <a:t>T</a:t>
            </a:r>
            <a:r>
              <a:rPr lang="en-US" sz="3200" dirty="0" err="1" smtClean="0"/>
              <a:t>ertimbang</a:t>
            </a:r>
            <a:r>
              <a:rPr lang="en-US" sz="3200" dirty="0" smtClean="0"/>
              <a:t> </a:t>
            </a:r>
            <a:r>
              <a:rPr lang="en-US" sz="3200" dirty="0" err="1" smtClean="0"/>
              <a:t>M</a:t>
            </a:r>
            <a:r>
              <a:rPr lang="en-US" sz="3200" dirty="0" err="1" smtClean="0"/>
              <a:t>enurut</a:t>
            </a:r>
            <a:r>
              <a:rPr lang="en-US" sz="3200" dirty="0" smtClean="0"/>
              <a:t> Ratio (ATMR).</a:t>
            </a:r>
            <a:r>
              <a:rPr lang="en-US" sz="3200" b="1" dirty="0" smtClean="0">
                <a:solidFill>
                  <a:srgbClr val="FF0000"/>
                </a:solidFill>
              </a:rPr>
              <a:t>ATMR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Penjumlahan</a:t>
            </a:r>
            <a:r>
              <a:rPr lang="en-US" sz="3200" b="1" dirty="0" smtClean="0">
                <a:solidFill>
                  <a:srgbClr val="FF0000"/>
                </a:solidFill>
              </a:rPr>
              <a:t> ATMR </a:t>
            </a:r>
            <a:r>
              <a:rPr lang="en-US" sz="3200" b="1" dirty="0" err="1" smtClean="0">
                <a:solidFill>
                  <a:srgbClr val="FF0000"/>
                </a:solidFill>
              </a:rPr>
              <a:t>aktiva</a:t>
            </a:r>
            <a:r>
              <a:rPr lang="en-US" sz="3200" b="1" dirty="0" smtClean="0">
                <a:solidFill>
                  <a:srgbClr val="FF0000"/>
                </a:solidFill>
              </a:rPr>
              <a:t> yang </a:t>
            </a:r>
            <a:r>
              <a:rPr lang="en-US" sz="3200" b="1" dirty="0" err="1" smtClean="0">
                <a:solidFill>
                  <a:srgbClr val="FF0000"/>
                </a:solidFill>
              </a:rPr>
              <a:t>tercantum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dlm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Neraca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dan</a:t>
            </a:r>
            <a:r>
              <a:rPr lang="en-US" sz="3200" b="1" dirty="0" smtClean="0">
                <a:solidFill>
                  <a:srgbClr val="FF0000"/>
                </a:solidFill>
              </a:rPr>
              <a:t> ATMR </a:t>
            </a:r>
            <a:r>
              <a:rPr lang="en-US" sz="3200" b="1" dirty="0" err="1" smtClean="0">
                <a:solidFill>
                  <a:srgbClr val="FF0000"/>
                </a:solidFill>
              </a:rPr>
              <a:t>aktiva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administratif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571480"/>
            <a:ext cx="7772400" cy="1362456"/>
          </a:xfrm>
        </p:spPr>
        <p:txBody>
          <a:bodyPr anchor="t"/>
          <a:lstStyle/>
          <a:p>
            <a:pPr algn="just"/>
            <a:r>
              <a:rPr lang="en-US" sz="4000" dirty="0" smtClean="0"/>
              <a:t>Langkah2 </a:t>
            </a:r>
            <a:r>
              <a:rPr lang="en-US" sz="4000" dirty="0" err="1" smtClean="0"/>
              <a:t>P</a:t>
            </a:r>
            <a:r>
              <a:rPr lang="en-US" sz="4000" dirty="0" err="1" smtClean="0"/>
              <a:t>erhitungan</a:t>
            </a:r>
            <a:r>
              <a:rPr lang="en-US" sz="4000" dirty="0" smtClean="0"/>
              <a:t> </a:t>
            </a:r>
            <a:r>
              <a:rPr lang="en-US" sz="4000" dirty="0" err="1" smtClean="0"/>
              <a:t>Penyediaan</a:t>
            </a:r>
            <a:r>
              <a:rPr lang="en-US" sz="4000" dirty="0" smtClean="0"/>
              <a:t> Modal Minimum Bank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85992"/>
            <a:ext cx="7772400" cy="407196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ATMR </a:t>
            </a:r>
            <a:r>
              <a:rPr lang="en-US" sz="2800" dirty="0" err="1" smtClean="0"/>
              <a:t>Aktiva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</a:t>
            </a:r>
            <a:r>
              <a:rPr lang="en-US" sz="2800" dirty="0" err="1" smtClean="0"/>
              <a:t>dihitung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mengalikan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nominal masing2 </a:t>
            </a:r>
            <a:r>
              <a:rPr lang="en-US" sz="2800" dirty="0" err="1" smtClean="0"/>
              <a:t>aktiva</a:t>
            </a:r>
            <a:r>
              <a:rPr lang="en-US" sz="2800" dirty="0" smtClean="0"/>
              <a:t> </a:t>
            </a:r>
            <a:r>
              <a:rPr lang="en-US" sz="2800" dirty="0" err="1" smtClean="0"/>
              <a:t>ybs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bobot</a:t>
            </a:r>
            <a:r>
              <a:rPr lang="en-US" sz="2800" dirty="0" smtClean="0"/>
              <a:t> </a:t>
            </a:r>
            <a:r>
              <a:rPr lang="en-US" sz="2800" dirty="0" err="1" smtClean="0"/>
              <a:t>resiko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masing2 pos </a:t>
            </a:r>
            <a:r>
              <a:rPr lang="en-US" sz="2800" dirty="0" err="1" smtClean="0"/>
              <a:t>aktiva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ATMR </a:t>
            </a:r>
            <a:r>
              <a:rPr lang="en-US" sz="2800" dirty="0" err="1" smtClean="0"/>
              <a:t>Aktiva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administratif</a:t>
            </a:r>
            <a:r>
              <a:rPr lang="en-US" sz="2800" dirty="0" smtClean="0"/>
              <a:t> </a:t>
            </a:r>
            <a:r>
              <a:rPr lang="en-US" sz="2800" dirty="0" err="1" smtClean="0"/>
              <a:t>dihitung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mengalikan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nominal </a:t>
            </a:r>
            <a:r>
              <a:rPr lang="en-US" sz="2800" dirty="0" err="1" smtClean="0"/>
              <a:t>rekening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administratif</a:t>
            </a:r>
            <a:r>
              <a:rPr lang="en-US" sz="2800" dirty="0" smtClean="0"/>
              <a:t> </a:t>
            </a:r>
            <a:r>
              <a:rPr lang="en-US" sz="2800" dirty="0" err="1" smtClean="0"/>
              <a:t>ybs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bobot</a:t>
            </a:r>
            <a:r>
              <a:rPr lang="en-US" sz="2800" dirty="0" smtClean="0"/>
              <a:t> </a:t>
            </a:r>
            <a:r>
              <a:rPr lang="en-US" sz="2800" dirty="0" err="1" smtClean="0"/>
              <a:t>resiko</a:t>
            </a:r>
            <a:r>
              <a:rPr lang="en-US" sz="2800" dirty="0" smtClean="0"/>
              <a:t> </a:t>
            </a:r>
            <a:r>
              <a:rPr lang="en-US" sz="2800" dirty="0" err="1" smtClean="0"/>
              <a:t>dr</a:t>
            </a:r>
            <a:r>
              <a:rPr lang="en-US" sz="2800" dirty="0" smtClean="0"/>
              <a:t> masing2 pos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714356"/>
            <a:ext cx="7772400" cy="56436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3. </a:t>
            </a:r>
            <a:r>
              <a:rPr lang="en-US" sz="2800" dirty="0" smtClean="0"/>
              <a:t>Total ATMR = ATMR </a:t>
            </a:r>
            <a:r>
              <a:rPr lang="en-US" sz="2800" dirty="0" err="1" smtClean="0"/>
              <a:t>aktiva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+ ATMR </a:t>
            </a:r>
            <a:r>
              <a:rPr lang="en-US" sz="2800" dirty="0" err="1" smtClean="0"/>
              <a:t>rekening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administratif</a:t>
            </a:r>
            <a:endParaRPr lang="en-US" sz="2800" dirty="0" smtClean="0"/>
          </a:p>
          <a:p>
            <a:r>
              <a:rPr lang="en-US" sz="2800" dirty="0" smtClean="0"/>
              <a:t>4. Ratio Modal Bank </a:t>
            </a:r>
            <a:r>
              <a:rPr lang="en-US" sz="2800" dirty="0" err="1" smtClean="0"/>
              <a:t>dihitung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membandingkan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Modal bank (modal </a:t>
            </a:r>
            <a:r>
              <a:rPr lang="en-US" sz="2800" dirty="0" err="1" smtClean="0"/>
              <a:t>Inti+modal</a:t>
            </a:r>
            <a:r>
              <a:rPr lang="en-US" sz="2800" dirty="0" smtClean="0"/>
              <a:t> </a:t>
            </a:r>
            <a:r>
              <a:rPr lang="en-US" sz="2800" dirty="0" err="1" smtClean="0"/>
              <a:t>pelengkap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total ATMR. </a:t>
            </a:r>
            <a:r>
              <a:rPr lang="en-US" sz="2800" dirty="0" err="1" smtClean="0"/>
              <a:t>Rasio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dirumuskan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 :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        Modal Bank</a:t>
            </a:r>
            <a:endParaRPr lang="en-US" sz="2800" dirty="0" smtClean="0"/>
          </a:p>
          <a:p>
            <a:r>
              <a:rPr lang="en-US" sz="2800" dirty="0" smtClean="0"/>
              <a:t>CAR    =  _________________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                 Total ATMR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785794"/>
            <a:ext cx="7772400" cy="54292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5.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rasio</a:t>
            </a:r>
            <a:r>
              <a:rPr lang="en-US" sz="2800" dirty="0" smtClean="0"/>
              <a:t> d </a:t>
            </a:r>
            <a:r>
              <a:rPr lang="en-US" sz="2800" dirty="0" err="1" smtClean="0"/>
              <a:t>iatas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penyediaan</a:t>
            </a:r>
            <a:r>
              <a:rPr lang="en-US" sz="2800" dirty="0" smtClean="0"/>
              <a:t> modal minimum (8%)</a:t>
            </a:r>
          </a:p>
          <a:p>
            <a:endParaRPr lang="en-US" sz="2800" dirty="0" smtClean="0"/>
          </a:p>
          <a:p>
            <a:r>
              <a:rPr lang="en-US" sz="2400" dirty="0" smtClean="0"/>
              <a:t>KETENTUAN TTG  MODAL  MINIMUM</a:t>
            </a:r>
          </a:p>
          <a:p>
            <a:r>
              <a:rPr lang="en-US" sz="2400" dirty="0" err="1" smtClean="0"/>
              <a:t>Ketentuan</a:t>
            </a:r>
            <a:r>
              <a:rPr lang="en-US" sz="2400" dirty="0" smtClean="0"/>
              <a:t> Modal Minimum Bank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Ind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 </a:t>
            </a:r>
            <a:r>
              <a:rPr lang="en-US" sz="2400" i="1" dirty="0" smtClean="0"/>
              <a:t>Bank For International Settlements (BIS).</a:t>
            </a:r>
          </a:p>
          <a:p>
            <a:endParaRPr lang="en-US" sz="2400" i="1" dirty="0" smtClean="0"/>
          </a:p>
          <a:p>
            <a:r>
              <a:rPr lang="en-US" sz="2400" b="1" i="1" dirty="0" err="1" smtClean="0"/>
              <a:t>Persentase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kebutuhan</a:t>
            </a:r>
            <a:r>
              <a:rPr lang="en-US" sz="2400" b="1" i="1" dirty="0" smtClean="0"/>
              <a:t> modal minimum yang </a:t>
            </a:r>
            <a:r>
              <a:rPr lang="en-US" sz="2400" b="1" i="1" dirty="0" err="1" smtClean="0"/>
              <a:t>diwajibkan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menurut</a:t>
            </a:r>
            <a:r>
              <a:rPr lang="en-US" sz="2400" b="1" i="1" dirty="0" smtClean="0"/>
              <a:t> BIS </a:t>
            </a:r>
            <a:r>
              <a:rPr lang="en-US" sz="2400" b="1" i="1" dirty="0" err="1" smtClean="0"/>
              <a:t>ini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disebuit</a:t>
            </a:r>
            <a:r>
              <a:rPr lang="en-US" sz="2400" b="1" i="1" dirty="0" smtClean="0"/>
              <a:t> Capital adequacy Ratio) </a:t>
            </a:r>
            <a:r>
              <a:rPr lang="en-US" sz="2400" b="1" i="1" dirty="0" err="1" smtClean="0"/>
              <a:t>atau</a:t>
            </a:r>
            <a:r>
              <a:rPr lang="en-US" sz="2400" b="1" i="1" dirty="0" smtClean="0"/>
              <a:t> CAR</a:t>
            </a:r>
            <a:endParaRPr lang="en-US" sz="24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324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MODAL BANK UMUM</vt:lpstr>
      <vt:lpstr>Slide 2</vt:lpstr>
      <vt:lpstr>Slide 3</vt:lpstr>
      <vt:lpstr>KETENTUAN TTG MODAL MINIMUM</vt:lpstr>
      <vt:lpstr>Langkah2 Perhitungan Penyediaan Modal Minimum Bank</vt:lpstr>
      <vt:lpstr>Slide 6</vt:lpstr>
      <vt:lpstr>Slide 7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BANK UMUM</dc:title>
  <dc:creator>Valued Acer Customer</dc:creator>
  <cp:lastModifiedBy>Valued Acer Customer</cp:lastModifiedBy>
  <cp:revision>11</cp:revision>
  <dcterms:created xsi:type="dcterms:W3CDTF">2010-10-07T02:29:19Z</dcterms:created>
  <dcterms:modified xsi:type="dcterms:W3CDTF">2010-10-07T03:38:27Z</dcterms:modified>
</cp:coreProperties>
</file>