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A1F57-1778-4944-A690-DDEC357C760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AE85-1372-483C-B578-301A8464E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2AF1-201E-46D7-AF72-0DBA79A5413C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5A5F-9328-4429-9CEC-8C68A92AB4B3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E687-3586-4F3D-9CEA-6DF754868ACC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FB29-715E-4835-A101-3E7743876719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FE6-98C6-4AE5-8D00-ED34C77C0876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C975-5106-4B77-A62D-9CFCE6489BB4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EF05-4C04-4598-92F5-A24DD30264D2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92E-A756-4931-BCB5-5E805D80225F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8D4A-BAF4-4EBC-A3D0-3F2E7DC6C13D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D9EC-390F-43C8-9BEE-715E404EA4A8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826D-ED9D-41E6-9874-E894E0444116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6E71-C78F-4DCE-A162-8060EE8DB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UUD 1945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3810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Disampaikan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Pertemuan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</a:t>
            </a:r>
            <a:r>
              <a:rPr lang="en-US" b="1" dirty="0" smtClean="0">
                <a:solidFill>
                  <a:schemeClr val="bg1"/>
                </a:solidFill>
              </a:rPr>
              <a:t>- 7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Mata </a:t>
            </a:r>
            <a:r>
              <a:rPr lang="en-US" b="1" dirty="0" err="1" smtClean="0">
                <a:solidFill>
                  <a:schemeClr val="bg1"/>
                </a:solidFill>
              </a:rPr>
              <a:t>Kuliah</a:t>
            </a:r>
            <a:r>
              <a:rPr lang="en-US" b="1" smtClean="0">
                <a:solidFill>
                  <a:schemeClr val="bg1"/>
                </a:solidFill>
              </a:rPr>
              <a:t> :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Pancasila</a:t>
            </a:r>
            <a:r>
              <a:rPr lang="en-US" b="1" dirty="0" smtClean="0">
                <a:solidFill>
                  <a:schemeClr val="bg1"/>
                </a:solidFill>
              </a:rPr>
              <a:t> &amp; UUD 1945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TATIK ROHMAWATI, S.IP.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926B-CE4F-47A6-A335-447061F34DCE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1242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SEJARAH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696200" cy="38100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Perbedaan </a:t>
            </a:r>
            <a:r>
              <a:rPr lang="id-ID" sz="2600" b="1" dirty="0">
                <a:solidFill>
                  <a:schemeClr val="bg1"/>
                </a:solidFill>
              </a:rPr>
              <a:t>UUD  (Hukum Dasar Tertulis), </a:t>
            </a:r>
            <a:r>
              <a:rPr lang="id-ID" sz="2600" b="1" i="1" dirty="0">
                <a:solidFill>
                  <a:schemeClr val="bg1"/>
                </a:solidFill>
              </a:rPr>
              <a:t>Convensi</a:t>
            </a:r>
            <a:r>
              <a:rPr lang="id-ID" sz="2600" b="1" dirty="0">
                <a:solidFill>
                  <a:schemeClr val="bg1"/>
                </a:solidFill>
              </a:rPr>
              <a:t> (Hukum Dasar Tidak Tertulis) dan </a:t>
            </a:r>
            <a:r>
              <a:rPr lang="id-ID" sz="2600" b="1" dirty="0" smtClean="0">
                <a:solidFill>
                  <a:schemeClr val="bg1"/>
                </a:solidFill>
              </a:rPr>
              <a:t>Konstitusi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UUD </a:t>
            </a:r>
            <a:r>
              <a:rPr lang="id-ID" sz="2600" b="1" dirty="0">
                <a:solidFill>
                  <a:schemeClr val="bg1"/>
                </a:solidFill>
              </a:rPr>
              <a:t>(Hukum Dasar </a:t>
            </a:r>
            <a:r>
              <a:rPr lang="id-ID" sz="2600" b="1" dirty="0" smtClean="0">
                <a:solidFill>
                  <a:schemeClr val="bg1"/>
                </a:solidFill>
              </a:rPr>
              <a:t>Tertulis)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Suatu </a:t>
            </a:r>
            <a:r>
              <a:rPr lang="id-ID" sz="2600" b="1" dirty="0">
                <a:solidFill>
                  <a:schemeClr val="bg1"/>
                </a:solidFill>
              </a:rPr>
              <a:t>naskah yang memaparkan kerangka dan tugas-tugas pokok dari badan-badan pemerintahan suatu negara dan menentukan pokok-pokok cara kerja badan-badan </a:t>
            </a:r>
            <a:r>
              <a:rPr lang="id-ID" sz="2600" b="1" dirty="0" smtClean="0">
                <a:solidFill>
                  <a:schemeClr val="bg1"/>
                </a:solidFill>
              </a:rPr>
              <a:t>tersebut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Sistem </a:t>
            </a:r>
            <a:r>
              <a:rPr lang="id-ID" sz="2600" b="1" dirty="0">
                <a:solidFill>
                  <a:schemeClr val="bg1"/>
                </a:solidFill>
              </a:rPr>
              <a:t>dan mekanisme berjalannya </a:t>
            </a:r>
            <a:r>
              <a:rPr lang="id-ID" sz="2600" b="1" dirty="0" smtClean="0">
                <a:solidFill>
                  <a:schemeClr val="bg1"/>
                </a:solidFill>
              </a:rPr>
              <a:t>pemerintahan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Rumusannya </a:t>
            </a:r>
            <a:r>
              <a:rPr lang="id-ID" sz="2600" b="1" dirty="0">
                <a:solidFill>
                  <a:schemeClr val="bg1"/>
                </a:solidFill>
              </a:rPr>
              <a:t>jelas tertulis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PERBEDAAN UUD  (HUKUM DASAR TERTULIS), </a:t>
            </a:r>
            <a:r>
              <a:rPr lang="id-ID" sz="3600" b="1" i="1" dirty="0" smtClean="0">
                <a:solidFill>
                  <a:schemeClr val="bg1"/>
                </a:solidFill>
              </a:rPr>
              <a:t>CONVENSI</a:t>
            </a:r>
            <a:r>
              <a:rPr lang="id-ID" sz="3600" b="1" dirty="0" smtClean="0">
                <a:solidFill>
                  <a:schemeClr val="bg1"/>
                </a:solidFill>
              </a:rPr>
              <a:t> (HUKUM DASAR TIDAK TERTULIS)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373380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800" b="1" dirty="0">
                <a:solidFill>
                  <a:schemeClr val="bg1"/>
                </a:solidFill>
              </a:rPr>
              <a:t>UUD (Hukum Dasar Tertulis)</a:t>
            </a:r>
            <a:endParaRPr lang="en-US" sz="2800" dirty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Suatu </a:t>
            </a:r>
            <a:r>
              <a:rPr lang="id-ID" sz="2800" dirty="0">
                <a:solidFill>
                  <a:schemeClr val="bg1"/>
                </a:solidFill>
              </a:rPr>
              <a:t>naskah yang memaparkan kerangka dan tugas-tugas pokok dari badan-badan pemerintahan suatu negara dan menentukan pokok-pokok cara kerja badan-badan </a:t>
            </a:r>
            <a:r>
              <a:rPr lang="id-ID" sz="2800" dirty="0" smtClean="0">
                <a:solidFill>
                  <a:schemeClr val="bg1"/>
                </a:solidFill>
              </a:rPr>
              <a:t>tersebut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Sistem </a:t>
            </a:r>
            <a:r>
              <a:rPr lang="id-ID" sz="2800" dirty="0">
                <a:solidFill>
                  <a:schemeClr val="bg1"/>
                </a:solidFill>
              </a:rPr>
              <a:t>dan mekanisme berjalannya </a:t>
            </a:r>
            <a:r>
              <a:rPr lang="id-ID" sz="2800" dirty="0" smtClean="0">
                <a:solidFill>
                  <a:schemeClr val="bg1"/>
                </a:solidFill>
              </a:rPr>
              <a:t>pemerintahan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Rumusannya </a:t>
            </a:r>
            <a:r>
              <a:rPr lang="id-ID" sz="2800" dirty="0">
                <a:solidFill>
                  <a:schemeClr val="bg1"/>
                </a:solidFill>
              </a:rPr>
              <a:t>jelas tertulis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r>
              <a:rPr lang="id-ID" sz="3600" b="1" i="1" dirty="0" smtClean="0">
                <a:solidFill>
                  <a:schemeClr val="bg1"/>
                </a:solidFill>
              </a:rPr>
              <a:t>CONVENSI</a:t>
            </a:r>
            <a:r>
              <a:rPr lang="id-ID" sz="3600" b="1" dirty="0" smtClean="0">
                <a:solidFill>
                  <a:schemeClr val="bg1"/>
                </a:solidFill>
              </a:rPr>
              <a:t> (HUKUM DASAR TIDAK TERTULIS)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543800" cy="4572000"/>
          </a:xfrm>
        </p:spPr>
        <p:txBody>
          <a:bodyPr>
            <a:noAutofit/>
          </a:bodyPr>
          <a:lstStyle/>
          <a:p>
            <a:pPr algn="just"/>
            <a:r>
              <a:rPr lang="id-ID" sz="2300" dirty="0">
                <a:solidFill>
                  <a:schemeClr val="bg1"/>
                </a:solidFill>
              </a:rPr>
              <a:t>Yaitu aturan-aturan dasar yang timbul dan terpelihara dalam praktek penyelenggaraan negara meskipun sifatnya tidak tertulis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id-ID" sz="2300" dirty="0">
                <a:solidFill>
                  <a:schemeClr val="bg1"/>
                </a:solidFill>
              </a:rPr>
              <a:t>Sifat-sifat convensi, antara lain :</a:t>
            </a:r>
            <a:endParaRPr lang="en-US" sz="2300" dirty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merupakan </a:t>
            </a:r>
            <a:r>
              <a:rPr lang="id-ID" sz="2300" dirty="0">
                <a:solidFill>
                  <a:schemeClr val="bg1"/>
                </a:solidFill>
              </a:rPr>
              <a:t>kebiasaan yang berulang kali dan terpelihara dalam praktek penyelenggaraan </a:t>
            </a:r>
            <a:r>
              <a:rPr lang="id-ID" sz="2300" dirty="0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tidak </a:t>
            </a:r>
            <a:r>
              <a:rPr lang="id-ID" sz="2300" dirty="0">
                <a:solidFill>
                  <a:schemeClr val="bg1"/>
                </a:solidFill>
              </a:rPr>
              <a:t>bertentangan dengann UUD dan berjalan </a:t>
            </a:r>
            <a:r>
              <a:rPr lang="id-ID" sz="2300" dirty="0" smtClean="0">
                <a:solidFill>
                  <a:schemeClr val="bg1"/>
                </a:solidFill>
              </a:rPr>
              <a:t>sejajar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diterima </a:t>
            </a:r>
            <a:r>
              <a:rPr lang="id-ID" sz="2300" dirty="0">
                <a:solidFill>
                  <a:schemeClr val="bg1"/>
                </a:solidFill>
              </a:rPr>
              <a:t>oleh seluruh </a:t>
            </a:r>
            <a:r>
              <a:rPr lang="id-ID" sz="2300" dirty="0" smtClean="0">
                <a:solidFill>
                  <a:schemeClr val="bg1"/>
                </a:solidFill>
              </a:rPr>
              <a:t>rakyat</a:t>
            </a:r>
            <a:endParaRPr lang="en-US" sz="2300" dirty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bersifat </a:t>
            </a:r>
            <a:r>
              <a:rPr lang="id-ID" sz="2300" dirty="0">
                <a:solidFill>
                  <a:schemeClr val="bg1"/>
                </a:solidFill>
              </a:rPr>
              <a:t>sebagai pelengkap, sehingga memungkinkan sebagai aturan-aturan dasar yang tidak terdapat dalam UUD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id-ID" sz="2300" dirty="0">
                <a:solidFill>
                  <a:schemeClr val="bg1"/>
                </a:solidFill>
              </a:rPr>
              <a:t>Contoh convensi : musyawarah untuk mufakat, pidato kenegaraan tanggal 16 Agustus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1242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PENGERTIAN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3810000"/>
          </a:xfrm>
        </p:spPr>
        <p:txBody>
          <a:bodyPr/>
          <a:lstStyle/>
          <a:p>
            <a:pPr marL="514350" lvl="0" indent="-514350" algn="just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dalam </a:t>
            </a:r>
            <a:r>
              <a:rPr lang="id-ID" dirty="0">
                <a:solidFill>
                  <a:schemeClr val="bg1"/>
                </a:solidFill>
              </a:rPr>
              <a:t>arti sempit (</a:t>
            </a:r>
            <a:r>
              <a:rPr lang="id-ID" i="1" dirty="0">
                <a:solidFill>
                  <a:schemeClr val="bg1"/>
                </a:solidFill>
              </a:rPr>
              <a:t>Constitutie</a:t>
            </a:r>
            <a:r>
              <a:rPr lang="id-ID" dirty="0">
                <a:solidFill>
                  <a:schemeClr val="bg1"/>
                </a:solidFill>
              </a:rPr>
              <a:t> (Belanda)/ </a:t>
            </a:r>
            <a:r>
              <a:rPr lang="id-ID" i="1" dirty="0">
                <a:solidFill>
                  <a:schemeClr val="bg1"/>
                </a:solidFill>
              </a:rPr>
              <a:t>Constitution</a:t>
            </a:r>
            <a:r>
              <a:rPr lang="id-ID" dirty="0">
                <a:solidFill>
                  <a:schemeClr val="bg1"/>
                </a:solidFill>
              </a:rPr>
              <a:t> (Inggris) yang artinya UUD, dan </a:t>
            </a:r>
            <a:r>
              <a:rPr lang="id-ID" i="1" dirty="0">
                <a:solidFill>
                  <a:schemeClr val="bg1"/>
                </a:solidFill>
              </a:rPr>
              <a:t>Grondwet</a:t>
            </a:r>
            <a:r>
              <a:rPr lang="id-ID" dirty="0">
                <a:solidFill>
                  <a:schemeClr val="bg1"/>
                </a:solidFill>
              </a:rPr>
              <a:t> (Belanda/Jerman) yang artinya naskah </a:t>
            </a:r>
            <a:r>
              <a:rPr lang="id-ID" dirty="0" smtClean="0">
                <a:solidFill>
                  <a:schemeClr val="bg1"/>
                </a:solidFill>
              </a:rPr>
              <a:t>tertulis)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dalam </a:t>
            </a:r>
            <a:r>
              <a:rPr lang="id-ID" dirty="0">
                <a:solidFill>
                  <a:schemeClr val="bg1"/>
                </a:solidFill>
              </a:rPr>
              <a:t>arti luas, yaitu lebih luas dari UUD karena termasuk juga konstitusi yang tidak tertulis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FUNGSI UUD 1945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>
            <a:normAutofit/>
          </a:bodyPr>
          <a:lstStyle/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sumber </a:t>
            </a:r>
            <a:r>
              <a:rPr lang="id-ID" sz="3200" dirty="0">
                <a:solidFill>
                  <a:schemeClr val="bg1"/>
                </a:solidFill>
              </a:rPr>
              <a:t>dari segala sumber </a:t>
            </a:r>
            <a:r>
              <a:rPr lang="id-ID" sz="3200" dirty="0" smtClean="0">
                <a:solidFill>
                  <a:schemeClr val="bg1"/>
                </a:solidFill>
              </a:rPr>
              <a:t>hukum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membatasi </a:t>
            </a:r>
            <a:r>
              <a:rPr lang="id-ID" sz="3200" dirty="0">
                <a:solidFill>
                  <a:schemeClr val="bg1"/>
                </a:solidFill>
              </a:rPr>
              <a:t>kekuasaan </a:t>
            </a:r>
            <a:r>
              <a:rPr lang="id-ID" sz="3200" dirty="0" smtClean="0">
                <a:solidFill>
                  <a:schemeClr val="bg1"/>
                </a:solidFill>
              </a:rPr>
              <a:t>pemerintah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mekanisme  </a:t>
            </a:r>
            <a:r>
              <a:rPr lang="id-ID" sz="3200" dirty="0">
                <a:solidFill>
                  <a:schemeClr val="bg1"/>
                </a:solidFill>
              </a:rPr>
              <a:t>kerja antar  lembaga  </a:t>
            </a:r>
            <a:r>
              <a:rPr lang="id-ID" sz="3200" dirty="0" smtClean="0">
                <a:solidFill>
                  <a:schemeClr val="bg1"/>
                </a:solidFill>
              </a:rPr>
              <a:t>negara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menjamin </a:t>
            </a:r>
            <a:r>
              <a:rPr lang="id-ID" sz="3200" dirty="0">
                <a:solidFill>
                  <a:schemeClr val="bg1"/>
                </a:solidFill>
              </a:rPr>
              <a:t>HAM</a:t>
            </a:r>
            <a:endParaRPr lang="en-US" sz="3200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tx1"/>
                </a:solidFill>
              </a:rPr>
              <a:pPr/>
              <a:t>10/11/2010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UUD 1945 </vt:lpstr>
      <vt:lpstr>SEJARAH</vt:lpstr>
      <vt:lpstr>PERBEDAAN UUD  (HUKUM DASAR TERTULIS), CONVENSI (HUKUM DASAR TIDAK TERTULIS) </vt:lpstr>
      <vt:lpstr>CONVENSI (HUKUM DASAR TIDAK TERTULIS) </vt:lpstr>
      <vt:lpstr>PENGERTIAN</vt:lpstr>
      <vt:lpstr>FUNGSI UUD 1945</vt:lpstr>
      <vt:lpstr>TERIMA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 1945 </dc:title>
  <dc:creator>Lenovo User</dc:creator>
  <cp:lastModifiedBy>Mayapada</cp:lastModifiedBy>
  <cp:revision>3</cp:revision>
  <dcterms:created xsi:type="dcterms:W3CDTF">2010-03-24T14:26:42Z</dcterms:created>
  <dcterms:modified xsi:type="dcterms:W3CDTF">2010-10-11T00:52:11Z</dcterms:modified>
</cp:coreProperties>
</file>