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408E-3D10-44DB-8313-05495FD02AF6}" type="datetimeFigureOut">
              <a:rPr lang="id-ID" smtClean="0"/>
              <a:pPr/>
              <a:t>13/10/2010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94FB-26B0-4161-A62E-B15A1AA26D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408E-3D10-44DB-8313-05495FD02AF6}" type="datetimeFigureOut">
              <a:rPr lang="id-ID" smtClean="0"/>
              <a:pPr/>
              <a:t>13/10/2010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94FB-26B0-4161-A62E-B15A1AA26D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408E-3D10-44DB-8313-05495FD02AF6}" type="datetimeFigureOut">
              <a:rPr lang="id-ID" smtClean="0"/>
              <a:pPr/>
              <a:t>13/10/2010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94FB-26B0-4161-A62E-B15A1AA26D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9D046-A7B9-49FA-B4CF-BBEC3B7CE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408E-3D10-44DB-8313-05495FD02AF6}" type="datetimeFigureOut">
              <a:rPr lang="id-ID" smtClean="0"/>
              <a:pPr/>
              <a:t>13/10/2010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94FB-26B0-4161-A62E-B15A1AA26D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408E-3D10-44DB-8313-05495FD02AF6}" type="datetimeFigureOut">
              <a:rPr lang="id-ID" smtClean="0"/>
              <a:pPr/>
              <a:t>13/10/2010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94FB-26B0-4161-A62E-B15A1AA26D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408E-3D10-44DB-8313-05495FD02AF6}" type="datetimeFigureOut">
              <a:rPr lang="id-ID" smtClean="0"/>
              <a:pPr/>
              <a:t>13/10/2010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94FB-26B0-4161-A62E-B15A1AA26D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408E-3D10-44DB-8313-05495FD02AF6}" type="datetimeFigureOut">
              <a:rPr lang="id-ID" smtClean="0"/>
              <a:pPr/>
              <a:t>13/10/2010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94FB-26B0-4161-A62E-B15A1AA26D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408E-3D10-44DB-8313-05495FD02AF6}" type="datetimeFigureOut">
              <a:rPr lang="id-ID" smtClean="0"/>
              <a:pPr/>
              <a:t>13/10/2010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94FB-26B0-4161-A62E-B15A1AA26D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408E-3D10-44DB-8313-05495FD02AF6}" type="datetimeFigureOut">
              <a:rPr lang="id-ID" smtClean="0"/>
              <a:pPr/>
              <a:t>13/10/2010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94FB-26B0-4161-A62E-B15A1AA26D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408E-3D10-44DB-8313-05495FD02AF6}" type="datetimeFigureOut">
              <a:rPr lang="id-ID" smtClean="0"/>
              <a:pPr/>
              <a:t>13/10/2010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94FB-26B0-4161-A62E-B15A1AA26D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408E-3D10-44DB-8313-05495FD02AF6}" type="datetimeFigureOut">
              <a:rPr lang="id-ID" smtClean="0"/>
              <a:pPr/>
              <a:t>13/10/2010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94FB-26B0-4161-A62E-B15A1AA26D8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A408E-3D10-44DB-8313-05495FD02AF6}" type="datetimeFigureOut">
              <a:rPr lang="id-ID" smtClean="0"/>
              <a:pPr/>
              <a:t>13/10/2010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194FB-26B0-4161-A62E-B15A1AA26D8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LINGKUNGAN DAN BUDAYA ORGANISASI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KARAKTERISTIK BUDAYA ORGANISASI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Inovasi dan keberanian mengambil resiko (</a:t>
            </a:r>
            <a:r>
              <a:rPr lang="en-US" sz="2800" i="1" smtClean="0"/>
              <a:t>Inovation and risk taking</a:t>
            </a:r>
            <a:r>
              <a:rPr lang="en-US" sz="2800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Sejauhmana organisasi mendorong para karyawan untuk bersikap inovatif dan berani mengambil resiko.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</a:t>
            </a:r>
          </a:p>
          <a:p>
            <a:pPr eaLnBrk="1" hangingPunct="1">
              <a:defRPr/>
            </a:pPr>
            <a:r>
              <a:rPr lang="en-US" sz="2800" smtClean="0"/>
              <a:t>Perhatian yang rinci (</a:t>
            </a:r>
            <a:r>
              <a:rPr lang="en-US" sz="2800" i="1" smtClean="0"/>
              <a:t>Attention to detail</a:t>
            </a:r>
            <a:r>
              <a:rPr lang="en-US" sz="2800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Sejauhmana organisasi mengharapkan karyawan memperlihatkan kecermatan, analisis dan perhatian kepada rincian. </a:t>
            </a:r>
          </a:p>
          <a:p>
            <a:pPr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KARAKTERISTIK BUDAYA ORGANISASI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Berorientasi kepada hasil (</a:t>
            </a:r>
            <a:r>
              <a:rPr lang="en-US" sz="2800" i="1" smtClean="0"/>
              <a:t>Outcome orientation</a:t>
            </a:r>
            <a:r>
              <a:rPr lang="en-US" sz="2800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Sejauhmana manajemen memusatkan perhatian pada hasil dibandingkan perhatian pada teknik dan proses yang digunakan untuk meraih hasil tersebut.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</a:t>
            </a:r>
          </a:p>
          <a:p>
            <a:pPr eaLnBrk="1" hangingPunct="1">
              <a:defRPr/>
            </a:pPr>
            <a:r>
              <a:rPr lang="en-US" sz="2800" smtClean="0"/>
              <a:t>Berorientasi kepada manusia (</a:t>
            </a:r>
            <a:r>
              <a:rPr lang="en-US" sz="2800" i="1" smtClean="0"/>
              <a:t>People orientation</a:t>
            </a:r>
            <a:r>
              <a:rPr lang="en-US" sz="2800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Sejauhmana keputusan manajemen memperhitungkan efek hasil-hasil pada orang-orang didalam organisasi itu. </a:t>
            </a:r>
          </a:p>
          <a:p>
            <a:pPr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KARAKTERISTIK BUDAYA ORGANISASI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Berorientasi tim (</a:t>
            </a:r>
            <a:r>
              <a:rPr lang="en-US" i="1" smtClean="0"/>
              <a:t>Team orientation</a:t>
            </a:r>
            <a:r>
              <a:rPr lang="en-US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   Sejauhmana kegiatan kerja diorganisasikan sekitar tim-tim tidak hanya pada individu-individu untuk mendukung kerjasama.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Agresifitas (</a:t>
            </a:r>
            <a:r>
              <a:rPr lang="en-US" i="1" smtClean="0"/>
              <a:t>Aggressiveness</a:t>
            </a:r>
            <a:r>
              <a:rPr lang="en-US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   Sejauhmana orang-orang dalam organisasi itu memiliki sifat agresif dan kompetitif untuk menjalankan budaya organisasi sebaik-baiknya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KARAKTERISTIK BUDAYA ORGANISASI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Stabilitas (</a:t>
            </a:r>
            <a:r>
              <a:rPr lang="en-US" i="1" smtClean="0"/>
              <a:t>Stability</a:t>
            </a:r>
            <a:r>
              <a:rPr lang="en-US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Sejauhmana kegiatan organisasi menekankan dipertahankannya </a:t>
            </a:r>
            <a:r>
              <a:rPr lang="en-US" i="1" smtClean="0"/>
              <a:t>status quo</a:t>
            </a:r>
            <a:r>
              <a:rPr lang="en-US" smtClean="0"/>
              <a:t> daripada pertumbuhan.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(Robbins, 2003 : 721)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FUNGSI BUDAYA ORGANISASI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1331913" y="3213100"/>
            <a:ext cx="1727200" cy="1512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CARA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PEMBINAAN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YANG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DIPAHAMI</a:t>
            </a: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3563938" y="1484313"/>
            <a:ext cx="1655762" cy="1655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IDENTITAS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ORGANISASI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5867400" y="3068638"/>
            <a:ext cx="1728788" cy="1657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KOMITMEN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KOLEKTIF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635375" y="4724400"/>
            <a:ext cx="1655763" cy="1655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STABILITAS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SISTEM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SOSIAL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635375" y="3573463"/>
            <a:ext cx="158432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BUDAYA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ORGANISASI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427538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4427538" y="32131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5219700" y="39338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3132138" y="393382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0" y="6515100"/>
            <a:ext cx="5219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>
              <a:latin typeface="Times New Roman" pitchFamily="18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68313" y="6381750"/>
            <a:ext cx="4319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Sumber : Kreitner dan Kinicki (2003 : 86)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66FF33"/>
                </a:solidFill>
              </a:rPr>
              <a:t>Penerusan Budaya Kepada Karyawan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25963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z="4000" smtClean="0"/>
              <a:t>Cerita</a:t>
            </a:r>
          </a:p>
          <a:p>
            <a:pPr eaLnBrk="1" hangingPunct="1">
              <a:defRPr/>
            </a:pPr>
            <a:r>
              <a:rPr lang="en-US" sz="4000" smtClean="0"/>
              <a:t>Ritual</a:t>
            </a:r>
          </a:p>
          <a:p>
            <a:pPr eaLnBrk="1" hangingPunct="1">
              <a:defRPr/>
            </a:pPr>
            <a:r>
              <a:rPr lang="en-US" sz="4000" smtClean="0"/>
              <a:t>Lambang Materi</a:t>
            </a:r>
          </a:p>
          <a:p>
            <a:pPr eaLnBrk="1" hangingPunct="1">
              <a:defRPr/>
            </a:pPr>
            <a:r>
              <a:rPr lang="en-US" sz="4000" smtClean="0"/>
              <a:t>Bahasa</a:t>
            </a:r>
          </a:p>
        </p:txBody>
      </p:sp>
      <p:pic>
        <p:nvPicPr>
          <p:cNvPr id="13316" name="Picture 15" descr="Azu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6613" y="2341563"/>
            <a:ext cx="4040187" cy="30432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FAKTOR-FAKTOR YANG MEMPENGARUHI BUDAYA ORGANISASI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9144000" cy="47974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Komunikasi</a:t>
            </a:r>
          </a:p>
          <a:p>
            <a:pPr eaLnBrk="1" hangingPunct="1">
              <a:defRPr/>
            </a:pPr>
            <a:r>
              <a:rPr lang="en-US" smtClean="0"/>
              <a:t>Motivasi</a:t>
            </a:r>
          </a:p>
          <a:p>
            <a:pPr eaLnBrk="1" hangingPunct="1">
              <a:defRPr/>
            </a:pPr>
            <a:r>
              <a:rPr lang="en-US" smtClean="0"/>
              <a:t>Karakteristik Organisasi</a:t>
            </a:r>
          </a:p>
          <a:p>
            <a:pPr eaLnBrk="1" hangingPunct="1">
              <a:defRPr/>
            </a:pPr>
            <a:r>
              <a:rPr lang="en-US" smtClean="0"/>
              <a:t>Proses-proses Administrasi</a:t>
            </a:r>
          </a:p>
          <a:p>
            <a:pPr eaLnBrk="1" hangingPunct="1">
              <a:defRPr/>
            </a:pPr>
            <a:r>
              <a:rPr lang="en-US" smtClean="0"/>
              <a:t>Struktur Organisasi</a:t>
            </a:r>
          </a:p>
          <a:p>
            <a:pPr eaLnBrk="1" hangingPunct="1">
              <a:defRPr/>
            </a:pPr>
            <a:r>
              <a:rPr lang="en-US" smtClean="0"/>
              <a:t>Gaya Manajemen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Sumber : Mondy dan Noe (1990 : 315)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err="1" smtClean="0"/>
              <a:t>Menciptakan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Budaya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Organisasi</a:t>
            </a:r>
            <a:r>
              <a:rPr lang="en-US" sz="4000" b="1" dirty="0" smtClean="0"/>
              <a:t> yang </a:t>
            </a:r>
            <a:r>
              <a:rPr lang="en-US" sz="4000" b="1" dirty="0" err="1" smtClean="0"/>
              <a:t>Etis</a:t>
            </a:r>
            <a:r>
              <a:rPr lang="en-US" sz="4000" b="1" dirty="0" smtClean="0"/>
              <a:t> (</a:t>
            </a:r>
            <a:r>
              <a:rPr lang="en-US" sz="4000" b="1" dirty="0" err="1" smtClean="0"/>
              <a:t>Robbin</a:t>
            </a:r>
            <a:r>
              <a:rPr lang="en-US" sz="4000" b="1" dirty="0" smtClean="0"/>
              <a:t>, 2007 : 527)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Jadilah</a:t>
            </a:r>
            <a:r>
              <a:rPr lang="en-US" dirty="0" smtClean="0"/>
              <a:t> model </a:t>
            </a:r>
            <a:r>
              <a:rPr lang="en-US" dirty="0" err="1" smtClean="0"/>
              <a:t>peran</a:t>
            </a:r>
            <a:r>
              <a:rPr lang="en-US" dirty="0" smtClean="0"/>
              <a:t> yang </a:t>
            </a:r>
            <a:r>
              <a:rPr lang="en-US" dirty="0" err="1" smtClean="0"/>
              <a:t>kelihatan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Komunikasikanlah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Berikanlah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Berikanlah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terang-terangan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Sediakanlah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Lingkungan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Lingkungan yang terkait dengan organisasi dibagi menjadi dua :</a:t>
            </a:r>
          </a:p>
          <a:p>
            <a:pPr marL="514350" indent="-514350">
              <a:buAutoNum type="arabicPeriod"/>
            </a:pPr>
            <a:r>
              <a:rPr lang="id-ID" dirty="0" smtClean="0"/>
              <a:t>Lingkungan internal atau lingkungan yang terkait dengan eksistensi sebuah organisasi.</a:t>
            </a:r>
          </a:p>
          <a:p>
            <a:pPr marL="514350" indent="-514350">
              <a:buAutoNum type="arabicPeriod"/>
            </a:pPr>
            <a:r>
              <a:rPr lang="id-ID" dirty="0" smtClean="0"/>
              <a:t>Lingkungan eksternal atau lingkungan yang terkait dengan kegiatan operasional organisasi dan bagaimana kegiatan operasional ini dapat bertahan.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LINGKUNGAN INTERNAL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5256584"/>
          </a:xfrm>
        </p:spPr>
        <p:txBody>
          <a:bodyPr>
            <a:normAutofit/>
          </a:bodyPr>
          <a:lstStyle/>
          <a:p>
            <a:r>
              <a:rPr lang="id-ID" dirty="0" smtClean="0"/>
              <a:t>Berbagai hal atau berbagai pihak yang terkait langsung dengan kegiatan sehari-hari organisasi, dan mempengaruhi langsung terhadap setiap program, kebijakan.</a:t>
            </a:r>
          </a:p>
          <a:p>
            <a:r>
              <a:rPr lang="id-ID" dirty="0" smtClean="0"/>
              <a:t>Yang termasuk ke dalam lingkungan internal organisasi adalah para pemilik organisasi (</a:t>
            </a:r>
            <a:r>
              <a:rPr lang="id-ID" i="1" dirty="0" smtClean="0"/>
              <a:t>owner</a:t>
            </a:r>
            <a:r>
              <a:rPr lang="id-ID" dirty="0" smtClean="0"/>
              <a:t>), para pengelola organisasi (</a:t>
            </a:r>
            <a:r>
              <a:rPr lang="id-ID" i="1" dirty="0" smtClean="0"/>
              <a:t>board of managers or directors</a:t>
            </a:r>
            <a:r>
              <a:rPr lang="id-ID" dirty="0" smtClean="0"/>
              <a:t>), para staff, anggota atau para pekerja (</a:t>
            </a:r>
            <a:r>
              <a:rPr lang="id-ID" i="1" dirty="0" smtClean="0"/>
              <a:t>employees</a:t>
            </a:r>
            <a:r>
              <a:rPr lang="id-ID" dirty="0" smtClean="0"/>
              <a:t>), serta lingkungan fisik organisasi (</a:t>
            </a:r>
            <a:r>
              <a:rPr lang="id-ID" i="1" dirty="0" smtClean="0"/>
              <a:t>physical work environment</a:t>
            </a:r>
            <a:r>
              <a:rPr lang="id-ID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LINGKUNGAN EKSTERNAL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Lingkungan yang terkait adalah kegiatan operasional organisasi dan bagaimana kegiatan operasional ini dapat bertahan.</a:t>
            </a:r>
          </a:p>
          <a:p>
            <a:r>
              <a:rPr lang="id-ID" dirty="0" smtClean="0"/>
              <a:t>Dalam kegiatan operasional, perusahaan berhadapan dan senantiasa berusaha untuk menyesuaikan diri dengan lingkungan-lingkungan yang terkait langsung atau lingkungan mikro perusahaan dan lingkungan yang tidak terkait langsung atau lingkungan makro perusahaan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Lingkungan mikro perusahaan adalah terdiri dari pelanggan (</a:t>
            </a:r>
            <a:r>
              <a:rPr lang="id-ID" i="1" dirty="0" smtClean="0"/>
              <a:t>customer</a:t>
            </a:r>
            <a:r>
              <a:rPr lang="id-ID" dirty="0" smtClean="0"/>
              <a:t>), pesaing (</a:t>
            </a:r>
            <a:r>
              <a:rPr lang="id-ID" i="1" dirty="0" smtClean="0"/>
              <a:t>competitor</a:t>
            </a:r>
            <a:r>
              <a:rPr lang="id-ID" dirty="0" smtClean="0"/>
              <a:t>), pemasok (</a:t>
            </a:r>
            <a:r>
              <a:rPr lang="id-ID" i="1" dirty="0" smtClean="0"/>
              <a:t>supplier</a:t>
            </a:r>
            <a:r>
              <a:rPr lang="id-ID" dirty="0" smtClean="0"/>
              <a:t>), dan partner strategis (</a:t>
            </a:r>
            <a:r>
              <a:rPr lang="id-ID" i="1" dirty="0" smtClean="0"/>
              <a:t>strategic partner</a:t>
            </a:r>
            <a:r>
              <a:rPr lang="id-ID" dirty="0" smtClean="0"/>
              <a:t>).</a:t>
            </a:r>
          </a:p>
          <a:p>
            <a:r>
              <a:rPr lang="id-ID" dirty="0" smtClean="0"/>
              <a:t>Lingkungan makro perusahaan terbagi dua, yaitu lingkungan lokal dan internasional.</a:t>
            </a:r>
          </a:p>
          <a:p>
            <a:r>
              <a:rPr lang="id-ID" dirty="0" smtClean="0"/>
              <a:t>Lingkungan lokal dapat berupa para pembuat peraturan (</a:t>
            </a:r>
            <a:r>
              <a:rPr lang="id-ID" i="1" dirty="0" smtClean="0"/>
              <a:t>regulators</a:t>
            </a:r>
            <a:r>
              <a:rPr lang="id-ID" dirty="0" smtClean="0"/>
              <a:t>), pemerintah (</a:t>
            </a:r>
            <a:r>
              <a:rPr lang="id-ID" i="1" dirty="0" smtClean="0"/>
              <a:t>government</a:t>
            </a:r>
            <a:r>
              <a:rPr lang="id-ID" dirty="0" smtClean="0"/>
              <a:t>), masyarakat luas pada umumnya (</a:t>
            </a:r>
            <a:r>
              <a:rPr lang="id-ID" i="1" dirty="0" smtClean="0"/>
              <a:t>society</a:t>
            </a:r>
            <a:r>
              <a:rPr lang="id-ID" dirty="0" smtClean="0"/>
              <a:t>).</a:t>
            </a:r>
          </a:p>
          <a:p>
            <a:r>
              <a:rPr lang="id-ID" dirty="0" smtClean="0"/>
              <a:t>Lingkungan internasional dapat berupa peraturan internasional (</a:t>
            </a:r>
            <a:r>
              <a:rPr lang="id-ID" i="1" dirty="0" smtClean="0"/>
              <a:t>international law</a:t>
            </a:r>
            <a:r>
              <a:rPr lang="id-ID" dirty="0" smtClean="0"/>
              <a:t>), pasar keuangan internasional (</a:t>
            </a:r>
            <a:r>
              <a:rPr lang="id-ID" i="1" dirty="0" smtClean="0"/>
              <a:t>international financial markets</a:t>
            </a:r>
            <a:r>
              <a:rPr lang="id-ID" dirty="0" smtClean="0"/>
              <a:t>).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PENTINGNYA BUDAYA BAGI ORGANISASI BISNIS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Budaya organisasi pada dasarnya merupakan nilai-nilai dan norma yang dianut dan dijalankan oleh sebuah organisasi terkait dengan lingkungan dimana organisasi tersebut menjalankan kegiatannya.</a:t>
            </a:r>
          </a:p>
          <a:p>
            <a:r>
              <a:rPr lang="id-ID" dirty="0" smtClean="0"/>
              <a:t>Faktor yang menentukan terbentuknya budaya organisasi adalah pengalaman yang dijalani oleh organisasi itu sendiri, baik kegagalan ataupun keberhasilan.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Pembentukan Budaya Organisasi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476375" y="3152775"/>
            <a:ext cx="1395413" cy="836613"/>
          </a:xfrm>
          <a:prstGeom prst="rect">
            <a:avLst/>
          </a:prstGeom>
          <a:solidFill>
            <a:srgbClr val="CC00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0099"/>
            </a:extrusionClr>
          </a:sp3d>
        </p:spPr>
        <p:txBody>
          <a:bodyPr>
            <a:flatTx/>
          </a:bodyPr>
          <a:lstStyle/>
          <a:p>
            <a:pPr algn="ctr" eaLnBrk="1" hangingPunct="1"/>
            <a:r>
              <a:rPr lang="en-US" sz="1400">
                <a:latin typeface="Arial" charset="0"/>
              </a:rPr>
              <a:t>Filosofi organisasi yang dijumpai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3160713" y="3235325"/>
            <a:ext cx="1395412" cy="6699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algn="ctr" eaLnBrk="1" hangingPunct="1"/>
            <a:r>
              <a:rPr lang="en-US" sz="1400">
                <a:latin typeface="Arial" charset="0"/>
              </a:rPr>
              <a:t>Kriteria </a:t>
            </a:r>
          </a:p>
          <a:p>
            <a:pPr algn="ctr" eaLnBrk="1" hangingPunct="1"/>
            <a:r>
              <a:rPr lang="en-US" sz="1400">
                <a:latin typeface="Arial" charset="0"/>
              </a:rPr>
              <a:t>seleksi</a:t>
            </a:r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6529388" y="3152775"/>
            <a:ext cx="1395412" cy="760413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>
            <a:flatTx/>
          </a:bodyPr>
          <a:lstStyle/>
          <a:p>
            <a:pPr algn="ctr" eaLnBrk="1" hangingPunct="1"/>
            <a:r>
              <a:rPr lang="en-US" sz="1400">
                <a:latin typeface="Arial" charset="0"/>
              </a:rPr>
              <a:t>Budaya organisas</a:t>
            </a:r>
            <a:r>
              <a:rPr lang="en-US" sz="1000">
                <a:latin typeface="Arial" charset="0"/>
              </a:rPr>
              <a:t>i</a:t>
            </a:r>
            <a:endParaRPr lang="en-US">
              <a:latin typeface="Arial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4845050" y="1981200"/>
            <a:ext cx="1395413" cy="760413"/>
          </a:xfrm>
          <a:prstGeom prst="rect">
            <a:avLst/>
          </a:prstGeom>
          <a:solidFill>
            <a:srgbClr val="0099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00"/>
            </a:extrusionClr>
          </a:sp3d>
        </p:spPr>
        <p:txBody>
          <a:bodyPr>
            <a:flatTx/>
          </a:bodyPr>
          <a:lstStyle/>
          <a:p>
            <a:pPr algn="ctr" eaLnBrk="1" hangingPunct="1"/>
            <a:r>
              <a:rPr lang="en-US" sz="1400">
                <a:latin typeface="Arial" charset="0"/>
              </a:rPr>
              <a:t>Manajemen puncak</a:t>
            </a:r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4892675" y="4421188"/>
            <a:ext cx="1395413" cy="760412"/>
          </a:xfrm>
          <a:prstGeom prst="rect">
            <a:avLst/>
          </a:prstGeom>
          <a:solidFill>
            <a:srgbClr val="FF505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>
            <a:flatTx/>
          </a:bodyPr>
          <a:lstStyle/>
          <a:p>
            <a:pPr algn="ctr" eaLnBrk="1" hangingPunct="1"/>
            <a:endParaRPr lang="en-US" sz="1000">
              <a:latin typeface="Arial" charset="0"/>
            </a:endParaRPr>
          </a:p>
          <a:p>
            <a:pPr algn="ctr" eaLnBrk="1" hangingPunct="1"/>
            <a:r>
              <a:rPr lang="en-US" sz="1400">
                <a:latin typeface="Arial" charset="0"/>
              </a:rPr>
              <a:t>Sosialisasi</a:t>
            </a:r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>
            <a:off x="2871788" y="3556000"/>
            <a:ext cx="288925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130" name="Line 13"/>
          <p:cNvSpPr>
            <a:spLocks noChangeShapeType="1"/>
          </p:cNvSpPr>
          <p:nvPr/>
        </p:nvSpPr>
        <p:spPr bwMode="auto">
          <a:xfrm flipV="1">
            <a:off x="4556125" y="2741613"/>
            <a:ext cx="292100" cy="4667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131" name="Line 14"/>
          <p:cNvSpPr>
            <a:spLocks noChangeShapeType="1"/>
          </p:cNvSpPr>
          <p:nvPr/>
        </p:nvSpPr>
        <p:spPr bwMode="auto">
          <a:xfrm>
            <a:off x="4556125" y="3876675"/>
            <a:ext cx="322263" cy="5238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>
            <a:off x="5567363" y="2773363"/>
            <a:ext cx="3175" cy="15922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6256338" y="2738438"/>
            <a:ext cx="250825" cy="382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134" name="Line 17"/>
          <p:cNvSpPr>
            <a:spLocks noChangeShapeType="1"/>
          </p:cNvSpPr>
          <p:nvPr/>
        </p:nvSpPr>
        <p:spPr bwMode="auto">
          <a:xfrm flipV="1">
            <a:off x="6278563" y="3903663"/>
            <a:ext cx="257175" cy="5032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mtClean="0"/>
              <a:t>Terbentuknya budaya organisasi pada awalnya berasal dari filsafat pendiri organisasi yang kemudian filsafat ini akan menentukan penyaringan karyawan-karyawan yang sesuai dengan filsafat dari pendiri organisasi.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Tujuan eksplisit dari proses seleksi adalah untuk mengidentifikasikan dan mempekerjakan individu-individu yang mempunyai pengetahuan, keterampilan dan kemampuan untuk melakukan pekerjaan dengan sukses di dalam organisasi itu. 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59436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Dengan tindakan manajemen puncak baik lewat apa yang dikatakan maupun bagaimana mereka berperilaku, eksekutif senior ini menegakkan norma-norma yang mendasar ke bawah sepanjang organisasi itu ada.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Sosialisasi merupakan proses yang mengadaptasikan para karyawan pada budaya organisasi yang ada.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Ada tiga tahap proses sosialisasi, yaitu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1.  Tahap prakedatangan, kurun waktu pembelajaran dalam proses 	sosialisasi yang terjadi sebelum seorang karyawan baru	bergabung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     dengan organisasi itu.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2.  Tahap keterlibatan, tahap dimana seorang karyawan baru 	menyaksikan seperti apa sebenarnya organisasi itu dan 	menghadapi kemungkinan bahwa harapan dan kenyataan dapat 	berbeda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    3.  Tahap metamorfosis, tahap dimana seorang karyawan 	baru berubah 	menyesuaikan diri pada pekerjaan, kelompok kerja dan organisasi.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689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LINGKUNGAN DAN BUDAYA ORGANISASI</vt:lpstr>
      <vt:lpstr>Lingkungan Organisasi</vt:lpstr>
      <vt:lpstr>LINGKUNGAN INTERNAL ORGANISASI</vt:lpstr>
      <vt:lpstr>LINGKUNGAN EKSTERNAL ORGANISASI</vt:lpstr>
      <vt:lpstr>Slide 5</vt:lpstr>
      <vt:lpstr>PENTINGNYA BUDAYA BAGI ORGANISASI BISNIS</vt:lpstr>
      <vt:lpstr>Pembentukan Budaya Organisasi</vt:lpstr>
      <vt:lpstr>Slide 8</vt:lpstr>
      <vt:lpstr>Slide 9</vt:lpstr>
      <vt:lpstr>KARAKTERISTIK BUDAYA ORGANISASI</vt:lpstr>
      <vt:lpstr>KARAKTERISTIK BUDAYA ORGANISASI</vt:lpstr>
      <vt:lpstr>KARAKTERISTIK BUDAYA ORGANISASI</vt:lpstr>
      <vt:lpstr>KARAKTERISTIK BUDAYA ORGANISASI</vt:lpstr>
      <vt:lpstr>FUNGSI BUDAYA ORGANISASI</vt:lpstr>
      <vt:lpstr>Penerusan Budaya Kepada Karyawan</vt:lpstr>
      <vt:lpstr>FAKTOR-FAKTOR YANG MEMPENGARUHI BUDAYA ORGANISASI</vt:lpstr>
      <vt:lpstr>Menciptakan Budaya Organisasi yang Etis (Robbin, 2007 : 527)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LINGKUNGAN DAN BUDAYA ORGANISASI</dc:title>
  <dc:creator>juli abdul ghapur</dc:creator>
  <cp:lastModifiedBy>juli abdul ghapur</cp:lastModifiedBy>
  <cp:revision>2</cp:revision>
  <dcterms:created xsi:type="dcterms:W3CDTF">2010-10-11T08:32:30Z</dcterms:created>
  <dcterms:modified xsi:type="dcterms:W3CDTF">2010-10-13T12:07:55Z</dcterms:modified>
</cp:coreProperties>
</file>