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71C219-EA67-4B39-BE1D-D157F0AC1F9F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F7D3F1-0FDF-4A2B-84A7-74BADB1232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71C219-EA67-4B39-BE1D-D157F0AC1F9F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7D3F1-0FDF-4A2B-84A7-74BADB1232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71C219-EA67-4B39-BE1D-D157F0AC1F9F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7D3F1-0FDF-4A2B-84A7-74BADB1232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71C219-EA67-4B39-BE1D-D157F0AC1F9F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7D3F1-0FDF-4A2B-84A7-74BADB12324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71C219-EA67-4B39-BE1D-D157F0AC1F9F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7D3F1-0FDF-4A2B-84A7-74BADB12324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71C219-EA67-4B39-BE1D-D157F0AC1F9F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7D3F1-0FDF-4A2B-84A7-74BADB1232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71C219-EA67-4B39-BE1D-D157F0AC1F9F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7D3F1-0FDF-4A2B-84A7-74BADB1232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71C219-EA67-4B39-BE1D-D157F0AC1F9F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7D3F1-0FDF-4A2B-84A7-74BADB12324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71C219-EA67-4B39-BE1D-D157F0AC1F9F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7D3F1-0FDF-4A2B-84A7-74BADB1232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B71C219-EA67-4B39-BE1D-D157F0AC1F9F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7D3F1-0FDF-4A2B-84A7-74BADB1232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71C219-EA67-4B39-BE1D-D157F0AC1F9F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F7D3F1-0FDF-4A2B-84A7-74BADB12324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B71C219-EA67-4B39-BE1D-D157F0AC1F9F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BF7D3F1-0FDF-4A2B-84A7-74BADB1232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285884"/>
          </a:xfrm>
        </p:spPr>
        <p:txBody>
          <a:bodyPr anchor="t">
            <a:normAutofit/>
          </a:bodyPr>
          <a:lstStyle/>
          <a:p>
            <a:pPr algn="ctr"/>
            <a:r>
              <a:rPr lang="en-US" sz="4400" dirty="0" smtClean="0"/>
              <a:t>SUMBER DANA BANK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2071678"/>
            <a:ext cx="7858180" cy="392909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MENURUT SINUNGAN (1993;84) :</a:t>
            </a:r>
          </a:p>
          <a:p>
            <a:pPr algn="l"/>
            <a:r>
              <a:rPr lang="en-US" sz="3200" b="1" dirty="0" smtClean="0"/>
              <a:t>SUMBER DANA BANK UTK OPERASIONAL DIBAGI :</a:t>
            </a:r>
          </a:p>
          <a:p>
            <a:pPr marL="514350" indent="-514350" algn="l">
              <a:buAutoNum type="arabicPeriod"/>
            </a:pPr>
            <a:r>
              <a:rPr lang="en-US" sz="3200" b="1" dirty="0" smtClean="0"/>
              <a:t>DANA PIHAK KESATU</a:t>
            </a:r>
          </a:p>
          <a:p>
            <a:pPr marL="514350" indent="-514350" algn="l">
              <a:buAutoNum type="arabicPeriod"/>
            </a:pPr>
            <a:r>
              <a:rPr lang="en-US" sz="3200" b="1" dirty="0" smtClean="0"/>
              <a:t>DANA PIHAK KEDUA</a:t>
            </a:r>
          </a:p>
          <a:p>
            <a:pPr marL="514350" indent="-514350" algn="l">
              <a:buAutoNum type="arabicPeriod"/>
            </a:pPr>
            <a:r>
              <a:rPr lang="en-US" sz="3200" b="1" dirty="0" smtClean="0"/>
              <a:t>DANA PIHAK KETIGA</a:t>
            </a:r>
            <a:endParaRPr lang="en-US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85800" y="928670"/>
            <a:ext cx="7772400" cy="5143536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AutoNum type="arabicPeriod"/>
            </a:pPr>
            <a:r>
              <a:rPr lang="en-US" sz="3200" b="1" dirty="0" smtClean="0">
                <a:solidFill>
                  <a:srgbClr val="FF0000"/>
                </a:solidFill>
              </a:rPr>
              <a:t>DANA PIHAK KESATU</a:t>
            </a:r>
          </a:p>
          <a:p>
            <a:pPr marL="514350" indent="-514350" algn="l"/>
            <a:r>
              <a:rPr lang="en-US" sz="3200" dirty="0" smtClean="0"/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Adalah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dana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yg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berasal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dari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pemilik</a:t>
            </a:r>
            <a:r>
              <a:rPr lang="en-US" sz="3200" b="1" dirty="0" smtClean="0">
                <a:solidFill>
                  <a:srgbClr val="FF0000"/>
                </a:solidFill>
              </a:rPr>
              <a:t> bank </a:t>
            </a:r>
            <a:r>
              <a:rPr lang="en-US" sz="3200" b="1" dirty="0" err="1" smtClean="0">
                <a:solidFill>
                  <a:srgbClr val="FF0000"/>
                </a:solidFill>
              </a:rPr>
              <a:t>atau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para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pemegang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saham.terdiri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dari</a:t>
            </a:r>
            <a:r>
              <a:rPr lang="en-US" sz="3200" b="1" dirty="0" smtClean="0">
                <a:solidFill>
                  <a:srgbClr val="FF0000"/>
                </a:solidFill>
              </a:rPr>
              <a:t> ; Modal </a:t>
            </a:r>
            <a:r>
              <a:rPr lang="en-US" sz="3200" b="1" dirty="0" err="1" smtClean="0">
                <a:solidFill>
                  <a:srgbClr val="FF0000"/>
                </a:solidFill>
              </a:rPr>
              <a:t>disetor</a:t>
            </a:r>
            <a:r>
              <a:rPr lang="en-US" sz="3200" b="1" dirty="0" smtClean="0">
                <a:solidFill>
                  <a:srgbClr val="FF0000"/>
                </a:solidFill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</a:rPr>
              <a:t>agio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saham</a:t>
            </a:r>
            <a:r>
              <a:rPr lang="en-US" sz="3200" b="1" dirty="0" smtClean="0">
                <a:solidFill>
                  <a:srgbClr val="FF0000"/>
                </a:solidFill>
              </a:rPr>
              <a:t>, cadangan2, </a:t>
            </a:r>
            <a:r>
              <a:rPr lang="en-US" sz="3200" b="1" dirty="0" err="1" smtClean="0">
                <a:solidFill>
                  <a:srgbClr val="FF0000"/>
                </a:solidFill>
              </a:rPr>
              <a:t>laba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ditahan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marL="514350" indent="-514350" algn="l"/>
            <a:r>
              <a:rPr lang="en-US" sz="3200" b="1" dirty="0" smtClean="0">
                <a:solidFill>
                  <a:srgbClr val="FF0000"/>
                </a:solidFill>
              </a:rPr>
              <a:t>2. DANA PIHAK KEDUA</a:t>
            </a:r>
          </a:p>
          <a:p>
            <a:pPr marL="514350" indent="-514350" algn="l"/>
            <a:r>
              <a:rPr lang="en-US" sz="3200" b="1" dirty="0" err="1" smtClean="0">
                <a:solidFill>
                  <a:srgbClr val="FF0000"/>
                </a:solidFill>
              </a:rPr>
              <a:t>Adalah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dana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pinjaman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berasal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dari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pihak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luar</a:t>
            </a:r>
            <a:r>
              <a:rPr lang="en-US" sz="3200" b="1" dirty="0" smtClean="0">
                <a:solidFill>
                  <a:srgbClr val="FF0000"/>
                </a:solidFill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</a:rPr>
              <a:t>terdiri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dari</a:t>
            </a:r>
            <a:r>
              <a:rPr lang="en-US" sz="3200" b="1" dirty="0" smtClean="0">
                <a:solidFill>
                  <a:srgbClr val="FF0000"/>
                </a:solidFill>
              </a:rPr>
              <a:t> ; </a:t>
            </a:r>
          </a:p>
          <a:p>
            <a:pPr marL="514350" indent="-514350" algn="l"/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   Call Money, </a:t>
            </a:r>
            <a:r>
              <a:rPr lang="en-US" sz="3200" b="1" dirty="0" err="1" smtClean="0">
                <a:solidFill>
                  <a:srgbClr val="FF0000"/>
                </a:solidFill>
              </a:rPr>
              <a:t>pinjaman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antar</a:t>
            </a:r>
            <a:r>
              <a:rPr lang="en-US" sz="3200" b="1" dirty="0" smtClean="0">
                <a:solidFill>
                  <a:srgbClr val="FF0000"/>
                </a:solidFill>
              </a:rPr>
              <a:t> bank,</a:t>
            </a:r>
          </a:p>
          <a:p>
            <a:pPr marL="514350" indent="-514350" algn="l"/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   </a:t>
            </a:r>
            <a:r>
              <a:rPr lang="en-US" sz="3200" b="1" dirty="0" err="1" smtClean="0">
                <a:solidFill>
                  <a:srgbClr val="FF0000"/>
                </a:solidFill>
              </a:rPr>
              <a:t>pinjaman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dari</a:t>
            </a:r>
            <a:r>
              <a:rPr lang="en-US" sz="3200" b="1" dirty="0" smtClean="0">
                <a:solidFill>
                  <a:srgbClr val="FF0000"/>
                </a:solidFill>
              </a:rPr>
              <a:t> LKBB, </a:t>
            </a:r>
            <a:r>
              <a:rPr lang="en-US" sz="3200" b="1" dirty="0" err="1" smtClean="0">
                <a:solidFill>
                  <a:srgbClr val="FF0000"/>
                </a:solidFill>
              </a:rPr>
              <a:t>Pinjaman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dari</a:t>
            </a:r>
            <a:r>
              <a:rPr lang="en-US" sz="3200" b="1" dirty="0" smtClean="0">
                <a:solidFill>
                  <a:srgbClr val="FF0000"/>
                </a:solidFill>
              </a:rPr>
              <a:t> Bank </a:t>
            </a:r>
            <a:r>
              <a:rPr lang="en-US" sz="3200" b="1" dirty="0" err="1" smtClean="0">
                <a:solidFill>
                  <a:srgbClr val="FF0000"/>
                </a:solidFill>
              </a:rPr>
              <a:t>Sentral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857232"/>
            <a:ext cx="7772400" cy="5214974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</a:rPr>
              <a:t>2. </a:t>
            </a:r>
            <a:r>
              <a:rPr lang="en-US" sz="3600" b="1" dirty="0" smtClean="0">
                <a:solidFill>
                  <a:srgbClr val="FF0000"/>
                </a:solidFill>
              </a:rPr>
              <a:t>DANA PIHAK KETIGA</a:t>
            </a:r>
          </a:p>
          <a:p>
            <a:pPr algn="l"/>
            <a:r>
              <a:rPr lang="en-US" sz="3600" b="1" dirty="0" err="1" smtClean="0">
                <a:solidFill>
                  <a:srgbClr val="FF0000"/>
                </a:solidFill>
              </a:rPr>
              <a:t>Merupakan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Sumber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dana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terbesar</a:t>
            </a:r>
            <a:r>
              <a:rPr lang="en-US" sz="3600" b="1" dirty="0" smtClean="0">
                <a:solidFill>
                  <a:srgbClr val="FF0000"/>
                </a:solidFill>
              </a:rPr>
              <a:t> yang </a:t>
            </a:r>
            <a:r>
              <a:rPr lang="en-US" sz="3600" b="1" dirty="0" err="1" smtClean="0">
                <a:solidFill>
                  <a:srgbClr val="FF0000"/>
                </a:solidFill>
              </a:rPr>
              <a:t>dihimpun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dari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masyarakat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berupa</a:t>
            </a:r>
            <a:r>
              <a:rPr lang="en-US" sz="3600" b="1" dirty="0" smtClean="0">
                <a:solidFill>
                  <a:srgbClr val="FF0000"/>
                </a:solidFill>
              </a:rPr>
              <a:t> : </a:t>
            </a:r>
            <a:r>
              <a:rPr lang="en-US" sz="3600" b="1" dirty="0" err="1" smtClean="0">
                <a:solidFill>
                  <a:srgbClr val="FF0000"/>
                </a:solidFill>
              </a:rPr>
              <a:t>Giro</a:t>
            </a:r>
            <a:r>
              <a:rPr lang="en-US" sz="3600" b="1" dirty="0" smtClean="0">
                <a:solidFill>
                  <a:srgbClr val="FF0000"/>
                </a:solidFill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</a:rPr>
              <a:t>Deposito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dan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tabungan</a:t>
            </a:r>
            <a:r>
              <a:rPr lang="en-US" sz="3600" b="1" dirty="0" smtClean="0">
                <a:solidFill>
                  <a:srgbClr val="FF0000"/>
                </a:solidFill>
              </a:rPr>
              <a:t>.</a:t>
            </a:r>
          </a:p>
          <a:p>
            <a:pPr marL="514350" indent="-514350" algn="l">
              <a:buAutoNum type="arabicPeriod"/>
            </a:pPr>
            <a:r>
              <a:rPr lang="en-US" sz="3600" b="1" dirty="0" smtClean="0">
                <a:solidFill>
                  <a:srgbClr val="FF0000"/>
                </a:solidFill>
              </a:rPr>
              <a:t>GIRO  (DEMAND DEPOSIT)</a:t>
            </a:r>
          </a:p>
          <a:p>
            <a:pPr marL="514350" indent="-514350" algn="l"/>
            <a:r>
              <a:rPr lang="en-US" sz="3600" b="1" dirty="0" err="1" smtClean="0">
                <a:solidFill>
                  <a:srgbClr val="FF0000"/>
                </a:solidFill>
              </a:rPr>
              <a:t>Menurut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Siamat</a:t>
            </a:r>
            <a:r>
              <a:rPr lang="en-US" sz="3600" b="1" dirty="0" smtClean="0">
                <a:solidFill>
                  <a:srgbClr val="FF0000"/>
                </a:solidFill>
              </a:rPr>
              <a:t> (1993:100) </a:t>
            </a:r>
            <a:r>
              <a:rPr lang="en-US" sz="3600" b="1" dirty="0" err="1" smtClean="0">
                <a:solidFill>
                  <a:srgbClr val="FF0000"/>
                </a:solidFill>
              </a:rPr>
              <a:t>dikategorikan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sangat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labil,dan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dikatakan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sbg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uang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giral</a:t>
            </a:r>
            <a:r>
              <a:rPr lang="en-US" sz="3600" b="1" dirty="0" smtClean="0">
                <a:solidFill>
                  <a:srgbClr val="FF0000"/>
                </a:solidFill>
              </a:rPr>
              <a:t> .</a:t>
            </a:r>
          </a:p>
          <a:p>
            <a:pPr marL="514350" indent="-514350" algn="l"/>
            <a:endParaRPr lang="en-US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785794"/>
            <a:ext cx="7772400" cy="5500726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 err="1" smtClean="0">
                <a:solidFill>
                  <a:srgbClr val="FF0000"/>
                </a:solidFill>
              </a:rPr>
              <a:t>Jhon</a:t>
            </a:r>
            <a:r>
              <a:rPr lang="en-US" b="1" dirty="0" smtClean="0">
                <a:solidFill>
                  <a:srgbClr val="FF0000"/>
                </a:solidFill>
              </a:rPr>
              <a:t> Maynard Keynes </a:t>
            </a:r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Liquidity Preference Theory  , </a:t>
            </a:r>
            <a:r>
              <a:rPr lang="en-US" dirty="0" err="1" smtClean="0">
                <a:solidFill>
                  <a:schemeClr val="tx1"/>
                </a:solidFill>
              </a:rPr>
              <a:t>masyarakat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cenderung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menginginkan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tunai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krn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ada</a:t>
            </a:r>
            <a:r>
              <a:rPr lang="en-US" dirty="0" smtClean="0">
                <a:solidFill>
                  <a:schemeClr val="tx1"/>
                </a:solidFill>
              </a:rPr>
              <a:t> 3 motif :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en-US" b="1" i="1" dirty="0" smtClean="0">
                <a:solidFill>
                  <a:schemeClr val="tx1"/>
                </a:solidFill>
              </a:rPr>
              <a:t>1.  Transaction Motive</a:t>
            </a:r>
          </a:p>
          <a:p>
            <a:pPr marL="514350" indent="-514350" algn="l"/>
            <a:r>
              <a:rPr lang="en-US" b="1" i="1" dirty="0" smtClean="0">
                <a:solidFill>
                  <a:schemeClr val="tx1"/>
                </a:solidFill>
              </a:rPr>
              <a:t>2.  Precautionary Motive</a:t>
            </a:r>
          </a:p>
          <a:p>
            <a:pPr marL="514350" indent="-514350" algn="l"/>
            <a:r>
              <a:rPr lang="en-US" b="1" i="1" dirty="0" smtClean="0">
                <a:solidFill>
                  <a:schemeClr val="tx1"/>
                </a:solidFill>
              </a:rPr>
              <a:t>3. Speculative Motive</a:t>
            </a:r>
          </a:p>
          <a:p>
            <a:pPr marL="514350" indent="-514350" algn="l"/>
            <a:endParaRPr lang="en-US" b="1" i="1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en-US" b="1" dirty="0" smtClean="0">
                <a:solidFill>
                  <a:schemeClr val="tx1"/>
                </a:solidFill>
              </a:rPr>
              <a:t>2. </a:t>
            </a:r>
            <a:r>
              <a:rPr lang="en-US" b="1" dirty="0" err="1" smtClean="0">
                <a:solidFill>
                  <a:schemeClr val="tx1"/>
                </a:solidFill>
              </a:rPr>
              <a:t>Deposito</a:t>
            </a:r>
            <a:r>
              <a:rPr lang="en-US" b="1" dirty="0" smtClean="0">
                <a:solidFill>
                  <a:schemeClr val="tx1"/>
                </a:solidFill>
              </a:rPr>
              <a:t> (</a:t>
            </a:r>
            <a:r>
              <a:rPr lang="en-US" b="1" dirty="0" err="1" smtClean="0">
                <a:solidFill>
                  <a:schemeClr val="tx1"/>
                </a:solidFill>
              </a:rPr>
              <a:t>deposito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berjangka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sertifikat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deposito</a:t>
            </a:r>
            <a:r>
              <a:rPr lang="en-US" b="1" dirty="0" smtClean="0">
                <a:solidFill>
                  <a:schemeClr val="tx1"/>
                </a:solidFill>
              </a:rPr>
              <a:t>, deposits on call)</a:t>
            </a:r>
          </a:p>
          <a:p>
            <a:pPr marL="514350" indent="-514350" algn="l"/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en-US" b="1" dirty="0" smtClean="0">
                <a:solidFill>
                  <a:schemeClr val="tx1"/>
                </a:solidFill>
              </a:rPr>
              <a:t>3. Tabungan 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1285883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dirty="0" smtClean="0"/>
              <a:t>ALOKASI DANA BANK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85992"/>
            <a:ext cx="7772400" cy="3357586"/>
          </a:xfrm>
        </p:spPr>
        <p:txBody>
          <a:bodyPr/>
          <a:lstStyle/>
          <a:p>
            <a:pPr algn="l"/>
            <a:r>
              <a:rPr lang="en-US" dirty="0" err="1" smtClean="0"/>
              <a:t>Ada</a:t>
            </a:r>
            <a:r>
              <a:rPr lang="en-US" dirty="0" smtClean="0"/>
              <a:t> 2 </a:t>
            </a:r>
            <a:r>
              <a:rPr lang="en-US" dirty="0" err="1" smtClean="0"/>
              <a:t>pendekatan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perbankan</a:t>
            </a:r>
            <a:r>
              <a:rPr lang="en-US" dirty="0" smtClean="0"/>
              <a:t> :</a:t>
            </a:r>
          </a:p>
          <a:p>
            <a:pPr algn="l"/>
            <a:endParaRPr lang="en-US" dirty="0" smtClean="0"/>
          </a:p>
          <a:p>
            <a:pPr marL="514350" indent="-514350" algn="l"/>
            <a:r>
              <a:rPr lang="en-US" b="1" i="1" dirty="0" smtClean="0"/>
              <a:t>1.  Pool Of Funds Approach</a:t>
            </a:r>
          </a:p>
          <a:p>
            <a:pPr marL="514350" indent="-514350" algn="l"/>
            <a:r>
              <a:rPr lang="en-US" b="1" i="1" dirty="0" smtClean="0"/>
              <a:t>2.  Assets Allocation Approach</a:t>
            </a:r>
            <a:endParaRPr lang="en-US" b="1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21431"/>
          </a:xfrm>
        </p:spPr>
        <p:txBody>
          <a:bodyPr/>
          <a:lstStyle/>
          <a:p>
            <a:pPr>
              <a:buNone/>
            </a:pPr>
            <a:r>
              <a:rPr lang="en-US" i="1" dirty="0" smtClean="0"/>
              <a:t>Source of funds                 Application of Funds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Diagram  Pool Of Funds Approach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28596" y="1857364"/>
            <a:ext cx="228601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DEMAND DEPOSIT</a:t>
            </a:r>
          </a:p>
          <a:p>
            <a:pPr algn="ctr"/>
            <a:r>
              <a:rPr lang="en-US" dirty="0" smtClean="0"/>
              <a:t>(GIRO)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28596" y="3000372"/>
            <a:ext cx="221457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SAVING DEPOSIT</a:t>
            </a:r>
          </a:p>
          <a:p>
            <a:pPr algn="ctr"/>
            <a:r>
              <a:rPr lang="en-US" dirty="0" smtClean="0"/>
              <a:t>(TABUNGAN)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28596" y="3929066"/>
            <a:ext cx="221457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TIME DEPOSIT</a:t>
            </a:r>
          </a:p>
          <a:p>
            <a:pPr algn="ctr"/>
            <a:r>
              <a:rPr lang="en-US" dirty="0" smtClean="0"/>
              <a:t>(DEPOSITO)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571472" y="5000636"/>
            <a:ext cx="207170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CAPITAL FUNDS</a:t>
            </a:r>
          </a:p>
          <a:p>
            <a:pPr algn="ctr"/>
            <a:r>
              <a:rPr lang="en-US" dirty="0" smtClean="0"/>
              <a:t>(MODAL)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3357554" y="3357562"/>
            <a:ext cx="171451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Pool of Funds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786446" y="1928802"/>
            <a:ext cx="257176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PRIMARY RESERVE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5857884" y="2857496"/>
            <a:ext cx="2500330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SECONDARY RESERVE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929322" y="4000504"/>
            <a:ext cx="242889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OTHER SECURITAS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6000760" y="4929198"/>
            <a:ext cx="2357454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FIXED ASSETS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rot="16200000" flipH="1">
            <a:off x="2678893" y="2536025"/>
            <a:ext cx="85725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3"/>
          </p:cNvCxnSpPr>
          <p:nvPr/>
        </p:nvCxnSpPr>
        <p:spPr>
          <a:xfrm>
            <a:off x="2643174" y="3357562"/>
            <a:ext cx="64294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714612" y="4000504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2536017" y="4464851"/>
            <a:ext cx="128588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5036347" y="2678901"/>
            <a:ext cx="78581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214942" y="3429000"/>
            <a:ext cx="57150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6200000" flipH="1">
            <a:off x="5179223" y="3893347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6200000" flipH="1">
            <a:off x="4893471" y="4464851"/>
            <a:ext cx="142876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158" y="1142984"/>
            <a:ext cx="8329642" cy="530525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Sources of Funds              Application of Funds</a:t>
            </a:r>
          </a:p>
          <a:p>
            <a:pPr>
              <a:buNone/>
            </a:pPr>
            <a:r>
              <a:rPr lang="en-US" dirty="0" smtClean="0"/>
              <a:t>                                             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Diagram Assets Allocation </a:t>
            </a:r>
            <a:r>
              <a:rPr lang="en-US" dirty="0" err="1" smtClean="0"/>
              <a:t>Apprch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71472" y="2143116"/>
            <a:ext cx="278608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DEMAND  DEPOSIT</a:t>
            </a:r>
          </a:p>
          <a:p>
            <a:pPr algn="ctr"/>
            <a:r>
              <a:rPr lang="en-US" dirty="0" smtClean="0"/>
              <a:t>(GIRO0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71472" y="3000372"/>
            <a:ext cx="278608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SAVING DEPOSITS</a:t>
            </a:r>
          </a:p>
          <a:p>
            <a:pPr algn="ctr"/>
            <a:r>
              <a:rPr lang="en-US" dirty="0" smtClean="0"/>
              <a:t>(TABUNGAN)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42910" y="3929066"/>
            <a:ext cx="2714644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TIME DEPOSITS (DEPOSITO)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714348" y="4929198"/>
            <a:ext cx="264320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CAPITAL  FUNDS (MODAL)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643570" y="1928802"/>
            <a:ext cx="278608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5607851" y="2321711"/>
            <a:ext cx="714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5673436" y="2143116"/>
          <a:ext cx="2756216" cy="365760"/>
        </p:xfrm>
        <a:graphic>
          <a:graphicData uri="http://schemas.openxmlformats.org/drawingml/2006/table">
            <a:tbl>
              <a:tblPr/>
              <a:tblGrid>
                <a:gridCol w="2756216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Primary reserve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5715008" y="3000372"/>
            <a:ext cx="271464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5715000" y="3214686"/>
          <a:ext cx="2714652" cy="365760"/>
        </p:xfrm>
        <a:graphic>
          <a:graphicData uri="http://schemas.openxmlformats.org/drawingml/2006/table">
            <a:tbl>
              <a:tblPr/>
              <a:tblGrid>
                <a:gridCol w="2714652"/>
              </a:tblGrid>
              <a:tr h="357190">
                <a:tc>
                  <a:txBody>
                    <a:bodyPr/>
                    <a:lstStyle/>
                    <a:p>
                      <a:r>
                        <a:rPr lang="en-US" dirty="0" smtClean="0"/>
                        <a:t>Second reserve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5715008" y="4143380"/>
            <a:ext cx="271464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5694218" y="4357694"/>
          <a:ext cx="2763982" cy="365760"/>
        </p:xfrm>
        <a:graphic>
          <a:graphicData uri="http://schemas.openxmlformats.org/drawingml/2006/table">
            <a:tbl>
              <a:tblPr/>
              <a:tblGrid>
                <a:gridCol w="2763982"/>
              </a:tblGrid>
              <a:tr h="357190">
                <a:tc>
                  <a:txBody>
                    <a:bodyPr/>
                    <a:lstStyle/>
                    <a:p>
                      <a:r>
                        <a:rPr lang="en-US" dirty="0" smtClean="0"/>
                        <a:t>Loan (</a:t>
                      </a:r>
                      <a:r>
                        <a:rPr lang="en-US" dirty="0" err="1" smtClean="0"/>
                        <a:t>kredit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5643570" y="5214950"/>
            <a:ext cx="278608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5631873" y="5429264"/>
          <a:ext cx="2797779" cy="365760"/>
        </p:xfrm>
        <a:graphic>
          <a:graphicData uri="http://schemas.openxmlformats.org/drawingml/2006/table">
            <a:tbl>
              <a:tblPr/>
              <a:tblGrid>
                <a:gridCol w="2797779"/>
              </a:tblGrid>
              <a:tr h="311728">
                <a:tc>
                  <a:txBody>
                    <a:bodyPr/>
                    <a:lstStyle/>
                    <a:p>
                      <a:r>
                        <a:rPr lang="en-US" dirty="0" smtClean="0"/>
                        <a:t>Other  </a:t>
                      </a:r>
                      <a:r>
                        <a:rPr lang="en-US" dirty="0" err="1" smtClean="0"/>
                        <a:t>securitas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5715008" y="6143644"/>
            <a:ext cx="264320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Fixed Assets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3500430" y="2071678"/>
            <a:ext cx="207170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643306" y="2571744"/>
            <a:ext cx="200026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643306" y="2714620"/>
            <a:ext cx="2000264" cy="1643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3500430" y="2357430"/>
            <a:ext cx="2000264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500430" y="3500438"/>
            <a:ext cx="214314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3500430" y="3500438"/>
            <a:ext cx="2071702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3500430" y="2571744"/>
            <a:ext cx="2071702" cy="1714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3500430" y="4286256"/>
            <a:ext cx="214314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500430" y="4286256"/>
            <a:ext cx="2071702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3500430" y="4714884"/>
            <a:ext cx="214314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500430" y="5286388"/>
            <a:ext cx="200026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500430" y="5286388"/>
            <a:ext cx="207170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3500430" y="5286388"/>
            <a:ext cx="2071702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42918"/>
            <a:ext cx="7772400" cy="5000660"/>
          </a:xfrm>
        </p:spPr>
        <p:txBody>
          <a:bodyPr/>
          <a:lstStyle/>
          <a:p>
            <a:pPr marL="514350" indent="-514350" algn="l"/>
            <a:r>
              <a:rPr lang="en-US" b="1" dirty="0" smtClean="0"/>
              <a:t>1. Pool Of Funds  Approach</a:t>
            </a:r>
          </a:p>
          <a:p>
            <a:pPr marL="514350" indent="-514350" algn="l"/>
            <a:r>
              <a:rPr lang="en-US" dirty="0" smtClean="0"/>
              <a:t>    </a:t>
            </a:r>
            <a:r>
              <a:rPr lang="en-US" dirty="0" err="1" smtClean="0"/>
              <a:t>Penempatan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bank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hal2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:</a:t>
            </a:r>
            <a:r>
              <a:rPr lang="en-US" dirty="0" err="1" smtClean="0"/>
              <a:t>sifat</a:t>
            </a:r>
            <a:r>
              <a:rPr lang="en-US" dirty="0" smtClean="0"/>
              <a:t>,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tk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perolehan</a:t>
            </a:r>
            <a:endParaRPr lang="en-US" dirty="0" smtClean="0"/>
          </a:p>
          <a:p>
            <a:pPr marL="514350" indent="-514350" algn="l"/>
            <a:r>
              <a:rPr lang="en-US" b="1" dirty="0" smtClean="0"/>
              <a:t>2.   Assets Allocation Approach</a:t>
            </a:r>
          </a:p>
          <a:p>
            <a:pPr marL="514350" indent="-514350" algn="l"/>
            <a:r>
              <a:rPr lang="en-US" dirty="0" smtClean="0"/>
              <a:t>     </a:t>
            </a:r>
            <a:r>
              <a:rPr lang="en-US" dirty="0" err="1" smtClean="0"/>
              <a:t>Penempatan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mencocokan</a:t>
            </a:r>
            <a:r>
              <a:rPr lang="en-US" dirty="0" smtClean="0"/>
              <a:t> masing2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,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tk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perolehan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857232"/>
            <a:ext cx="7772400" cy="5000660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 err="1" smtClean="0"/>
              <a:t>Jenis-jenis</a:t>
            </a:r>
            <a:r>
              <a:rPr lang="en-US" b="1" dirty="0" smtClean="0"/>
              <a:t>  </a:t>
            </a:r>
            <a:r>
              <a:rPr lang="en-US" b="1" dirty="0" err="1" smtClean="0"/>
              <a:t>Alokasi</a:t>
            </a:r>
            <a:r>
              <a:rPr lang="en-US" b="1" dirty="0" smtClean="0"/>
              <a:t> Dana Bank</a:t>
            </a:r>
          </a:p>
          <a:p>
            <a:pPr marL="514350" indent="-514350" algn="l">
              <a:buAutoNum type="arabicPeriod"/>
            </a:pPr>
            <a:r>
              <a:rPr lang="en-US" b="1" dirty="0" err="1" smtClean="0">
                <a:solidFill>
                  <a:srgbClr val="FF0000"/>
                </a:solidFill>
              </a:rPr>
              <a:t>Prtimary</a:t>
            </a:r>
            <a:r>
              <a:rPr lang="en-US" b="1" dirty="0" smtClean="0">
                <a:solidFill>
                  <a:srgbClr val="FF0000"/>
                </a:solidFill>
              </a:rPr>
              <a:t> reserve (</a:t>
            </a:r>
            <a:r>
              <a:rPr lang="en-US" b="1" dirty="0" err="1" smtClean="0">
                <a:solidFill>
                  <a:srgbClr val="FF0000"/>
                </a:solidFill>
              </a:rPr>
              <a:t>cadangan</a:t>
            </a:r>
            <a:r>
              <a:rPr lang="en-US" b="1" dirty="0" smtClean="0">
                <a:solidFill>
                  <a:srgbClr val="FF0000"/>
                </a:solidFill>
              </a:rPr>
              <a:t> primer)</a:t>
            </a:r>
          </a:p>
          <a:p>
            <a:pPr marL="514350" indent="-514350" algn="l"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Secondary reserve</a:t>
            </a:r>
          </a:p>
          <a:p>
            <a:pPr marL="514350" indent="-514350" algn="l"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Loan Portfolio</a:t>
            </a:r>
          </a:p>
          <a:p>
            <a:pPr marL="514350" indent="-514350" algn="l"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Portfolio Investment</a:t>
            </a:r>
          </a:p>
          <a:p>
            <a:pPr marL="514350" indent="-514350" algn="l"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Fixed Assets</a:t>
            </a:r>
          </a:p>
          <a:p>
            <a:pPr marL="514350" indent="-514350" algn="l"/>
            <a:endParaRPr lang="en-US" dirty="0" smtClean="0"/>
          </a:p>
          <a:p>
            <a:pPr marL="514350" indent="-514350" algn="l"/>
            <a:r>
              <a:rPr lang="en-US" b="1" dirty="0" err="1" smtClean="0"/>
              <a:t>Alokasi</a:t>
            </a:r>
            <a:r>
              <a:rPr lang="en-US" b="1" dirty="0" smtClean="0"/>
              <a:t> Dana </a:t>
            </a:r>
            <a:r>
              <a:rPr lang="en-US" b="1" dirty="0" err="1" smtClean="0"/>
              <a:t>menurut</a:t>
            </a:r>
            <a:r>
              <a:rPr lang="en-US" b="1" dirty="0" smtClean="0"/>
              <a:t> </a:t>
            </a:r>
            <a:r>
              <a:rPr lang="en-US" b="1" dirty="0" err="1" smtClean="0"/>
              <a:t>Sifat</a:t>
            </a:r>
            <a:r>
              <a:rPr lang="en-US" b="1" dirty="0" smtClean="0"/>
              <a:t> </a:t>
            </a:r>
            <a:r>
              <a:rPr lang="en-US" b="1" dirty="0" err="1" smtClean="0"/>
              <a:t>Aktiva</a:t>
            </a:r>
            <a:endParaRPr lang="en-US" b="1" dirty="0" smtClean="0"/>
          </a:p>
          <a:p>
            <a:pPr marL="514350" indent="-514350" algn="l">
              <a:buAutoNum type="arabicPeriod"/>
            </a:pPr>
            <a:r>
              <a:rPr lang="en-US" b="1" dirty="0" err="1" smtClean="0">
                <a:solidFill>
                  <a:srgbClr val="FF0000"/>
                </a:solidFill>
              </a:rPr>
              <a:t>Penanaman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dana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pada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Aktiva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produktif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 algn="l">
              <a:buAutoNum type="arabicPeriod"/>
            </a:pPr>
            <a:r>
              <a:rPr lang="en-US" b="1" dirty="0" err="1" smtClean="0">
                <a:solidFill>
                  <a:srgbClr val="FF0000"/>
                </a:solidFill>
              </a:rPr>
              <a:t>Penanaman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dana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dalam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Aktiva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Tidak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Produktif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 algn="l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153</TotalTime>
  <Words>376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SUMBER DANA BANK</vt:lpstr>
      <vt:lpstr>Slide 2</vt:lpstr>
      <vt:lpstr>Slide 3</vt:lpstr>
      <vt:lpstr>Slide 4</vt:lpstr>
      <vt:lpstr>ALOKASI DANA BANK</vt:lpstr>
      <vt:lpstr>Diagram  Pool Of Funds Approach</vt:lpstr>
      <vt:lpstr>Diagram Assets Allocation Apprch</vt:lpstr>
      <vt:lpstr>Slide 8</vt:lpstr>
      <vt:lpstr>Slide 9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SUMBER DANA BANK</dc:title>
  <dc:creator>Valued Acer Customer</dc:creator>
  <cp:lastModifiedBy>Valued Acer Customer</cp:lastModifiedBy>
  <cp:revision>24</cp:revision>
  <dcterms:created xsi:type="dcterms:W3CDTF">2010-10-14T01:13:15Z</dcterms:created>
  <dcterms:modified xsi:type="dcterms:W3CDTF">2010-10-14T03:46:28Z</dcterms:modified>
</cp:coreProperties>
</file>