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85" r:id="rId5"/>
    <p:sldId id="286" r:id="rId6"/>
    <p:sldId id="288" r:id="rId7"/>
    <p:sldId id="287" r:id="rId8"/>
    <p:sldId id="289" r:id="rId9"/>
    <p:sldId id="290" r:id="rId10"/>
    <p:sldId id="28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966B4-6767-4BD1-A1E6-D997B1DA4D25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E4F5D-8DDB-47D2-84CD-846252F26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928C5-94C4-4660-9E2C-3FAA5FC9C0BB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5AE65-A82D-45C5-BFFA-4B0822721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EC1D1-035D-4635-A1E1-E40EF117055C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37B9C-47C1-4B70-A665-FF4873CEB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963DF-E724-4338-B478-83255A1DE592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983C6-D7F0-408D-BA60-F0ED7A31C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456E8-A37D-47F8-B7D6-803FC086E4CF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D9460-A09A-4CF0-970E-98ACA8E86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8AE20-542A-4D13-838F-E976AB485BCB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2594C-EF4C-4EAD-A3D5-077E193E8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D6164-E983-4F43-8F1E-058906097DA4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96837-7BB1-4459-A3BA-DC236BF2F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44278-D55D-4C58-833D-783DECCEBA89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A6985-9352-4918-A872-68D03047E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DE686-2DB0-414B-A406-95182A8815F4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4366D-B518-457B-87C4-CE79A3E33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1CF4D-6589-4039-BC01-C2E967CA1F3D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801C9-8035-4A8E-A953-22FBF41A8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D3793-62F5-438D-A268-C25600EA4E0E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82FF-D7E6-4F80-AABF-B20FA02E4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822F2E-C347-4914-BFCC-94A9874FBA77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503BC3-8CBA-4FE4-9918-5BF4A85E3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JAVA FUNDAMENTAL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TERIMA KASIH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PERULANGAN (LOOP)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Clr>
                <a:schemeClr val="tx1"/>
              </a:buClr>
              <a:buSzPct val="75000"/>
              <a:buNone/>
            </a:pPr>
            <a:r>
              <a:rPr lang="en-US" sz="2000" b="1" dirty="0" err="1" smtClean="0"/>
              <a:t>Terdapat</a:t>
            </a:r>
            <a:r>
              <a:rPr lang="en-US" sz="2000" b="1" dirty="0" smtClean="0"/>
              <a:t> 3 </a:t>
            </a:r>
            <a:r>
              <a:rPr lang="en-US" sz="2000" b="1" dirty="0" err="1" smtClean="0"/>
              <a:t>Jenis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Perulangan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Java, </a:t>
            </a:r>
            <a:r>
              <a:rPr lang="en-US" sz="2000" b="1" dirty="0" err="1" smtClean="0"/>
              <a:t>yaitu</a:t>
            </a:r>
            <a:r>
              <a:rPr lang="en-US" sz="2000" b="1" dirty="0" smtClean="0"/>
              <a:t> :</a:t>
            </a:r>
          </a:p>
          <a:p>
            <a:pPr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000" dirty="0" smtClean="0"/>
              <a:t> for</a:t>
            </a:r>
          </a:p>
          <a:p>
            <a:pPr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000" dirty="0" smtClean="0"/>
              <a:t> while</a:t>
            </a:r>
          </a:p>
          <a:p>
            <a:pPr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000" dirty="0" smtClean="0"/>
              <a:t> do..while</a:t>
            </a:r>
          </a:p>
          <a:p>
            <a:pPr>
              <a:buClr>
                <a:schemeClr val="tx1"/>
              </a:buClr>
              <a:buSzPct val="75000"/>
              <a:buNone/>
            </a:pPr>
            <a:endParaRPr lang="en-US" sz="500" dirty="0" smtClean="0"/>
          </a:p>
          <a:p>
            <a:pPr>
              <a:buClr>
                <a:schemeClr val="tx1"/>
              </a:buClr>
              <a:buSzPct val="75000"/>
              <a:buNone/>
            </a:pPr>
            <a:r>
              <a:rPr lang="en-US" sz="2000" b="1" dirty="0" err="1" smtClean="0"/>
              <a:t>Perulangan</a:t>
            </a:r>
            <a:r>
              <a:rPr lang="en-US" sz="2000" b="1" dirty="0" smtClean="0"/>
              <a:t> for</a:t>
            </a:r>
          </a:p>
          <a:p>
            <a:pPr>
              <a:buClr>
                <a:schemeClr val="tx1"/>
              </a:buClr>
              <a:buSzPct val="75000"/>
              <a:buNone/>
            </a:pPr>
            <a:r>
              <a:rPr lang="en-US" sz="1600" b="1" dirty="0" err="1" smtClean="0"/>
              <a:t>Bentuk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Umum</a:t>
            </a:r>
            <a:r>
              <a:rPr lang="en-US" sz="1600" b="1" dirty="0" smtClean="0"/>
              <a:t> :</a:t>
            </a:r>
            <a:endParaRPr lang="en-US" sz="1600" dirty="0" smtClean="0"/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for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mengulang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statement / </a:t>
            </a:r>
            <a:r>
              <a:rPr lang="en-US" sz="2000" dirty="0" err="1" smtClean="0"/>
              <a:t>blok</a:t>
            </a:r>
            <a:r>
              <a:rPr lang="en-US" sz="2000" dirty="0" smtClean="0"/>
              <a:t> statement </a:t>
            </a:r>
          </a:p>
          <a:p>
            <a:pPr algn="just">
              <a:buFont typeface="Wingdings" pitchFamily="2" charset="2"/>
              <a:buNone/>
            </a:pPr>
            <a:r>
              <a:rPr lang="en-US" sz="2000" dirty="0" smtClean="0"/>
              <a:t>       </a:t>
            </a:r>
            <a:r>
              <a:rPr lang="en-US" sz="2000" dirty="0" err="1" smtClean="0"/>
              <a:t>sejumlah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dikehendaki</a:t>
            </a:r>
            <a:r>
              <a:rPr lang="en-US" sz="2000" dirty="0" smtClean="0"/>
              <a:t>,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</a:t>
            </a:r>
            <a:r>
              <a:rPr lang="en-US" sz="2000" dirty="0" err="1" smtClean="0"/>
              <a:t>kondisi</a:t>
            </a:r>
            <a:r>
              <a:rPr lang="en-US" sz="2000" dirty="0" smtClean="0"/>
              <a:t> </a:t>
            </a:r>
            <a:r>
              <a:rPr lang="en-US" sz="2000" dirty="0" err="1" smtClean="0"/>
              <a:t>akhir</a:t>
            </a:r>
            <a:r>
              <a:rPr lang="en-US" sz="2000" dirty="0" smtClean="0"/>
              <a:t> </a:t>
            </a:r>
            <a:r>
              <a:rPr lang="en-US" sz="2000" dirty="0" err="1" smtClean="0"/>
              <a:t>tercapai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62000" y="3810000"/>
            <a:ext cx="7620000" cy="835025"/>
          </a:xfrm>
          <a:prstGeom prst="rect">
            <a:avLst/>
          </a:prstGeom>
          <a:solidFill>
            <a:srgbClr val="CC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 b="1" dirty="0">
                <a:latin typeface="Courier New" pitchFamily="49" charset="0"/>
              </a:rPr>
              <a:t>for (</a:t>
            </a:r>
            <a:r>
              <a:rPr lang="en-US" sz="1600" b="1" dirty="0" err="1">
                <a:latin typeface="Courier New" pitchFamily="49" charset="0"/>
              </a:rPr>
              <a:t>Kondisi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Awal</a:t>
            </a:r>
            <a:r>
              <a:rPr lang="en-US" sz="1600" b="1" dirty="0">
                <a:latin typeface="Courier New" pitchFamily="49" charset="0"/>
              </a:rPr>
              <a:t>; </a:t>
            </a:r>
            <a:r>
              <a:rPr lang="en-US" sz="1600" b="1" dirty="0" err="1">
                <a:latin typeface="Courier New" pitchFamily="49" charset="0"/>
              </a:rPr>
              <a:t>Persyaratan</a:t>
            </a:r>
            <a:r>
              <a:rPr lang="en-US" sz="1600" b="1" dirty="0">
                <a:latin typeface="Courier New" pitchFamily="49" charset="0"/>
              </a:rPr>
              <a:t>/</a:t>
            </a:r>
            <a:r>
              <a:rPr lang="en-US" sz="1600" b="1" dirty="0" err="1">
                <a:latin typeface="Courier New" pitchFamily="49" charset="0"/>
              </a:rPr>
              <a:t>Kondisi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Akhir</a:t>
            </a:r>
            <a:r>
              <a:rPr lang="en-US" sz="1600" b="1" dirty="0">
                <a:latin typeface="Courier New" pitchFamily="49" charset="0"/>
              </a:rPr>
              <a:t>; increment) {</a:t>
            </a:r>
          </a:p>
          <a:p>
            <a:r>
              <a:rPr lang="en-US" sz="1600" b="1" dirty="0">
                <a:latin typeface="Courier New" pitchFamily="49" charset="0"/>
              </a:rPr>
              <a:t>    statements;</a:t>
            </a:r>
          </a:p>
          <a:p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CONTOH FOR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smtClean="0"/>
              <a:t>Output :</a:t>
            </a:r>
          </a:p>
          <a:p>
            <a:pPr>
              <a:buNone/>
            </a:pPr>
            <a:r>
              <a:rPr lang="en-US" sz="2000" dirty="0" smtClean="0"/>
              <a:t>Looping </a:t>
            </a:r>
            <a:r>
              <a:rPr lang="en-US" sz="2000" dirty="0" err="1" smtClean="0"/>
              <a:t>ke</a:t>
            </a:r>
            <a:r>
              <a:rPr lang="en-US" sz="2000" dirty="0" smtClean="0"/>
              <a:t> 1</a:t>
            </a:r>
          </a:p>
          <a:p>
            <a:pPr>
              <a:buNone/>
            </a:pPr>
            <a:r>
              <a:rPr lang="en-US" sz="2000" dirty="0" smtClean="0"/>
              <a:t>Looping </a:t>
            </a:r>
            <a:r>
              <a:rPr lang="en-US" sz="2000" dirty="0" err="1" smtClean="0"/>
              <a:t>ke</a:t>
            </a:r>
            <a:r>
              <a:rPr lang="en-US" sz="2000" dirty="0" smtClean="0"/>
              <a:t> 2</a:t>
            </a:r>
          </a:p>
          <a:p>
            <a:pPr>
              <a:buNone/>
            </a:pPr>
            <a:r>
              <a:rPr lang="en-US" sz="2000" dirty="0" smtClean="0"/>
              <a:t>Looping </a:t>
            </a:r>
            <a:r>
              <a:rPr lang="en-US" sz="2000" dirty="0" err="1" smtClean="0"/>
              <a:t>ke</a:t>
            </a:r>
            <a:r>
              <a:rPr lang="en-US" sz="2000" dirty="0" smtClean="0"/>
              <a:t> 3</a:t>
            </a:r>
          </a:p>
          <a:p>
            <a:pPr>
              <a:buNone/>
            </a:pPr>
            <a:r>
              <a:rPr lang="en-US" sz="2000" dirty="0" smtClean="0"/>
              <a:t>Looping </a:t>
            </a:r>
            <a:r>
              <a:rPr lang="en-US" sz="2000" dirty="0" err="1" smtClean="0"/>
              <a:t>ke</a:t>
            </a:r>
            <a:r>
              <a:rPr lang="en-US" sz="2000" dirty="0" smtClean="0"/>
              <a:t> 4</a:t>
            </a:r>
          </a:p>
          <a:p>
            <a:pPr>
              <a:buNone/>
            </a:pPr>
            <a:r>
              <a:rPr lang="en-US" sz="2000" dirty="0" smtClean="0"/>
              <a:t>Looping </a:t>
            </a:r>
            <a:r>
              <a:rPr lang="en-US" sz="2000" dirty="0" err="1" smtClean="0"/>
              <a:t>ke</a:t>
            </a:r>
            <a:r>
              <a:rPr lang="en-US" sz="2000" dirty="0" smtClean="0"/>
              <a:t> 5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66800" y="1447800"/>
            <a:ext cx="7010400" cy="22987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42913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public class </a:t>
            </a:r>
            <a:r>
              <a:rPr lang="en-US" dirty="0" err="1" smtClean="0">
                <a:latin typeface="Courier New" pitchFamily="49" charset="0"/>
              </a:rPr>
              <a:t>contohFor</a:t>
            </a:r>
            <a:r>
              <a:rPr lang="en-US" dirty="0" smtClean="0">
                <a:latin typeface="Courier New" pitchFamily="49" charset="0"/>
              </a:rPr>
              <a:t>{</a:t>
            </a:r>
            <a:r>
              <a:rPr lang="en-US" dirty="0">
                <a:latin typeface="Courier New" pitchFamily="49" charset="0"/>
              </a:rPr>
              <a:t>	</a:t>
            </a:r>
          </a:p>
          <a:p>
            <a:pPr defTabSz="442913"/>
            <a:r>
              <a:rPr lang="en-US" dirty="0">
                <a:latin typeface="Courier New" pitchFamily="49" charset="0"/>
              </a:rPr>
              <a:t>	public static void main(String[] </a:t>
            </a:r>
            <a:r>
              <a:rPr lang="en-US" dirty="0" err="1">
                <a:latin typeface="Courier New" pitchFamily="49" charset="0"/>
              </a:rPr>
              <a:t>args</a:t>
            </a:r>
            <a:r>
              <a:rPr lang="en-US" dirty="0">
                <a:latin typeface="Courier New" pitchFamily="49" charset="0"/>
              </a:rPr>
              <a:t>){</a:t>
            </a:r>
          </a:p>
          <a:p>
            <a:pPr defTabSz="442913"/>
            <a:r>
              <a:rPr lang="en-US" dirty="0">
                <a:latin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defTabSz="442913"/>
            <a:r>
              <a:rPr lang="en-US" dirty="0">
                <a:latin typeface="Courier New" pitchFamily="49" charset="0"/>
              </a:rPr>
              <a:t>		for(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=1;i&lt;=5;i++){</a:t>
            </a:r>
          </a:p>
          <a:p>
            <a:pPr defTabSz="442913"/>
            <a:r>
              <a:rPr lang="en-US" dirty="0">
                <a:latin typeface="Courier New" pitchFamily="49" charset="0"/>
              </a:rPr>
              <a:t>			</a:t>
            </a:r>
            <a:r>
              <a:rPr lang="en-US" dirty="0" err="1">
                <a:latin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</a:rPr>
              <a:t>("Looping </a:t>
            </a:r>
            <a:r>
              <a:rPr lang="en-US" dirty="0" err="1" smtClean="0">
                <a:latin typeface="Courier New" pitchFamily="49" charset="0"/>
              </a:rPr>
              <a:t>ke</a:t>
            </a:r>
            <a:r>
              <a:rPr lang="en-US" dirty="0" smtClean="0">
                <a:latin typeface="Courier New" pitchFamily="49" charset="0"/>
              </a:rPr>
              <a:t> "+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);			}</a:t>
            </a:r>
          </a:p>
          <a:p>
            <a:pPr defTabSz="442913"/>
            <a:r>
              <a:rPr lang="en-US" dirty="0">
                <a:latin typeface="Courier New" pitchFamily="49" charset="0"/>
              </a:rPr>
              <a:t>	}</a:t>
            </a:r>
          </a:p>
          <a:p>
            <a:pPr defTabSz="442913"/>
            <a:r>
              <a:rPr lang="en-US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   </a:t>
            </a:r>
            <a:r>
              <a:rPr lang="en-US" sz="2400" b="1" dirty="0" err="1" smtClean="0"/>
              <a:t>Bentuk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umum</a:t>
            </a:r>
            <a:r>
              <a:rPr lang="en-US" sz="2400" b="1" dirty="0" smtClean="0"/>
              <a:t>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263525" indent="-263525" algn="just">
              <a:buClr>
                <a:schemeClr val="tx1"/>
              </a:buClr>
              <a:buSzPct val="75000"/>
              <a:buNone/>
            </a:pPr>
            <a:r>
              <a:rPr lang="en-US" sz="2000" dirty="0" smtClean="0"/>
              <a:t>	</a:t>
            </a:r>
          </a:p>
          <a:p>
            <a:pPr marL="263525" indent="-263525" algn="just">
              <a:buClr>
                <a:schemeClr val="tx1"/>
              </a:buClr>
              <a:buSzPct val="75000"/>
              <a:buNone/>
            </a:pPr>
            <a:endParaRPr lang="en-US" sz="2000" dirty="0" smtClean="0"/>
          </a:p>
          <a:p>
            <a:pPr marL="263525" indent="-263525" algn="just">
              <a:buClr>
                <a:schemeClr val="tx1"/>
              </a:buClr>
              <a:buSzPct val="75000"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terus</a:t>
            </a:r>
            <a:r>
              <a:rPr lang="en-US" sz="2000" dirty="0" smtClean="0"/>
              <a:t> </a:t>
            </a:r>
            <a:r>
              <a:rPr lang="en-US" sz="2000" dirty="0" err="1" smtClean="0"/>
              <a:t>mengulang</a:t>
            </a:r>
            <a:r>
              <a:rPr lang="en-US" sz="2000" dirty="0" smtClean="0"/>
              <a:t> statement/</a:t>
            </a:r>
            <a:r>
              <a:rPr lang="en-US" sz="2000" dirty="0" err="1" smtClean="0"/>
              <a:t>blok</a:t>
            </a:r>
            <a:r>
              <a:rPr lang="en-US" sz="2000" dirty="0" smtClean="0"/>
              <a:t> statement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dirty="0" err="1" smtClean="0"/>
              <a:t>kondisi</a:t>
            </a:r>
            <a:r>
              <a:rPr lang="en-US" sz="2000" dirty="0" smtClean="0"/>
              <a:t> </a:t>
            </a:r>
            <a:r>
              <a:rPr lang="en-US" sz="2000" dirty="0" err="1" smtClean="0"/>
              <a:t>bernilai</a:t>
            </a:r>
            <a:r>
              <a:rPr lang="en-US" sz="2000" dirty="0" smtClean="0"/>
              <a:t> true.  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762000" y="2057400"/>
            <a:ext cx="7693025" cy="2308225"/>
          </a:xfrm>
          <a:prstGeom prst="rect">
            <a:avLst/>
          </a:prstGeom>
          <a:solidFill>
            <a:srgbClr val="CCFF99"/>
          </a:solidFill>
          <a:ln w="9525" cap="flat" algn="ctr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while(Kondisi)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Statement;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Atau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while(Kondisi){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Statement;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Statement;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CONTOH WHILE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263525" indent="-263525" algn="just">
              <a:buClr>
                <a:schemeClr val="tx1"/>
              </a:buClr>
              <a:buSzPct val="75000"/>
              <a:buNone/>
            </a:pPr>
            <a:endParaRPr lang="en-US" sz="2000" dirty="0" smtClean="0"/>
          </a:p>
          <a:p>
            <a:pPr marL="263525" indent="-263525" algn="just">
              <a:buClr>
                <a:schemeClr val="tx1"/>
              </a:buClr>
              <a:buSzPct val="75000"/>
              <a:buNone/>
            </a:pPr>
            <a:r>
              <a:rPr lang="en-US" sz="2000" dirty="0" smtClean="0"/>
              <a:t>Output:</a:t>
            </a:r>
          </a:p>
          <a:p>
            <a:pPr>
              <a:buNone/>
            </a:pPr>
            <a:r>
              <a:rPr lang="en-US" sz="2000" dirty="0" smtClean="0"/>
              <a:t>Looping </a:t>
            </a:r>
            <a:r>
              <a:rPr lang="en-US" sz="2000" dirty="0" err="1" smtClean="0"/>
              <a:t>ke</a:t>
            </a:r>
            <a:r>
              <a:rPr lang="en-US" sz="2000" dirty="0" smtClean="0"/>
              <a:t> 1</a:t>
            </a:r>
          </a:p>
          <a:p>
            <a:pPr>
              <a:buNone/>
            </a:pPr>
            <a:r>
              <a:rPr lang="en-US" sz="2000" dirty="0" smtClean="0"/>
              <a:t>Looping </a:t>
            </a:r>
            <a:r>
              <a:rPr lang="en-US" sz="2000" dirty="0" err="1" smtClean="0"/>
              <a:t>ke</a:t>
            </a:r>
            <a:r>
              <a:rPr lang="en-US" sz="2000" dirty="0" smtClean="0"/>
              <a:t> 2</a:t>
            </a:r>
          </a:p>
          <a:p>
            <a:pPr>
              <a:buNone/>
            </a:pPr>
            <a:r>
              <a:rPr lang="en-US" sz="2000" dirty="0" smtClean="0"/>
              <a:t>Looping </a:t>
            </a:r>
            <a:r>
              <a:rPr lang="en-US" sz="2000" dirty="0" err="1" smtClean="0"/>
              <a:t>ke</a:t>
            </a:r>
            <a:r>
              <a:rPr lang="en-US" sz="2000" dirty="0" smtClean="0"/>
              <a:t> 3</a:t>
            </a:r>
          </a:p>
          <a:p>
            <a:pPr>
              <a:buNone/>
            </a:pPr>
            <a:r>
              <a:rPr lang="en-US" sz="2000" dirty="0" smtClean="0"/>
              <a:t>Looping </a:t>
            </a:r>
            <a:r>
              <a:rPr lang="en-US" sz="2000" dirty="0" err="1" smtClean="0"/>
              <a:t>ke</a:t>
            </a:r>
            <a:r>
              <a:rPr lang="en-US" sz="2000" dirty="0" smtClean="0"/>
              <a:t> 4</a:t>
            </a:r>
          </a:p>
          <a:p>
            <a:pPr>
              <a:buNone/>
            </a:pPr>
            <a:r>
              <a:rPr lang="en-US" sz="2000" dirty="0" smtClean="0"/>
              <a:t>Looping </a:t>
            </a:r>
            <a:r>
              <a:rPr lang="en-US" sz="2000" dirty="0" err="1" smtClean="0"/>
              <a:t>ke</a:t>
            </a:r>
            <a:r>
              <a:rPr lang="en-US" sz="2000" dirty="0" smtClean="0"/>
              <a:t> 5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38200" y="1295400"/>
            <a:ext cx="7772400" cy="2573337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263525"/>
            <a:r>
              <a:rPr lang="en-US" dirty="0">
                <a:latin typeface="Courier New" pitchFamily="49" charset="0"/>
              </a:rPr>
              <a:t>public class </a:t>
            </a:r>
            <a:r>
              <a:rPr lang="en-US" dirty="0" err="1" smtClean="0">
                <a:latin typeface="Courier New" pitchFamily="49" charset="0"/>
              </a:rPr>
              <a:t>contohWhile</a:t>
            </a:r>
            <a:r>
              <a:rPr lang="en-US" dirty="0">
                <a:latin typeface="Courier New" pitchFamily="49" charset="0"/>
              </a:rPr>
              <a:t>{	</a:t>
            </a:r>
          </a:p>
          <a:p>
            <a:pPr defTabSz="263525"/>
            <a:r>
              <a:rPr lang="en-US" dirty="0">
                <a:latin typeface="Courier New" pitchFamily="49" charset="0"/>
              </a:rPr>
              <a:t>	public static void main(String[] </a:t>
            </a:r>
            <a:r>
              <a:rPr lang="en-US" dirty="0" err="1">
                <a:latin typeface="Courier New" pitchFamily="49" charset="0"/>
              </a:rPr>
              <a:t>args</a:t>
            </a:r>
            <a:r>
              <a:rPr lang="en-US" dirty="0">
                <a:latin typeface="Courier New" pitchFamily="49" charset="0"/>
              </a:rPr>
              <a:t>){</a:t>
            </a:r>
          </a:p>
          <a:p>
            <a:pPr defTabSz="263525"/>
            <a:r>
              <a:rPr lang="en-US" dirty="0">
                <a:latin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=1;</a:t>
            </a:r>
          </a:p>
          <a:p>
            <a:pPr defTabSz="263525"/>
            <a:r>
              <a:rPr lang="en-US" dirty="0">
                <a:latin typeface="Courier New" pitchFamily="49" charset="0"/>
              </a:rPr>
              <a:t>		while(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&lt;=5){</a:t>
            </a:r>
          </a:p>
          <a:p>
            <a:pPr defTabSz="263525"/>
            <a:r>
              <a:rPr lang="en-US" dirty="0">
                <a:latin typeface="Courier New" pitchFamily="49" charset="0"/>
              </a:rPr>
              <a:t>		   </a:t>
            </a:r>
            <a:r>
              <a:rPr lang="en-US" dirty="0" err="1">
                <a:latin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</a:rPr>
              <a:t>("Looping </a:t>
            </a:r>
            <a:r>
              <a:rPr lang="en-US" dirty="0" err="1" smtClean="0">
                <a:latin typeface="Courier New" pitchFamily="49" charset="0"/>
              </a:rPr>
              <a:t>ke</a:t>
            </a:r>
            <a:r>
              <a:rPr lang="en-US" dirty="0" smtClean="0">
                <a:latin typeface="Courier New" pitchFamily="49" charset="0"/>
              </a:rPr>
              <a:t> "+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);</a:t>
            </a:r>
          </a:p>
          <a:p>
            <a:pPr defTabSz="263525"/>
            <a:r>
              <a:rPr lang="en-US" dirty="0">
                <a:latin typeface="Courier New" pitchFamily="49" charset="0"/>
              </a:rPr>
              <a:t>		  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++;	</a:t>
            </a:r>
          </a:p>
          <a:p>
            <a:pPr defTabSz="263525"/>
            <a:r>
              <a:rPr lang="en-US" dirty="0">
                <a:latin typeface="Courier New" pitchFamily="49" charset="0"/>
              </a:rPr>
              <a:t>		}</a:t>
            </a:r>
          </a:p>
          <a:p>
            <a:pPr defTabSz="263525"/>
            <a:r>
              <a:rPr lang="en-US" dirty="0">
                <a:latin typeface="Courier New" pitchFamily="49" charset="0"/>
              </a:rPr>
              <a:t>	}</a:t>
            </a:r>
          </a:p>
          <a:p>
            <a:pPr defTabSz="263525"/>
            <a:r>
              <a:rPr lang="en-US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 . . . WHILE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err="1" smtClean="0"/>
              <a:t>Bentuk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umum</a:t>
            </a: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 marL="179388" indent="-179388"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en-US" sz="2000" dirty="0" err="1" smtClean="0"/>
              <a:t>Bentuk</a:t>
            </a:r>
            <a:r>
              <a:rPr lang="en-US" sz="2000" b="1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serupa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while,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pemeriksaan</a:t>
            </a:r>
            <a:r>
              <a:rPr lang="en-US" sz="2000" dirty="0" smtClean="0"/>
              <a:t> </a:t>
            </a:r>
            <a:r>
              <a:rPr lang="en-US" sz="2000" dirty="0" err="1" smtClean="0"/>
              <a:t>kondisi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pernyataan</a:t>
            </a:r>
            <a:r>
              <a:rPr lang="en-US" sz="2000" dirty="0" smtClean="0"/>
              <a:t>.</a:t>
            </a:r>
          </a:p>
          <a:p>
            <a:pPr marL="179388" indent="-179388"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mengulang</a:t>
            </a:r>
            <a:r>
              <a:rPr lang="en-US" sz="2000" dirty="0" smtClean="0"/>
              <a:t> statement/</a:t>
            </a:r>
            <a:r>
              <a:rPr lang="en-US" sz="2000" dirty="0" err="1" smtClean="0"/>
              <a:t>blok</a:t>
            </a:r>
            <a:r>
              <a:rPr lang="en-US" sz="2000" dirty="0" smtClean="0"/>
              <a:t> statement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dirty="0" err="1" smtClean="0"/>
              <a:t>kondisi</a:t>
            </a:r>
            <a:r>
              <a:rPr lang="en-US" sz="2000" dirty="0" smtClean="0"/>
              <a:t> </a:t>
            </a:r>
            <a:r>
              <a:rPr lang="en-US" sz="2000" dirty="0" err="1" smtClean="0"/>
              <a:t>bernilai</a:t>
            </a:r>
            <a:r>
              <a:rPr lang="en-US" sz="2000" dirty="0" smtClean="0"/>
              <a:t> true.   </a:t>
            </a:r>
          </a:p>
          <a:p>
            <a:pPr marL="179388" indent="-179388"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minimal </a:t>
            </a:r>
            <a:r>
              <a:rPr lang="en-US" sz="2000" dirty="0" err="1" smtClean="0"/>
              <a:t>satu</a:t>
            </a:r>
            <a:r>
              <a:rPr lang="en-US" sz="2000" dirty="0" smtClean="0"/>
              <a:t> kali </a:t>
            </a:r>
            <a:r>
              <a:rPr lang="en-US" sz="2000" dirty="0" err="1" smtClean="0"/>
              <a:t>eksekusi</a:t>
            </a:r>
            <a:r>
              <a:rPr lang="en-US" sz="2000" dirty="0" smtClean="0"/>
              <a:t> </a:t>
            </a:r>
            <a:r>
              <a:rPr lang="en-US" sz="2000" dirty="0" err="1" smtClean="0"/>
              <a:t>blok</a:t>
            </a:r>
            <a:r>
              <a:rPr lang="en-US" sz="2000" dirty="0" smtClean="0"/>
              <a:t> statement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762000" y="2057400"/>
            <a:ext cx="7693025" cy="2554545"/>
          </a:xfrm>
          <a:prstGeom prst="rect">
            <a:avLst/>
          </a:prstGeom>
          <a:solidFill>
            <a:srgbClr val="CCFF99"/>
          </a:solidFill>
          <a:ln w="9525" cap="flat" algn="ctr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Statement;</a:t>
            </a:r>
          </a:p>
          <a:p>
            <a:r>
              <a:rPr lang="en-US" sz="1600" b="1" dirty="0" smtClean="0">
                <a:latin typeface="Courier New" pitchFamily="49" charset="0"/>
              </a:rPr>
              <a:t>while(</a:t>
            </a:r>
            <a:r>
              <a:rPr lang="en-US" sz="1600" b="1" dirty="0" err="1" smtClean="0">
                <a:latin typeface="Courier New" pitchFamily="49" charset="0"/>
              </a:rPr>
              <a:t>Kondisi</a:t>
            </a:r>
            <a:r>
              <a:rPr lang="en-US" sz="1600" b="1" dirty="0" smtClean="0">
                <a:latin typeface="Courier New" pitchFamily="49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Atau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do{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Statement;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Statement;</a:t>
            </a:r>
          </a:p>
          <a:p>
            <a:pPr lvl="0"/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r>
              <a:rPr lang="en-US" sz="1600" b="1" dirty="0" smtClean="0">
                <a:latin typeface="Courier New" pitchFamily="49" charset="0"/>
              </a:rPr>
              <a:t> while(</a:t>
            </a:r>
            <a:r>
              <a:rPr lang="en-US" sz="1600" b="1" dirty="0" err="1" smtClean="0">
                <a:latin typeface="Courier New" pitchFamily="49" charset="0"/>
              </a:rPr>
              <a:t>Kondisi</a:t>
            </a:r>
            <a:r>
              <a:rPr lang="en-US" sz="1600" b="1" dirty="0" smtClean="0">
                <a:latin typeface="Courier New" pitchFamily="49" charset="0"/>
              </a:rPr>
              <a:t>);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CONTOH DO . . . WHILE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 marL="263525" indent="-263525" algn="just">
              <a:buClr>
                <a:schemeClr val="tx1"/>
              </a:buClr>
              <a:buSzPct val="75000"/>
              <a:buNone/>
            </a:pPr>
            <a:r>
              <a:rPr lang="en-US" sz="1800" dirty="0" smtClean="0"/>
              <a:t>Output:</a:t>
            </a:r>
          </a:p>
          <a:p>
            <a:pPr>
              <a:buNone/>
            </a:pPr>
            <a:r>
              <a:rPr lang="en-US" sz="1800" dirty="0" smtClean="0"/>
              <a:t>Looping </a:t>
            </a:r>
            <a:r>
              <a:rPr lang="en-US" sz="1800" dirty="0" err="1" smtClean="0"/>
              <a:t>ke</a:t>
            </a:r>
            <a:r>
              <a:rPr lang="en-US" sz="1800" dirty="0" smtClean="0"/>
              <a:t> 1</a:t>
            </a:r>
          </a:p>
          <a:p>
            <a:pPr>
              <a:buNone/>
            </a:pPr>
            <a:r>
              <a:rPr lang="en-US" sz="1800" dirty="0" smtClean="0"/>
              <a:t>Looping </a:t>
            </a:r>
            <a:r>
              <a:rPr lang="en-US" sz="1800" dirty="0" err="1" smtClean="0"/>
              <a:t>ke</a:t>
            </a:r>
            <a:r>
              <a:rPr lang="en-US" sz="1800" dirty="0" smtClean="0"/>
              <a:t> 2</a:t>
            </a:r>
          </a:p>
          <a:p>
            <a:pPr>
              <a:buNone/>
            </a:pPr>
            <a:r>
              <a:rPr lang="en-US" sz="1800" dirty="0" smtClean="0"/>
              <a:t>Looping </a:t>
            </a:r>
            <a:r>
              <a:rPr lang="en-US" sz="1800" dirty="0" err="1" smtClean="0"/>
              <a:t>ke</a:t>
            </a:r>
            <a:r>
              <a:rPr lang="en-US" sz="1800" dirty="0" smtClean="0"/>
              <a:t> 3</a:t>
            </a:r>
          </a:p>
          <a:p>
            <a:pPr>
              <a:buNone/>
            </a:pPr>
            <a:r>
              <a:rPr lang="en-US" sz="1800" dirty="0" smtClean="0"/>
              <a:t>Looping </a:t>
            </a:r>
            <a:r>
              <a:rPr lang="en-US" sz="1800" dirty="0" err="1" smtClean="0"/>
              <a:t>ke</a:t>
            </a:r>
            <a:r>
              <a:rPr lang="en-US" sz="1800" dirty="0" smtClean="0"/>
              <a:t> 4</a:t>
            </a:r>
          </a:p>
          <a:p>
            <a:pPr>
              <a:buNone/>
            </a:pPr>
            <a:r>
              <a:rPr lang="en-US" sz="1800" dirty="0" smtClean="0"/>
              <a:t>Looping </a:t>
            </a:r>
            <a:r>
              <a:rPr lang="en-US" sz="1800" dirty="0" err="1" smtClean="0"/>
              <a:t>ke</a:t>
            </a:r>
            <a:r>
              <a:rPr lang="en-US" sz="1800" dirty="0" smtClean="0"/>
              <a:t> 5</a:t>
            </a:r>
            <a:endParaRPr lang="en-US" sz="1800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762000" y="1730375"/>
            <a:ext cx="7693025" cy="2308225"/>
          </a:xfrm>
          <a:prstGeom prst="rect">
            <a:avLst/>
          </a:prstGeom>
          <a:solidFill>
            <a:srgbClr val="CCFF99"/>
          </a:solidFill>
          <a:ln w="9525" cap="flat" algn="ctr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1600" b="1" dirty="0" smtClean="0">
                <a:latin typeface="Courier New" pitchFamily="49" charset="0"/>
                <a:cs typeface="+mn-cs"/>
              </a:rPr>
              <a:t>public class </a:t>
            </a:r>
            <a:r>
              <a:rPr lang="en-US" sz="1600" b="1" dirty="0" err="1" smtClean="0">
                <a:latin typeface="Courier New" pitchFamily="49" charset="0"/>
                <a:cs typeface="+mn-cs"/>
              </a:rPr>
              <a:t>contohDoWhile</a:t>
            </a:r>
            <a:r>
              <a:rPr lang="en-US" sz="1600" b="1" dirty="0" smtClean="0">
                <a:latin typeface="Courier New" pitchFamily="49" charset="0"/>
                <a:cs typeface="+mn-cs"/>
              </a:rPr>
              <a:t>{</a:t>
            </a:r>
          </a:p>
          <a:p>
            <a:pPr lvl="0"/>
            <a:r>
              <a:rPr lang="en-US" sz="1600" b="1" dirty="0" smtClean="0">
                <a:latin typeface="Courier New" pitchFamily="49" charset="0"/>
                <a:cs typeface="+mn-cs"/>
              </a:rPr>
              <a:t>	public static void main (String[]</a:t>
            </a:r>
            <a:r>
              <a:rPr lang="en-US" sz="1600" b="1" dirty="0" err="1" smtClean="0">
                <a:latin typeface="Courier New" pitchFamily="49" charset="0"/>
                <a:cs typeface="+mn-cs"/>
              </a:rPr>
              <a:t>args</a:t>
            </a:r>
            <a:r>
              <a:rPr lang="en-US" sz="1600" b="1" dirty="0" smtClean="0">
                <a:latin typeface="Courier New" pitchFamily="49" charset="0"/>
                <a:cs typeface="+mn-cs"/>
              </a:rPr>
              <a:t>){</a:t>
            </a:r>
          </a:p>
          <a:p>
            <a:pPr lvl="0"/>
            <a:r>
              <a:rPr lang="en-US" sz="1600" b="1" dirty="0" smtClean="0">
                <a:latin typeface="Courier New" pitchFamily="49" charset="0"/>
                <a:cs typeface="+mn-cs"/>
              </a:rPr>
              <a:t>		</a:t>
            </a:r>
            <a:r>
              <a:rPr lang="en-US" sz="1600" b="1" dirty="0" err="1" smtClean="0">
                <a:latin typeface="Courier New" pitchFamily="49" charset="0"/>
                <a:cs typeface="+mn-cs"/>
              </a:rPr>
              <a:t>int</a:t>
            </a:r>
            <a:r>
              <a:rPr lang="en-US" sz="1600" b="1" dirty="0" smtClean="0">
                <a:latin typeface="Courier New" pitchFamily="49" charset="0"/>
                <a:cs typeface="+mn-cs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+mn-cs"/>
              </a:rPr>
              <a:t>i</a:t>
            </a:r>
            <a:r>
              <a:rPr lang="en-US" sz="1600" b="1" dirty="0" smtClean="0">
                <a:latin typeface="Courier New" pitchFamily="49" charset="0"/>
                <a:cs typeface="+mn-cs"/>
              </a:rPr>
              <a:t>=1;</a:t>
            </a:r>
          </a:p>
          <a:p>
            <a:pPr lvl="0"/>
            <a:r>
              <a:rPr lang="en-US" sz="1600" b="1" dirty="0" smtClean="0">
                <a:latin typeface="Courier New" pitchFamily="49" charset="0"/>
                <a:cs typeface="+mn-cs"/>
              </a:rPr>
              <a:t>		do {</a:t>
            </a:r>
          </a:p>
          <a:p>
            <a:pPr lvl="0"/>
            <a:r>
              <a:rPr lang="en-US" sz="1600" b="1" dirty="0" smtClean="0">
                <a:latin typeface="Courier New" pitchFamily="49" charset="0"/>
                <a:cs typeface="+mn-cs"/>
              </a:rPr>
              <a:t>			</a:t>
            </a:r>
            <a:r>
              <a:rPr lang="en-US" sz="1600" b="1" dirty="0" err="1" smtClean="0">
                <a:latin typeface="Courier New" pitchFamily="49" charset="0"/>
                <a:cs typeface="+mn-cs"/>
              </a:rPr>
              <a:t>System.out.println</a:t>
            </a:r>
            <a:r>
              <a:rPr lang="en-US" sz="1600" b="1" dirty="0" smtClean="0">
                <a:latin typeface="Courier New" pitchFamily="49" charset="0"/>
                <a:cs typeface="+mn-cs"/>
              </a:rPr>
              <a:t>("Looping </a:t>
            </a:r>
            <a:r>
              <a:rPr lang="en-US" sz="1600" b="1" dirty="0" err="1" smtClean="0">
                <a:latin typeface="Courier New" pitchFamily="49" charset="0"/>
                <a:cs typeface="+mn-cs"/>
              </a:rPr>
              <a:t>ke</a:t>
            </a:r>
            <a:r>
              <a:rPr lang="en-US" sz="1600" b="1" dirty="0" smtClean="0">
                <a:latin typeface="Courier New" pitchFamily="49" charset="0"/>
                <a:cs typeface="+mn-cs"/>
              </a:rPr>
              <a:t>"+</a:t>
            </a:r>
            <a:r>
              <a:rPr lang="en-US" sz="1600" b="1" dirty="0" err="1" smtClean="0">
                <a:latin typeface="Courier New" pitchFamily="49" charset="0"/>
                <a:cs typeface="+mn-cs"/>
              </a:rPr>
              <a:t>i</a:t>
            </a:r>
            <a:r>
              <a:rPr lang="en-US" sz="1600" b="1" dirty="0" smtClean="0">
                <a:latin typeface="Courier New" pitchFamily="49" charset="0"/>
                <a:cs typeface="+mn-cs"/>
              </a:rPr>
              <a:t>);</a:t>
            </a:r>
          </a:p>
          <a:p>
            <a:pPr lvl="0"/>
            <a:r>
              <a:rPr lang="en-US" sz="1600" b="1" dirty="0" smtClean="0">
                <a:latin typeface="Courier New" pitchFamily="49" charset="0"/>
                <a:cs typeface="+mn-cs"/>
              </a:rPr>
              <a:t>			</a:t>
            </a:r>
            <a:r>
              <a:rPr lang="en-US" sz="1600" b="1" dirty="0" err="1" smtClean="0">
                <a:latin typeface="Courier New" pitchFamily="49" charset="0"/>
                <a:cs typeface="+mn-cs"/>
              </a:rPr>
              <a:t>i</a:t>
            </a:r>
            <a:r>
              <a:rPr lang="en-US" sz="1600" b="1" dirty="0" smtClean="0">
                <a:latin typeface="Courier New" pitchFamily="49" charset="0"/>
                <a:cs typeface="+mn-cs"/>
              </a:rPr>
              <a:t>++;</a:t>
            </a:r>
          </a:p>
          <a:p>
            <a:pPr lvl="0"/>
            <a:r>
              <a:rPr lang="en-US" sz="1600" b="1" dirty="0" smtClean="0">
                <a:latin typeface="Courier New" pitchFamily="49" charset="0"/>
                <a:cs typeface="+mn-cs"/>
              </a:rPr>
              <a:t>		} while (</a:t>
            </a:r>
            <a:r>
              <a:rPr lang="en-US" sz="1600" b="1" dirty="0" err="1" smtClean="0">
                <a:latin typeface="Courier New" pitchFamily="49" charset="0"/>
                <a:cs typeface="+mn-cs"/>
              </a:rPr>
              <a:t>i</a:t>
            </a:r>
            <a:r>
              <a:rPr lang="en-US" sz="1600" b="1" dirty="0" smtClean="0">
                <a:latin typeface="Courier New" pitchFamily="49" charset="0"/>
                <a:cs typeface="+mn-cs"/>
              </a:rPr>
              <a:t>&lt;=5);</a:t>
            </a:r>
          </a:p>
          <a:p>
            <a:pPr lvl="0"/>
            <a:r>
              <a:rPr lang="en-US" sz="1600" b="1" dirty="0" smtClean="0">
                <a:latin typeface="Courier New" pitchFamily="49" charset="0"/>
                <a:cs typeface="+mn-cs"/>
              </a:rPr>
              <a:t>	}</a:t>
            </a:r>
          </a:p>
          <a:p>
            <a:pPr lvl="0"/>
            <a:r>
              <a:rPr lang="en-US" sz="1600" b="1" dirty="0" smtClean="0">
                <a:latin typeface="Courier New" pitchFamily="49" charset="0"/>
                <a:cs typeface="+mn-cs"/>
              </a:rPr>
              <a:t>}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LATIHAN</a:t>
            </a:r>
            <a:endParaRPr lang="en-US" b="1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85800" y="1600200"/>
            <a:ext cx="7924800" cy="42473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0363" indent="-360363">
              <a:buFontTx/>
              <a:buAutoNum type="arabicPeriod"/>
            </a:pPr>
            <a:r>
              <a:rPr lang="en-US" dirty="0" err="1"/>
              <a:t>Buat</a:t>
            </a:r>
            <a:r>
              <a:rPr lang="en-US" dirty="0"/>
              <a:t> program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Memunculkan</a:t>
            </a:r>
            <a:r>
              <a:rPr lang="en-US" dirty="0"/>
              <a:t> </a:t>
            </a:r>
            <a:r>
              <a:rPr lang="en-US" dirty="0" err="1"/>
              <a:t>angka-angka</a:t>
            </a:r>
            <a:r>
              <a:rPr lang="en-US" dirty="0"/>
              <a:t> </a:t>
            </a:r>
            <a:r>
              <a:rPr lang="en-US" dirty="0" err="1"/>
              <a:t>genap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deret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(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for,while</a:t>
            </a:r>
            <a:r>
              <a:rPr lang="en-US" dirty="0"/>
              <a:t>)</a:t>
            </a:r>
          </a:p>
          <a:p>
            <a:pPr marL="360363" indent="-360363"/>
            <a:r>
              <a:rPr lang="en-US" dirty="0"/>
              <a:t>	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: 10</a:t>
            </a:r>
          </a:p>
          <a:p>
            <a:pPr marL="360363" indent="-360363"/>
            <a:r>
              <a:rPr lang="en-US" dirty="0"/>
              <a:t>	Output : 0 2 4 6 8 10</a:t>
            </a:r>
          </a:p>
          <a:p>
            <a:pPr marL="360363" indent="-360363">
              <a:buFontTx/>
              <a:buAutoNum type="arabicPeriod" startAt="2"/>
            </a:pPr>
            <a:r>
              <a:rPr lang="en-US" dirty="0" err="1"/>
              <a:t>Buat</a:t>
            </a:r>
            <a:r>
              <a:rPr lang="en-US" dirty="0"/>
              <a:t> program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Deret</a:t>
            </a:r>
            <a:r>
              <a:rPr lang="en-US" dirty="0"/>
              <a:t>.</a:t>
            </a:r>
          </a:p>
          <a:p>
            <a:pPr marL="360363" indent="-360363"/>
            <a:r>
              <a:rPr lang="en-US" dirty="0"/>
              <a:t>     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: 4</a:t>
            </a:r>
          </a:p>
          <a:p>
            <a:pPr marL="360363" indent="-360363"/>
            <a:r>
              <a:rPr lang="en-US" dirty="0"/>
              <a:t>      Output :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Deret</a:t>
            </a:r>
            <a:r>
              <a:rPr lang="en-US" dirty="0"/>
              <a:t> 4 </a:t>
            </a:r>
            <a:r>
              <a:rPr lang="en-US" dirty="0" err="1"/>
              <a:t>Bilangan</a:t>
            </a:r>
            <a:r>
              <a:rPr lang="en-US" dirty="0"/>
              <a:t> = 10</a:t>
            </a:r>
          </a:p>
          <a:p>
            <a:pPr marL="360363" indent="-360363"/>
            <a:r>
              <a:rPr lang="en-US" dirty="0"/>
              <a:t>3.   </a:t>
            </a:r>
            <a:r>
              <a:rPr lang="en-US" dirty="0" err="1"/>
              <a:t>Buat</a:t>
            </a:r>
            <a:r>
              <a:rPr lang="en-US" dirty="0"/>
              <a:t> program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</a:p>
          <a:p>
            <a:pPr marL="360363" indent="-360363"/>
            <a:r>
              <a:rPr lang="en-US" dirty="0"/>
              <a:t>      </a:t>
            </a:r>
            <a:r>
              <a:rPr lang="en-US" dirty="0" err="1"/>
              <a:t>tabungan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pPr marL="360363" indent="-360363"/>
            <a:r>
              <a:rPr lang="en-US" dirty="0"/>
              <a:t>      </a:t>
            </a:r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	= 100000</a:t>
            </a:r>
          </a:p>
          <a:p>
            <a:pPr marL="360363" indent="-360363"/>
            <a:r>
              <a:rPr lang="en-US" dirty="0"/>
              <a:t>      </a:t>
            </a:r>
            <a:r>
              <a:rPr lang="en-US" dirty="0" err="1"/>
              <a:t>Bunga</a:t>
            </a:r>
            <a:r>
              <a:rPr lang="en-US" dirty="0"/>
              <a:t> 	= 10</a:t>
            </a:r>
          </a:p>
          <a:p>
            <a:pPr marL="360363" indent="-360363"/>
            <a:r>
              <a:rPr lang="en-US" dirty="0"/>
              <a:t>      </a:t>
            </a:r>
            <a:r>
              <a:rPr lang="en-US" dirty="0" err="1"/>
              <a:t>Waktu</a:t>
            </a:r>
            <a:r>
              <a:rPr lang="en-US" dirty="0"/>
              <a:t>	= 3</a:t>
            </a:r>
          </a:p>
          <a:p>
            <a:pPr marL="360363" indent="-360363"/>
            <a:r>
              <a:rPr lang="en-US" dirty="0"/>
              <a:t>      </a:t>
            </a:r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1	= 110000</a:t>
            </a:r>
          </a:p>
          <a:p>
            <a:pPr marL="360363" indent="-360363"/>
            <a:r>
              <a:rPr lang="en-US" dirty="0"/>
              <a:t>      </a:t>
            </a:r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2	= 121000</a:t>
            </a:r>
          </a:p>
          <a:p>
            <a:pPr marL="360363" indent="-360363"/>
            <a:r>
              <a:rPr lang="en-US" dirty="0"/>
              <a:t>      </a:t>
            </a:r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3	= 133100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LATIHAN</a:t>
            </a:r>
            <a:endParaRPr lang="en-US" b="1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57200" y="1752600"/>
            <a:ext cx="7010400" cy="40934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 indent="-360363"/>
            <a:r>
              <a:rPr lang="en-US" sz="2000" dirty="0" smtClean="0"/>
              <a:t>4.	</a:t>
            </a:r>
            <a:r>
              <a:rPr lang="en-US" sz="2000" dirty="0" err="1" smtClean="0"/>
              <a:t>Buat</a:t>
            </a:r>
            <a:r>
              <a:rPr lang="en-US" sz="2000" dirty="0" smtClean="0"/>
              <a:t> </a:t>
            </a:r>
            <a:r>
              <a:rPr lang="en-US" sz="2000" dirty="0"/>
              <a:t>program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</a:t>
            </a:r>
            <a:r>
              <a:rPr lang="en-US" sz="2000" dirty="0" err="1"/>
              <a:t>lamanya</a:t>
            </a:r>
            <a:r>
              <a:rPr lang="en-US" sz="2000" dirty="0"/>
              <a:t> </a:t>
            </a:r>
            <a:r>
              <a:rPr lang="en-US" sz="2000" dirty="0" err="1"/>
              <a:t>jangka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mencapai</a:t>
            </a:r>
            <a:r>
              <a:rPr lang="en-US" sz="2000" dirty="0"/>
              <a:t> </a:t>
            </a:r>
            <a:r>
              <a:rPr lang="en-US" sz="2000" dirty="0" err="1"/>
              <a:t>saldo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.</a:t>
            </a:r>
          </a:p>
          <a:p>
            <a:pPr marL="360363" indent="-360363"/>
            <a:r>
              <a:rPr lang="en-US" sz="2000" dirty="0"/>
              <a:t>     </a:t>
            </a:r>
          </a:p>
          <a:p>
            <a:pPr marL="360363" indent="-360363"/>
            <a:r>
              <a:rPr lang="en-US" sz="2000" dirty="0"/>
              <a:t>      </a:t>
            </a:r>
            <a:r>
              <a:rPr lang="en-US" sz="2000" dirty="0" err="1"/>
              <a:t>Saldo</a:t>
            </a:r>
            <a:r>
              <a:rPr lang="en-US" sz="2000" dirty="0"/>
              <a:t> </a:t>
            </a:r>
            <a:r>
              <a:rPr lang="en-US" sz="2000" dirty="0" err="1"/>
              <a:t>Awal</a:t>
            </a:r>
            <a:r>
              <a:rPr lang="en-US" sz="2000" dirty="0"/>
              <a:t>	= 100000</a:t>
            </a:r>
          </a:p>
          <a:p>
            <a:pPr marL="360363" indent="-360363"/>
            <a:r>
              <a:rPr lang="en-US" sz="2000" dirty="0"/>
              <a:t>      </a:t>
            </a:r>
            <a:r>
              <a:rPr lang="en-US" sz="2000" dirty="0" err="1"/>
              <a:t>Bunga</a:t>
            </a:r>
            <a:r>
              <a:rPr lang="en-US" sz="2000" dirty="0"/>
              <a:t> 	= 10</a:t>
            </a:r>
          </a:p>
          <a:p>
            <a:pPr marL="360363" indent="-360363"/>
            <a:r>
              <a:rPr lang="en-US" sz="2000" dirty="0"/>
              <a:t>      </a:t>
            </a:r>
            <a:r>
              <a:rPr lang="en-US" sz="2000" dirty="0" err="1"/>
              <a:t>Saldo</a:t>
            </a:r>
            <a:r>
              <a:rPr lang="en-US" sz="2000" dirty="0"/>
              <a:t> </a:t>
            </a:r>
            <a:r>
              <a:rPr lang="en-US" sz="2000" dirty="0" err="1"/>
              <a:t>Akhir</a:t>
            </a:r>
            <a:r>
              <a:rPr lang="en-US" sz="2000" dirty="0"/>
              <a:t>	= 140000</a:t>
            </a:r>
          </a:p>
          <a:p>
            <a:pPr marL="360363" indent="-360363"/>
            <a:r>
              <a:rPr lang="en-US" sz="2000" dirty="0"/>
              <a:t>      ====================</a:t>
            </a:r>
          </a:p>
          <a:p>
            <a:pPr marL="360363" indent="-360363"/>
            <a:r>
              <a:rPr lang="en-US" sz="2000" dirty="0"/>
              <a:t>      </a:t>
            </a:r>
            <a:r>
              <a:rPr lang="en-US" sz="2000" dirty="0" err="1"/>
              <a:t>Saldo</a:t>
            </a:r>
            <a:r>
              <a:rPr lang="en-US" sz="2000" dirty="0"/>
              <a:t> </a:t>
            </a:r>
            <a:r>
              <a:rPr lang="en-US" sz="2000" dirty="0" err="1"/>
              <a:t>Bulan</a:t>
            </a:r>
            <a:r>
              <a:rPr lang="en-US" sz="2000" dirty="0"/>
              <a:t> 1	= 110000</a:t>
            </a:r>
          </a:p>
          <a:p>
            <a:pPr marL="360363" indent="-360363"/>
            <a:r>
              <a:rPr lang="en-US" sz="2000" dirty="0"/>
              <a:t>      </a:t>
            </a:r>
            <a:r>
              <a:rPr lang="en-US" sz="2000" dirty="0" err="1"/>
              <a:t>Saldo</a:t>
            </a:r>
            <a:r>
              <a:rPr lang="en-US" sz="2000" dirty="0"/>
              <a:t> </a:t>
            </a:r>
            <a:r>
              <a:rPr lang="en-US" sz="2000" dirty="0" err="1"/>
              <a:t>Bulan</a:t>
            </a:r>
            <a:r>
              <a:rPr lang="en-US" sz="2000" dirty="0"/>
              <a:t> 2	= 121000</a:t>
            </a:r>
          </a:p>
          <a:p>
            <a:pPr marL="360363" indent="-360363"/>
            <a:r>
              <a:rPr lang="en-US" sz="2000" dirty="0"/>
              <a:t>      </a:t>
            </a:r>
            <a:r>
              <a:rPr lang="en-US" sz="2000" dirty="0" err="1"/>
              <a:t>Saldo</a:t>
            </a:r>
            <a:r>
              <a:rPr lang="en-US" sz="2000" dirty="0"/>
              <a:t> </a:t>
            </a:r>
            <a:r>
              <a:rPr lang="en-US" sz="2000" dirty="0" err="1"/>
              <a:t>Bulan</a:t>
            </a:r>
            <a:r>
              <a:rPr lang="en-US" sz="2000" dirty="0"/>
              <a:t> 3	= 133100</a:t>
            </a:r>
          </a:p>
          <a:p>
            <a:pPr marL="360363" indent="-360363"/>
            <a:r>
              <a:rPr lang="en-US" sz="2000" dirty="0"/>
              <a:t>      </a:t>
            </a:r>
            <a:r>
              <a:rPr lang="en-US" sz="2000" dirty="0" err="1"/>
              <a:t>Saldo</a:t>
            </a:r>
            <a:r>
              <a:rPr lang="en-US" sz="2000" dirty="0"/>
              <a:t> </a:t>
            </a:r>
            <a:r>
              <a:rPr lang="en-US" sz="2000" dirty="0" err="1"/>
              <a:t>Bulan</a:t>
            </a:r>
            <a:r>
              <a:rPr lang="en-US" sz="2000" dirty="0"/>
              <a:t> 4	= 146410</a:t>
            </a:r>
          </a:p>
          <a:p>
            <a:pPr marL="360363" indent="-360363"/>
            <a:endParaRPr lang="en-US" sz="2000" dirty="0"/>
          </a:p>
          <a:p>
            <a:pPr marL="360363" indent="-360363"/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ul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julian</Template>
  <TotalTime>266</TotalTime>
  <Words>230</Words>
  <Application>Microsoft Office PowerPoint</Application>
  <PresentationFormat>On-screen Show (4:3)</PresentationFormat>
  <Paragraphs>144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julian</vt:lpstr>
      <vt:lpstr>JAVA FUNDAMENTAL</vt:lpstr>
      <vt:lpstr>PERULANGAN (LOOP)</vt:lpstr>
      <vt:lpstr>CONTOH FOR</vt:lpstr>
      <vt:lpstr>WHILE</vt:lpstr>
      <vt:lpstr>CONTOH WHILE</vt:lpstr>
      <vt:lpstr>DO . . . WHILE</vt:lpstr>
      <vt:lpstr>CONTOH DO . . . WHILE</vt:lpstr>
      <vt:lpstr>LATIHAN</vt:lpstr>
      <vt:lpstr>LATIHAN</vt:lpstr>
      <vt:lpstr>TERIMA KASIH</vt:lpstr>
    </vt:vector>
  </TitlesOfParts>
  <Company>bandung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maeztro</dc:creator>
  <cp:lastModifiedBy>maeztro</cp:lastModifiedBy>
  <cp:revision>40</cp:revision>
  <dcterms:created xsi:type="dcterms:W3CDTF">2010-08-21T03:53:46Z</dcterms:created>
  <dcterms:modified xsi:type="dcterms:W3CDTF">2010-10-14T01:04:33Z</dcterms:modified>
</cp:coreProperties>
</file>