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691" autoAdjust="0"/>
    <p:restoredTop sz="90929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001000" cy="12954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828800"/>
            <a:ext cx="7772400" cy="16002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7086600"/>
            <a:ext cx="2133600" cy="53340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7086600"/>
            <a:ext cx="914400" cy="533400"/>
          </a:xfrm>
        </p:spPr>
        <p:txBody>
          <a:bodyPr/>
          <a:lstStyle>
            <a:lvl1pPr algn="l">
              <a:defRPr/>
            </a:lvl1pPr>
          </a:lstStyle>
          <a:p>
            <a:fld id="{073E7128-E79D-4B03-8421-968E4E141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8B3F9-78F2-4B77-A9D9-050193B1F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5A6C3-0724-405F-AD73-AFCC501DE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430BB-25C7-4E4E-A050-1FB21AC07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7937-80E8-4A90-836D-6DC590BB2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1430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5D824-CBC4-4346-94B8-AC4FF3738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B4601-A833-4596-875D-D90427A3F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16842-E3AB-45A3-974D-738C59E29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81D7C-61A6-4748-88EC-57AF62712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690A-A2CD-4A77-A9AA-8AECAC782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2CD63-8AFE-48D1-BA7D-27B005589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1897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7189788"/>
            <a:ext cx="32131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71897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E351A2FF-12FB-43CE-8724-4459A3A1D3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304800"/>
            <a:ext cx="9337707" cy="1295400"/>
          </a:xfrm>
        </p:spPr>
        <p:txBody>
          <a:bodyPr/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Roshi" pitchFamily="2" charset="0"/>
              </a:rPr>
              <a:t>MICROSOFT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Roshi" pitchFamily="2" charset="0"/>
              </a:rPr>
              <a:t>OFFICE EXCEL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3_Rosh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767" y="3151977"/>
            <a:ext cx="7772400" cy="634213"/>
          </a:xfrm>
        </p:spPr>
        <p:txBody>
          <a:bodyPr/>
          <a:lstStyle/>
          <a:p>
            <a:r>
              <a:rPr lang="en-US" dirty="0" err="1" smtClean="0">
                <a:latin typeface="13_Misa" pitchFamily="2" charset="0"/>
              </a:rPr>
              <a:t>Adi</a:t>
            </a:r>
            <a:r>
              <a:rPr lang="en-US" dirty="0" smtClean="0">
                <a:latin typeface="13_Misa" pitchFamily="2" charset="0"/>
              </a:rPr>
              <a:t> </a:t>
            </a:r>
            <a:r>
              <a:rPr lang="en-US" dirty="0" err="1" smtClean="0">
                <a:latin typeface="13_Misa" pitchFamily="2" charset="0"/>
              </a:rPr>
              <a:t>Rachmanto</a:t>
            </a:r>
            <a:r>
              <a:rPr lang="en-US" dirty="0" smtClean="0">
                <a:latin typeface="13_Misa" pitchFamily="2" charset="0"/>
              </a:rPr>
              <a:t> – UNIKOM – 2010</a:t>
            </a:r>
            <a:endParaRPr lang="en-US" dirty="0">
              <a:latin typeface="13_Mis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5" y="0"/>
            <a:ext cx="9144000" cy="914400"/>
          </a:xfrm>
        </p:spPr>
        <p:txBody>
          <a:bodyPr/>
          <a:lstStyle/>
          <a:p>
            <a:r>
              <a:rPr lang="en-US" sz="3200" b="1" dirty="0" err="1" smtClean="0">
                <a:latin typeface="13_Misa" pitchFamily="2" charset="0"/>
              </a:rPr>
              <a:t>Mengatur</a:t>
            </a:r>
            <a:r>
              <a:rPr lang="en-US" sz="3200" b="1" dirty="0" smtClean="0">
                <a:latin typeface="13_Misa" pitchFamily="2" charset="0"/>
              </a:rPr>
              <a:t> Format </a:t>
            </a:r>
            <a:r>
              <a:rPr lang="en-US" sz="3200" b="1" dirty="0" err="1" smtClean="0">
                <a:latin typeface="13_Misa" pitchFamily="2" charset="0"/>
              </a:rPr>
              <a:t>Tampilan</a:t>
            </a:r>
            <a:r>
              <a:rPr lang="en-US" sz="3200" b="1" dirty="0" smtClean="0">
                <a:latin typeface="13_Misa" pitchFamily="2" charset="0"/>
              </a:rPr>
              <a:t> </a:t>
            </a:r>
            <a:r>
              <a:rPr lang="en-US" sz="3200" b="1" dirty="0" err="1" smtClean="0">
                <a:latin typeface="13_Misa" pitchFamily="2" charset="0"/>
              </a:rPr>
              <a:t>Huruf</a:t>
            </a:r>
            <a:endParaRPr lang="en-US" sz="3200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29" y="1294589"/>
            <a:ext cx="8715436" cy="1000132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Ada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dua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cara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dalam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melakukan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format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huruf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dapat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ditempuh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melalui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perintah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yang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ada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baris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Ribbon.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1833" y="6080935"/>
            <a:ext cx="392909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355" y="2294721"/>
            <a:ext cx="4643470" cy="5047536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Format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Mouse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363" lvl="0" indent="-3603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Sorot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range yang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format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mouse</a:t>
            </a:r>
          </a:p>
          <a:p>
            <a:pPr marL="360363" indent="-3603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dialog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8133" y="2294721"/>
            <a:ext cx="4643470" cy="507831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Format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Ribbon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75" lvl="0" indent="-269875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format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Ribbon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Home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9875" lvl="0" indent="-269875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Toolbar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Font</a:t>
            </a:r>
          </a:p>
          <a:p>
            <a:pPr marL="269875" lvl="0" indent="-269875" algn="just">
              <a:buFont typeface="Wingdings" pitchFamily="2" charset="2"/>
              <a:buChar char="ü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69875" lvl="0" indent="-269875" algn="just">
              <a:buFont typeface="Wingdings" pitchFamily="2" charset="2"/>
              <a:buChar char="ü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69875" lvl="0" indent="-269875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 r="48930" b="43066"/>
          <a:stretch>
            <a:fillRect/>
          </a:stretch>
        </p:blipFill>
        <p:spPr bwMode="auto">
          <a:xfrm>
            <a:off x="5492387" y="5155753"/>
            <a:ext cx="40719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Meratakan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Tampilan</a:t>
            </a:r>
            <a:r>
              <a:rPr lang="en-US" b="1" dirty="0" smtClean="0">
                <a:latin typeface="13_Misa" pitchFamily="2" charset="0"/>
              </a:rPr>
              <a:t> Data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49" y="1181693"/>
            <a:ext cx="5113341" cy="6113688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just"/>
            <a:r>
              <a:rPr lang="en-US" sz="2600" dirty="0" err="1" smtClean="0">
                <a:latin typeface="Adventure Subtitles" pitchFamily="82" charset="0"/>
              </a:rPr>
              <a:t>Bila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diperlukan</a:t>
            </a:r>
            <a:r>
              <a:rPr lang="en-US" sz="2600" dirty="0" smtClean="0">
                <a:latin typeface="Adventure Subtitles" pitchFamily="82" charset="0"/>
              </a:rPr>
              <a:t>, </a:t>
            </a:r>
            <a:r>
              <a:rPr lang="en-US" sz="2600" dirty="0" err="1" smtClean="0">
                <a:latin typeface="Adventure Subtitles" pitchFamily="82" charset="0"/>
              </a:rPr>
              <a:t>kita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dapat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mengatur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tampilan</a:t>
            </a:r>
            <a:r>
              <a:rPr lang="en-US" sz="2600" dirty="0" smtClean="0">
                <a:latin typeface="Adventure Subtitles" pitchFamily="82" charset="0"/>
              </a:rPr>
              <a:t> data yang </a:t>
            </a:r>
            <a:r>
              <a:rPr lang="en-US" sz="2600" dirty="0" err="1" smtClean="0">
                <a:latin typeface="Adventure Subtitles" pitchFamily="82" charset="0"/>
              </a:rPr>
              <a:t>tersimpan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pada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suatu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sel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atau</a:t>
            </a:r>
            <a:r>
              <a:rPr lang="en-US" sz="2600" dirty="0" smtClean="0">
                <a:latin typeface="Adventure Subtitles" pitchFamily="82" charset="0"/>
              </a:rPr>
              <a:t> range </a:t>
            </a:r>
            <a:r>
              <a:rPr lang="en-US" sz="2600" dirty="0" err="1" smtClean="0">
                <a:latin typeface="Adventure Subtitles" pitchFamily="82" charset="0"/>
              </a:rPr>
              <a:t>tertentu</a:t>
            </a:r>
            <a:r>
              <a:rPr lang="en-US" sz="2600" dirty="0" smtClean="0">
                <a:latin typeface="Adventure Subtitles" pitchFamily="82" charset="0"/>
              </a:rPr>
              <a:t> agar </a:t>
            </a:r>
            <a:r>
              <a:rPr lang="en-US" sz="2600" dirty="0" err="1" smtClean="0">
                <a:latin typeface="Adventure Subtitles" pitchFamily="82" charset="0"/>
              </a:rPr>
              <a:t>posisinya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ditampilkan</a:t>
            </a:r>
            <a:r>
              <a:rPr lang="en-US" sz="2600" dirty="0" smtClean="0">
                <a:latin typeface="Adventure Subtitles" pitchFamily="82" charset="0"/>
              </a:rPr>
              <a:t> rata </a:t>
            </a:r>
            <a:r>
              <a:rPr lang="en-US" sz="2600" dirty="0" err="1" smtClean="0">
                <a:latin typeface="Adventure Subtitles" pitchFamily="82" charset="0"/>
              </a:rPr>
              <a:t>kanan</a:t>
            </a:r>
            <a:r>
              <a:rPr lang="en-US" sz="2600" dirty="0" smtClean="0">
                <a:latin typeface="Adventure Subtitles" pitchFamily="82" charset="0"/>
              </a:rPr>
              <a:t>, </a:t>
            </a:r>
            <a:r>
              <a:rPr lang="en-US" sz="2600" dirty="0" err="1" smtClean="0">
                <a:latin typeface="Adventure Subtitles" pitchFamily="82" charset="0"/>
              </a:rPr>
              <a:t>kiri</a:t>
            </a:r>
            <a:r>
              <a:rPr lang="en-US" sz="2600" dirty="0" smtClean="0">
                <a:latin typeface="Adventure Subtitles" pitchFamily="82" charset="0"/>
              </a:rPr>
              <a:t>, </a:t>
            </a:r>
            <a:r>
              <a:rPr lang="en-US" sz="2600" dirty="0" err="1" smtClean="0">
                <a:latin typeface="Adventure Subtitles" pitchFamily="82" charset="0"/>
              </a:rPr>
              <a:t>di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tengah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sel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atau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di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tengah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beberapa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kolom</a:t>
            </a:r>
            <a:r>
              <a:rPr lang="en-US" sz="2600" dirty="0" smtClean="0">
                <a:latin typeface="Adventure Subtitles" pitchFamily="82" charset="0"/>
              </a:rPr>
              <a:t> </a:t>
            </a:r>
            <a:r>
              <a:rPr lang="en-US" sz="2600" dirty="0" err="1" smtClean="0">
                <a:latin typeface="Adventure Subtitles" pitchFamily="82" charset="0"/>
              </a:rPr>
              <a:t>tertentu</a:t>
            </a:r>
            <a:r>
              <a:rPr lang="en-US" sz="2600" dirty="0" smtClean="0">
                <a:latin typeface="Adventure Subtitles" pitchFamily="82" charset="0"/>
              </a:rPr>
              <a:t>.</a:t>
            </a:r>
          </a:p>
          <a:p>
            <a:pPr algn="just">
              <a:buNone/>
            </a:pPr>
            <a:endParaRPr lang="en-US" sz="2600" dirty="0" smtClean="0">
              <a:latin typeface="Adventure Subtitles" pitchFamily="82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Cara 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ditempuh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perataan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Home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Paragrah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5369" y="1294589"/>
            <a:ext cx="3286148" cy="6000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4" y="0"/>
            <a:ext cx="8793195" cy="9144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Memasukkan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Rumus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2999"/>
            <a:ext cx="8610600" cy="6009505"/>
          </a:xfrm>
        </p:spPr>
        <p:txBody>
          <a:bodyPr/>
          <a:lstStyle/>
          <a:p>
            <a:pPr algn="just"/>
            <a:r>
              <a:rPr lang="en-US" sz="2800" dirty="0" smtClean="0">
                <a:latin typeface="Adventure Subtitles" pitchFamily="82" charset="0"/>
              </a:rPr>
              <a:t>Kita </a:t>
            </a:r>
            <a:r>
              <a:rPr lang="en-US" sz="2800" dirty="0" err="1" smtClean="0">
                <a:latin typeface="Adventure Subtitles" pitchFamily="82" charset="0"/>
              </a:rPr>
              <a:t>dapat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memasukkan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rumus</a:t>
            </a:r>
            <a:r>
              <a:rPr lang="en-US" sz="2800" dirty="0" smtClean="0">
                <a:latin typeface="Adventure Subtitles" pitchFamily="82" charset="0"/>
              </a:rPr>
              <a:t> yang </a:t>
            </a:r>
            <a:r>
              <a:rPr lang="en-US" sz="2800" dirty="0" err="1" smtClean="0">
                <a:latin typeface="Adventure Subtitles" pitchFamily="82" charset="0"/>
              </a:rPr>
              <a:t>berupa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instruksi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matematika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ke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dalam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suatu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sel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pada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lembar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kerja</a:t>
            </a:r>
            <a:r>
              <a:rPr lang="en-US" sz="2800" dirty="0" smtClean="0">
                <a:latin typeface="Adventure Subtitles" pitchFamily="82" charset="0"/>
              </a:rPr>
              <a:t>. Operator </a:t>
            </a:r>
            <a:r>
              <a:rPr lang="en-US" sz="2800" dirty="0" err="1" smtClean="0">
                <a:latin typeface="Adventure Subtitles" pitchFamily="82" charset="0"/>
              </a:rPr>
              <a:t>hitung</a:t>
            </a:r>
            <a:r>
              <a:rPr lang="en-US" sz="2800" dirty="0" smtClean="0">
                <a:latin typeface="Adventure Subtitles" pitchFamily="82" charset="0"/>
              </a:rPr>
              <a:t> yang </a:t>
            </a:r>
            <a:r>
              <a:rPr lang="en-US" sz="2800" dirty="0" err="1" smtClean="0">
                <a:latin typeface="Adventure Subtitles" pitchFamily="82" charset="0"/>
              </a:rPr>
              <a:t>dapat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digunakan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diantaranya</a:t>
            </a:r>
            <a:r>
              <a:rPr lang="en-US" sz="2800" dirty="0" smtClean="0">
                <a:latin typeface="Adventure Subtitles" pitchFamily="82" charset="0"/>
              </a:rPr>
              <a:t> </a:t>
            </a:r>
            <a:r>
              <a:rPr lang="en-US" sz="2800" dirty="0" err="1" smtClean="0">
                <a:latin typeface="Adventure Subtitles" pitchFamily="82" charset="0"/>
              </a:rPr>
              <a:t>adalah</a:t>
            </a:r>
            <a:endParaRPr lang="en-US" sz="2800" dirty="0" smtClean="0">
              <a:latin typeface="Adventure Subtitles" pitchFamily="82" charset="0"/>
            </a:endParaRPr>
          </a:p>
          <a:p>
            <a:pPr algn="just">
              <a:buNone/>
            </a:pPr>
            <a:r>
              <a:rPr lang="en-US" sz="2800" dirty="0" smtClean="0">
                <a:latin typeface="Adventure Subtitles" pitchFamily="82" charset="0"/>
              </a:rPr>
              <a:t>  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persentase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2863850" indent="-434975">
              <a:buBlip>
                <a:blip r:embed="rId2"/>
              </a:buBlip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perpangkatan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738" y="1723217"/>
            <a:ext cx="4839283" cy="5057332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Adventure Subtitles" pitchFamily="82" charset="0"/>
              </a:rPr>
              <a:t>Untuk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mengisi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sel</a:t>
            </a:r>
            <a:r>
              <a:rPr lang="en-US" sz="2400" dirty="0" smtClean="0">
                <a:latin typeface="Adventure Subtitles" pitchFamily="82" charset="0"/>
              </a:rPr>
              <a:t> E5 </a:t>
            </a:r>
            <a:r>
              <a:rPr lang="en-US" sz="2400" dirty="0" err="1" smtClean="0">
                <a:latin typeface="Adventure Subtitles" pitchFamily="82" charset="0"/>
              </a:rPr>
              <a:t>yakni</a:t>
            </a:r>
            <a:r>
              <a:rPr lang="en-US" sz="2400" dirty="0" smtClean="0">
                <a:latin typeface="Adventure Subtitles" pitchFamily="82" charset="0"/>
              </a:rPr>
              <a:t> Total </a:t>
            </a:r>
            <a:r>
              <a:rPr lang="en-US" sz="2400" dirty="0" err="1" smtClean="0">
                <a:latin typeface="Adventure Subtitles" pitchFamily="82" charset="0"/>
              </a:rPr>
              <a:t>Upah</a:t>
            </a:r>
            <a:r>
              <a:rPr lang="en-US" sz="2400" dirty="0" smtClean="0">
                <a:latin typeface="Adventure Subtitles" pitchFamily="82" charset="0"/>
              </a:rPr>
              <a:t> yang </a:t>
            </a:r>
            <a:r>
              <a:rPr lang="en-US" sz="2400" dirty="0" err="1" smtClean="0">
                <a:latin typeface="Adventure Subtitles" pitchFamily="82" charset="0"/>
              </a:rPr>
              <a:t>Diterima</a:t>
            </a:r>
            <a:r>
              <a:rPr lang="en-US" sz="2400" dirty="0" smtClean="0">
                <a:latin typeface="Adventure Subtitles" pitchFamily="82" charset="0"/>
              </a:rPr>
              <a:t>, </a:t>
            </a:r>
            <a:r>
              <a:rPr lang="en-US" sz="2400" dirty="0" err="1" smtClean="0">
                <a:latin typeface="Adventure Subtitles" pitchFamily="82" charset="0"/>
              </a:rPr>
              <a:t>dapat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ditempuh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dengan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beberapa</a:t>
            </a:r>
            <a:r>
              <a:rPr lang="en-US" sz="2400" dirty="0" smtClean="0">
                <a:latin typeface="Adventure Subtitles" pitchFamily="82" charset="0"/>
              </a:rPr>
              <a:t> </a:t>
            </a:r>
            <a:r>
              <a:rPr lang="en-US" sz="2400" dirty="0" err="1" smtClean="0">
                <a:latin typeface="Adventure Subtitles" pitchFamily="82" charset="0"/>
              </a:rPr>
              <a:t>cara</a:t>
            </a:r>
            <a:r>
              <a:rPr lang="en-US" sz="2400" dirty="0" smtClean="0">
                <a:latin typeface="Adventure Subtitles" pitchFamily="82" charset="0"/>
              </a:rPr>
              <a:t>.</a:t>
            </a:r>
          </a:p>
          <a:p>
            <a:pPr algn="just">
              <a:buNone/>
            </a:pPr>
            <a:endParaRPr lang="en-US" sz="2000" b="1" dirty="0" smtClean="0"/>
          </a:p>
          <a:p>
            <a:pPr lvl="0"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Menulis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Rumus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dengan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Menggunakan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Angka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Tetap</a:t>
            </a:r>
            <a:endParaRPr lang="en-US" sz="2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Tempatkan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penunjuk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E5)</a:t>
            </a: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“=48*3500”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Enter.</a:t>
            </a:r>
          </a:p>
          <a:p>
            <a:pPr lvl="0" algn="just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diawali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lambang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(=).</a:t>
            </a:r>
          </a:p>
          <a:p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378" t="35616" r="30702" b="27396"/>
          <a:stretch>
            <a:fillRect/>
          </a:stretch>
        </p:blipFill>
        <p:spPr bwMode="auto">
          <a:xfrm>
            <a:off x="352363" y="1612891"/>
            <a:ext cx="4643470" cy="411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03204" y="0"/>
            <a:ext cx="8793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Memasukkan</a:t>
            </a:r>
            <a:r>
              <a:rPr kumimoji="0" lang="en-US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 </a:t>
            </a:r>
            <a:r>
              <a:rPr kumimoji="0" lang="en-US" sz="3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Rumus</a:t>
            </a:r>
            <a:r>
              <a:rPr kumimoji="0" lang="en-US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 (2)</a:t>
            </a:r>
            <a:endParaRPr kumimoji="0" lang="en-US" sz="3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13_Misa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048" y="1723217"/>
            <a:ext cx="5214974" cy="5429288"/>
          </a:xfrm>
        </p:spPr>
        <p:txBody>
          <a:bodyPr/>
          <a:lstStyle/>
          <a:p>
            <a:pPr lvl="0">
              <a:buFont typeface="+mj-lt"/>
              <a:buAutoNum type="arabicPeriod" startAt="2"/>
            </a:pPr>
            <a:r>
              <a:rPr lang="en-US" sz="2000" b="1" dirty="0" err="1" smtClean="0">
                <a:solidFill>
                  <a:srgbClr val="C00000"/>
                </a:solidFill>
              </a:rPr>
              <a:t>Menulis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Rumus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dengan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Referensi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Sel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0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Tempatkan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penunjuk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E5)</a:t>
            </a:r>
          </a:p>
          <a:p>
            <a:pPr lvl="0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“=E3*E4”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Enter.</a:t>
            </a:r>
          </a:p>
          <a:p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E3 &amp;(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E4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diubah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E5 pun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 smtClean="0"/>
          </a:p>
          <a:p>
            <a:pPr lvl="0">
              <a:buFont typeface="+mj-lt"/>
              <a:buAutoNum type="arabicPeriod" startAt="3"/>
            </a:pPr>
            <a:r>
              <a:rPr lang="en-US" sz="1800" b="1" dirty="0" err="1" smtClean="0">
                <a:solidFill>
                  <a:srgbClr val="C00000"/>
                </a:solidFill>
              </a:rPr>
              <a:t>Menulis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Rumus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dengan</a:t>
            </a:r>
            <a:r>
              <a:rPr lang="en-US" sz="1800" b="1" dirty="0" smtClean="0">
                <a:solidFill>
                  <a:srgbClr val="C00000"/>
                </a:solidFill>
              </a:rPr>
              <a:t> Cara </a:t>
            </a:r>
            <a:r>
              <a:rPr lang="en-US" sz="1800" b="1" dirty="0" err="1" smtClean="0">
                <a:solidFill>
                  <a:srgbClr val="C00000"/>
                </a:solidFill>
              </a:rPr>
              <a:t>Menunjuk</a:t>
            </a:r>
            <a:endParaRPr lang="en-US" sz="1800" dirty="0" smtClean="0">
              <a:solidFill>
                <a:srgbClr val="C00000"/>
              </a:solidFill>
            </a:endParaRPr>
          </a:p>
          <a:p>
            <a:pPr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keyboard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mouse :</a:t>
            </a: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Tempatkan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penunjuk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E5)</a:t>
            </a: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“=”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E3,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“*”</a:t>
            </a:r>
          </a:p>
          <a:p>
            <a:pPr lvl="0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E4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Enter.</a:t>
            </a:r>
          </a:p>
          <a:p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378" t="35616" r="30702" b="27396"/>
          <a:stretch>
            <a:fillRect/>
          </a:stretch>
        </p:blipFill>
        <p:spPr bwMode="auto">
          <a:xfrm>
            <a:off x="179880" y="1771699"/>
            <a:ext cx="4365684" cy="389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03204" y="0"/>
            <a:ext cx="8793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Memasukkan</a:t>
            </a:r>
            <a:r>
              <a:rPr kumimoji="0" lang="en-US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 </a:t>
            </a:r>
            <a:r>
              <a:rPr kumimoji="0" lang="en-US" sz="3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Rumus</a:t>
            </a:r>
            <a:r>
              <a:rPr kumimoji="0" lang="en-US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13_Misa" pitchFamily="2" charset="0"/>
                <a:ea typeface="+mj-ea"/>
                <a:cs typeface="+mj-cs"/>
              </a:rPr>
              <a:t> (3)</a:t>
            </a:r>
            <a:endParaRPr kumimoji="0" lang="en-US" sz="3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13_Misa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4" y="0"/>
            <a:ext cx="8793195" cy="9144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Memasukkan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Rangkaian</a:t>
            </a:r>
            <a:r>
              <a:rPr lang="en-US" b="1" dirty="0" smtClean="0">
                <a:latin typeface="13_Misa" pitchFamily="2" charset="0"/>
              </a:rPr>
              <a:t> Data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51778"/>
            <a:ext cx="8610600" cy="5500727"/>
          </a:xfrm>
        </p:spPr>
        <p:txBody>
          <a:bodyPr/>
          <a:lstStyle/>
          <a:p>
            <a:pPr algn="just"/>
            <a:r>
              <a:rPr lang="en-US" dirty="0" smtClean="0"/>
              <a:t>Microsoft Excel 2007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AutoFill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yang </a:t>
            </a:r>
            <a:r>
              <a:rPr lang="en-US" dirty="0" err="1" smtClean="0"/>
              <a:t>berjenis</a:t>
            </a:r>
            <a:r>
              <a:rPr lang="en-US" dirty="0" smtClean="0"/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konstanta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jam) </a:t>
            </a:r>
            <a:r>
              <a:rPr lang="en-US" dirty="0" err="1" smtClean="0"/>
              <a:t>atau</a:t>
            </a:r>
            <a:r>
              <a:rPr lang="en-US" dirty="0" smtClean="0"/>
              <a:t> label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). 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data </a:t>
            </a:r>
            <a:r>
              <a:rPr lang="en-US" dirty="0" err="1" smtClean="0"/>
              <a:t>berurut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vertical (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horizontal (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Autofill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2" y="0"/>
            <a:ext cx="9644130" cy="9144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Memasukkan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Rangkaian</a:t>
            </a:r>
            <a:r>
              <a:rPr lang="en-US" b="1" dirty="0" smtClean="0">
                <a:latin typeface="13_Misa" pitchFamily="2" charset="0"/>
              </a:rPr>
              <a:t> Data (2)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91" y="1223152"/>
            <a:ext cx="5929353" cy="5929354"/>
          </a:xfrm>
        </p:spPr>
        <p:txBody>
          <a:bodyPr/>
          <a:lstStyle/>
          <a:p>
            <a:r>
              <a:rPr lang="en-US" sz="2600" b="1" dirty="0" err="1" smtClean="0">
                <a:latin typeface="Adventure Subtitles" pitchFamily="82" charset="0"/>
              </a:rPr>
              <a:t>Contoh</a:t>
            </a:r>
            <a:r>
              <a:rPr lang="en-US" sz="2600" b="1" dirty="0" smtClean="0">
                <a:latin typeface="Adventure Subtitles" pitchFamily="82" charset="0"/>
              </a:rPr>
              <a:t> </a:t>
            </a:r>
            <a:r>
              <a:rPr lang="en-US" sz="2600" b="1" dirty="0" err="1" smtClean="0">
                <a:latin typeface="Adventure Subtitles" pitchFamily="82" charset="0"/>
              </a:rPr>
              <a:t>memasukkan</a:t>
            </a:r>
            <a:r>
              <a:rPr lang="en-US" sz="2600" b="1" dirty="0" smtClean="0">
                <a:latin typeface="Adventure Subtitles" pitchFamily="82" charset="0"/>
              </a:rPr>
              <a:t> </a:t>
            </a:r>
            <a:r>
              <a:rPr lang="en-US" sz="2600" b="1" dirty="0" err="1" smtClean="0">
                <a:latin typeface="Adventure Subtitles" pitchFamily="82" charset="0"/>
              </a:rPr>
              <a:t>rangkaian</a:t>
            </a:r>
            <a:r>
              <a:rPr lang="en-US" sz="2600" b="1" dirty="0" smtClean="0">
                <a:latin typeface="Adventure Subtitles" pitchFamily="82" charset="0"/>
              </a:rPr>
              <a:t> data </a:t>
            </a:r>
            <a:r>
              <a:rPr lang="en-US" sz="2600" b="1" dirty="0" err="1" smtClean="0">
                <a:latin typeface="Adventure Subtitles" pitchFamily="82" charset="0"/>
              </a:rPr>
              <a:t>berjenis</a:t>
            </a:r>
            <a:r>
              <a:rPr lang="en-US" sz="2600" b="1" dirty="0" smtClean="0">
                <a:latin typeface="Adventure Subtitles" pitchFamily="82" charset="0"/>
              </a:rPr>
              <a:t> </a:t>
            </a:r>
            <a:r>
              <a:rPr lang="en-US" sz="2600" b="1" dirty="0" err="1" smtClean="0">
                <a:latin typeface="Adventure Subtitles" pitchFamily="82" charset="0"/>
              </a:rPr>
              <a:t>Numerik</a:t>
            </a:r>
            <a:r>
              <a:rPr lang="en-US" sz="2600" b="1" dirty="0" smtClean="0">
                <a:latin typeface="Adventure Subtitles" pitchFamily="82" charset="0"/>
              </a:rPr>
              <a:t> 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a. </a:t>
            </a:r>
            <a:r>
              <a:rPr lang="en-US" sz="2400" b="1" dirty="0" err="1" smtClean="0"/>
              <a:t>Konstanta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Numeric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A2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Sorot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range A1:A2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Letakkan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pointer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handel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pointer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plus (+)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drag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fill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handel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missal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A12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8661" y="2294721"/>
            <a:ext cx="3357586" cy="4214842"/>
          </a:xfrm>
          <a:prstGeom prst="roundRect">
            <a:avLst>
              <a:gd name="adj" fmla="val 16667"/>
            </a:avLst>
          </a:prstGeom>
          <a:ln w="28575">
            <a:solidFill>
              <a:schemeClr val="accent2">
                <a:lumMod val="75000"/>
              </a:schemeClr>
            </a:solidFill>
            <a:prstDash val="sysDot"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789749" y="6795315"/>
            <a:ext cx="1714512" cy="46166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Fill Handel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 bwMode="auto">
          <a:xfrm rot="16200000" flipH="1">
            <a:off x="6396840" y="5545150"/>
            <a:ext cx="235745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2" y="0"/>
            <a:ext cx="9644130" cy="9144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Memasukkan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Rangkaian</a:t>
            </a:r>
            <a:r>
              <a:rPr lang="en-US" b="1" dirty="0" smtClean="0">
                <a:latin typeface="13_Misa" pitchFamily="2" charset="0"/>
              </a:rPr>
              <a:t> Data (3)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92" y="1223152"/>
            <a:ext cx="4929222" cy="5929354"/>
          </a:xfrm>
          <a:ln w="28575">
            <a:solidFill>
              <a:schemeClr val="accent2">
                <a:lumMod val="75000"/>
              </a:schemeClr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+mj-lt"/>
              </a:rPr>
              <a:t>b. </a:t>
            </a:r>
            <a:r>
              <a:rPr lang="en-US" sz="2800" b="1" dirty="0" err="1" smtClean="0">
                <a:latin typeface="+mj-lt"/>
              </a:rPr>
              <a:t>Tanggal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i="1" dirty="0" smtClean="0">
                <a:latin typeface="+mj-lt"/>
              </a:rPr>
              <a:t>(Date)</a:t>
            </a:r>
            <a:endParaRPr lang="en-US" sz="2800" dirty="0" smtClean="0">
              <a:latin typeface="+mj-lt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1-0ct-09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drag fill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B12</a:t>
            </a:r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c</a:t>
            </a:r>
            <a:r>
              <a:rPr lang="en-US" sz="2400" b="1" dirty="0" smtClean="0"/>
              <a:t>. </a:t>
            </a:r>
            <a:r>
              <a:rPr lang="en-US" sz="2800" b="1" dirty="0" smtClean="0"/>
              <a:t>Jam </a:t>
            </a:r>
            <a:r>
              <a:rPr lang="en-US" sz="2800" b="1" i="1" dirty="0" smtClean="0"/>
              <a:t>(Time)</a:t>
            </a:r>
            <a:endParaRPr lang="en-US" sz="2800" dirty="0" smtClean="0"/>
          </a:p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7:00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CI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drag fill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C12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3865" y="2079465"/>
            <a:ext cx="4071966" cy="4429156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2" y="0"/>
            <a:ext cx="9644130" cy="9144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13_Misa" pitchFamily="2" charset="0"/>
              </a:rPr>
              <a:t>Memasukkan</a:t>
            </a:r>
            <a:r>
              <a:rPr lang="en-US" b="1" dirty="0" smtClean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Rangkaian</a:t>
            </a:r>
            <a:r>
              <a:rPr lang="en-US" b="1" dirty="0" smtClean="0">
                <a:latin typeface="13_Misa" pitchFamily="2" charset="0"/>
              </a:rPr>
              <a:t> Data (4)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92" y="1223152"/>
            <a:ext cx="4929222" cy="5929354"/>
          </a:xfrm>
          <a:ln w="28575">
            <a:solidFill>
              <a:schemeClr val="accent2">
                <a:lumMod val="75000"/>
              </a:schemeClr>
            </a:solidFill>
            <a:prstDash val="sysDot"/>
          </a:ln>
        </p:spPr>
        <p:txBody>
          <a:bodyPr/>
          <a:lstStyle/>
          <a:p>
            <a:pPr marL="0" indent="0" algn="ctr">
              <a:buNone/>
            </a:pPr>
            <a:r>
              <a:rPr lang="en-US" sz="2400" b="1" dirty="0" err="1" smtClean="0">
                <a:latin typeface="Adventure Subtitles" pitchFamily="82" charset="0"/>
              </a:rPr>
              <a:t>Contoh</a:t>
            </a:r>
            <a:r>
              <a:rPr lang="en-US" sz="2400" b="1" dirty="0" smtClean="0">
                <a:latin typeface="Adventure Subtitles" pitchFamily="82" charset="0"/>
              </a:rPr>
              <a:t> </a:t>
            </a:r>
            <a:r>
              <a:rPr lang="en-US" sz="2400" b="1" dirty="0" err="1" smtClean="0">
                <a:latin typeface="Adventure Subtitles" pitchFamily="82" charset="0"/>
              </a:rPr>
              <a:t>Memasukkan</a:t>
            </a:r>
            <a:r>
              <a:rPr lang="en-US" sz="2400" b="1" dirty="0" smtClean="0">
                <a:latin typeface="Adventure Subtitles" pitchFamily="82" charset="0"/>
              </a:rPr>
              <a:t> </a:t>
            </a:r>
            <a:r>
              <a:rPr lang="en-US" sz="2400" b="1" dirty="0" err="1" smtClean="0">
                <a:latin typeface="Adventure Subtitles" pitchFamily="82" charset="0"/>
              </a:rPr>
              <a:t>rangkaian</a:t>
            </a:r>
            <a:r>
              <a:rPr lang="en-US" sz="2400" b="1" dirty="0" smtClean="0">
                <a:latin typeface="Adventure Subtitles" pitchFamily="82" charset="0"/>
              </a:rPr>
              <a:t> data </a:t>
            </a:r>
            <a:r>
              <a:rPr lang="en-US" sz="2400" b="1" dirty="0" err="1" smtClean="0">
                <a:latin typeface="Adventure Subtitles" pitchFamily="82" charset="0"/>
              </a:rPr>
              <a:t>berjenis</a:t>
            </a:r>
            <a:r>
              <a:rPr lang="en-US" sz="2400" b="1" dirty="0" smtClean="0">
                <a:latin typeface="Adventure Subtitles" pitchFamily="82" charset="0"/>
              </a:rPr>
              <a:t> Label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a. </a:t>
            </a:r>
            <a:r>
              <a:rPr lang="en-US" sz="2400" b="1" dirty="0" err="1" smtClean="0">
                <a:solidFill>
                  <a:srgbClr val="C00000"/>
                </a:solidFill>
              </a:rPr>
              <a:t>Nama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Bulan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(Month</a:t>
            </a:r>
            <a:r>
              <a:rPr lang="en-US" sz="2400" b="1" i="1" dirty="0" smtClean="0"/>
              <a:t>)</a:t>
            </a:r>
            <a:endParaRPr lang="en-US" sz="24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Ketik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b="1" dirty="0" smtClean="0"/>
              <a:t>D1,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smtClean="0"/>
              <a:t>January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smtClean="0"/>
              <a:t>Jan</a:t>
            </a:r>
            <a:endParaRPr lang="en-US" sz="24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Lalu</a:t>
            </a:r>
            <a:r>
              <a:rPr lang="en-US" sz="2400" dirty="0" smtClean="0"/>
              <a:t> drag fill </a:t>
            </a:r>
            <a:r>
              <a:rPr lang="en-US" sz="2400" dirty="0" err="1" smtClean="0"/>
              <a:t>handel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D12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b. </a:t>
            </a:r>
            <a:r>
              <a:rPr lang="en-US" sz="2400" b="1" dirty="0" err="1" smtClean="0">
                <a:solidFill>
                  <a:srgbClr val="C00000"/>
                </a:solidFill>
              </a:rPr>
              <a:t>Nama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Hari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(Day)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400" dirty="0" err="1" smtClean="0"/>
              <a:t>Ketik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b="1" dirty="0" smtClean="0"/>
              <a:t>El,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smtClean="0"/>
              <a:t>Sunday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smtClean="0"/>
              <a:t>Sun</a:t>
            </a:r>
            <a:endParaRPr lang="en-US" sz="2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err="1" smtClean="0"/>
              <a:t>Lalu</a:t>
            </a:r>
            <a:r>
              <a:rPr lang="en-US" sz="2400" dirty="0" smtClean="0"/>
              <a:t> drag fill </a:t>
            </a:r>
            <a:r>
              <a:rPr lang="en-US" sz="2400" dirty="0" err="1" smtClean="0"/>
              <a:t>handel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E12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7" y="1794655"/>
            <a:ext cx="4429156" cy="4500594"/>
          </a:xfrm>
          <a:prstGeom prst="rect">
            <a:avLst/>
          </a:prstGeom>
          <a:ln w="9525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9709183" cy="914400"/>
          </a:xfrm>
        </p:spPr>
        <p:txBody>
          <a:bodyPr/>
          <a:lstStyle/>
          <a:p>
            <a:pPr algn="ctr"/>
            <a:r>
              <a:rPr lang="en-US" sz="3600" b="1" dirty="0" err="1" smtClean="0">
                <a:latin typeface="13_Misa" pitchFamily="2" charset="0"/>
              </a:rPr>
              <a:t>Memasukkan</a:t>
            </a:r>
            <a:r>
              <a:rPr lang="en-US" sz="3600" b="1" dirty="0" smtClean="0">
                <a:latin typeface="13_Misa" pitchFamily="2" charset="0"/>
              </a:rPr>
              <a:t> </a:t>
            </a:r>
            <a:r>
              <a:rPr lang="en-US" sz="3600" b="1" dirty="0" err="1" smtClean="0">
                <a:latin typeface="13_Misa" pitchFamily="2" charset="0"/>
              </a:rPr>
              <a:t>Rangkaian</a:t>
            </a:r>
            <a:r>
              <a:rPr lang="en-US" sz="3600" b="1" dirty="0" smtClean="0">
                <a:latin typeface="13_Misa" pitchFamily="2" charset="0"/>
              </a:rPr>
              <a:t> Data (5)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43" y="1151713"/>
            <a:ext cx="8858312" cy="229472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Contoh-contoh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berurut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interval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otomatis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interval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berurut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Pemasukkan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interval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bawahnya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interval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623" y="3794919"/>
            <a:ext cx="4327738" cy="3477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interval 5 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lvl="0" indent="-90488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0488" lvl="0" indent="-90488" algn="just">
              <a:buFont typeface="Arial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A2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Sorot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range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A1:A2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0488" lvl="0" indent="-90488" algn="just">
              <a:buFont typeface="Arial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drag fill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handel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488" algn="just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1055" y="4366423"/>
            <a:ext cx="2857520" cy="2286016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140" y="29980"/>
            <a:ext cx="9144000" cy="914400"/>
          </a:xfrm>
        </p:spPr>
        <p:txBody>
          <a:bodyPr/>
          <a:lstStyle/>
          <a:p>
            <a:r>
              <a:rPr lang="en-US" dirty="0" err="1" smtClean="0">
                <a:latin typeface="13_Misa" pitchFamily="2" charset="0"/>
              </a:rPr>
              <a:t>Pengenalan</a:t>
            </a:r>
            <a:r>
              <a:rPr lang="en-US" dirty="0" smtClean="0">
                <a:latin typeface="13_Misa" pitchFamily="2" charset="0"/>
              </a:rPr>
              <a:t> </a:t>
            </a:r>
            <a:r>
              <a:rPr lang="en-US" b="1" dirty="0" smtClean="0">
                <a:latin typeface="13_Misa" pitchFamily="2" charset="0"/>
              </a:rPr>
              <a:t>Microsoft Excel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08902"/>
            <a:ext cx="8970993" cy="5500727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Suatu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program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aplikasi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yang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banyak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digunakan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untuk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membantu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menghitung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,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memproyeksikan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,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menganalisa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,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dan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mempresentasikan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data.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Disini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kita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akan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banyak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bersinggungan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dengan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metode-metode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pembuatan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tabel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grafik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yang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sangat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dibutuhkan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sekali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dalam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penyusunan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data-data </a:t>
            </a:r>
            <a:r>
              <a:rPr lang="en-US" sz="3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perusahaan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,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hasil-hasil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penelitian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,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maupun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dalam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pembuatan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makalah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 Subtitles" pitchFamily="82" charset="0"/>
              </a:rPr>
              <a:t>pribadi</a:t>
            </a:r>
            <a:endParaRPr lang="en-US" sz="3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 Subtitles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4" y="0"/>
            <a:ext cx="8793195" cy="914400"/>
          </a:xfrm>
        </p:spPr>
        <p:txBody>
          <a:bodyPr/>
          <a:lstStyle/>
          <a:p>
            <a:r>
              <a:rPr lang="en-US" dirty="0" smtClean="0">
                <a:latin typeface="13_Misa" pitchFamily="2" charset="0"/>
              </a:rPr>
              <a:t>LATIHAN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sheet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025" y="2369671"/>
            <a:ext cx="8643998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2999"/>
            <a:ext cx="8610600" cy="6080943"/>
          </a:xfrm>
        </p:spPr>
        <p:txBody>
          <a:bodyPr/>
          <a:lstStyle/>
          <a:p>
            <a:pPr indent="-19050">
              <a:buNone/>
            </a:pPr>
            <a:r>
              <a:rPr lang="en-US" sz="2400" b="1" dirty="0" smtClean="0">
                <a:cs typeface="Times New Roman" pitchFamily="18" charset="0"/>
              </a:rPr>
              <a:t>PETUNJUK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TAHUN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diuraikan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=C6+D6+E6+F6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=SUM(C6:F6)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tab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Home,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Editing,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tool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sorot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range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B6:F6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Enter.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range G10.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2003-2007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set C11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=SUM(C6:C10)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range G11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4" y="0"/>
            <a:ext cx="8793195" cy="914400"/>
          </a:xfrm>
        </p:spPr>
        <p:txBody>
          <a:bodyPr/>
          <a:lstStyle/>
          <a:p>
            <a:r>
              <a:rPr lang="en-US" dirty="0" smtClean="0">
                <a:latin typeface="13_Misa" pitchFamily="2" charset="0"/>
              </a:rPr>
              <a:t>LATIHAN 2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142999"/>
            <a:ext cx="8899555" cy="6080943"/>
          </a:xfrm>
        </p:spPr>
        <p:txBody>
          <a:bodyPr/>
          <a:lstStyle/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r>
              <a:rPr lang="en-US" sz="1800" b="1" i="1" u="sng" dirty="0" err="1" smtClean="0"/>
              <a:t>Ketentuan</a:t>
            </a:r>
            <a:r>
              <a:rPr lang="en-US" sz="1800" b="1" i="1" u="sng" dirty="0" smtClean="0"/>
              <a:t> : </a:t>
            </a:r>
            <a:endParaRPr lang="en-US" sz="1800" dirty="0" smtClean="0"/>
          </a:p>
          <a:p>
            <a:pPr lvl="0"/>
            <a:r>
              <a:rPr lang="en-US" sz="1800" dirty="0" err="1" smtClean="0"/>
              <a:t>Isilah</a:t>
            </a:r>
            <a:r>
              <a:rPr lang="en-US" sz="1800" dirty="0" smtClean="0"/>
              <a:t> </a:t>
            </a:r>
            <a:r>
              <a:rPr lang="en-US" sz="1800" dirty="0" err="1" smtClean="0"/>
              <a:t>kolom</a:t>
            </a:r>
            <a:r>
              <a:rPr lang="en-US" sz="1800" dirty="0" smtClean="0"/>
              <a:t> </a:t>
            </a:r>
            <a:r>
              <a:rPr lang="en-US" sz="1800" b="1" dirty="0" smtClean="0"/>
              <a:t>TOTAL HARGA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b="1" dirty="0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dikalikan</a:t>
            </a:r>
            <a:r>
              <a:rPr lang="en-US" sz="1800" dirty="0" smtClean="0"/>
              <a:t> </a:t>
            </a:r>
            <a:r>
              <a:rPr lang="en-US" sz="1800" b="1" dirty="0" smtClean="0"/>
              <a:t>UNIT</a:t>
            </a:r>
            <a:endParaRPr lang="en-US" sz="1800" dirty="0" smtClean="0"/>
          </a:p>
          <a:p>
            <a:pPr lvl="0"/>
            <a:r>
              <a:rPr lang="en-US" sz="1800" dirty="0" err="1" smtClean="0"/>
              <a:t>Isilah</a:t>
            </a:r>
            <a:r>
              <a:rPr lang="en-US" sz="1800" dirty="0" smtClean="0"/>
              <a:t> </a:t>
            </a:r>
            <a:r>
              <a:rPr lang="en-US" sz="1800" dirty="0" err="1" smtClean="0"/>
              <a:t>kolom</a:t>
            </a:r>
            <a:r>
              <a:rPr lang="en-US" sz="1800" dirty="0" smtClean="0"/>
              <a:t> </a:t>
            </a:r>
            <a:r>
              <a:rPr lang="en-US" sz="1800" b="1" dirty="0" smtClean="0"/>
              <a:t>DISCOUNT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b="1" dirty="0" smtClean="0"/>
              <a:t>TOTAL HARGA</a:t>
            </a:r>
            <a:r>
              <a:rPr lang="en-US" sz="1800" dirty="0" smtClean="0"/>
              <a:t> </a:t>
            </a:r>
            <a:r>
              <a:rPr lang="en-US" sz="1800" dirty="0" err="1" smtClean="0"/>
              <a:t>dikalikan</a:t>
            </a:r>
            <a:r>
              <a:rPr lang="en-US" sz="1800" dirty="0" smtClean="0"/>
              <a:t> 5 %</a:t>
            </a:r>
          </a:p>
          <a:p>
            <a:pPr lvl="0"/>
            <a:r>
              <a:rPr lang="en-US" sz="1800" dirty="0" err="1" smtClean="0"/>
              <a:t>Isilah</a:t>
            </a:r>
            <a:r>
              <a:rPr lang="en-US" sz="1800" dirty="0" smtClean="0"/>
              <a:t> </a:t>
            </a:r>
            <a:r>
              <a:rPr lang="en-US" sz="1800" dirty="0" err="1" smtClean="0"/>
              <a:t>kolom</a:t>
            </a:r>
            <a:r>
              <a:rPr lang="en-US" sz="1800" dirty="0" smtClean="0"/>
              <a:t> </a:t>
            </a:r>
            <a:r>
              <a:rPr lang="en-US" sz="1800" b="1" dirty="0" smtClean="0"/>
              <a:t>HARGA BERSIH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b="1" dirty="0" smtClean="0"/>
              <a:t>TOTAL HARGA</a:t>
            </a:r>
            <a:r>
              <a:rPr lang="en-US" sz="1800" dirty="0" smtClean="0"/>
              <a:t> </a:t>
            </a:r>
            <a:r>
              <a:rPr lang="en-US" sz="1800" dirty="0" err="1" smtClean="0"/>
              <a:t>dikurangi</a:t>
            </a:r>
            <a:r>
              <a:rPr lang="en-US" sz="1800" dirty="0" smtClean="0"/>
              <a:t> </a:t>
            </a:r>
            <a:r>
              <a:rPr lang="en-US" sz="1800" b="1" dirty="0" smtClean="0"/>
              <a:t>DISCOUNT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d.   </a:t>
            </a:r>
            <a:r>
              <a:rPr lang="en-US" sz="1800" dirty="0" err="1" smtClean="0"/>
              <a:t>Jumlahkan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b="1" dirty="0" smtClean="0"/>
              <a:t>TOTAL HARGA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</a:t>
            </a:r>
            <a:r>
              <a:rPr lang="en-US" sz="1800" dirty="0" smtClean="0"/>
              <a:t> E14, </a:t>
            </a:r>
            <a:r>
              <a:rPr lang="en-US" sz="1800" b="1" dirty="0" smtClean="0"/>
              <a:t>DISCOUNT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sel</a:t>
            </a:r>
            <a:r>
              <a:rPr lang="en-US" sz="1800" dirty="0" smtClean="0"/>
              <a:t> F14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b="1" dirty="0" smtClean="0"/>
              <a:t>HARGA BERSIH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 </a:t>
            </a:r>
            <a:r>
              <a:rPr lang="en-US" sz="1800" dirty="0" err="1" smtClean="0"/>
              <a:t>sel</a:t>
            </a:r>
            <a:r>
              <a:rPr lang="en-US" sz="1800" dirty="0" smtClean="0"/>
              <a:t> G14</a:t>
            </a:r>
          </a:p>
          <a:p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613" y="1087299"/>
            <a:ext cx="850112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200" y="29980"/>
            <a:ext cx="9137679" cy="914400"/>
          </a:xfrm>
        </p:spPr>
        <p:txBody>
          <a:bodyPr/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Lembar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Kerja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 Microsoft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Excel 2007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03205" y="1080275"/>
            <a:ext cx="9215502" cy="5929354"/>
            <a:chOff x="1818" y="7397"/>
            <a:chExt cx="8229" cy="5810"/>
          </a:xfrm>
        </p:grpSpPr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1818" y="7397"/>
            <a:ext cx="8229" cy="5810"/>
          </p:xfrm>
          <a:graphic>
            <a:graphicData uri="http://schemas.openxmlformats.org/presentationml/2006/ole">
              <p:oleObj spid="_x0000_s6148" name="Bitmap Image" r:id="rId3" imgW="9047619" imgH="6133333" progId="PBrush">
                <p:embed/>
              </p:oleObj>
            </a:graphicData>
          </a:graphic>
        </p:graphicFrame>
        <p:cxnSp>
          <p:nvCxnSpPr>
            <p:cNvPr id="6149" name="AutoShape 5"/>
            <p:cNvCxnSpPr>
              <a:cxnSpLocks noChangeShapeType="1"/>
            </p:cNvCxnSpPr>
            <p:nvPr/>
          </p:nvCxnSpPr>
          <p:spPr bwMode="auto">
            <a:xfrm flipV="1">
              <a:off x="2998" y="11988"/>
              <a:ext cx="218" cy="10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840" y="10913"/>
              <a:ext cx="89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Baris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(Row)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51" name="AutoShape 7"/>
            <p:cNvCxnSpPr>
              <a:cxnSpLocks noChangeShapeType="1"/>
            </p:cNvCxnSpPr>
            <p:nvPr/>
          </p:nvCxnSpPr>
          <p:spPr bwMode="auto">
            <a:xfrm>
              <a:off x="4437" y="8583"/>
              <a:ext cx="634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682" y="9425"/>
              <a:ext cx="900" cy="3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Ribbon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6451" y="9670"/>
              <a:ext cx="1146" cy="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Formula Bar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54" name="AutoShape 10"/>
            <p:cNvCxnSpPr>
              <a:cxnSpLocks noChangeShapeType="1"/>
            </p:cNvCxnSpPr>
            <p:nvPr/>
          </p:nvCxnSpPr>
          <p:spPr bwMode="auto">
            <a:xfrm>
              <a:off x="7013" y="8853"/>
              <a:ext cx="0" cy="8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8429" y="10035"/>
              <a:ext cx="1121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Kolom(Column)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56" name="AutoShape 12"/>
            <p:cNvCxnSpPr>
              <a:cxnSpLocks noChangeShapeType="1"/>
            </p:cNvCxnSpPr>
            <p:nvPr/>
          </p:nvCxnSpPr>
          <p:spPr bwMode="auto">
            <a:xfrm>
              <a:off x="8985" y="9147"/>
              <a:ext cx="1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2581" y="10125"/>
              <a:ext cx="1597" cy="3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Petunjuk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Sel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(</a:t>
              </a: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Sel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Pointer)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58" name="AutoShape 14"/>
            <p:cNvCxnSpPr>
              <a:cxnSpLocks noChangeShapeType="1"/>
            </p:cNvCxnSpPr>
            <p:nvPr/>
          </p:nvCxnSpPr>
          <p:spPr bwMode="auto">
            <a:xfrm>
              <a:off x="2466" y="9296"/>
              <a:ext cx="561" cy="8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698" y="11552"/>
              <a:ext cx="1353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Tab Lembar Kerja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60" name="AutoShape 16"/>
            <p:cNvCxnSpPr>
              <a:cxnSpLocks noChangeShapeType="1"/>
            </p:cNvCxnSpPr>
            <p:nvPr/>
          </p:nvCxnSpPr>
          <p:spPr bwMode="auto">
            <a:xfrm>
              <a:off x="2120" y="10418"/>
              <a:ext cx="691" cy="7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7013" y="11247"/>
              <a:ext cx="1856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Baris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Penggulung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62" name="AutoShape 18"/>
            <p:cNvCxnSpPr>
              <a:cxnSpLocks noChangeShapeType="1"/>
            </p:cNvCxnSpPr>
            <p:nvPr/>
          </p:nvCxnSpPr>
          <p:spPr bwMode="auto">
            <a:xfrm flipV="1">
              <a:off x="7821" y="11650"/>
              <a:ext cx="0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163" name="AutoShape 19"/>
            <p:cNvCxnSpPr>
              <a:cxnSpLocks noChangeShapeType="1"/>
            </p:cNvCxnSpPr>
            <p:nvPr/>
          </p:nvCxnSpPr>
          <p:spPr bwMode="auto">
            <a:xfrm flipH="1" flipV="1">
              <a:off x="8869" y="11431"/>
              <a:ext cx="994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2" name="AutoShape 14"/>
          <p:cNvCxnSpPr>
            <a:cxnSpLocks noChangeShapeType="1"/>
            <a:endCxn id="23" idx="0"/>
          </p:cNvCxnSpPr>
          <p:nvPr/>
        </p:nvCxnSpPr>
        <p:spPr bwMode="auto">
          <a:xfrm>
            <a:off x="1551819" y="2509035"/>
            <a:ext cx="928695" cy="7143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909010" y="3223416"/>
            <a:ext cx="1143008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Name Box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79" y="14990"/>
            <a:ext cx="9709183" cy="914400"/>
          </a:xfrm>
        </p:spPr>
        <p:txBody>
          <a:bodyPr/>
          <a:lstStyle/>
          <a:p>
            <a:pPr algn="ctr"/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Memindahkan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Penunjuk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Sel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Misa" pitchFamily="2" charset="0"/>
              </a:rPr>
              <a:t> (Cell Pointer)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080276"/>
            <a:ext cx="9501253" cy="5625324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memindahkan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cell pointer.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lengkapnya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silahkan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lihat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7519" y="2008969"/>
          <a:ext cx="8786874" cy="492922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9730"/>
                <a:gridCol w="6727144"/>
              </a:tblGrid>
              <a:tr h="71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60"/>
                        </a:spcAft>
                      </a:pPr>
                      <a:r>
                        <a:rPr lang="en-US" sz="1800" b="1" dirty="0" smtClean="0"/>
                        <a:t>TOMBOL</a:t>
                      </a:r>
                      <a:endParaRPr lang="en-US" sz="1600" b="1" dirty="0">
                        <a:latin typeface="Adventure Subtitles" pitchFamily="82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/>
                        <a:t>KETERANGAN</a:t>
                      </a:r>
                      <a:endParaRPr lang="en-US" sz="1600" b="1" dirty="0">
                        <a:latin typeface="Adventure Subtitles" pitchFamily="82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Enter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54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 satu sel ke bawah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Home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kolom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pada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posisi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baris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aktif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Ctrl + Home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A1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pada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aktif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Ctrl + End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posisi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terakhir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sedang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digunakan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PgUp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layer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atas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PgDn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layer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bawah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Alt + PgUp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layer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kiri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Alt + PgDn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layer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kanan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Ctrl + PgUp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dari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tab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tab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berikutnya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Ctrl + PgDn</a:t>
                      </a:r>
                      <a:endParaRPr lang="en-US" sz="160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15000"/>
                        </a:lnSpc>
                        <a:spcAft>
                          <a:spcPts val="36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Pindah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dari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tab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tab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lembar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sebelumnya</a:t>
                      </a:r>
                      <a:endParaRPr lang="en-U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05" y="46651"/>
            <a:ext cx="9144000" cy="914400"/>
          </a:xfrm>
        </p:spPr>
        <p:txBody>
          <a:bodyPr/>
          <a:lstStyle/>
          <a:p>
            <a:r>
              <a:rPr lang="en-US" sz="3200" b="1" dirty="0" err="1">
                <a:latin typeface="13_Misa" pitchFamily="2" charset="0"/>
              </a:rPr>
              <a:t>Memasukkan</a:t>
            </a:r>
            <a:r>
              <a:rPr lang="en-US" sz="3200" b="1" dirty="0">
                <a:latin typeface="13_Misa" pitchFamily="2" charset="0"/>
              </a:rPr>
              <a:t> Data </a:t>
            </a:r>
            <a:r>
              <a:rPr lang="en-US" sz="3200" b="1" dirty="0" err="1">
                <a:latin typeface="13_Misa" pitchFamily="2" charset="0"/>
              </a:rPr>
              <a:t>ke</a:t>
            </a:r>
            <a:r>
              <a:rPr lang="en-US" sz="3200" b="1" dirty="0">
                <a:latin typeface="13_Misa" pitchFamily="2" charset="0"/>
              </a:rPr>
              <a:t> </a:t>
            </a:r>
            <a:r>
              <a:rPr lang="en-US" sz="3200" b="1" dirty="0" err="1">
                <a:latin typeface="13_Misa" pitchFamily="2" charset="0"/>
              </a:rPr>
              <a:t>Lembar</a:t>
            </a:r>
            <a:r>
              <a:rPr lang="en-US" sz="3200" b="1" dirty="0">
                <a:latin typeface="13_Misa" pitchFamily="2" charset="0"/>
              </a:rPr>
              <a:t> </a:t>
            </a:r>
            <a:r>
              <a:rPr lang="en-US" sz="3200" b="1" dirty="0" err="1">
                <a:latin typeface="13_Misa" pitchFamily="2" charset="0"/>
              </a:rPr>
              <a:t>Kerja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80340"/>
            <a:ext cx="9042431" cy="5429289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jenis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dimasukkan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lembar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teks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tanggal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, jam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sebagainya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memasukkan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sel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mengikuti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langkah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berikut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venture Subtitles" pitchFamily="82" charset="0"/>
              </a:rPr>
              <a:t>:</a:t>
            </a:r>
          </a:p>
          <a:p>
            <a:pPr algn="just">
              <a:buNone/>
            </a:pPr>
            <a:endParaRPr lang="en-US" dirty="0">
              <a:solidFill>
                <a:schemeClr val="tx1"/>
              </a:solidFill>
              <a:latin typeface="Adventure Subtitles" pitchFamily="82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Ketikkan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Enter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PgUp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PgDn</a:t>
            </a: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84" y="59960"/>
            <a:ext cx="9429817" cy="914400"/>
          </a:xfrm>
        </p:spPr>
        <p:txBody>
          <a:bodyPr/>
          <a:lstStyle/>
          <a:p>
            <a:r>
              <a:rPr lang="en-US" sz="3200" b="1" dirty="0" err="1">
                <a:latin typeface="13_Misa" pitchFamily="2" charset="0"/>
              </a:rPr>
              <a:t>Memperbaiki</a:t>
            </a:r>
            <a:r>
              <a:rPr lang="en-US" sz="3200" b="1" dirty="0">
                <a:latin typeface="13_Misa" pitchFamily="2" charset="0"/>
              </a:rPr>
              <a:t> </a:t>
            </a:r>
            <a:r>
              <a:rPr lang="en-US" sz="3200" b="1" dirty="0" err="1">
                <a:latin typeface="13_Misa" pitchFamily="2" charset="0"/>
              </a:rPr>
              <a:t>Kesalahan</a:t>
            </a:r>
            <a:r>
              <a:rPr lang="en-US" sz="3200" b="1" dirty="0">
                <a:latin typeface="13_Misa" pitchFamily="2" charset="0"/>
              </a:rPr>
              <a:t> </a:t>
            </a:r>
            <a:r>
              <a:rPr lang="en-US" sz="3200" b="1" dirty="0" err="1">
                <a:latin typeface="13_Misa" pitchFamily="2" charset="0"/>
              </a:rPr>
              <a:t>Pengetikan</a:t>
            </a:r>
            <a:endParaRPr lang="en-US" sz="3200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4654"/>
            <a:ext cx="8610600" cy="4910945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Bila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kesalahan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pengetikan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data,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anda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memperbaikinya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mengikuti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langkah-langkah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berikut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venture Subtitles" pitchFamily="82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dventure Subtitles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venture Subtitles" pitchFamily="82" charset="0"/>
              </a:rPr>
              <a:t>: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Adventure Subtitles" pitchFamily="82" charset="0"/>
            </a:endParaRPr>
          </a:p>
          <a:p>
            <a:pPr marL="539750" indent="-376238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datanya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diperbaiki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F2.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mause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kali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datanya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diperbaiki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750" indent="-360363">
              <a:buFont typeface="Wingdings" pitchFamily="2" charset="2"/>
              <a:buChar char="Ø"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perbaiki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0150475" cy="1080275"/>
          </a:xfrm>
        </p:spPr>
        <p:txBody>
          <a:bodyPr/>
          <a:lstStyle/>
          <a:p>
            <a:pPr algn="ctr"/>
            <a:r>
              <a:rPr lang="en-US" sz="2800" b="1" dirty="0" err="1">
                <a:latin typeface="13_Misa" pitchFamily="2" charset="0"/>
              </a:rPr>
              <a:t>Mengatur</a:t>
            </a:r>
            <a:r>
              <a:rPr lang="en-US" sz="2800" b="1" dirty="0">
                <a:latin typeface="13_Misa" pitchFamily="2" charset="0"/>
              </a:rPr>
              <a:t> </a:t>
            </a:r>
            <a:r>
              <a:rPr lang="en-US" sz="2800" b="1" dirty="0" err="1">
                <a:latin typeface="13_Misa" pitchFamily="2" charset="0"/>
              </a:rPr>
              <a:t>Lebar</a:t>
            </a:r>
            <a:r>
              <a:rPr lang="en-US" sz="2800" b="1" dirty="0">
                <a:latin typeface="13_Misa" pitchFamily="2" charset="0"/>
              </a:rPr>
              <a:t> </a:t>
            </a:r>
            <a:r>
              <a:rPr lang="en-US" sz="2800" b="1" dirty="0" err="1">
                <a:latin typeface="13_Misa" pitchFamily="2" charset="0"/>
              </a:rPr>
              <a:t>Kolom</a:t>
            </a:r>
            <a:r>
              <a:rPr lang="en-US" sz="2800" b="1" dirty="0">
                <a:latin typeface="13_Misa" pitchFamily="2" charset="0"/>
              </a:rPr>
              <a:t> </a:t>
            </a:r>
            <a:r>
              <a:rPr lang="en-US" sz="2800" b="1" dirty="0" err="1">
                <a:latin typeface="13_Misa" pitchFamily="2" charset="0"/>
              </a:rPr>
              <a:t>Sesuai</a:t>
            </a:r>
            <a:r>
              <a:rPr lang="en-US" sz="2800" b="1" dirty="0">
                <a:latin typeface="13_Misa" pitchFamily="2" charset="0"/>
              </a:rPr>
              <a:t> </a:t>
            </a:r>
            <a:r>
              <a:rPr lang="en-US" sz="2800" b="1" dirty="0" smtClean="0">
                <a:latin typeface="13_Misa" pitchFamily="2" charset="0"/>
              </a:rPr>
              <a:t/>
            </a:r>
            <a:br>
              <a:rPr lang="en-US" sz="2800" b="1" dirty="0" smtClean="0">
                <a:latin typeface="13_Misa" pitchFamily="2" charset="0"/>
              </a:rPr>
            </a:br>
            <a:r>
              <a:rPr lang="en-US" sz="2800" b="1" dirty="0" smtClean="0">
                <a:latin typeface="13_Misa" pitchFamily="2" charset="0"/>
              </a:rPr>
              <a:t>Data </a:t>
            </a:r>
            <a:r>
              <a:rPr lang="en-US" sz="2800" b="1" dirty="0" err="1">
                <a:latin typeface="13_Misa" pitchFamily="2" charset="0"/>
              </a:rPr>
              <a:t>Terpanjang</a:t>
            </a:r>
            <a:endParaRPr lang="en-US" sz="2800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6675" y="1366027"/>
            <a:ext cx="3929090" cy="5786478"/>
          </a:xfrm>
        </p:spPr>
        <p:txBody>
          <a:bodyPr/>
          <a:lstStyle/>
          <a:p>
            <a:pPr algn="just"/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Arahkan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pointer mouse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diubah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lebarnya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Lebar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terpanjang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r="57333"/>
          <a:stretch>
            <a:fillRect/>
          </a:stretch>
        </p:blipFill>
        <p:spPr bwMode="auto">
          <a:xfrm>
            <a:off x="288891" y="1223151"/>
            <a:ext cx="46434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66" y="0"/>
            <a:ext cx="8864633" cy="914400"/>
          </a:xfrm>
        </p:spPr>
        <p:txBody>
          <a:bodyPr/>
          <a:lstStyle/>
          <a:p>
            <a:r>
              <a:rPr lang="en-US" b="1" dirty="0" err="1">
                <a:latin typeface="13_Misa" pitchFamily="2" charset="0"/>
              </a:rPr>
              <a:t>Mengatur</a:t>
            </a:r>
            <a:r>
              <a:rPr lang="en-US" b="1" dirty="0">
                <a:latin typeface="13_Misa" pitchFamily="2" charset="0"/>
              </a:rPr>
              <a:t> </a:t>
            </a:r>
            <a:r>
              <a:rPr lang="en-US" b="1" dirty="0" err="1">
                <a:latin typeface="13_Misa" pitchFamily="2" charset="0"/>
              </a:rPr>
              <a:t>Tinggi</a:t>
            </a:r>
            <a:r>
              <a:rPr lang="en-US" b="1" dirty="0">
                <a:latin typeface="13_Misa" pitchFamily="2" charset="0"/>
              </a:rPr>
              <a:t> </a:t>
            </a:r>
            <a:r>
              <a:rPr lang="en-US" b="1" dirty="0" err="1">
                <a:latin typeface="13_Misa" pitchFamily="2" charset="0"/>
              </a:rPr>
              <a:t>Baris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294589"/>
            <a:ext cx="5786478" cy="6143668"/>
          </a:xfrm>
          <a:ln w="28575">
            <a:solidFill>
              <a:schemeClr val="accent2"/>
            </a:solidFill>
            <a:prstDash val="sysDot"/>
          </a:ln>
        </p:spPr>
        <p:txBody>
          <a:bodyPr/>
          <a:lstStyle/>
          <a:p>
            <a:pPr lvl="0" algn="just">
              <a:buBlip>
                <a:blip r:embed="rId2"/>
              </a:buBlip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Arahkan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pointer mouse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diubah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mouse,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menekan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mouse,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geser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(drag)-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lah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mouse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Catatan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: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Bila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ingin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mengubah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tinggi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sederet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baris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terlebih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dahulu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bloklah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baris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akan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diubah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tingginya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kemudian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tempatkan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pointer mouse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ke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batas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bawah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salah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satu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baris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tersebut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dventure Subtitles" pitchFamily="82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9683" y="1866093"/>
            <a:ext cx="3432851" cy="4429156"/>
          </a:xfrm>
          <a:prstGeom prst="rect">
            <a:avLst/>
          </a:prstGeom>
          <a:ln w="38100" cap="sq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66" y="0"/>
            <a:ext cx="9286941" cy="914400"/>
          </a:xfrm>
        </p:spPr>
        <p:txBody>
          <a:bodyPr/>
          <a:lstStyle/>
          <a:p>
            <a:r>
              <a:rPr lang="en-US" b="1" dirty="0" err="1">
                <a:latin typeface="13_Misa" pitchFamily="2" charset="0"/>
              </a:rPr>
              <a:t>Mengatur</a:t>
            </a:r>
            <a:r>
              <a:rPr lang="en-US" b="1" dirty="0">
                <a:latin typeface="13_Misa" pitchFamily="2" charset="0"/>
              </a:rPr>
              <a:t> </a:t>
            </a:r>
            <a:r>
              <a:rPr lang="en-US" b="1" dirty="0" err="1">
                <a:latin typeface="13_Misa" pitchFamily="2" charset="0"/>
              </a:rPr>
              <a:t>Tinggi</a:t>
            </a:r>
            <a:r>
              <a:rPr lang="en-US" b="1" dirty="0">
                <a:latin typeface="13_Misa" pitchFamily="2" charset="0"/>
              </a:rPr>
              <a:t> </a:t>
            </a:r>
            <a:r>
              <a:rPr lang="en-US" b="1" dirty="0" err="1" smtClean="0">
                <a:latin typeface="13_Misa" pitchFamily="2" charset="0"/>
              </a:rPr>
              <a:t>Baris</a:t>
            </a:r>
            <a:r>
              <a:rPr lang="en-US" b="1" dirty="0" smtClean="0">
                <a:latin typeface="13_Misa" pitchFamily="2" charset="0"/>
              </a:rPr>
              <a:t> / </a:t>
            </a:r>
            <a:r>
              <a:rPr lang="en-US" b="1" dirty="0" err="1" smtClean="0">
                <a:latin typeface="13_Misa" pitchFamily="2" charset="0"/>
              </a:rPr>
              <a:t>Kolom</a:t>
            </a:r>
            <a:endParaRPr lang="en-US" dirty="0">
              <a:latin typeface="13_Mi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255" y="1651779"/>
            <a:ext cx="5786478" cy="5775000"/>
          </a:xfrm>
          <a:ln w="28575">
            <a:solidFill>
              <a:schemeClr val="accent2"/>
            </a:solidFill>
            <a:prstDash val="sysDot"/>
          </a:ln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Lain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mengatur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Menu Format.</a:t>
            </a: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Tab Home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Cells  Format</a:t>
            </a:r>
          </a:p>
          <a:p>
            <a:pPr algn="just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Klik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Menu Row Height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mengatur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tinggi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baris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Klik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Menu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Colomn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Width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mengatur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tinggi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kolom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Kemudian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tentukan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ukuran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kita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inginkan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54" y="1651779"/>
            <a:ext cx="3429024" cy="575555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Ani5_Mist_prnt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PPPAni5_Mist_prnt</Template>
  <TotalTime>478</TotalTime>
  <Words>1319</Words>
  <Application>Microsoft PowerPoint</Application>
  <PresentationFormat>Custom</PresentationFormat>
  <Paragraphs>176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PPPAni5_Mist_prnt</vt:lpstr>
      <vt:lpstr>Bitmap Image</vt:lpstr>
      <vt:lpstr>MICROSOFT OFFICE EXCEL</vt:lpstr>
      <vt:lpstr>Pengenalan Microsoft Excel</vt:lpstr>
      <vt:lpstr>Lembar Kerja Microsoft Excel 2007</vt:lpstr>
      <vt:lpstr>Memindahkan Penunjuk Sel (Cell Pointer)</vt:lpstr>
      <vt:lpstr>Memasukkan Data ke Lembar Kerja</vt:lpstr>
      <vt:lpstr>Memperbaiki Kesalahan Pengetikan</vt:lpstr>
      <vt:lpstr>Mengatur Lebar Kolom Sesuai  Data Terpanjang</vt:lpstr>
      <vt:lpstr>Mengatur Tinggi Baris</vt:lpstr>
      <vt:lpstr>Mengatur Tinggi Baris / Kolom</vt:lpstr>
      <vt:lpstr>Mengatur Format Tampilan Huruf</vt:lpstr>
      <vt:lpstr>Meratakan Tampilan Data</vt:lpstr>
      <vt:lpstr>Memasukkan Rumus</vt:lpstr>
      <vt:lpstr>Slide 13</vt:lpstr>
      <vt:lpstr>Slide 14</vt:lpstr>
      <vt:lpstr>Memasukkan Rangkaian Data</vt:lpstr>
      <vt:lpstr>Memasukkan Rangkaian Data (2)</vt:lpstr>
      <vt:lpstr>Memasukkan Rangkaian Data (3)</vt:lpstr>
      <vt:lpstr>Memasukkan Rangkaian Data (4)</vt:lpstr>
      <vt:lpstr>Memasukkan Rangkaian Data (5)</vt:lpstr>
      <vt:lpstr>LATIHAN</vt:lpstr>
      <vt:lpstr>Slide 21</vt:lpstr>
      <vt:lpstr>LATIHAN 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31</cp:revision>
  <dcterms:created xsi:type="dcterms:W3CDTF">2010-10-10T13:41:08Z</dcterms:created>
  <dcterms:modified xsi:type="dcterms:W3CDTF">2010-10-11T10:38:25Z</dcterms:modified>
</cp:coreProperties>
</file>