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6"/>
  </p:notesMasterIdLst>
  <p:handoutMasterIdLst>
    <p:handoutMasterId r:id="rId27"/>
  </p:handoutMasterIdLst>
  <p:sldIdLst>
    <p:sldId id="256" r:id="rId2"/>
    <p:sldId id="257" r:id="rId3"/>
    <p:sldId id="278" r:id="rId4"/>
    <p:sldId id="259" r:id="rId5"/>
    <p:sldId id="260" r:id="rId6"/>
    <p:sldId id="262" r:id="rId7"/>
    <p:sldId id="263" r:id="rId8"/>
    <p:sldId id="258" r:id="rId9"/>
    <p:sldId id="264" r:id="rId10"/>
    <p:sldId id="265" r:id="rId11"/>
    <p:sldId id="266" r:id="rId12"/>
    <p:sldId id="267" r:id="rId13"/>
    <p:sldId id="268" r:id="rId14"/>
    <p:sldId id="270" r:id="rId15"/>
    <p:sldId id="271" r:id="rId16"/>
    <p:sldId id="272" r:id="rId17"/>
    <p:sldId id="273" r:id="rId18"/>
    <p:sldId id="274" r:id="rId19"/>
    <p:sldId id="279" r:id="rId20"/>
    <p:sldId id="275" r:id="rId21"/>
    <p:sldId id="276" r:id="rId22"/>
    <p:sldId id="277" r:id="rId23"/>
    <p:sldId id="280" r:id="rId24"/>
    <p:sldId id="281" r:id="rId25"/>
  </p:sldIdLst>
  <p:sldSz cx="10515600" cy="7772400"/>
  <p:notesSz cx="9945688" cy="6858000"/>
  <p:defaultTextStyle>
    <a:defPPr>
      <a:defRPr lang="en-US"/>
    </a:defPPr>
    <a:lvl1pPr marL="0" algn="l" defTabSz="104497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22488" algn="l" defTabSz="104497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44976" algn="l" defTabSz="104497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567464" algn="l" defTabSz="104497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089953" algn="l" defTabSz="104497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612441" algn="l" defTabSz="104497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134929" algn="l" defTabSz="104497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657417" algn="l" defTabSz="104497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179905" algn="l" defTabSz="104497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038" y="-108"/>
      </p:cViewPr>
      <p:guideLst>
        <p:guide orient="horz" pos="2448"/>
        <p:guide pos="331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9798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633588" y="0"/>
            <a:ext cx="4309798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4309798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5. Fungsi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633588" y="6513910"/>
            <a:ext cx="4309798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F690AE-EFB5-46FC-B8B1-8DA18510856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9798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34164" y="0"/>
            <a:ext cx="4309798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233738" y="514350"/>
            <a:ext cx="3478212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4569" y="3257550"/>
            <a:ext cx="795655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4309798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5. Fungsi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34164" y="6513513"/>
            <a:ext cx="4309798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E416A4-CBFA-4B65-8DA0-EF98D7E0A96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E416A4-CBFA-4B65-8DA0-EF98D7E0A96C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5. Fungsi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5. Fungsi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3E416A4-CBFA-4B65-8DA0-EF98D7E0A96C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10515600" cy="77724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498" tIns="52249" rIns="104498" bIns="52249"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75110" y="79056"/>
            <a:ext cx="10365378" cy="7584494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4498" tIns="52249" rIns="104498" bIns="5224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489710" y="3627120"/>
            <a:ext cx="7360920" cy="1813560"/>
          </a:xfrm>
        </p:spPr>
        <p:txBody>
          <a:bodyPr/>
          <a:lstStyle>
            <a:lvl1pPr marL="0" indent="0" algn="ctr">
              <a:buNone/>
              <a:defRPr sz="3000">
                <a:solidFill>
                  <a:schemeClr val="tx2"/>
                </a:solidFill>
              </a:defRPr>
            </a:lvl1pPr>
            <a:lvl2pPr marL="522488" indent="0" algn="ctr">
              <a:buNone/>
            </a:lvl2pPr>
            <a:lvl3pPr marL="1044976" indent="0" algn="ctr">
              <a:buNone/>
            </a:lvl3pPr>
            <a:lvl4pPr marL="1567464" indent="0" algn="ctr">
              <a:buNone/>
            </a:lvl4pPr>
            <a:lvl5pPr marL="2089953" indent="0" algn="ctr">
              <a:buNone/>
            </a:lvl5pPr>
            <a:lvl6pPr marL="2612441" indent="0" algn="ctr">
              <a:buNone/>
            </a:lvl6pPr>
            <a:lvl7pPr marL="3134929" indent="0" algn="ctr">
              <a:buNone/>
            </a:lvl7pPr>
            <a:lvl8pPr marL="3657417" indent="0" algn="ctr">
              <a:buNone/>
            </a:lvl8pPr>
            <a:lvl9pPr marL="4179905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0047D-4E97-4D00-9213-E01AACDB7B85}" type="datetimeFigureOut">
              <a:rPr lang="en-US" smtClean="0"/>
              <a:pPr/>
              <a:t>8/16/2009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600">
                <a:solidFill>
                  <a:srgbClr val="FFFFFF"/>
                </a:solidFill>
              </a:defRPr>
            </a:lvl1pPr>
          </a:lstStyle>
          <a:p>
            <a:fld id="{9B9EF9D0-0F7E-4562-A41D-F2BEE29FF4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2371" y="1642544"/>
            <a:ext cx="10374768" cy="1730996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4498" tIns="52249" rIns="104498" bIns="5224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72371" y="1582950"/>
            <a:ext cx="10374768" cy="13665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4498" tIns="52249" rIns="104498" bIns="5224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72371" y="3373535"/>
            <a:ext cx="10374768" cy="12527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4498" tIns="52249" rIns="104498" bIns="5224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25780" y="1706721"/>
            <a:ext cx="9464040" cy="1666028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0047D-4E97-4D00-9213-E01AACDB7B85}" type="datetimeFigureOut">
              <a:rPr lang="en-US" smtClean="0"/>
              <a:pPr/>
              <a:t>8/16/2009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EF9D0-0F7E-4562-A41D-F2BEE29FF4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3810" y="311261"/>
            <a:ext cx="2313432" cy="6631728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1560" y="311259"/>
            <a:ext cx="6396990" cy="6631728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0047D-4E97-4D00-9213-E01AACDB7B85}" type="datetimeFigureOut">
              <a:rPr lang="en-US" smtClean="0"/>
              <a:pPr/>
              <a:t>8/16/2009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EF9D0-0F7E-4562-A41D-F2BEE29FF4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0047D-4E97-4D00-9213-E01AACDB7B85}" type="datetimeFigureOut">
              <a:rPr lang="en-US" smtClean="0"/>
              <a:pPr/>
              <a:t>8/16/2009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EF9D0-0F7E-4562-A41D-F2BEE29FF4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1051560" y="1640840"/>
            <a:ext cx="8938260" cy="51816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10515600" cy="77724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498" tIns="52249" rIns="104498" bIns="52249"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75110" y="79056"/>
            <a:ext cx="10365378" cy="7584494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4498" tIns="52249" rIns="104498" bIns="5224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0660" y="1079501"/>
            <a:ext cx="8938260" cy="1543685"/>
          </a:xfrm>
        </p:spPr>
        <p:txBody>
          <a:bodyPr anchor="b" anchorCtr="0"/>
          <a:lstStyle>
            <a:lvl1pPr algn="l">
              <a:buNone/>
              <a:defRPr sz="46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0660" y="2887663"/>
            <a:ext cx="8938260" cy="1516697"/>
          </a:xfrm>
        </p:spPr>
        <p:txBody>
          <a:bodyPr anchor="t" anchorCtr="0"/>
          <a:lstStyle>
            <a:lvl1pPr marL="0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0047D-4E97-4D00-9213-E01AACDB7B85}" type="datetimeFigureOut">
              <a:rPr lang="en-US" smtClean="0"/>
              <a:pPr/>
              <a:t>8/16/2009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20115" y="6995160"/>
            <a:ext cx="4600575" cy="51816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79825" y="2693741"/>
            <a:ext cx="10365542" cy="1036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4498" tIns="52249" rIns="104498" bIns="5224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79519" y="2653672"/>
            <a:ext cx="10365848" cy="51815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4498" tIns="52249" rIns="104498" bIns="5224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78553" y="2798064"/>
            <a:ext cx="10366814" cy="51816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4498" tIns="52249" rIns="104498" bIns="5224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68250" y="7036613"/>
            <a:ext cx="525780" cy="518160"/>
          </a:xfrm>
        </p:spPr>
        <p:txBody>
          <a:bodyPr/>
          <a:lstStyle/>
          <a:p>
            <a:fld id="{9B9EF9D0-0F7E-4562-A41D-F2BEE29FF4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0047D-4E97-4D00-9213-E01AACDB7B85}" type="datetimeFigureOut">
              <a:rPr lang="en-US" smtClean="0"/>
              <a:pPr/>
              <a:t>8/16/2009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EF9D0-0F7E-4562-A41D-F2BEE29FF4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1051560" y="1640840"/>
            <a:ext cx="4311396" cy="51816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5674043" y="1640840"/>
            <a:ext cx="4311396" cy="51816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1560" y="309457"/>
            <a:ext cx="8938260" cy="12954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1640840"/>
            <a:ext cx="4293870" cy="863600"/>
          </a:xfrm>
          <a:noFill/>
          <a:ln w="12700" cap="sq" cmpd="sng" algn="ctr">
            <a:noFill/>
            <a:prstDash val="solid"/>
          </a:ln>
        </p:spPr>
        <p:txBody>
          <a:bodyPr lIns="104498" anchor="b" anchorCtr="0">
            <a:noAutofit/>
          </a:bodyPr>
          <a:lstStyle>
            <a:lvl1pPr marL="0" indent="0">
              <a:buNone/>
              <a:defRPr sz="27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300" b="1"/>
            </a:lvl2pPr>
            <a:lvl3pPr>
              <a:buNone/>
              <a:defRPr sz="2100" b="1"/>
            </a:lvl3pPr>
            <a:lvl4pPr>
              <a:buNone/>
              <a:defRPr sz="1800" b="1"/>
            </a:lvl4pPr>
            <a:lvl5pPr>
              <a:buNone/>
              <a:defRPr sz="18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5695950" y="1640840"/>
            <a:ext cx="4293870" cy="863600"/>
          </a:xfrm>
          <a:noFill/>
          <a:ln w="12700" cap="sq" cmpd="sng" algn="ctr">
            <a:noFill/>
            <a:prstDash val="solid"/>
          </a:ln>
        </p:spPr>
        <p:txBody>
          <a:bodyPr lIns="104498" anchor="b" anchorCtr="0">
            <a:noAutofit/>
          </a:bodyPr>
          <a:lstStyle>
            <a:lvl1pPr marL="0" indent="0">
              <a:buNone/>
              <a:defRPr sz="27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300" b="1"/>
            </a:lvl2pPr>
            <a:lvl3pPr>
              <a:buNone/>
              <a:defRPr sz="2100" b="1"/>
            </a:lvl3pPr>
            <a:lvl4pPr>
              <a:buNone/>
              <a:defRPr sz="1800" b="1"/>
            </a:lvl4pPr>
            <a:lvl5pPr>
              <a:buNone/>
              <a:defRPr sz="18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0047D-4E97-4D00-9213-E01AACDB7B85}" type="datetimeFigureOut">
              <a:rPr lang="en-US" smtClean="0"/>
              <a:pPr/>
              <a:t>8/16/2009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EF9D0-0F7E-4562-A41D-F2BEE29FF4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1051560" y="2547620"/>
            <a:ext cx="4293870" cy="440436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5695950" y="2547620"/>
            <a:ext cx="4293870" cy="440436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0047D-4E97-4D00-9213-E01AACDB7B85}" type="datetimeFigureOut">
              <a:rPr lang="en-US" smtClean="0"/>
              <a:pPr/>
              <a:t>8/16/2009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EF9D0-0F7E-4562-A41D-F2BEE29FF4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0047D-4E97-4D00-9213-E01AACDB7B85}" type="datetimeFigureOut">
              <a:rPr lang="en-US" smtClean="0"/>
              <a:pPr/>
              <a:t>8/16/2009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EF9D0-0F7E-4562-A41D-F2BEE29FF4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0515600" cy="77724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4498" tIns="52249" rIns="104498" bIns="52249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73609" y="79056"/>
            <a:ext cx="10365378" cy="7585862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4498" tIns="52249" rIns="104498" bIns="5224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1560" y="309457"/>
            <a:ext cx="8938260" cy="1295400"/>
          </a:xfrm>
        </p:spPr>
        <p:txBody>
          <a:bodyPr anchor="b" anchorCtr="0"/>
          <a:lstStyle>
            <a:lvl1pPr algn="l">
              <a:buNone/>
              <a:defRPr sz="46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051560" y="1813560"/>
            <a:ext cx="2190750" cy="5095240"/>
          </a:xfrm>
        </p:spPr>
        <p:txBody>
          <a:bodyPr/>
          <a:lstStyle>
            <a:lvl1pPr marL="0" indent="0">
              <a:buNone/>
              <a:defRPr sz="2100"/>
            </a:lvl1pPr>
            <a:lvl2pPr>
              <a:buNone/>
              <a:defRPr sz="1400"/>
            </a:lvl2pPr>
            <a:lvl3pPr>
              <a:buNone/>
              <a:defRPr sz="1100"/>
            </a:lvl3pPr>
            <a:lvl4pPr>
              <a:buNone/>
              <a:defRPr sz="1000"/>
            </a:lvl4pPr>
            <a:lvl5pPr>
              <a:buNone/>
              <a:defRPr sz="10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0047D-4E97-4D00-9213-E01AACDB7B85}" type="datetimeFigureOut">
              <a:rPr lang="en-US" smtClean="0"/>
              <a:pPr/>
              <a:t>8/16/2009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EF9D0-0F7E-4562-A41D-F2BEE29FF4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3417570" y="1813560"/>
            <a:ext cx="6572250" cy="509524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1560" y="5553957"/>
            <a:ext cx="8412480" cy="591926"/>
          </a:xfrm>
        </p:spPr>
        <p:txBody>
          <a:bodyPr anchor="ctr">
            <a:noAutofit/>
          </a:bodyPr>
          <a:lstStyle>
            <a:lvl1pPr algn="l">
              <a:buNone/>
              <a:defRPr sz="32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51560" y="6171935"/>
            <a:ext cx="8412480" cy="777240"/>
          </a:xfrm>
        </p:spPr>
        <p:txBody>
          <a:bodyPr/>
          <a:lstStyle>
            <a:lvl1pPr marL="0" indent="0">
              <a:buFontTx/>
              <a:buNone/>
              <a:defRPr sz="1800"/>
            </a:lvl1pPr>
            <a:lvl2pPr>
              <a:defRPr sz="1400"/>
            </a:lvl2pPr>
            <a:lvl3pPr>
              <a:defRPr sz="1100"/>
            </a:lvl3pPr>
            <a:lvl4pPr>
              <a:defRPr sz="1000"/>
            </a:lvl4pPr>
            <a:lvl5pPr>
              <a:defRPr sz="10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0047D-4E97-4D00-9213-E01AACDB7B85}" type="datetimeFigureOut">
              <a:rPr lang="en-US" smtClean="0"/>
              <a:pPr/>
              <a:t>8/16/2009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051560" y="6995160"/>
            <a:ext cx="4469130" cy="51816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68250" y="7036613"/>
            <a:ext cx="525780" cy="518160"/>
          </a:xfrm>
        </p:spPr>
        <p:txBody>
          <a:bodyPr/>
          <a:lstStyle/>
          <a:p>
            <a:fld id="{9B9EF9D0-0F7E-4562-A41D-F2BEE29FF4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78553" y="5308029"/>
            <a:ext cx="10357866" cy="1036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4498" tIns="52249" rIns="104498" bIns="5224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78785" y="5270538"/>
            <a:ext cx="10357635" cy="51815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4498" tIns="52249" rIns="104498" bIns="5224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78787" y="5409654"/>
            <a:ext cx="10357633" cy="5531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4498" tIns="52249" rIns="104498" bIns="5224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8555" y="75566"/>
            <a:ext cx="10352154" cy="519239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7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0515600" cy="77724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498" tIns="52249" rIns="104498" bIns="52249"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73609" y="79056"/>
            <a:ext cx="10365378" cy="7585862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4498" tIns="52249" rIns="104498" bIns="5224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1051560" y="311256"/>
            <a:ext cx="8938260" cy="1295400"/>
          </a:xfrm>
          <a:prstGeom prst="rect">
            <a:avLst/>
          </a:prstGeom>
        </p:spPr>
        <p:txBody>
          <a:bodyPr lIns="104498" tIns="52249" rIns="104498" bIns="104498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1051560" y="1640840"/>
            <a:ext cx="8938260" cy="5181600"/>
          </a:xfrm>
          <a:prstGeom prst="rect">
            <a:avLst/>
          </a:prstGeom>
        </p:spPr>
        <p:txBody>
          <a:bodyPr lIns="104498" tIns="52249" rIns="104498" bIns="52249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7098030" y="7016750"/>
            <a:ext cx="2847975" cy="539750"/>
          </a:xfrm>
          <a:prstGeom prst="rect">
            <a:avLst/>
          </a:prstGeom>
        </p:spPr>
        <p:txBody>
          <a:bodyPr lIns="104498" tIns="52249" rIns="104498" bIns="52249" anchor="ctr" anchorCtr="0"/>
          <a:lstStyle>
            <a:lvl1pPr algn="r" eaLnBrk="1" latinLnBrk="0" hangingPunct="1">
              <a:defRPr kumimoji="0" sz="1600">
                <a:solidFill>
                  <a:schemeClr val="tx2"/>
                </a:solidFill>
              </a:defRPr>
            </a:lvl1pPr>
          </a:lstStyle>
          <a:p>
            <a:fld id="{8F00047D-4E97-4D00-9213-E01AACDB7B85}" type="datetimeFigureOut">
              <a:rPr lang="en-US" smtClean="0"/>
              <a:pPr/>
              <a:t>8/16/2009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051560" y="6995160"/>
            <a:ext cx="4556760" cy="518160"/>
          </a:xfrm>
          <a:prstGeom prst="rect">
            <a:avLst/>
          </a:prstGeom>
        </p:spPr>
        <p:txBody>
          <a:bodyPr lIns="104498" tIns="52249" rIns="104498" bIns="52249" anchor="ctr" anchorCtr="0"/>
          <a:lstStyle>
            <a:lvl1pPr eaLnBrk="1" latinLnBrk="0" hangingPunct="1">
              <a:defRPr kumimoji="0" sz="16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68250" y="7038340"/>
            <a:ext cx="525780" cy="51816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6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9B9EF9D0-0F7E-4562-A41D-F2BEE29FF43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13493" indent="-313493" algn="l" rtl="0" eaLnBrk="1" latinLnBrk="0" hangingPunct="1">
        <a:spcBef>
          <a:spcPts val="663"/>
        </a:spcBef>
        <a:buClr>
          <a:schemeClr val="accent1"/>
        </a:buClr>
        <a:buSzPct val="85000"/>
        <a:buFont typeface="Wingdings 2"/>
        <a:buChar char="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626986" indent="-261244" algn="l" rtl="0" eaLnBrk="1" latinLnBrk="0" hangingPunct="1">
        <a:spcBef>
          <a:spcPts val="423"/>
        </a:spcBef>
        <a:buClr>
          <a:schemeClr val="accent2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940479" indent="-261244" algn="l" rtl="0" eaLnBrk="1" latinLnBrk="0" hangingPunct="1">
        <a:spcBef>
          <a:spcPts val="423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253972" indent="-261244" algn="l" rtl="0" eaLnBrk="1" latinLnBrk="0" hangingPunct="1">
        <a:spcBef>
          <a:spcPts val="423"/>
        </a:spcBef>
        <a:buClr>
          <a:schemeClr val="accent3"/>
        </a:buClr>
        <a:buSzPct val="80000"/>
        <a:buFont typeface="Wingdings 2"/>
        <a:buChar char="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1567464" indent="-261244" algn="l" rtl="0" eaLnBrk="1" latinLnBrk="0" hangingPunct="1">
        <a:spcBef>
          <a:spcPts val="423"/>
        </a:spcBef>
        <a:buClr>
          <a:schemeClr val="accent3"/>
        </a:buClr>
        <a:buFontTx/>
        <a:buChar char="o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1880957" indent="-261244" algn="l" rtl="0" eaLnBrk="1" latinLnBrk="0" hangingPunct="1">
        <a:spcBef>
          <a:spcPts val="423"/>
        </a:spcBef>
        <a:buClr>
          <a:schemeClr val="accent3"/>
        </a:buClr>
        <a:buChar char="•"/>
        <a:defRPr kumimoji="0" sz="21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194450" indent="-261244" algn="l" rtl="0" eaLnBrk="1" latinLnBrk="0" hangingPunct="1">
        <a:spcBef>
          <a:spcPts val="423"/>
        </a:spcBef>
        <a:buClr>
          <a:schemeClr val="accent2"/>
        </a:buClr>
        <a:buChar char="•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2507943" indent="-261244" algn="l" rtl="0" eaLnBrk="1" latinLnBrk="0" hangingPunct="1">
        <a:spcBef>
          <a:spcPts val="423"/>
        </a:spcBef>
        <a:buClr>
          <a:schemeClr val="accent1">
            <a:tint val="60000"/>
          </a:schemeClr>
        </a:buClr>
        <a:buChar char="•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2821436" indent="-261244" algn="l" rtl="0" eaLnBrk="1" latinLnBrk="0" hangingPunct="1">
        <a:spcBef>
          <a:spcPts val="423"/>
        </a:spcBef>
        <a:buClr>
          <a:schemeClr val="accent2">
            <a:tint val="60000"/>
          </a:schemeClr>
        </a:buClr>
        <a:buChar char="•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52248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104497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56746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208995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61244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313492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65741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417990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S. </a:t>
            </a:r>
            <a:r>
              <a:rPr lang="en-US" dirty="0" err="1" smtClean="0"/>
              <a:t>Indriani</a:t>
            </a:r>
            <a:r>
              <a:rPr lang="en-US" dirty="0" smtClean="0"/>
              <a:t> L, M.T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5. </a:t>
            </a:r>
            <a:r>
              <a:rPr lang="en-US" dirty="0" err="1" smtClean="0"/>
              <a:t>Fungsi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tampilan</a:t>
            </a:r>
            <a:endParaRPr lang="en-US" dirty="0"/>
          </a:p>
        </p:txBody>
      </p:sp>
      <p:pic>
        <p:nvPicPr>
          <p:cNvPr id="5" name="Picture 4" descr="untitle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77340" y="1899920"/>
            <a:ext cx="7490217" cy="40589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50520" y="172720"/>
            <a:ext cx="8938260" cy="656696"/>
          </a:xfrm>
        </p:spPr>
        <p:txBody>
          <a:bodyPr>
            <a:normAutofit/>
          </a:bodyPr>
          <a:lstStyle/>
          <a:p>
            <a:r>
              <a:rPr lang="en-US" sz="2700" u="sng" dirty="0" err="1" smtClean="0"/>
              <a:t>Contoh</a:t>
            </a:r>
            <a:r>
              <a:rPr lang="en-US" sz="2700" u="sng" dirty="0" smtClean="0"/>
              <a:t> </a:t>
            </a:r>
            <a:r>
              <a:rPr lang="en-US" sz="2700" u="sng" dirty="0" err="1" smtClean="0"/>
              <a:t>penggunaan</a:t>
            </a:r>
            <a:r>
              <a:rPr lang="en-US" sz="2700" u="sng" dirty="0" smtClean="0"/>
              <a:t> </a:t>
            </a:r>
            <a:r>
              <a:rPr lang="en-US" sz="2700" u="sng" dirty="0" err="1" smtClean="0"/>
              <a:t>fungsi</a:t>
            </a:r>
            <a:endParaRPr lang="en-US" sz="2700" u="sng" dirty="0"/>
          </a:p>
        </p:txBody>
      </p:sp>
      <p:sp>
        <p:nvSpPr>
          <p:cNvPr id="5" name="Content Placeholder 2"/>
          <p:cNvSpPr>
            <a:spLocks noGrp="1"/>
          </p:cNvSpPr>
          <p:nvPr>
            <p:ph sz="quarter" idx="1"/>
          </p:nvPr>
        </p:nvSpPr>
        <p:spPr>
          <a:xfrm>
            <a:off x="438150" y="1036320"/>
            <a:ext cx="9464040" cy="6304280"/>
          </a:xfrm>
        </p:spPr>
        <p:txBody>
          <a:bodyPr>
            <a:noAutofit/>
          </a:bodyPr>
          <a:lstStyle/>
          <a:p>
            <a:pPr>
              <a:lnSpc>
                <a:spcPts val="1943"/>
              </a:lnSpc>
              <a:spcBef>
                <a:spcPts val="0"/>
              </a:spcBef>
              <a:buNone/>
            </a:pPr>
            <a:r>
              <a:rPr lang="en-US" sz="2100" b="1" dirty="0" smtClean="0">
                <a:latin typeface="Consolas" pitchFamily="49" charset="0"/>
              </a:rPr>
              <a:t>//*</a:t>
            </a:r>
            <a:r>
              <a:rPr lang="en-US" sz="2100" b="1" dirty="0" err="1" smtClean="0">
                <a:latin typeface="Consolas" pitchFamily="49" charset="0"/>
              </a:rPr>
              <a:t>contoh</a:t>
            </a:r>
            <a:r>
              <a:rPr lang="en-US" sz="2100" b="1" dirty="0" smtClean="0">
                <a:latin typeface="Consolas" pitchFamily="49" charset="0"/>
              </a:rPr>
              <a:t> </a:t>
            </a:r>
            <a:r>
              <a:rPr lang="en-US" sz="2100" b="1" dirty="0" err="1" smtClean="0">
                <a:latin typeface="Consolas" pitchFamily="49" charset="0"/>
              </a:rPr>
              <a:t>fungsi</a:t>
            </a:r>
            <a:r>
              <a:rPr lang="en-US" sz="2100" b="1" dirty="0" smtClean="0">
                <a:latin typeface="Consolas" pitchFamily="49" charset="0"/>
              </a:rPr>
              <a:t> </a:t>
            </a:r>
            <a:r>
              <a:rPr lang="en-US" sz="2100" b="1" dirty="0" err="1" smtClean="0">
                <a:latin typeface="Consolas" pitchFamily="49" charset="0"/>
              </a:rPr>
              <a:t>untuk</a:t>
            </a:r>
            <a:r>
              <a:rPr lang="en-US" sz="2100" b="1" dirty="0" smtClean="0">
                <a:latin typeface="Consolas" pitchFamily="49" charset="0"/>
              </a:rPr>
              <a:t> </a:t>
            </a:r>
            <a:r>
              <a:rPr lang="en-US" sz="2100" b="1" dirty="0" err="1" smtClean="0">
                <a:latin typeface="Consolas" pitchFamily="49" charset="0"/>
              </a:rPr>
              <a:t>memperoleh</a:t>
            </a:r>
            <a:r>
              <a:rPr lang="en-US" sz="2100" b="1" dirty="0" smtClean="0">
                <a:latin typeface="Consolas" pitchFamily="49" charset="0"/>
              </a:rPr>
              <a:t> </a:t>
            </a:r>
            <a:r>
              <a:rPr lang="en-US" sz="2100" b="1" dirty="0" err="1" smtClean="0">
                <a:latin typeface="Consolas" pitchFamily="49" charset="0"/>
              </a:rPr>
              <a:t>nilai</a:t>
            </a:r>
            <a:r>
              <a:rPr lang="en-US" sz="2100" b="1" dirty="0" smtClean="0">
                <a:latin typeface="Consolas" pitchFamily="49" charset="0"/>
              </a:rPr>
              <a:t> </a:t>
            </a:r>
            <a:r>
              <a:rPr lang="en-US" sz="2100" b="1" dirty="0" err="1" smtClean="0">
                <a:latin typeface="Consolas" pitchFamily="49" charset="0"/>
              </a:rPr>
              <a:t>terbesar</a:t>
            </a:r>
            <a:r>
              <a:rPr lang="en-US" sz="2100" b="1" dirty="0" smtClean="0">
                <a:latin typeface="Consolas" pitchFamily="49" charset="0"/>
              </a:rPr>
              <a:t> </a:t>
            </a:r>
            <a:r>
              <a:rPr lang="en-US" sz="2100" b="1" dirty="0" err="1" smtClean="0">
                <a:latin typeface="Consolas" pitchFamily="49" charset="0"/>
              </a:rPr>
              <a:t>diantara</a:t>
            </a:r>
            <a:r>
              <a:rPr lang="en-US" sz="2100" b="1" dirty="0" smtClean="0">
                <a:latin typeface="Consolas" pitchFamily="49" charset="0"/>
              </a:rPr>
              <a:t> </a:t>
            </a:r>
            <a:r>
              <a:rPr lang="en-US" sz="2100" b="1" dirty="0" err="1" smtClean="0">
                <a:latin typeface="Consolas" pitchFamily="49" charset="0"/>
              </a:rPr>
              <a:t>keduanya</a:t>
            </a:r>
            <a:endParaRPr lang="en-US" sz="2100" b="1" dirty="0" smtClean="0">
              <a:latin typeface="Consolas" pitchFamily="49" charset="0"/>
            </a:endParaRPr>
          </a:p>
          <a:p>
            <a:pPr>
              <a:lnSpc>
                <a:spcPts val="1943"/>
              </a:lnSpc>
              <a:spcBef>
                <a:spcPts val="0"/>
              </a:spcBef>
              <a:buNone/>
            </a:pPr>
            <a:endParaRPr lang="en-US" sz="2100" b="1" dirty="0" smtClean="0">
              <a:latin typeface="Consolas" pitchFamily="49" charset="0"/>
            </a:endParaRPr>
          </a:p>
          <a:p>
            <a:pPr>
              <a:lnSpc>
                <a:spcPts val="1943"/>
              </a:lnSpc>
              <a:spcBef>
                <a:spcPts val="0"/>
              </a:spcBef>
              <a:buNone/>
            </a:pPr>
            <a:r>
              <a:rPr lang="en-US" sz="2100" b="1" dirty="0" smtClean="0">
                <a:latin typeface="Consolas" pitchFamily="49" charset="0"/>
              </a:rPr>
              <a:t>#include&lt;</a:t>
            </a:r>
            <a:r>
              <a:rPr lang="en-US" sz="2100" b="1" dirty="0" err="1" smtClean="0">
                <a:latin typeface="Consolas" pitchFamily="49" charset="0"/>
              </a:rPr>
              <a:t>iostream.h</a:t>
            </a:r>
            <a:r>
              <a:rPr lang="en-US" sz="2100" b="1" dirty="0" smtClean="0">
                <a:latin typeface="Consolas" pitchFamily="49" charset="0"/>
              </a:rPr>
              <a:t>&gt;</a:t>
            </a:r>
          </a:p>
          <a:p>
            <a:pPr>
              <a:lnSpc>
                <a:spcPts val="1943"/>
              </a:lnSpc>
              <a:spcBef>
                <a:spcPts val="0"/>
              </a:spcBef>
              <a:buNone/>
            </a:pPr>
            <a:r>
              <a:rPr lang="en-US" sz="2100" b="1" dirty="0" smtClean="0">
                <a:latin typeface="Consolas" pitchFamily="49" charset="0"/>
              </a:rPr>
              <a:t>#include&lt;</a:t>
            </a:r>
            <a:r>
              <a:rPr lang="en-US" sz="2100" b="1" dirty="0" err="1" smtClean="0">
                <a:latin typeface="Consolas" pitchFamily="49" charset="0"/>
              </a:rPr>
              <a:t>conio.h</a:t>
            </a:r>
            <a:r>
              <a:rPr lang="en-US" sz="2100" b="1" dirty="0" smtClean="0">
                <a:latin typeface="Consolas" pitchFamily="49" charset="0"/>
              </a:rPr>
              <a:t>&gt;</a:t>
            </a:r>
          </a:p>
          <a:p>
            <a:pPr>
              <a:lnSpc>
                <a:spcPts val="1943"/>
              </a:lnSpc>
              <a:spcBef>
                <a:spcPts val="0"/>
              </a:spcBef>
              <a:buNone/>
            </a:pPr>
            <a:endParaRPr lang="en-US" sz="2100" b="1" dirty="0" smtClean="0">
              <a:latin typeface="Consolas" pitchFamily="49" charset="0"/>
            </a:endParaRPr>
          </a:p>
          <a:p>
            <a:pPr>
              <a:lnSpc>
                <a:spcPts val="1943"/>
              </a:lnSpc>
              <a:spcBef>
                <a:spcPts val="0"/>
              </a:spcBef>
              <a:buNone/>
            </a:pPr>
            <a:r>
              <a:rPr lang="en-US" sz="2100" b="1" dirty="0" smtClean="0">
                <a:latin typeface="Consolas" pitchFamily="49" charset="0"/>
              </a:rPr>
              <a:t>double </a:t>
            </a:r>
            <a:r>
              <a:rPr lang="en-US" sz="2100" b="1" dirty="0" err="1" smtClean="0">
                <a:latin typeface="Consolas" pitchFamily="49" charset="0"/>
              </a:rPr>
              <a:t>maks</a:t>
            </a:r>
            <a:r>
              <a:rPr lang="en-US" sz="2100" b="1" dirty="0" smtClean="0">
                <a:latin typeface="Consolas" pitchFamily="49" charset="0"/>
              </a:rPr>
              <a:t>(double x, double y);	</a:t>
            </a:r>
            <a:r>
              <a:rPr lang="en-US" sz="2100" b="1" dirty="0" smtClean="0">
                <a:solidFill>
                  <a:srgbClr val="FF0000"/>
                </a:solidFill>
                <a:latin typeface="Consolas" pitchFamily="49" charset="0"/>
              </a:rPr>
              <a:t>//</a:t>
            </a:r>
            <a:r>
              <a:rPr lang="en-US" sz="2100" b="1" dirty="0" err="1" smtClean="0">
                <a:solidFill>
                  <a:srgbClr val="FF0000"/>
                </a:solidFill>
                <a:latin typeface="Consolas" pitchFamily="49" charset="0"/>
              </a:rPr>
              <a:t>prototipe</a:t>
            </a:r>
            <a:r>
              <a:rPr lang="en-US" sz="2100" b="1" dirty="0" smtClean="0">
                <a:solidFill>
                  <a:srgbClr val="FF0000"/>
                </a:solidFill>
                <a:latin typeface="Consolas" pitchFamily="49" charset="0"/>
              </a:rPr>
              <a:t> </a:t>
            </a:r>
            <a:r>
              <a:rPr lang="en-US" sz="2100" b="1" dirty="0" err="1" smtClean="0">
                <a:solidFill>
                  <a:srgbClr val="FF0000"/>
                </a:solidFill>
                <a:latin typeface="Consolas" pitchFamily="49" charset="0"/>
              </a:rPr>
              <a:t>fungsi</a:t>
            </a:r>
            <a:endParaRPr lang="en-US" sz="2100" b="1" dirty="0" smtClean="0">
              <a:solidFill>
                <a:srgbClr val="FF0000"/>
              </a:solidFill>
              <a:latin typeface="Consolas" pitchFamily="49" charset="0"/>
            </a:endParaRPr>
          </a:p>
          <a:p>
            <a:pPr>
              <a:lnSpc>
                <a:spcPts val="1943"/>
              </a:lnSpc>
              <a:spcBef>
                <a:spcPts val="0"/>
              </a:spcBef>
              <a:buNone/>
            </a:pPr>
            <a:endParaRPr lang="en-US" sz="2100" b="1" dirty="0" smtClean="0">
              <a:solidFill>
                <a:srgbClr val="FF0000"/>
              </a:solidFill>
              <a:latin typeface="Consolas" pitchFamily="49" charset="0"/>
            </a:endParaRPr>
          </a:p>
          <a:p>
            <a:pPr>
              <a:lnSpc>
                <a:spcPts val="1943"/>
              </a:lnSpc>
              <a:spcBef>
                <a:spcPts val="0"/>
              </a:spcBef>
              <a:buNone/>
            </a:pPr>
            <a:r>
              <a:rPr lang="en-US" sz="2100" b="1" dirty="0" smtClean="0">
                <a:latin typeface="Consolas" pitchFamily="49" charset="0"/>
              </a:rPr>
              <a:t>void main()</a:t>
            </a:r>
          </a:p>
          <a:p>
            <a:pPr>
              <a:lnSpc>
                <a:spcPts val="1943"/>
              </a:lnSpc>
              <a:spcBef>
                <a:spcPts val="0"/>
              </a:spcBef>
              <a:buNone/>
            </a:pPr>
            <a:r>
              <a:rPr lang="en-US" sz="2100" b="1" dirty="0" smtClean="0">
                <a:latin typeface="Consolas" pitchFamily="49" charset="0"/>
              </a:rPr>
              <a:t>{</a:t>
            </a:r>
          </a:p>
          <a:p>
            <a:pPr>
              <a:lnSpc>
                <a:spcPts val="1943"/>
              </a:lnSpc>
              <a:spcBef>
                <a:spcPts val="0"/>
              </a:spcBef>
              <a:buNone/>
            </a:pPr>
            <a:r>
              <a:rPr lang="en-US" sz="2100" b="1" dirty="0" smtClean="0">
                <a:latin typeface="Consolas" pitchFamily="49" charset="0"/>
              </a:rPr>
              <a:t>	</a:t>
            </a:r>
            <a:r>
              <a:rPr lang="en-US" sz="2100" b="1" dirty="0" err="1" smtClean="0">
                <a:latin typeface="Consolas" pitchFamily="49" charset="0"/>
              </a:rPr>
              <a:t>clrscr</a:t>
            </a:r>
            <a:r>
              <a:rPr lang="en-US" sz="2100" b="1" dirty="0" smtClean="0">
                <a:latin typeface="Consolas" pitchFamily="49" charset="0"/>
              </a:rPr>
              <a:t>();</a:t>
            </a:r>
            <a:endParaRPr lang="en-US" sz="2100" b="1" dirty="0" smtClean="0">
              <a:solidFill>
                <a:srgbClr val="FF0000"/>
              </a:solidFill>
              <a:latin typeface="Consolas" pitchFamily="49" charset="0"/>
            </a:endParaRPr>
          </a:p>
          <a:p>
            <a:pPr>
              <a:lnSpc>
                <a:spcPts val="1943"/>
              </a:lnSpc>
              <a:spcBef>
                <a:spcPts val="0"/>
              </a:spcBef>
              <a:buNone/>
            </a:pPr>
            <a:r>
              <a:rPr lang="en-US" sz="2100" b="1" dirty="0" smtClean="0">
                <a:latin typeface="Consolas" pitchFamily="49" charset="0"/>
              </a:rPr>
              <a:t>	</a:t>
            </a:r>
          </a:p>
          <a:p>
            <a:pPr>
              <a:lnSpc>
                <a:spcPts val="1943"/>
              </a:lnSpc>
              <a:spcBef>
                <a:spcPts val="0"/>
              </a:spcBef>
              <a:buNone/>
            </a:pPr>
            <a:r>
              <a:rPr lang="en-US" sz="2100" b="1" dirty="0" smtClean="0">
                <a:latin typeface="Consolas" pitchFamily="49" charset="0"/>
              </a:rPr>
              <a:t>	</a:t>
            </a:r>
            <a:r>
              <a:rPr lang="en-US" sz="2100" b="1" dirty="0" err="1" smtClean="0">
                <a:latin typeface="Consolas" pitchFamily="49" charset="0"/>
              </a:rPr>
              <a:t>cout</a:t>
            </a:r>
            <a:r>
              <a:rPr lang="en-US" sz="2100" b="1" dirty="0" smtClean="0">
                <a:latin typeface="Consolas" pitchFamily="49" charset="0"/>
              </a:rPr>
              <a:t> &lt;&lt; </a:t>
            </a:r>
            <a:r>
              <a:rPr lang="en-US" sz="2100" b="1" dirty="0" err="1" smtClean="0">
                <a:latin typeface="Consolas" pitchFamily="49" charset="0"/>
              </a:rPr>
              <a:t>maks</a:t>
            </a:r>
            <a:r>
              <a:rPr lang="en-US" sz="2100" b="1" dirty="0" smtClean="0">
                <a:latin typeface="Consolas" pitchFamily="49" charset="0"/>
              </a:rPr>
              <a:t>(65789,123)&lt;&lt;</a:t>
            </a:r>
            <a:r>
              <a:rPr lang="en-US" sz="2100" b="1" dirty="0" err="1" smtClean="0">
                <a:latin typeface="Consolas" pitchFamily="49" charset="0"/>
              </a:rPr>
              <a:t>endl</a:t>
            </a:r>
            <a:r>
              <a:rPr lang="en-US" sz="2100" b="1" dirty="0" smtClean="0">
                <a:latin typeface="Consolas" pitchFamily="49" charset="0"/>
              </a:rPr>
              <a:t>;</a:t>
            </a:r>
          </a:p>
          <a:p>
            <a:pPr>
              <a:lnSpc>
                <a:spcPts val="1943"/>
              </a:lnSpc>
              <a:spcBef>
                <a:spcPts val="0"/>
              </a:spcBef>
              <a:buNone/>
            </a:pPr>
            <a:r>
              <a:rPr lang="en-US" sz="2100" b="1" dirty="0" smtClean="0">
                <a:latin typeface="Consolas" pitchFamily="49" charset="0"/>
              </a:rPr>
              <a:t>	</a:t>
            </a:r>
            <a:r>
              <a:rPr lang="en-US" sz="2100" b="1" dirty="0" err="1" smtClean="0">
                <a:latin typeface="Consolas" pitchFamily="49" charset="0"/>
              </a:rPr>
              <a:t>cout</a:t>
            </a:r>
            <a:r>
              <a:rPr lang="en-US" sz="2100" b="1" dirty="0" smtClean="0">
                <a:latin typeface="Consolas" pitchFamily="49" charset="0"/>
              </a:rPr>
              <a:t> &lt;&lt; </a:t>
            </a:r>
            <a:r>
              <a:rPr lang="en-US" sz="2100" b="1" dirty="0" err="1" smtClean="0">
                <a:latin typeface="Consolas" pitchFamily="49" charset="0"/>
              </a:rPr>
              <a:t>maks</a:t>
            </a:r>
            <a:r>
              <a:rPr lang="en-US" sz="2100" b="1" dirty="0" smtClean="0">
                <a:latin typeface="Consolas" pitchFamily="49" charset="0"/>
              </a:rPr>
              <a:t>(123, 65789)&lt;&lt;</a:t>
            </a:r>
            <a:r>
              <a:rPr lang="en-US" sz="2100" b="1" dirty="0" err="1" smtClean="0">
                <a:latin typeface="Consolas" pitchFamily="49" charset="0"/>
              </a:rPr>
              <a:t>endl</a:t>
            </a:r>
            <a:r>
              <a:rPr lang="en-US" sz="2100" b="1" dirty="0" smtClean="0">
                <a:latin typeface="Consolas" pitchFamily="49" charset="0"/>
              </a:rPr>
              <a:t>;</a:t>
            </a:r>
          </a:p>
          <a:p>
            <a:pPr>
              <a:lnSpc>
                <a:spcPts val="1943"/>
              </a:lnSpc>
              <a:spcBef>
                <a:spcPts val="0"/>
              </a:spcBef>
              <a:buNone/>
            </a:pPr>
            <a:endParaRPr lang="en-US" sz="2100" b="1" dirty="0" smtClean="0">
              <a:latin typeface="Consolas" pitchFamily="49" charset="0"/>
            </a:endParaRPr>
          </a:p>
          <a:p>
            <a:pPr>
              <a:lnSpc>
                <a:spcPts val="1943"/>
              </a:lnSpc>
              <a:spcBef>
                <a:spcPts val="0"/>
              </a:spcBef>
              <a:buNone/>
            </a:pPr>
            <a:r>
              <a:rPr lang="en-US" sz="2100" b="1" dirty="0" smtClean="0">
                <a:latin typeface="Consolas" pitchFamily="49" charset="0"/>
              </a:rPr>
              <a:t>}</a:t>
            </a:r>
          </a:p>
          <a:p>
            <a:pPr>
              <a:lnSpc>
                <a:spcPts val="1943"/>
              </a:lnSpc>
              <a:spcBef>
                <a:spcPts val="0"/>
              </a:spcBef>
              <a:buNone/>
            </a:pPr>
            <a:endParaRPr lang="en-US" sz="2100" b="1" dirty="0" smtClean="0">
              <a:latin typeface="Consolas" pitchFamily="49" charset="0"/>
            </a:endParaRPr>
          </a:p>
          <a:p>
            <a:pPr>
              <a:lnSpc>
                <a:spcPts val="1943"/>
              </a:lnSpc>
              <a:spcBef>
                <a:spcPts val="0"/>
              </a:spcBef>
              <a:buNone/>
            </a:pPr>
            <a:r>
              <a:rPr lang="en-US" sz="2100" b="1" dirty="0" smtClean="0">
                <a:solidFill>
                  <a:srgbClr val="FF0000"/>
                </a:solidFill>
                <a:latin typeface="Consolas" pitchFamily="49" charset="0"/>
              </a:rPr>
              <a:t>//</a:t>
            </a:r>
            <a:r>
              <a:rPr lang="en-US" sz="2100" b="1" dirty="0" err="1" smtClean="0">
                <a:solidFill>
                  <a:srgbClr val="FF0000"/>
                </a:solidFill>
                <a:latin typeface="Consolas" pitchFamily="49" charset="0"/>
              </a:rPr>
              <a:t>definisi</a:t>
            </a:r>
            <a:r>
              <a:rPr lang="en-US" sz="2100" b="1" dirty="0" smtClean="0">
                <a:solidFill>
                  <a:srgbClr val="FF0000"/>
                </a:solidFill>
                <a:latin typeface="Consolas" pitchFamily="49" charset="0"/>
              </a:rPr>
              <a:t> </a:t>
            </a:r>
            <a:r>
              <a:rPr lang="en-US" sz="2100" b="1" dirty="0" err="1" smtClean="0">
                <a:solidFill>
                  <a:srgbClr val="FF0000"/>
                </a:solidFill>
                <a:latin typeface="Consolas" pitchFamily="49" charset="0"/>
              </a:rPr>
              <a:t>fungsi</a:t>
            </a:r>
            <a:endParaRPr lang="en-US" sz="2100" b="1" dirty="0" smtClean="0">
              <a:solidFill>
                <a:srgbClr val="FF0000"/>
              </a:solidFill>
              <a:latin typeface="Consolas" pitchFamily="49" charset="0"/>
            </a:endParaRPr>
          </a:p>
          <a:p>
            <a:pPr>
              <a:lnSpc>
                <a:spcPts val="1943"/>
              </a:lnSpc>
              <a:spcBef>
                <a:spcPts val="0"/>
              </a:spcBef>
              <a:buNone/>
            </a:pPr>
            <a:endParaRPr lang="en-US" sz="2100" b="1" dirty="0" smtClean="0">
              <a:latin typeface="Consolas" pitchFamily="49" charset="0"/>
            </a:endParaRPr>
          </a:p>
          <a:p>
            <a:pPr>
              <a:lnSpc>
                <a:spcPts val="1943"/>
              </a:lnSpc>
              <a:spcBef>
                <a:spcPts val="0"/>
              </a:spcBef>
              <a:buNone/>
            </a:pPr>
            <a:r>
              <a:rPr lang="en-US" sz="2100" b="1" dirty="0" smtClean="0">
                <a:latin typeface="Consolas" pitchFamily="49" charset="0"/>
              </a:rPr>
              <a:t>double </a:t>
            </a:r>
            <a:r>
              <a:rPr lang="en-US" sz="2100" b="1" dirty="0" err="1" smtClean="0">
                <a:latin typeface="Consolas" pitchFamily="49" charset="0"/>
              </a:rPr>
              <a:t>maks</a:t>
            </a:r>
            <a:r>
              <a:rPr lang="en-US" sz="2100" b="1" dirty="0" smtClean="0">
                <a:latin typeface="Consolas" pitchFamily="49" charset="0"/>
              </a:rPr>
              <a:t>(double x, double y)</a:t>
            </a:r>
          </a:p>
          <a:p>
            <a:pPr>
              <a:lnSpc>
                <a:spcPts val="1943"/>
              </a:lnSpc>
              <a:spcBef>
                <a:spcPts val="0"/>
              </a:spcBef>
              <a:buNone/>
            </a:pPr>
            <a:r>
              <a:rPr lang="en-US" sz="2100" b="1" dirty="0" smtClean="0">
                <a:latin typeface="Consolas" pitchFamily="49" charset="0"/>
              </a:rPr>
              <a:t>{</a:t>
            </a:r>
          </a:p>
          <a:p>
            <a:pPr>
              <a:lnSpc>
                <a:spcPts val="1943"/>
              </a:lnSpc>
              <a:spcBef>
                <a:spcPts val="0"/>
              </a:spcBef>
              <a:buNone/>
            </a:pPr>
            <a:r>
              <a:rPr lang="en-US" sz="2100" b="1" dirty="0" smtClean="0">
                <a:latin typeface="Consolas" pitchFamily="49" charset="0"/>
              </a:rPr>
              <a:t>	if (x&gt;y)</a:t>
            </a:r>
          </a:p>
          <a:p>
            <a:pPr>
              <a:lnSpc>
                <a:spcPts val="1943"/>
              </a:lnSpc>
              <a:spcBef>
                <a:spcPts val="0"/>
              </a:spcBef>
              <a:buNone/>
            </a:pPr>
            <a:r>
              <a:rPr lang="en-US" sz="2100" b="1" dirty="0" smtClean="0">
                <a:latin typeface="Consolas" pitchFamily="49" charset="0"/>
              </a:rPr>
              <a:t>	return(x);</a:t>
            </a:r>
          </a:p>
          <a:p>
            <a:pPr>
              <a:lnSpc>
                <a:spcPts val="1943"/>
              </a:lnSpc>
              <a:spcBef>
                <a:spcPts val="0"/>
              </a:spcBef>
              <a:buNone/>
            </a:pPr>
            <a:r>
              <a:rPr lang="en-US" sz="2100" b="1" dirty="0" smtClean="0">
                <a:latin typeface="Consolas" pitchFamily="49" charset="0"/>
              </a:rPr>
              <a:t>		else</a:t>
            </a:r>
          </a:p>
          <a:p>
            <a:pPr>
              <a:lnSpc>
                <a:spcPts val="1943"/>
              </a:lnSpc>
              <a:spcBef>
                <a:spcPts val="0"/>
              </a:spcBef>
              <a:buNone/>
            </a:pPr>
            <a:r>
              <a:rPr lang="en-US" sz="2100" b="1" dirty="0" smtClean="0">
                <a:latin typeface="Consolas" pitchFamily="49" charset="0"/>
              </a:rPr>
              <a:t>		return(y);</a:t>
            </a:r>
          </a:p>
          <a:p>
            <a:pPr>
              <a:lnSpc>
                <a:spcPts val="1943"/>
              </a:lnSpc>
              <a:spcBef>
                <a:spcPts val="0"/>
              </a:spcBef>
              <a:buNone/>
            </a:pPr>
            <a:r>
              <a:rPr lang="en-US" sz="2100" b="1" dirty="0" smtClean="0">
                <a:latin typeface="Consolas" pitchFamily="49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0520" y="259080"/>
            <a:ext cx="8938260" cy="949960"/>
          </a:xfrm>
        </p:spPr>
        <p:txBody>
          <a:bodyPr/>
          <a:lstStyle/>
          <a:p>
            <a:r>
              <a:rPr lang="en-US" u="sng" dirty="0" err="1" smtClean="0"/>
              <a:t>Fungsi</a:t>
            </a:r>
            <a:r>
              <a:rPr lang="en-US" u="sng" dirty="0" smtClean="0"/>
              <a:t> </a:t>
            </a:r>
            <a:r>
              <a:rPr lang="en-US" u="sng" dirty="0" err="1" smtClean="0"/>
              <a:t>tanpa</a:t>
            </a:r>
            <a:r>
              <a:rPr lang="en-US" u="sng" dirty="0" smtClean="0"/>
              <a:t> </a:t>
            </a:r>
            <a:r>
              <a:rPr lang="en-US" u="sng" dirty="0" err="1" smtClean="0"/>
              <a:t>nilai</a:t>
            </a:r>
            <a:r>
              <a:rPr lang="en-US" u="sng" dirty="0" smtClean="0"/>
              <a:t> </a:t>
            </a:r>
            <a:r>
              <a:rPr lang="en-US" u="sng" dirty="0" err="1" smtClean="0"/>
              <a:t>balik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38150" y="1468120"/>
            <a:ext cx="9814560" cy="6131560"/>
          </a:xfrm>
        </p:spPr>
        <p:txBody>
          <a:bodyPr>
            <a:normAutofit/>
          </a:bodyPr>
          <a:lstStyle/>
          <a:p>
            <a:pPr>
              <a:lnSpc>
                <a:spcPts val="3428"/>
              </a:lnSpc>
            </a:pPr>
            <a:r>
              <a:rPr lang="en-US" sz="3200" dirty="0" err="1" smtClean="0"/>
              <a:t>Adakalanya</a:t>
            </a:r>
            <a:r>
              <a:rPr lang="en-US" sz="3200" dirty="0" smtClean="0"/>
              <a:t> </a:t>
            </a:r>
            <a:r>
              <a:rPr lang="en-US" sz="3200" dirty="0" err="1" smtClean="0"/>
              <a:t>suatu</a:t>
            </a:r>
            <a:r>
              <a:rPr lang="en-US" sz="3200" dirty="0" smtClean="0"/>
              <a:t> </a:t>
            </a:r>
            <a:r>
              <a:rPr lang="en-US" sz="3200" dirty="0" err="1" smtClean="0"/>
              <a:t>fungsi</a:t>
            </a:r>
            <a:r>
              <a:rPr lang="en-US" sz="3200" dirty="0" smtClean="0"/>
              <a:t> </a:t>
            </a:r>
            <a:r>
              <a:rPr lang="en-US" sz="3200" dirty="0" err="1" smtClean="0"/>
              <a:t>tidak</a:t>
            </a:r>
            <a:r>
              <a:rPr lang="en-US" sz="3200" dirty="0" smtClean="0"/>
              <a:t> </a:t>
            </a:r>
            <a:r>
              <a:rPr lang="en-US" sz="3200" dirty="0" err="1" smtClean="0"/>
              <a:t>perlu</a:t>
            </a:r>
            <a:r>
              <a:rPr lang="en-US" sz="3200" dirty="0" smtClean="0"/>
              <a:t> </a:t>
            </a:r>
            <a:r>
              <a:rPr lang="en-US" sz="3200" dirty="0" err="1" smtClean="0"/>
              <a:t>memiliki</a:t>
            </a:r>
            <a:r>
              <a:rPr lang="en-US" sz="3200" dirty="0" smtClean="0"/>
              <a:t> </a:t>
            </a:r>
            <a:r>
              <a:rPr lang="en-US" sz="3200" dirty="0" err="1" smtClean="0"/>
              <a:t>nilai</a:t>
            </a:r>
            <a:r>
              <a:rPr lang="en-US" sz="3200" dirty="0" smtClean="0"/>
              <a:t> </a:t>
            </a:r>
            <a:r>
              <a:rPr lang="en-US" sz="3200" dirty="0" err="1" smtClean="0"/>
              <a:t>balik</a:t>
            </a:r>
            <a:r>
              <a:rPr lang="en-US" sz="3200" dirty="0" smtClean="0"/>
              <a:t>. </a:t>
            </a:r>
            <a:r>
              <a:rPr lang="en-US" sz="3200" dirty="0" err="1" smtClean="0"/>
              <a:t>Misalnya</a:t>
            </a:r>
            <a:r>
              <a:rPr lang="en-US" sz="3200" dirty="0" smtClean="0"/>
              <a:t> </a:t>
            </a:r>
            <a:r>
              <a:rPr lang="en-US" sz="3200" dirty="0" err="1" smtClean="0"/>
              <a:t>fungsi</a:t>
            </a:r>
            <a:r>
              <a:rPr lang="en-US" sz="3200" dirty="0" smtClean="0"/>
              <a:t> </a:t>
            </a:r>
            <a:r>
              <a:rPr lang="en-US" sz="3200" dirty="0" err="1" smtClean="0"/>
              <a:t>hanya</a:t>
            </a:r>
            <a:r>
              <a:rPr lang="en-US" sz="3200" dirty="0" smtClean="0"/>
              <a:t> </a:t>
            </a:r>
            <a:r>
              <a:rPr lang="en-US" sz="3200" dirty="0" err="1" smtClean="0"/>
              <a:t>dimaksudkan</a:t>
            </a:r>
            <a:r>
              <a:rPr lang="en-US" sz="3200" dirty="0" smtClean="0"/>
              <a:t> </a:t>
            </a:r>
            <a:r>
              <a:rPr lang="en-US" sz="3200" dirty="0" err="1" smtClean="0"/>
              <a:t>untuk</a:t>
            </a:r>
            <a:r>
              <a:rPr lang="en-US" sz="3200" dirty="0" smtClean="0"/>
              <a:t> </a:t>
            </a:r>
            <a:r>
              <a:rPr lang="en-US" sz="3200" dirty="0" err="1" smtClean="0"/>
              <a:t>menampilkan</a:t>
            </a:r>
            <a:r>
              <a:rPr lang="en-US" sz="3200" dirty="0" smtClean="0"/>
              <a:t> </a:t>
            </a:r>
            <a:r>
              <a:rPr lang="en-US" sz="3200" dirty="0" err="1" smtClean="0"/>
              <a:t>suatu</a:t>
            </a:r>
            <a:r>
              <a:rPr lang="en-US" sz="3200" dirty="0" smtClean="0"/>
              <a:t> </a:t>
            </a:r>
            <a:r>
              <a:rPr lang="en-US" sz="3200" dirty="0" err="1" smtClean="0"/>
              <a:t>keterangan</a:t>
            </a:r>
            <a:r>
              <a:rPr lang="en-US" sz="3200" dirty="0" smtClean="0"/>
              <a:t> </a:t>
            </a:r>
            <a:r>
              <a:rPr lang="en-US" sz="3200" dirty="0" err="1" smtClean="0"/>
              <a:t>saja</a:t>
            </a:r>
            <a:r>
              <a:rPr lang="en-US" sz="3200" dirty="0" smtClean="0"/>
              <a:t>. </a:t>
            </a:r>
            <a:r>
              <a:rPr lang="en-US" sz="3200" dirty="0" err="1" smtClean="0"/>
              <a:t>Pada</a:t>
            </a:r>
            <a:r>
              <a:rPr lang="en-US" sz="3200" dirty="0" smtClean="0"/>
              <a:t> </a:t>
            </a:r>
            <a:r>
              <a:rPr lang="en-US" sz="3200" dirty="0" err="1" smtClean="0"/>
              <a:t>fungsi</a:t>
            </a:r>
            <a:r>
              <a:rPr lang="en-US" sz="3200" dirty="0" smtClean="0"/>
              <a:t> </a:t>
            </a:r>
            <a:r>
              <a:rPr lang="en-US" sz="3200" dirty="0" err="1" smtClean="0"/>
              <a:t>seperti</a:t>
            </a:r>
            <a:r>
              <a:rPr lang="en-US" sz="3200" dirty="0" smtClean="0"/>
              <a:t> </a:t>
            </a:r>
            <a:r>
              <a:rPr lang="en-US" sz="3200" dirty="0" err="1" smtClean="0"/>
              <a:t>ini</a:t>
            </a:r>
            <a:r>
              <a:rPr lang="en-US" sz="3200" dirty="0" smtClean="0"/>
              <a:t>, </a:t>
            </a:r>
            <a:r>
              <a:rPr lang="en-US" sz="3200" dirty="0" err="1" smtClean="0"/>
              <a:t>tipe</a:t>
            </a:r>
            <a:r>
              <a:rPr lang="en-US" sz="3200" dirty="0" smtClean="0"/>
              <a:t> </a:t>
            </a:r>
            <a:r>
              <a:rPr lang="en-US" sz="3200" dirty="0" err="1" smtClean="0"/>
              <a:t>nilai</a:t>
            </a:r>
            <a:r>
              <a:rPr lang="en-US" sz="3200" dirty="0" smtClean="0"/>
              <a:t> </a:t>
            </a:r>
            <a:r>
              <a:rPr lang="en-US" sz="3200" dirty="0" err="1" smtClean="0"/>
              <a:t>balik</a:t>
            </a:r>
            <a:r>
              <a:rPr lang="en-US" sz="3200" dirty="0" smtClean="0"/>
              <a:t> </a:t>
            </a:r>
            <a:r>
              <a:rPr lang="en-US" sz="3200" dirty="0" err="1" smtClean="0"/>
              <a:t>fungsi</a:t>
            </a:r>
            <a:r>
              <a:rPr lang="en-US" sz="3200" dirty="0" smtClean="0"/>
              <a:t> yang </a:t>
            </a:r>
            <a:r>
              <a:rPr lang="en-US" sz="3200" dirty="0" err="1" smtClean="0"/>
              <a:t>diperlukan</a:t>
            </a:r>
            <a:r>
              <a:rPr lang="en-US" sz="3200" dirty="0" smtClean="0"/>
              <a:t> </a:t>
            </a:r>
            <a:r>
              <a:rPr lang="en-US" sz="3200" dirty="0" err="1" smtClean="0"/>
              <a:t>adalah</a:t>
            </a:r>
            <a:r>
              <a:rPr lang="en-US" sz="3200" dirty="0" smtClean="0"/>
              <a:t> </a:t>
            </a:r>
            <a:r>
              <a:rPr lang="en-US" sz="3200" b="1" dirty="0" smtClean="0"/>
              <a:t>void</a:t>
            </a:r>
            <a:r>
              <a:rPr lang="en-US" sz="3200" dirty="0" smtClean="0"/>
              <a:t>.</a:t>
            </a:r>
          </a:p>
          <a:p>
            <a:pPr>
              <a:lnSpc>
                <a:spcPts val="3428"/>
              </a:lnSpc>
            </a:pPr>
            <a:r>
              <a:rPr lang="en-US" sz="3200" dirty="0" err="1" smtClean="0"/>
              <a:t>Contoh</a:t>
            </a:r>
            <a:r>
              <a:rPr lang="en-US" sz="3200" dirty="0" smtClean="0"/>
              <a:t>:</a:t>
            </a:r>
          </a:p>
          <a:p>
            <a:pPr lvl="1">
              <a:lnSpc>
                <a:spcPts val="3428"/>
              </a:lnSpc>
              <a:buNone/>
            </a:pPr>
            <a:r>
              <a:rPr lang="en-US" b="1" dirty="0" smtClean="0">
                <a:solidFill>
                  <a:srgbClr val="FF0000"/>
                </a:solidFill>
                <a:latin typeface="Consolas" pitchFamily="49" charset="0"/>
              </a:rPr>
              <a:t>void</a:t>
            </a:r>
            <a:r>
              <a:rPr lang="en-US" b="1" dirty="0" smtClean="0">
                <a:latin typeface="Consolas" pitchFamily="49" charset="0"/>
              </a:rPr>
              <a:t> </a:t>
            </a:r>
            <a:r>
              <a:rPr lang="en-US" b="1" dirty="0" err="1" smtClean="0">
                <a:latin typeface="Consolas" pitchFamily="49" charset="0"/>
              </a:rPr>
              <a:t>tampilkan_judul</a:t>
            </a:r>
            <a:r>
              <a:rPr lang="en-US" b="1" dirty="0" smtClean="0">
                <a:latin typeface="Consolas" pitchFamily="49" charset="0"/>
              </a:rPr>
              <a:t>()</a:t>
            </a:r>
          </a:p>
          <a:p>
            <a:pPr lvl="1">
              <a:lnSpc>
                <a:spcPts val="3428"/>
              </a:lnSpc>
              <a:buNone/>
            </a:pPr>
            <a:r>
              <a:rPr lang="en-US" b="1" dirty="0" smtClean="0">
                <a:latin typeface="Consolas" pitchFamily="49" charset="0"/>
              </a:rPr>
              <a:t>{</a:t>
            </a:r>
          </a:p>
          <a:p>
            <a:pPr lvl="1">
              <a:lnSpc>
                <a:spcPts val="3428"/>
              </a:lnSpc>
              <a:buNone/>
            </a:pPr>
            <a:r>
              <a:rPr lang="en-US" b="1" dirty="0" smtClean="0">
                <a:latin typeface="Consolas" pitchFamily="49" charset="0"/>
              </a:rPr>
              <a:t>	</a:t>
            </a:r>
            <a:r>
              <a:rPr lang="en-US" b="1" dirty="0" err="1" smtClean="0">
                <a:latin typeface="Consolas" pitchFamily="49" charset="0"/>
              </a:rPr>
              <a:t>cout</a:t>
            </a:r>
            <a:r>
              <a:rPr lang="en-US" b="1" dirty="0" smtClean="0">
                <a:latin typeface="Consolas" pitchFamily="49" charset="0"/>
              </a:rPr>
              <a:t>&lt;&lt;“</a:t>
            </a:r>
            <a:r>
              <a:rPr lang="en-US" b="1" dirty="0" err="1" smtClean="0">
                <a:latin typeface="Consolas" pitchFamily="49" charset="0"/>
              </a:rPr>
              <a:t>Universitas</a:t>
            </a:r>
            <a:r>
              <a:rPr lang="en-US" b="1" dirty="0" smtClean="0">
                <a:latin typeface="Consolas" pitchFamily="49" charset="0"/>
              </a:rPr>
              <a:t> </a:t>
            </a:r>
            <a:r>
              <a:rPr lang="en-US" b="1" dirty="0" err="1" smtClean="0">
                <a:latin typeface="Consolas" pitchFamily="49" charset="0"/>
              </a:rPr>
              <a:t>Komputer</a:t>
            </a:r>
            <a:r>
              <a:rPr lang="en-US" b="1" dirty="0" smtClean="0">
                <a:latin typeface="Consolas" pitchFamily="49" charset="0"/>
              </a:rPr>
              <a:t> Indonesia”&lt;&lt;</a:t>
            </a:r>
            <a:r>
              <a:rPr lang="en-US" b="1" dirty="0" err="1" smtClean="0">
                <a:latin typeface="Consolas" pitchFamily="49" charset="0"/>
              </a:rPr>
              <a:t>endl</a:t>
            </a:r>
            <a:r>
              <a:rPr lang="en-US" b="1" dirty="0" smtClean="0">
                <a:latin typeface="Consolas" pitchFamily="49" charset="0"/>
              </a:rPr>
              <a:t>;</a:t>
            </a:r>
          </a:p>
          <a:p>
            <a:pPr lvl="1">
              <a:lnSpc>
                <a:spcPts val="3428"/>
              </a:lnSpc>
              <a:buNone/>
            </a:pPr>
            <a:r>
              <a:rPr lang="en-US" b="1" dirty="0" smtClean="0">
                <a:latin typeface="Consolas" pitchFamily="49" charset="0"/>
              </a:rPr>
              <a:t>	</a:t>
            </a:r>
            <a:r>
              <a:rPr lang="en-US" b="1" dirty="0" err="1" smtClean="0">
                <a:latin typeface="Consolas" pitchFamily="49" charset="0"/>
              </a:rPr>
              <a:t>cout</a:t>
            </a:r>
            <a:r>
              <a:rPr lang="en-US" b="1" dirty="0" smtClean="0">
                <a:latin typeface="Consolas" pitchFamily="49" charset="0"/>
              </a:rPr>
              <a:t>&lt;&lt;“</a:t>
            </a:r>
            <a:r>
              <a:rPr lang="en-US" b="1" dirty="0" err="1" smtClean="0">
                <a:latin typeface="Consolas" pitchFamily="49" charset="0"/>
              </a:rPr>
              <a:t>Jurusan</a:t>
            </a:r>
            <a:r>
              <a:rPr lang="en-US" b="1" dirty="0" smtClean="0">
                <a:latin typeface="Consolas" pitchFamily="49" charset="0"/>
              </a:rPr>
              <a:t> </a:t>
            </a:r>
            <a:r>
              <a:rPr lang="en-US" b="1" dirty="0" err="1" smtClean="0">
                <a:latin typeface="Consolas" pitchFamily="49" charset="0"/>
              </a:rPr>
              <a:t>Teknik</a:t>
            </a:r>
            <a:r>
              <a:rPr lang="en-US" b="1" dirty="0" smtClean="0">
                <a:latin typeface="Consolas" pitchFamily="49" charset="0"/>
              </a:rPr>
              <a:t> </a:t>
            </a:r>
            <a:r>
              <a:rPr lang="en-US" b="1" dirty="0" err="1" smtClean="0">
                <a:latin typeface="Consolas" pitchFamily="49" charset="0"/>
              </a:rPr>
              <a:t>Komputer</a:t>
            </a:r>
            <a:r>
              <a:rPr lang="en-US" b="1" dirty="0" smtClean="0">
                <a:latin typeface="Consolas" pitchFamily="49" charset="0"/>
              </a:rPr>
              <a:t>”&lt;&lt;end;</a:t>
            </a:r>
          </a:p>
          <a:p>
            <a:pPr lvl="1">
              <a:lnSpc>
                <a:spcPts val="3428"/>
              </a:lnSpc>
              <a:buNone/>
            </a:pPr>
            <a:r>
              <a:rPr lang="en-US" b="1" dirty="0" smtClean="0">
                <a:latin typeface="Consolas" pitchFamily="49" charset="0"/>
              </a:rPr>
              <a:t>	</a:t>
            </a:r>
            <a:r>
              <a:rPr lang="en-US" b="1" dirty="0" err="1" smtClean="0">
                <a:latin typeface="Consolas" pitchFamily="49" charset="0"/>
              </a:rPr>
              <a:t>cout</a:t>
            </a:r>
            <a:r>
              <a:rPr lang="en-US" b="1" dirty="0" smtClean="0">
                <a:latin typeface="Consolas" pitchFamily="49" charset="0"/>
              </a:rPr>
              <a:t>&lt;&lt;“Bandung&lt;&lt;“</a:t>
            </a:r>
            <a:r>
              <a:rPr lang="en-US" b="1" dirty="0" err="1" smtClean="0">
                <a:latin typeface="Consolas" pitchFamily="49" charset="0"/>
              </a:rPr>
              <a:t>endl</a:t>
            </a:r>
            <a:r>
              <a:rPr lang="en-US" b="1" dirty="0" smtClean="0">
                <a:latin typeface="Consolas" pitchFamily="49" charset="0"/>
              </a:rPr>
              <a:t>;</a:t>
            </a:r>
          </a:p>
          <a:p>
            <a:pPr lvl="1">
              <a:lnSpc>
                <a:spcPts val="3428"/>
              </a:lnSpc>
              <a:buNone/>
            </a:pPr>
            <a:r>
              <a:rPr lang="en-US" b="1" dirty="0" smtClean="0">
                <a:latin typeface="Consolas" pitchFamily="49" charset="0"/>
              </a:rPr>
              <a:t>}</a:t>
            </a:r>
            <a:endParaRPr lang="en-US" b="1" dirty="0">
              <a:latin typeface="Consolas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8150" y="431800"/>
            <a:ext cx="8938260" cy="915776"/>
          </a:xfrm>
        </p:spPr>
        <p:txBody>
          <a:bodyPr/>
          <a:lstStyle/>
          <a:p>
            <a:r>
              <a:rPr lang="en-US" dirty="0" err="1" smtClean="0"/>
              <a:t>Lingkup</a:t>
            </a:r>
            <a:r>
              <a:rPr lang="en-US" dirty="0" smtClean="0"/>
              <a:t> </a:t>
            </a:r>
            <a:r>
              <a:rPr lang="en-US" dirty="0" err="1" smtClean="0"/>
              <a:t>variabel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25780" y="1640840"/>
            <a:ext cx="9464040" cy="5527040"/>
          </a:xfrm>
        </p:spPr>
        <p:txBody>
          <a:bodyPr>
            <a:normAutofit/>
          </a:bodyPr>
          <a:lstStyle/>
          <a:p>
            <a:r>
              <a:rPr lang="en-US" sz="3700" dirty="0" err="1" smtClean="0"/>
              <a:t>Ada</a:t>
            </a:r>
            <a:r>
              <a:rPr lang="en-US" sz="3700" dirty="0" smtClean="0"/>
              <a:t> </a:t>
            </a:r>
            <a:r>
              <a:rPr lang="en-US" sz="3700" dirty="0" err="1" smtClean="0"/>
              <a:t>variabel</a:t>
            </a:r>
            <a:r>
              <a:rPr lang="en-US" sz="3700" dirty="0" smtClean="0"/>
              <a:t> yang </a:t>
            </a:r>
            <a:r>
              <a:rPr lang="en-US" sz="3700" dirty="0" err="1" smtClean="0"/>
              <a:t>hanya</a:t>
            </a:r>
            <a:r>
              <a:rPr lang="en-US" sz="3700" dirty="0" smtClean="0"/>
              <a:t> </a:t>
            </a:r>
            <a:r>
              <a:rPr lang="en-US" sz="3700" dirty="0" err="1" smtClean="0"/>
              <a:t>dikenal</a:t>
            </a:r>
            <a:r>
              <a:rPr lang="en-US" sz="3700" dirty="0" smtClean="0"/>
              <a:t> </a:t>
            </a:r>
            <a:r>
              <a:rPr lang="en-US" sz="3700" dirty="0" err="1" smtClean="0"/>
              <a:t>di</a:t>
            </a:r>
            <a:r>
              <a:rPr lang="en-US" sz="3700" dirty="0" smtClean="0"/>
              <a:t> </a:t>
            </a:r>
            <a:r>
              <a:rPr lang="en-US" sz="3700" dirty="0" err="1" smtClean="0"/>
              <a:t>suatu</a:t>
            </a:r>
            <a:r>
              <a:rPr lang="en-US" sz="3700" dirty="0" smtClean="0"/>
              <a:t> </a:t>
            </a:r>
            <a:r>
              <a:rPr lang="en-US" sz="3700" dirty="0" err="1" smtClean="0"/>
              <a:t>fungsi</a:t>
            </a:r>
            <a:r>
              <a:rPr lang="en-US" sz="3700" dirty="0" smtClean="0"/>
              <a:t> </a:t>
            </a:r>
            <a:r>
              <a:rPr lang="en-US" sz="3700" dirty="0" err="1" smtClean="0"/>
              <a:t>dan</a:t>
            </a:r>
            <a:r>
              <a:rPr lang="en-US" sz="3700" dirty="0" smtClean="0"/>
              <a:t> </a:t>
            </a:r>
            <a:r>
              <a:rPr lang="en-US" sz="3700" dirty="0" err="1" smtClean="0"/>
              <a:t>tidak</a:t>
            </a:r>
            <a:r>
              <a:rPr lang="en-US" sz="3700" dirty="0" smtClean="0"/>
              <a:t> </a:t>
            </a:r>
            <a:r>
              <a:rPr lang="en-US" sz="3700" dirty="0" err="1" smtClean="0"/>
              <a:t>dikenal</a:t>
            </a:r>
            <a:r>
              <a:rPr lang="en-US" sz="3700" dirty="0" smtClean="0"/>
              <a:t> </a:t>
            </a:r>
            <a:r>
              <a:rPr lang="en-US" sz="3700" dirty="0" err="1" smtClean="0"/>
              <a:t>pada</a:t>
            </a:r>
            <a:r>
              <a:rPr lang="en-US" sz="3700" dirty="0" smtClean="0"/>
              <a:t> </a:t>
            </a:r>
            <a:r>
              <a:rPr lang="en-US" sz="3700" dirty="0" err="1" smtClean="0"/>
              <a:t>fungsi</a:t>
            </a:r>
            <a:r>
              <a:rPr lang="en-US" sz="3700" dirty="0" smtClean="0"/>
              <a:t> lain, </a:t>
            </a:r>
            <a:r>
              <a:rPr lang="en-US" sz="3700" dirty="0" err="1" smtClean="0"/>
              <a:t>namun</a:t>
            </a:r>
            <a:r>
              <a:rPr lang="en-US" sz="3700" dirty="0" smtClean="0"/>
              <a:t> </a:t>
            </a:r>
            <a:r>
              <a:rPr lang="en-US" sz="3700" dirty="0" err="1" smtClean="0"/>
              <a:t>ada</a:t>
            </a:r>
            <a:r>
              <a:rPr lang="en-US" sz="3700" dirty="0" smtClean="0"/>
              <a:t> </a:t>
            </a:r>
            <a:r>
              <a:rPr lang="en-US" sz="3700" dirty="0" err="1" smtClean="0"/>
              <a:t>juga</a:t>
            </a:r>
            <a:r>
              <a:rPr lang="en-US" sz="3700" dirty="0" smtClean="0"/>
              <a:t> </a:t>
            </a:r>
            <a:r>
              <a:rPr lang="en-US" sz="3700" dirty="0" err="1" smtClean="0"/>
              <a:t>variabel</a:t>
            </a:r>
            <a:r>
              <a:rPr lang="en-US" sz="3700" dirty="0" smtClean="0"/>
              <a:t> yang </a:t>
            </a:r>
            <a:r>
              <a:rPr lang="en-US" sz="3700" dirty="0" err="1" smtClean="0"/>
              <a:t>dapat</a:t>
            </a:r>
            <a:r>
              <a:rPr lang="en-US" sz="3700" dirty="0" smtClean="0"/>
              <a:t> </a:t>
            </a:r>
            <a:r>
              <a:rPr lang="en-US" sz="3700" dirty="0" err="1" smtClean="0"/>
              <a:t>diakses</a:t>
            </a:r>
            <a:r>
              <a:rPr lang="en-US" sz="3700" dirty="0" smtClean="0"/>
              <a:t> </a:t>
            </a:r>
            <a:r>
              <a:rPr lang="en-US" sz="3700" dirty="0" err="1" smtClean="0"/>
              <a:t>oleh</a:t>
            </a:r>
            <a:r>
              <a:rPr lang="en-US" sz="3700" dirty="0" smtClean="0"/>
              <a:t> </a:t>
            </a:r>
            <a:r>
              <a:rPr lang="en-US" sz="3700" dirty="0" err="1" smtClean="0"/>
              <a:t>semua</a:t>
            </a:r>
            <a:r>
              <a:rPr lang="en-US" sz="3700" dirty="0" smtClean="0"/>
              <a:t> </a:t>
            </a:r>
            <a:r>
              <a:rPr lang="en-US" sz="3700" dirty="0" err="1" smtClean="0"/>
              <a:t>fungsi</a:t>
            </a:r>
            <a:r>
              <a:rPr lang="en-US" sz="3700" dirty="0" smtClean="0"/>
              <a:t>.</a:t>
            </a:r>
          </a:p>
          <a:p>
            <a:r>
              <a:rPr lang="en-US" sz="3700" dirty="0" err="1" smtClean="0"/>
              <a:t>Jenis</a:t>
            </a:r>
            <a:r>
              <a:rPr lang="en-US" sz="3700" dirty="0" smtClean="0"/>
              <a:t> </a:t>
            </a:r>
            <a:r>
              <a:rPr lang="en-US" sz="3700" dirty="0" err="1" smtClean="0"/>
              <a:t>variabel</a:t>
            </a:r>
            <a:r>
              <a:rPr lang="en-US" sz="3700" dirty="0" smtClean="0"/>
              <a:t> </a:t>
            </a:r>
            <a:r>
              <a:rPr lang="en-US" sz="3700" dirty="0" err="1" smtClean="0"/>
              <a:t>berdasarkan</a:t>
            </a:r>
            <a:r>
              <a:rPr lang="en-US" sz="3700" dirty="0" smtClean="0"/>
              <a:t> </a:t>
            </a:r>
            <a:r>
              <a:rPr lang="en-US" sz="3700" dirty="0" err="1" smtClean="0"/>
              <a:t>kelas</a:t>
            </a:r>
            <a:r>
              <a:rPr lang="en-US" sz="3700" dirty="0" smtClean="0"/>
              <a:t> </a:t>
            </a:r>
            <a:r>
              <a:rPr lang="en-US" sz="3700" dirty="0" err="1" smtClean="0"/>
              <a:t>penyimpanannya</a:t>
            </a:r>
            <a:r>
              <a:rPr lang="en-US" sz="3700" dirty="0" smtClean="0"/>
              <a:t>, yang </a:t>
            </a:r>
            <a:r>
              <a:rPr lang="en-US" sz="3700" dirty="0" err="1" smtClean="0"/>
              <a:t>berkaitan</a:t>
            </a:r>
            <a:r>
              <a:rPr lang="en-US" sz="3700" dirty="0" smtClean="0"/>
              <a:t> </a:t>
            </a:r>
            <a:r>
              <a:rPr lang="en-US" sz="3700" dirty="0" err="1" smtClean="0"/>
              <a:t>dengan</a:t>
            </a:r>
            <a:r>
              <a:rPr lang="en-US" sz="3700" dirty="0" smtClean="0"/>
              <a:t> </a:t>
            </a:r>
            <a:r>
              <a:rPr lang="en-US" sz="3700" dirty="0" err="1" smtClean="0"/>
              <a:t>lingkup</a:t>
            </a:r>
            <a:r>
              <a:rPr lang="en-US" sz="3700" dirty="0" smtClean="0"/>
              <a:t> </a:t>
            </a:r>
            <a:r>
              <a:rPr lang="en-US" sz="3700" dirty="0" err="1" smtClean="0"/>
              <a:t>variabel</a:t>
            </a:r>
            <a:r>
              <a:rPr lang="en-US" sz="3700" dirty="0" smtClean="0"/>
              <a:t>, </a:t>
            </a:r>
            <a:r>
              <a:rPr lang="en-US" sz="3700" dirty="0" err="1" smtClean="0"/>
              <a:t>yaitu</a:t>
            </a:r>
            <a:r>
              <a:rPr lang="en-US" sz="3700" dirty="0" smtClean="0"/>
              <a:t>:</a:t>
            </a:r>
          </a:p>
          <a:p>
            <a:pPr>
              <a:buNone/>
            </a:pPr>
            <a:endParaRPr lang="en-US" sz="3700" dirty="0" smtClean="0"/>
          </a:p>
          <a:p>
            <a:pPr lvl="1">
              <a:buFont typeface="Wingdings" pitchFamily="2" charset="2"/>
              <a:buChar char="ü"/>
            </a:pPr>
            <a:r>
              <a:rPr lang="en-US" sz="3700" dirty="0" err="1" smtClean="0"/>
              <a:t>Variabel</a:t>
            </a:r>
            <a:r>
              <a:rPr lang="en-US" sz="3700" dirty="0" smtClean="0"/>
              <a:t> </a:t>
            </a:r>
            <a:r>
              <a:rPr lang="en-US" sz="3700" dirty="0" err="1" smtClean="0"/>
              <a:t>lokal</a:t>
            </a:r>
            <a:endParaRPr lang="en-US" sz="3700" dirty="0" smtClean="0"/>
          </a:p>
          <a:p>
            <a:pPr lvl="1">
              <a:buFont typeface="Wingdings" pitchFamily="2" charset="2"/>
              <a:buChar char="ü"/>
            </a:pPr>
            <a:r>
              <a:rPr lang="en-US" sz="3700" dirty="0" err="1" smtClean="0"/>
              <a:t>Variabel</a:t>
            </a:r>
            <a:r>
              <a:rPr lang="en-US" sz="3700" dirty="0" smtClean="0"/>
              <a:t> global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2890" y="172720"/>
            <a:ext cx="10252710" cy="1295400"/>
          </a:xfrm>
        </p:spPr>
        <p:txBody>
          <a:bodyPr>
            <a:normAutofit/>
          </a:bodyPr>
          <a:lstStyle/>
          <a:p>
            <a:r>
              <a:rPr lang="en-US" sz="3700" b="1" dirty="0" err="1" smtClean="0"/>
              <a:t>Semua</a:t>
            </a:r>
            <a:r>
              <a:rPr lang="en-US" sz="3700" b="1" dirty="0" smtClean="0"/>
              <a:t> </a:t>
            </a:r>
            <a:r>
              <a:rPr lang="en-US" sz="3700" b="1" dirty="0" err="1" smtClean="0"/>
              <a:t>variabel</a:t>
            </a:r>
            <a:r>
              <a:rPr lang="en-US" sz="3700" b="1" dirty="0" smtClean="0"/>
              <a:t> yang </a:t>
            </a:r>
            <a:r>
              <a:rPr lang="en-US" sz="3700" b="1" dirty="0" err="1" smtClean="0"/>
              <a:t>dibuat</a:t>
            </a:r>
            <a:r>
              <a:rPr lang="en-US" sz="3700" b="1" dirty="0" smtClean="0"/>
              <a:t> </a:t>
            </a:r>
            <a:r>
              <a:rPr lang="en-US" sz="3700" b="1" dirty="0" err="1" smtClean="0"/>
              <a:t>dalam</a:t>
            </a:r>
            <a:r>
              <a:rPr lang="en-US" sz="3700" b="1" dirty="0" smtClean="0"/>
              <a:t> </a:t>
            </a:r>
            <a:r>
              <a:rPr lang="en-US" sz="3700" b="1" dirty="0" err="1" smtClean="0"/>
              <a:t>suatu</a:t>
            </a:r>
            <a:r>
              <a:rPr lang="en-US" sz="3700" b="1" dirty="0" smtClean="0"/>
              <a:t> Function, </a:t>
            </a:r>
            <a:r>
              <a:rPr lang="en-US" sz="3700" b="1" dirty="0" err="1" smtClean="0"/>
              <a:t>akan</a:t>
            </a:r>
            <a:r>
              <a:rPr lang="en-US" sz="3700" b="1" dirty="0" smtClean="0"/>
              <a:t> </a:t>
            </a:r>
            <a:r>
              <a:rPr lang="en-US" sz="3700" b="1" dirty="0" err="1" smtClean="0"/>
              <a:t>bersifat</a:t>
            </a:r>
            <a:r>
              <a:rPr lang="en-US" sz="3700" b="1" dirty="0" smtClean="0"/>
              <a:t> </a:t>
            </a:r>
            <a:r>
              <a:rPr lang="en-US" sz="3700" b="1" dirty="0" err="1" smtClean="0"/>
              <a:t>variabel</a:t>
            </a:r>
            <a:r>
              <a:rPr lang="en-US" sz="3700" b="1" dirty="0" smtClean="0"/>
              <a:t> LOKAL.</a:t>
            </a:r>
            <a:endParaRPr lang="en-US" sz="37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25780" y="1600200"/>
            <a:ext cx="5695950" cy="6131560"/>
          </a:xfrm>
        </p:spPr>
        <p:txBody>
          <a:bodyPr>
            <a:normAutofit/>
          </a:bodyPr>
          <a:lstStyle/>
          <a:p>
            <a:pPr>
              <a:lnSpc>
                <a:spcPts val="2857"/>
              </a:lnSpc>
              <a:spcBef>
                <a:spcPts val="0"/>
              </a:spcBef>
            </a:pPr>
            <a:r>
              <a:rPr lang="en-US" sz="3700" dirty="0" err="1" smtClean="0"/>
              <a:t>Contoh</a:t>
            </a:r>
            <a:r>
              <a:rPr lang="en-US" sz="3700" dirty="0" smtClean="0"/>
              <a:t>:</a:t>
            </a:r>
          </a:p>
          <a:p>
            <a:pPr>
              <a:lnSpc>
                <a:spcPts val="2857"/>
              </a:lnSpc>
              <a:spcBef>
                <a:spcPts val="0"/>
              </a:spcBef>
              <a:buNone/>
            </a:pPr>
            <a:endParaRPr lang="en-US" sz="2700" dirty="0" smtClean="0"/>
          </a:p>
          <a:p>
            <a:pPr lvl="1">
              <a:lnSpc>
                <a:spcPts val="2857"/>
              </a:lnSpc>
              <a:spcBef>
                <a:spcPts val="0"/>
              </a:spcBef>
              <a:buNone/>
            </a:pPr>
            <a:r>
              <a:rPr lang="en-US" sz="2500" b="1" dirty="0" smtClean="0">
                <a:latin typeface="Consolas" pitchFamily="49" charset="0"/>
              </a:rPr>
              <a:t>#include&lt;</a:t>
            </a:r>
            <a:r>
              <a:rPr lang="en-US" sz="2500" b="1" dirty="0" err="1" smtClean="0">
                <a:latin typeface="Consolas" pitchFamily="49" charset="0"/>
              </a:rPr>
              <a:t>iostream.h</a:t>
            </a:r>
            <a:r>
              <a:rPr lang="en-US" sz="2500" b="1" dirty="0" smtClean="0">
                <a:latin typeface="Consolas" pitchFamily="49" charset="0"/>
              </a:rPr>
              <a:t>&gt;</a:t>
            </a:r>
          </a:p>
          <a:p>
            <a:pPr lvl="1">
              <a:lnSpc>
                <a:spcPts val="2857"/>
              </a:lnSpc>
              <a:spcBef>
                <a:spcPts val="0"/>
              </a:spcBef>
              <a:buNone/>
            </a:pPr>
            <a:r>
              <a:rPr lang="en-US" sz="2500" b="1" dirty="0" smtClean="0">
                <a:latin typeface="Consolas" pitchFamily="49" charset="0"/>
              </a:rPr>
              <a:t>void CETAK();</a:t>
            </a:r>
          </a:p>
          <a:p>
            <a:pPr lvl="1">
              <a:lnSpc>
                <a:spcPts val="2857"/>
              </a:lnSpc>
              <a:spcBef>
                <a:spcPts val="0"/>
              </a:spcBef>
              <a:buNone/>
            </a:pPr>
            <a:r>
              <a:rPr lang="en-US" sz="2500" b="1" dirty="0" smtClean="0">
                <a:latin typeface="Consolas" pitchFamily="49" charset="0"/>
              </a:rPr>
              <a:t>void main()</a:t>
            </a:r>
          </a:p>
          <a:p>
            <a:pPr lvl="1">
              <a:lnSpc>
                <a:spcPts val="2857"/>
              </a:lnSpc>
              <a:spcBef>
                <a:spcPts val="0"/>
              </a:spcBef>
              <a:buNone/>
            </a:pPr>
            <a:r>
              <a:rPr lang="en-US" sz="2500" b="1" dirty="0" smtClean="0">
                <a:latin typeface="Consolas" pitchFamily="49" charset="0"/>
              </a:rPr>
              <a:t>{</a:t>
            </a:r>
          </a:p>
          <a:p>
            <a:pPr lvl="1">
              <a:lnSpc>
                <a:spcPts val="2857"/>
              </a:lnSpc>
              <a:spcBef>
                <a:spcPts val="0"/>
              </a:spcBef>
              <a:buNone/>
            </a:pPr>
            <a:r>
              <a:rPr lang="en-US" sz="2500" b="1" dirty="0" smtClean="0">
                <a:latin typeface="Consolas" pitchFamily="49" charset="0"/>
              </a:rPr>
              <a:t>	CETAK();</a:t>
            </a:r>
          </a:p>
          <a:p>
            <a:pPr lvl="1">
              <a:lnSpc>
                <a:spcPts val="2857"/>
              </a:lnSpc>
              <a:spcBef>
                <a:spcPts val="0"/>
              </a:spcBef>
              <a:buNone/>
            </a:pPr>
            <a:r>
              <a:rPr lang="en-US" sz="2500" b="1" dirty="0" smtClean="0">
                <a:latin typeface="Consolas" pitchFamily="49" charset="0"/>
              </a:rPr>
              <a:t>}</a:t>
            </a:r>
          </a:p>
          <a:p>
            <a:pPr lvl="1">
              <a:lnSpc>
                <a:spcPts val="2857"/>
              </a:lnSpc>
              <a:spcBef>
                <a:spcPts val="0"/>
              </a:spcBef>
              <a:buNone/>
            </a:pPr>
            <a:endParaRPr lang="en-US" sz="2500" b="1" dirty="0" smtClean="0">
              <a:latin typeface="Consolas" pitchFamily="49" charset="0"/>
            </a:endParaRPr>
          </a:p>
          <a:p>
            <a:pPr lvl="1">
              <a:lnSpc>
                <a:spcPts val="2857"/>
              </a:lnSpc>
              <a:spcBef>
                <a:spcPts val="0"/>
              </a:spcBef>
              <a:buNone/>
            </a:pPr>
            <a:r>
              <a:rPr lang="en-US" sz="2500" b="1" dirty="0" smtClean="0">
                <a:latin typeface="Consolas" pitchFamily="49" charset="0"/>
              </a:rPr>
              <a:t>void CETAK()</a:t>
            </a:r>
          </a:p>
          <a:p>
            <a:pPr lvl="1">
              <a:lnSpc>
                <a:spcPts val="2857"/>
              </a:lnSpc>
              <a:spcBef>
                <a:spcPts val="0"/>
              </a:spcBef>
              <a:buNone/>
            </a:pPr>
            <a:r>
              <a:rPr lang="en-US" sz="2500" b="1" dirty="0" smtClean="0">
                <a:latin typeface="Consolas" pitchFamily="49" charset="0"/>
              </a:rPr>
              <a:t>{</a:t>
            </a:r>
          </a:p>
          <a:p>
            <a:pPr lvl="1">
              <a:lnSpc>
                <a:spcPts val="2857"/>
              </a:lnSpc>
              <a:spcBef>
                <a:spcPts val="0"/>
              </a:spcBef>
              <a:buNone/>
            </a:pPr>
            <a:r>
              <a:rPr lang="en-US" sz="2500" b="1" dirty="0" smtClean="0">
                <a:latin typeface="Consolas" pitchFamily="49" charset="0"/>
              </a:rPr>
              <a:t>	</a:t>
            </a:r>
            <a:r>
              <a:rPr lang="en-US" sz="2500" b="1" dirty="0" err="1" smtClean="0">
                <a:latin typeface="Consolas" pitchFamily="49" charset="0"/>
              </a:rPr>
              <a:t>int</a:t>
            </a:r>
            <a:r>
              <a:rPr lang="en-US" sz="2500" b="1" dirty="0" smtClean="0">
                <a:latin typeface="Consolas" pitchFamily="49" charset="0"/>
              </a:rPr>
              <a:t> A, B, T;</a:t>
            </a:r>
          </a:p>
          <a:p>
            <a:pPr lvl="1">
              <a:lnSpc>
                <a:spcPts val="2857"/>
              </a:lnSpc>
              <a:spcBef>
                <a:spcPts val="0"/>
              </a:spcBef>
              <a:buNone/>
            </a:pPr>
            <a:r>
              <a:rPr lang="en-US" sz="2500" b="1" dirty="0" smtClean="0">
                <a:latin typeface="Consolas" pitchFamily="49" charset="0"/>
              </a:rPr>
              <a:t>	A=5; B=2;</a:t>
            </a:r>
          </a:p>
          <a:p>
            <a:pPr lvl="1">
              <a:lnSpc>
                <a:spcPts val="2857"/>
              </a:lnSpc>
              <a:spcBef>
                <a:spcPts val="0"/>
              </a:spcBef>
              <a:buNone/>
            </a:pPr>
            <a:r>
              <a:rPr lang="en-US" sz="2500" b="1" dirty="0" smtClean="0">
                <a:latin typeface="Consolas" pitchFamily="49" charset="0"/>
              </a:rPr>
              <a:t>	T=A+B;</a:t>
            </a:r>
          </a:p>
          <a:p>
            <a:pPr lvl="1">
              <a:lnSpc>
                <a:spcPts val="2857"/>
              </a:lnSpc>
              <a:spcBef>
                <a:spcPts val="0"/>
              </a:spcBef>
              <a:buNone/>
            </a:pPr>
            <a:r>
              <a:rPr lang="en-US" sz="2500" b="1" dirty="0" smtClean="0">
                <a:latin typeface="Consolas" pitchFamily="49" charset="0"/>
              </a:rPr>
              <a:t>	</a:t>
            </a:r>
            <a:r>
              <a:rPr lang="en-US" sz="2500" b="1" dirty="0" err="1" smtClean="0">
                <a:latin typeface="Consolas" pitchFamily="49" charset="0"/>
              </a:rPr>
              <a:t>cout</a:t>
            </a:r>
            <a:r>
              <a:rPr lang="en-US" sz="2500" b="1" dirty="0" smtClean="0">
                <a:latin typeface="Consolas" pitchFamily="49" charset="0"/>
              </a:rPr>
              <a:t>&lt;&lt;T;</a:t>
            </a:r>
          </a:p>
          <a:p>
            <a:pPr lvl="1">
              <a:lnSpc>
                <a:spcPts val="2857"/>
              </a:lnSpc>
              <a:spcBef>
                <a:spcPts val="0"/>
              </a:spcBef>
              <a:buNone/>
            </a:pPr>
            <a:r>
              <a:rPr lang="en-US" sz="2500" b="1" dirty="0" smtClean="0">
                <a:latin typeface="Consolas" pitchFamily="49" charset="0"/>
              </a:rPr>
              <a:t>}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1040" y="311256"/>
            <a:ext cx="8938260" cy="1295400"/>
          </a:xfrm>
        </p:spPr>
        <p:txBody>
          <a:bodyPr>
            <a:normAutofit/>
          </a:bodyPr>
          <a:lstStyle/>
          <a:p>
            <a:r>
              <a:rPr lang="en-US" sz="3700" b="1" dirty="0" err="1" smtClean="0"/>
              <a:t>Variabel</a:t>
            </a:r>
            <a:r>
              <a:rPr lang="en-US" sz="3700" b="1" dirty="0" smtClean="0"/>
              <a:t> LOKAL </a:t>
            </a:r>
            <a:r>
              <a:rPr lang="en-US" sz="3700" b="1" dirty="0" err="1" smtClean="0"/>
              <a:t>dan</a:t>
            </a:r>
            <a:r>
              <a:rPr lang="en-US" sz="3700" b="1" dirty="0" smtClean="0"/>
              <a:t> </a:t>
            </a:r>
            <a:r>
              <a:rPr lang="en-US" sz="3700" b="1" dirty="0" err="1" smtClean="0"/>
              <a:t>variabel</a:t>
            </a:r>
            <a:r>
              <a:rPr lang="en-US" sz="3700" b="1" dirty="0" smtClean="0"/>
              <a:t> GLOBAL, CALLING Function, </a:t>
            </a:r>
            <a:r>
              <a:rPr lang="en-US" sz="3700" b="1" dirty="0" err="1" smtClean="0"/>
              <a:t>dan</a:t>
            </a:r>
            <a:r>
              <a:rPr lang="en-US" sz="3700" b="1" dirty="0" smtClean="0"/>
              <a:t> CALLED Function.</a:t>
            </a:r>
            <a:endParaRPr lang="en-US" sz="37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701040" y="1640840"/>
            <a:ext cx="4293870" cy="6131560"/>
          </a:xfrm>
        </p:spPr>
        <p:txBody>
          <a:bodyPr>
            <a:normAutofit/>
          </a:bodyPr>
          <a:lstStyle/>
          <a:p>
            <a:pPr>
              <a:lnSpc>
                <a:spcPts val="2857"/>
              </a:lnSpc>
              <a:spcBef>
                <a:spcPts val="0"/>
              </a:spcBef>
            </a:pPr>
            <a:r>
              <a:rPr lang="en-US" dirty="0" err="1" smtClean="0"/>
              <a:t>Contoh</a:t>
            </a:r>
            <a:r>
              <a:rPr lang="en-US" dirty="0" smtClean="0"/>
              <a:t>:</a:t>
            </a:r>
          </a:p>
          <a:p>
            <a:pPr>
              <a:lnSpc>
                <a:spcPts val="2857"/>
              </a:lnSpc>
              <a:spcBef>
                <a:spcPts val="0"/>
              </a:spcBef>
              <a:buNone/>
            </a:pPr>
            <a:endParaRPr lang="en-US" dirty="0" smtClean="0"/>
          </a:p>
          <a:p>
            <a:pPr lvl="1">
              <a:lnSpc>
                <a:spcPts val="2857"/>
              </a:lnSpc>
              <a:spcBef>
                <a:spcPts val="0"/>
              </a:spcBef>
              <a:buNone/>
            </a:pPr>
            <a:r>
              <a:rPr lang="en-US" sz="2500" b="1" dirty="0" smtClean="0">
                <a:latin typeface="Consolas" pitchFamily="49" charset="0"/>
              </a:rPr>
              <a:t>#include&lt;</a:t>
            </a:r>
            <a:r>
              <a:rPr lang="en-US" sz="2500" b="1" dirty="0" err="1" smtClean="0">
                <a:latin typeface="Consolas" pitchFamily="49" charset="0"/>
              </a:rPr>
              <a:t>iostream.h</a:t>
            </a:r>
            <a:r>
              <a:rPr lang="en-US" sz="2500" b="1" dirty="0" smtClean="0">
                <a:latin typeface="Consolas" pitchFamily="49" charset="0"/>
              </a:rPr>
              <a:t>&gt;</a:t>
            </a:r>
          </a:p>
          <a:p>
            <a:pPr lvl="1">
              <a:lnSpc>
                <a:spcPts val="2857"/>
              </a:lnSpc>
              <a:spcBef>
                <a:spcPts val="0"/>
              </a:spcBef>
              <a:buNone/>
            </a:pPr>
            <a:r>
              <a:rPr lang="en-US" sz="2500" b="1" dirty="0" smtClean="0">
                <a:latin typeface="Consolas" pitchFamily="49" charset="0"/>
              </a:rPr>
              <a:t>void CETAK();</a:t>
            </a:r>
          </a:p>
          <a:p>
            <a:pPr lvl="1">
              <a:lnSpc>
                <a:spcPts val="2857"/>
              </a:lnSpc>
              <a:spcBef>
                <a:spcPts val="0"/>
              </a:spcBef>
              <a:buNone/>
            </a:pPr>
            <a:r>
              <a:rPr lang="en-US" sz="2500" b="1" dirty="0" smtClean="0">
                <a:latin typeface="Consolas" pitchFamily="49" charset="0"/>
              </a:rPr>
              <a:t>void main()</a:t>
            </a:r>
          </a:p>
          <a:p>
            <a:pPr lvl="1">
              <a:lnSpc>
                <a:spcPts val="2857"/>
              </a:lnSpc>
              <a:spcBef>
                <a:spcPts val="0"/>
              </a:spcBef>
              <a:buNone/>
            </a:pPr>
            <a:r>
              <a:rPr lang="en-US" sz="2500" b="1" dirty="0" smtClean="0">
                <a:latin typeface="Consolas" pitchFamily="49" charset="0"/>
              </a:rPr>
              <a:t>{</a:t>
            </a:r>
          </a:p>
          <a:p>
            <a:pPr lvl="1">
              <a:lnSpc>
                <a:spcPts val="2857"/>
              </a:lnSpc>
              <a:spcBef>
                <a:spcPts val="0"/>
              </a:spcBef>
              <a:buNone/>
            </a:pPr>
            <a:r>
              <a:rPr lang="en-US" sz="2500" b="1" dirty="0" smtClean="0">
                <a:latin typeface="Consolas" pitchFamily="49" charset="0"/>
              </a:rPr>
              <a:t>	</a:t>
            </a:r>
            <a:r>
              <a:rPr lang="en-US" sz="2500" b="1" dirty="0" err="1" smtClean="0">
                <a:latin typeface="Consolas" pitchFamily="49" charset="0"/>
              </a:rPr>
              <a:t>int</a:t>
            </a:r>
            <a:r>
              <a:rPr lang="en-US" sz="2500" b="1" dirty="0" smtClean="0">
                <a:latin typeface="Consolas" pitchFamily="49" charset="0"/>
              </a:rPr>
              <a:t> A, B, T;</a:t>
            </a:r>
          </a:p>
          <a:p>
            <a:pPr lvl="1">
              <a:lnSpc>
                <a:spcPts val="2857"/>
              </a:lnSpc>
              <a:spcBef>
                <a:spcPts val="0"/>
              </a:spcBef>
              <a:buNone/>
            </a:pPr>
            <a:r>
              <a:rPr lang="en-US" sz="2500" b="1" dirty="0" smtClean="0">
                <a:latin typeface="Consolas" pitchFamily="49" charset="0"/>
              </a:rPr>
              <a:t>	A=5; B=2;</a:t>
            </a:r>
          </a:p>
          <a:p>
            <a:pPr lvl="1">
              <a:lnSpc>
                <a:spcPts val="2857"/>
              </a:lnSpc>
              <a:spcBef>
                <a:spcPts val="0"/>
              </a:spcBef>
              <a:buNone/>
            </a:pPr>
            <a:r>
              <a:rPr lang="en-US" sz="2500" b="1" dirty="0" smtClean="0">
                <a:latin typeface="Consolas" pitchFamily="49" charset="0"/>
              </a:rPr>
              <a:t>	T=A+B;	</a:t>
            </a:r>
          </a:p>
          <a:p>
            <a:pPr lvl="1">
              <a:lnSpc>
                <a:spcPts val="2857"/>
              </a:lnSpc>
              <a:spcBef>
                <a:spcPts val="0"/>
              </a:spcBef>
              <a:buNone/>
            </a:pPr>
            <a:r>
              <a:rPr lang="en-US" sz="2500" b="1" dirty="0" smtClean="0">
                <a:latin typeface="Consolas" pitchFamily="49" charset="0"/>
              </a:rPr>
              <a:t>	CETAK();</a:t>
            </a:r>
          </a:p>
          <a:p>
            <a:pPr lvl="1">
              <a:lnSpc>
                <a:spcPts val="2857"/>
              </a:lnSpc>
              <a:spcBef>
                <a:spcPts val="0"/>
              </a:spcBef>
              <a:buNone/>
            </a:pPr>
            <a:r>
              <a:rPr lang="en-US" sz="2500" b="1" dirty="0" smtClean="0">
                <a:latin typeface="Consolas" pitchFamily="49" charset="0"/>
              </a:rPr>
              <a:t>}</a:t>
            </a:r>
          </a:p>
          <a:p>
            <a:pPr lvl="1">
              <a:lnSpc>
                <a:spcPts val="2857"/>
              </a:lnSpc>
              <a:spcBef>
                <a:spcPts val="0"/>
              </a:spcBef>
              <a:buNone/>
            </a:pPr>
            <a:r>
              <a:rPr lang="en-US" sz="2500" b="1" dirty="0" smtClean="0">
                <a:latin typeface="Consolas" pitchFamily="49" charset="0"/>
              </a:rPr>
              <a:t>void CETAK()</a:t>
            </a:r>
          </a:p>
          <a:p>
            <a:pPr lvl="1">
              <a:lnSpc>
                <a:spcPts val="2857"/>
              </a:lnSpc>
              <a:spcBef>
                <a:spcPts val="0"/>
              </a:spcBef>
              <a:buNone/>
            </a:pPr>
            <a:r>
              <a:rPr lang="en-US" sz="2500" b="1" dirty="0" smtClean="0">
                <a:latin typeface="Consolas" pitchFamily="49" charset="0"/>
              </a:rPr>
              <a:t>{</a:t>
            </a:r>
          </a:p>
          <a:p>
            <a:pPr lvl="1">
              <a:lnSpc>
                <a:spcPts val="2857"/>
              </a:lnSpc>
              <a:spcBef>
                <a:spcPts val="0"/>
              </a:spcBef>
              <a:buNone/>
            </a:pPr>
            <a:r>
              <a:rPr lang="en-US" sz="2500" b="1" dirty="0" smtClean="0">
                <a:latin typeface="Consolas" pitchFamily="49" charset="0"/>
              </a:rPr>
              <a:t>	</a:t>
            </a:r>
            <a:r>
              <a:rPr lang="en-US" sz="2500" b="1" dirty="0" err="1" smtClean="0">
                <a:latin typeface="Consolas" pitchFamily="49" charset="0"/>
              </a:rPr>
              <a:t>cout</a:t>
            </a:r>
            <a:r>
              <a:rPr lang="en-US" sz="2500" b="1" dirty="0" smtClean="0">
                <a:latin typeface="Consolas" pitchFamily="49" charset="0"/>
              </a:rPr>
              <a:t>&lt;&lt;T;</a:t>
            </a:r>
          </a:p>
          <a:p>
            <a:pPr lvl="1">
              <a:lnSpc>
                <a:spcPts val="2857"/>
              </a:lnSpc>
              <a:spcBef>
                <a:spcPts val="0"/>
              </a:spcBef>
              <a:buNone/>
            </a:pPr>
            <a:r>
              <a:rPr lang="en-US" sz="2500" b="1" dirty="0" smtClean="0">
                <a:latin typeface="Consolas" pitchFamily="49" charset="0"/>
              </a:rPr>
              <a:t>}</a:t>
            </a:r>
          </a:p>
          <a:p>
            <a:pPr>
              <a:lnSpc>
                <a:spcPts val="2857"/>
              </a:lnSpc>
              <a:spcBef>
                <a:spcPts val="0"/>
              </a:spcBef>
            </a:pPr>
            <a:endParaRPr lang="en-US" sz="2300" dirty="0"/>
          </a:p>
        </p:txBody>
      </p:sp>
      <p:sp>
        <p:nvSpPr>
          <p:cNvPr id="6" name="TextBox 5"/>
          <p:cNvSpPr txBox="1"/>
          <p:nvPr/>
        </p:nvSpPr>
        <p:spPr>
          <a:xfrm>
            <a:off x="5871210" y="1986282"/>
            <a:ext cx="3855720" cy="538388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lIns="104498" tIns="52249" rIns="104498" bIns="52249" rtlCol="0">
            <a:spAutoFit/>
          </a:bodyPr>
          <a:lstStyle/>
          <a:p>
            <a:r>
              <a:rPr lang="en-US" sz="2500" dirty="0" err="1" smtClean="0"/>
              <a:t>Semua</a:t>
            </a:r>
            <a:r>
              <a:rPr lang="en-US" sz="2500" dirty="0" smtClean="0"/>
              <a:t> </a:t>
            </a:r>
            <a:r>
              <a:rPr lang="en-US" sz="2500" dirty="0" err="1" smtClean="0"/>
              <a:t>variabel</a:t>
            </a:r>
            <a:r>
              <a:rPr lang="en-US" sz="2500" dirty="0" smtClean="0"/>
              <a:t> yang </a:t>
            </a:r>
            <a:r>
              <a:rPr lang="en-US" sz="2500" dirty="0" err="1" smtClean="0"/>
              <a:t>ada</a:t>
            </a:r>
            <a:r>
              <a:rPr lang="en-US" sz="2500" dirty="0" smtClean="0"/>
              <a:t> </a:t>
            </a:r>
            <a:r>
              <a:rPr lang="en-US" sz="2500" dirty="0" err="1" smtClean="0"/>
              <a:t>dalam</a:t>
            </a:r>
            <a:r>
              <a:rPr lang="en-US" sz="2500" dirty="0" smtClean="0"/>
              <a:t> </a:t>
            </a:r>
            <a:r>
              <a:rPr lang="en-US" sz="2500" dirty="0" err="1" smtClean="0"/>
              <a:t>fungsi</a:t>
            </a:r>
            <a:r>
              <a:rPr lang="en-US" sz="2500" dirty="0" smtClean="0"/>
              <a:t> </a:t>
            </a:r>
            <a:r>
              <a:rPr lang="en-US" sz="2500" dirty="0" err="1" smtClean="0"/>
              <a:t>utama</a:t>
            </a:r>
            <a:r>
              <a:rPr lang="en-US" sz="2500" dirty="0" smtClean="0"/>
              <a:t> main(), </a:t>
            </a:r>
            <a:r>
              <a:rPr lang="en-US" sz="2500" dirty="0" err="1" smtClean="0"/>
              <a:t>juga</a:t>
            </a:r>
            <a:r>
              <a:rPr lang="en-US" sz="2500" dirty="0" smtClean="0"/>
              <a:t> </a:t>
            </a:r>
            <a:r>
              <a:rPr lang="en-US" sz="2500" dirty="0" err="1" smtClean="0"/>
              <a:t>bersifat</a:t>
            </a:r>
            <a:r>
              <a:rPr lang="en-US" sz="2500" dirty="0" smtClean="0"/>
              <a:t> LOKAL, </a:t>
            </a:r>
            <a:r>
              <a:rPr lang="en-US" sz="2500" dirty="0" err="1" smtClean="0"/>
              <a:t>hanya</a:t>
            </a:r>
            <a:r>
              <a:rPr lang="en-US" sz="2500" dirty="0" smtClean="0"/>
              <a:t> </a:t>
            </a:r>
            <a:r>
              <a:rPr lang="en-US" sz="2500" dirty="0" err="1" smtClean="0"/>
              <a:t>dikenal</a:t>
            </a:r>
            <a:r>
              <a:rPr lang="en-US" sz="2500" dirty="0" smtClean="0"/>
              <a:t> </a:t>
            </a:r>
            <a:r>
              <a:rPr lang="en-US" sz="2500" dirty="0" err="1" smtClean="0"/>
              <a:t>dalam</a:t>
            </a:r>
            <a:r>
              <a:rPr lang="en-US" sz="2500" dirty="0" smtClean="0"/>
              <a:t> </a:t>
            </a:r>
            <a:r>
              <a:rPr lang="en-US" sz="2500" dirty="0" err="1" smtClean="0"/>
              <a:t>fungsi</a:t>
            </a:r>
            <a:r>
              <a:rPr lang="en-US" sz="2500" dirty="0" smtClean="0"/>
              <a:t> main() </a:t>
            </a:r>
            <a:r>
              <a:rPr lang="en-US" sz="2500" dirty="0" err="1" smtClean="0"/>
              <a:t>saja</a:t>
            </a:r>
            <a:r>
              <a:rPr lang="en-US" sz="2500" dirty="0" smtClean="0"/>
              <a:t>, </a:t>
            </a:r>
            <a:r>
              <a:rPr lang="en-US" sz="2500" dirty="0" err="1" smtClean="0"/>
              <a:t>tidak</a:t>
            </a:r>
            <a:r>
              <a:rPr lang="en-US" sz="2500" dirty="0" smtClean="0"/>
              <a:t> </a:t>
            </a:r>
            <a:r>
              <a:rPr lang="en-US" sz="2500" dirty="0" err="1" smtClean="0"/>
              <a:t>dikenal</a:t>
            </a:r>
            <a:r>
              <a:rPr lang="en-US" sz="2500" dirty="0" smtClean="0"/>
              <a:t> </a:t>
            </a:r>
            <a:r>
              <a:rPr lang="en-US" sz="2500" dirty="0" err="1" smtClean="0"/>
              <a:t>didalam</a:t>
            </a:r>
            <a:r>
              <a:rPr lang="en-US" sz="2500" dirty="0" smtClean="0"/>
              <a:t> </a:t>
            </a:r>
            <a:r>
              <a:rPr lang="en-US" sz="2500" dirty="0" err="1" smtClean="0"/>
              <a:t>fungsi</a:t>
            </a:r>
            <a:r>
              <a:rPr lang="en-US" sz="2500" dirty="0" smtClean="0"/>
              <a:t> lain.</a:t>
            </a:r>
          </a:p>
          <a:p>
            <a:r>
              <a:rPr lang="en-US" sz="2500" dirty="0" smtClean="0"/>
              <a:t>Error </a:t>
            </a:r>
            <a:r>
              <a:rPr lang="en-US" sz="2500" dirty="0" err="1" smtClean="0"/>
              <a:t>akan</a:t>
            </a:r>
            <a:r>
              <a:rPr lang="en-US" sz="2500" dirty="0" smtClean="0"/>
              <a:t> </a:t>
            </a:r>
            <a:r>
              <a:rPr lang="en-US" sz="2500" dirty="0" err="1" smtClean="0"/>
              <a:t>terjadi</a:t>
            </a:r>
            <a:r>
              <a:rPr lang="en-US" sz="2500" dirty="0" smtClean="0"/>
              <a:t> </a:t>
            </a:r>
            <a:r>
              <a:rPr lang="en-US" sz="2500" dirty="0" err="1" smtClean="0"/>
              <a:t>karena</a:t>
            </a:r>
            <a:r>
              <a:rPr lang="en-US" sz="2500" dirty="0" smtClean="0"/>
              <a:t> </a:t>
            </a:r>
            <a:r>
              <a:rPr lang="en-US" sz="2500" dirty="0" err="1" smtClean="0"/>
              <a:t>fungsi</a:t>
            </a:r>
            <a:r>
              <a:rPr lang="en-US" sz="2500" dirty="0" smtClean="0"/>
              <a:t> CETAK </a:t>
            </a:r>
            <a:r>
              <a:rPr lang="en-US" sz="2500" dirty="0" err="1" smtClean="0"/>
              <a:t>tidak</a:t>
            </a:r>
            <a:r>
              <a:rPr lang="en-US" sz="2500" dirty="0" smtClean="0"/>
              <a:t> </a:t>
            </a:r>
            <a:r>
              <a:rPr lang="en-US" sz="2500" dirty="0" err="1" smtClean="0"/>
              <a:t>mengenal</a:t>
            </a:r>
            <a:r>
              <a:rPr lang="en-US" sz="2500" dirty="0" smtClean="0"/>
              <a:t> </a:t>
            </a:r>
            <a:r>
              <a:rPr lang="en-US" sz="2500" dirty="0" err="1" smtClean="0"/>
              <a:t>variabel</a:t>
            </a:r>
            <a:r>
              <a:rPr lang="en-US" sz="2500" dirty="0" smtClean="0"/>
              <a:t> T, </a:t>
            </a:r>
            <a:r>
              <a:rPr lang="en-US" sz="2500" dirty="0" err="1" smtClean="0"/>
              <a:t>karena</a:t>
            </a:r>
            <a:r>
              <a:rPr lang="en-US" sz="2500" dirty="0" smtClean="0"/>
              <a:t> </a:t>
            </a:r>
            <a:r>
              <a:rPr lang="en-US" sz="2500" dirty="0" err="1" smtClean="0"/>
              <a:t>dalam</a:t>
            </a:r>
            <a:r>
              <a:rPr lang="en-US" sz="2500" dirty="0" smtClean="0"/>
              <a:t> </a:t>
            </a:r>
            <a:r>
              <a:rPr lang="en-US" sz="2500" dirty="0" err="1" smtClean="0"/>
              <a:t>fungsi</a:t>
            </a:r>
            <a:r>
              <a:rPr lang="en-US" sz="2500" dirty="0" smtClean="0"/>
              <a:t> CETAK </a:t>
            </a:r>
            <a:r>
              <a:rPr lang="en-US" sz="2500" dirty="0" err="1" smtClean="0"/>
              <a:t>tidak</a:t>
            </a:r>
            <a:r>
              <a:rPr lang="en-US" sz="2500" dirty="0" smtClean="0"/>
              <a:t> </a:t>
            </a:r>
            <a:r>
              <a:rPr lang="en-US" sz="2500" dirty="0" err="1" smtClean="0"/>
              <a:t>mengenal</a:t>
            </a:r>
            <a:r>
              <a:rPr lang="en-US" sz="2500" dirty="0" smtClean="0"/>
              <a:t> </a:t>
            </a:r>
            <a:r>
              <a:rPr lang="en-US" sz="2500" dirty="0" err="1" smtClean="0"/>
              <a:t>variabel</a:t>
            </a:r>
            <a:r>
              <a:rPr lang="en-US" sz="2500" dirty="0" smtClean="0"/>
              <a:t> T, </a:t>
            </a:r>
            <a:r>
              <a:rPr lang="en-US" sz="2500" dirty="0" err="1" smtClean="0"/>
              <a:t>karena</a:t>
            </a:r>
            <a:r>
              <a:rPr lang="en-US" sz="2500" dirty="0" smtClean="0"/>
              <a:t> </a:t>
            </a:r>
            <a:r>
              <a:rPr lang="en-US" sz="2500" dirty="0" err="1" smtClean="0"/>
              <a:t>dalam</a:t>
            </a:r>
            <a:r>
              <a:rPr lang="en-US" sz="2500" dirty="0" smtClean="0"/>
              <a:t> </a:t>
            </a:r>
            <a:r>
              <a:rPr lang="en-US" sz="2500" dirty="0" err="1" smtClean="0"/>
              <a:t>fungsi</a:t>
            </a:r>
            <a:r>
              <a:rPr lang="en-US" sz="2500" dirty="0" smtClean="0"/>
              <a:t> CETAK </a:t>
            </a:r>
            <a:r>
              <a:rPr lang="en-US" sz="2500" dirty="0" err="1" smtClean="0"/>
              <a:t>tidak</a:t>
            </a:r>
            <a:r>
              <a:rPr lang="en-US" sz="2500" dirty="0" smtClean="0"/>
              <a:t> </a:t>
            </a:r>
            <a:r>
              <a:rPr lang="en-US" sz="2500" dirty="0" err="1" smtClean="0"/>
              <a:t>ada</a:t>
            </a:r>
            <a:r>
              <a:rPr lang="en-US" sz="2500" dirty="0" smtClean="0"/>
              <a:t> </a:t>
            </a:r>
            <a:r>
              <a:rPr lang="en-US" sz="2500" dirty="0" err="1" smtClean="0"/>
              <a:t>perintah</a:t>
            </a:r>
            <a:r>
              <a:rPr lang="en-US" sz="2500" dirty="0" smtClean="0"/>
              <a:t> </a:t>
            </a:r>
            <a:r>
              <a:rPr lang="en-US" sz="2500" dirty="0" err="1" smtClean="0"/>
              <a:t>menyiapkan</a:t>
            </a:r>
            <a:r>
              <a:rPr lang="en-US" sz="2500" dirty="0" smtClean="0"/>
              <a:t> </a:t>
            </a:r>
            <a:r>
              <a:rPr lang="en-US" sz="2500" dirty="0" err="1" smtClean="0"/>
              <a:t>variabel</a:t>
            </a:r>
            <a:r>
              <a:rPr lang="en-US" sz="2500" dirty="0" smtClean="0"/>
              <a:t> T, </a:t>
            </a:r>
            <a:r>
              <a:rPr lang="en-US" sz="2500" dirty="0" err="1" smtClean="0"/>
              <a:t>seperti</a:t>
            </a:r>
            <a:r>
              <a:rPr lang="en-US" sz="2500" dirty="0" smtClean="0"/>
              <a:t>  </a:t>
            </a:r>
            <a:r>
              <a:rPr lang="en-US" sz="2500" dirty="0" err="1" smtClean="0"/>
              <a:t>int</a:t>
            </a:r>
            <a:r>
              <a:rPr lang="en-US" sz="2500" dirty="0" smtClean="0"/>
              <a:t> T;</a:t>
            </a:r>
          </a:p>
          <a:p>
            <a:endParaRPr lang="en-US" dirty="0"/>
          </a:p>
        </p:txBody>
      </p:sp>
      <p:sp>
        <p:nvSpPr>
          <p:cNvPr id="5" name="Right Brace 4"/>
          <p:cNvSpPr/>
          <p:nvPr/>
        </p:nvSpPr>
        <p:spPr>
          <a:xfrm>
            <a:off x="4030980" y="3972560"/>
            <a:ext cx="613410" cy="138176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104498" tIns="52249" rIns="104498" bIns="52249" rtlCol="0" anchor="ctr"/>
          <a:lstStyle/>
          <a:p>
            <a:pPr algn="ctr"/>
            <a:endParaRPr lang="en-US"/>
          </a:p>
        </p:txBody>
      </p:sp>
      <p:cxnSp>
        <p:nvCxnSpPr>
          <p:cNvPr id="8" name="Straight Arrow Connector 7"/>
          <p:cNvCxnSpPr>
            <a:stCxn id="5" idx="1"/>
          </p:cNvCxnSpPr>
          <p:nvPr/>
        </p:nvCxnSpPr>
        <p:spPr>
          <a:xfrm rot="10800000" flipH="1">
            <a:off x="4644390" y="2331720"/>
            <a:ext cx="1139190" cy="23317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5780" y="259080"/>
            <a:ext cx="8938260" cy="743056"/>
          </a:xfrm>
        </p:spPr>
        <p:txBody>
          <a:bodyPr>
            <a:noAutofit/>
          </a:bodyPr>
          <a:lstStyle/>
          <a:p>
            <a:r>
              <a:rPr lang="en-US" sz="4100" u="sng" dirty="0" err="1" smtClean="0"/>
              <a:t>Sehingga</a:t>
            </a:r>
            <a:r>
              <a:rPr lang="en-US" sz="4100" u="sng" dirty="0" smtClean="0"/>
              <a:t> </a:t>
            </a:r>
            <a:r>
              <a:rPr lang="en-US" sz="4100" u="sng" dirty="0" err="1" smtClean="0"/>
              <a:t>programnya</a:t>
            </a:r>
            <a:r>
              <a:rPr lang="en-US" sz="4100" u="sng" dirty="0" smtClean="0"/>
              <a:t> </a:t>
            </a:r>
            <a:r>
              <a:rPr lang="en-US" sz="4100" u="sng" dirty="0" err="1" smtClean="0"/>
              <a:t>menjadi</a:t>
            </a:r>
            <a:r>
              <a:rPr lang="en-US" sz="4100" u="sng" dirty="0" smtClean="0"/>
              <a:t>:</a:t>
            </a:r>
            <a:endParaRPr lang="en-US" sz="41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701040" y="1295400"/>
            <a:ext cx="4644390" cy="6131560"/>
          </a:xfrm>
        </p:spPr>
        <p:txBody>
          <a:bodyPr>
            <a:normAutofit/>
          </a:bodyPr>
          <a:lstStyle/>
          <a:p>
            <a:pPr>
              <a:lnSpc>
                <a:spcPts val="2857"/>
              </a:lnSpc>
              <a:spcBef>
                <a:spcPts val="0"/>
              </a:spcBef>
              <a:buNone/>
            </a:pPr>
            <a:r>
              <a:rPr lang="en-US" sz="2700" dirty="0" smtClean="0">
                <a:latin typeface="Consolas" pitchFamily="49" charset="0"/>
              </a:rPr>
              <a:t>#include&lt;</a:t>
            </a:r>
            <a:r>
              <a:rPr lang="en-US" sz="2700" dirty="0" err="1" smtClean="0">
                <a:latin typeface="Consolas" pitchFamily="49" charset="0"/>
              </a:rPr>
              <a:t>iostream.h</a:t>
            </a:r>
            <a:r>
              <a:rPr lang="en-US" sz="2700" dirty="0" smtClean="0">
                <a:latin typeface="Consolas" pitchFamily="49" charset="0"/>
              </a:rPr>
              <a:t>&gt;</a:t>
            </a:r>
          </a:p>
          <a:p>
            <a:pPr>
              <a:lnSpc>
                <a:spcPts val="2857"/>
              </a:lnSpc>
              <a:spcBef>
                <a:spcPts val="0"/>
              </a:spcBef>
              <a:buNone/>
            </a:pPr>
            <a:r>
              <a:rPr lang="en-US" sz="2700" dirty="0" smtClean="0">
                <a:latin typeface="Consolas" pitchFamily="49" charset="0"/>
              </a:rPr>
              <a:t>#include&lt;</a:t>
            </a:r>
            <a:r>
              <a:rPr lang="en-US" sz="2700" dirty="0" err="1" smtClean="0">
                <a:latin typeface="Consolas" pitchFamily="49" charset="0"/>
              </a:rPr>
              <a:t>conio.h</a:t>
            </a:r>
            <a:r>
              <a:rPr lang="en-US" sz="2700" dirty="0" smtClean="0">
                <a:latin typeface="Consolas" pitchFamily="49" charset="0"/>
              </a:rPr>
              <a:t>&gt;</a:t>
            </a:r>
          </a:p>
          <a:p>
            <a:pPr>
              <a:lnSpc>
                <a:spcPts val="2857"/>
              </a:lnSpc>
              <a:spcBef>
                <a:spcPts val="0"/>
              </a:spcBef>
              <a:buNone/>
            </a:pPr>
            <a:endParaRPr lang="en-US" sz="2700" dirty="0" smtClean="0">
              <a:latin typeface="Consolas" pitchFamily="49" charset="0"/>
            </a:endParaRPr>
          </a:p>
          <a:p>
            <a:pPr>
              <a:lnSpc>
                <a:spcPts val="2857"/>
              </a:lnSpc>
              <a:spcBef>
                <a:spcPts val="0"/>
              </a:spcBef>
              <a:buNone/>
            </a:pPr>
            <a:r>
              <a:rPr lang="en-US" sz="2700" dirty="0" smtClean="0">
                <a:latin typeface="Consolas" pitchFamily="49" charset="0"/>
              </a:rPr>
              <a:t>void CETAK();</a:t>
            </a:r>
          </a:p>
          <a:p>
            <a:pPr>
              <a:lnSpc>
                <a:spcPts val="2857"/>
              </a:lnSpc>
              <a:spcBef>
                <a:spcPts val="0"/>
              </a:spcBef>
              <a:buNone/>
            </a:pPr>
            <a:r>
              <a:rPr lang="en-US" sz="2700" dirty="0" err="1" smtClean="0">
                <a:latin typeface="Consolas" pitchFamily="49" charset="0"/>
              </a:rPr>
              <a:t>int</a:t>
            </a:r>
            <a:r>
              <a:rPr lang="en-US" sz="2700" dirty="0" smtClean="0">
                <a:latin typeface="Consolas" pitchFamily="49" charset="0"/>
              </a:rPr>
              <a:t> T;</a:t>
            </a:r>
          </a:p>
          <a:p>
            <a:pPr>
              <a:lnSpc>
                <a:spcPts val="2857"/>
              </a:lnSpc>
              <a:spcBef>
                <a:spcPts val="0"/>
              </a:spcBef>
              <a:buNone/>
            </a:pPr>
            <a:r>
              <a:rPr lang="en-US" sz="2700" dirty="0" smtClean="0">
                <a:latin typeface="Consolas" pitchFamily="49" charset="0"/>
              </a:rPr>
              <a:t>void main()</a:t>
            </a:r>
          </a:p>
          <a:p>
            <a:pPr>
              <a:lnSpc>
                <a:spcPts val="2857"/>
              </a:lnSpc>
              <a:spcBef>
                <a:spcPts val="0"/>
              </a:spcBef>
              <a:buNone/>
            </a:pPr>
            <a:r>
              <a:rPr lang="en-US" sz="2700" dirty="0" smtClean="0">
                <a:latin typeface="Consolas" pitchFamily="49" charset="0"/>
              </a:rPr>
              <a:t>{</a:t>
            </a:r>
          </a:p>
          <a:p>
            <a:pPr>
              <a:lnSpc>
                <a:spcPts val="2857"/>
              </a:lnSpc>
              <a:spcBef>
                <a:spcPts val="0"/>
              </a:spcBef>
              <a:buNone/>
            </a:pPr>
            <a:r>
              <a:rPr lang="en-US" sz="2700" dirty="0" smtClean="0">
                <a:latin typeface="Consolas" pitchFamily="49" charset="0"/>
              </a:rPr>
              <a:t>	</a:t>
            </a:r>
            <a:r>
              <a:rPr lang="en-US" sz="2700" dirty="0" err="1" smtClean="0">
                <a:latin typeface="Consolas" pitchFamily="49" charset="0"/>
              </a:rPr>
              <a:t>int</a:t>
            </a:r>
            <a:r>
              <a:rPr lang="en-US" sz="2700" dirty="0" smtClean="0">
                <a:latin typeface="Consolas" pitchFamily="49" charset="0"/>
              </a:rPr>
              <a:t> A, B;</a:t>
            </a:r>
          </a:p>
          <a:p>
            <a:pPr>
              <a:lnSpc>
                <a:spcPts val="2857"/>
              </a:lnSpc>
              <a:spcBef>
                <a:spcPts val="0"/>
              </a:spcBef>
              <a:buNone/>
            </a:pPr>
            <a:r>
              <a:rPr lang="en-US" sz="2700" dirty="0" smtClean="0">
                <a:latin typeface="Consolas" pitchFamily="49" charset="0"/>
              </a:rPr>
              <a:t>	A=5; B=2;</a:t>
            </a:r>
          </a:p>
          <a:p>
            <a:pPr>
              <a:lnSpc>
                <a:spcPts val="2857"/>
              </a:lnSpc>
              <a:spcBef>
                <a:spcPts val="0"/>
              </a:spcBef>
              <a:buNone/>
            </a:pPr>
            <a:r>
              <a:rPr lang="en-US" sz="2700" dirty="0" smtClean="0">
                <a:latin typeface="Consolas" pitchFamily="49" charset="0"/>
              </a:rPr>
              <a:t>	T=A+B;</a:t>
            </a:r>
          </a:p>
          <a:p>
            <a:pPr>
              <a:lnSpc>
                <a:spcPts val="2857"/>
              </a:lnSpc>
              <a:spcBef>
                <a:spcPts val="0"/>
              </a:spcBef>
              <a:buNone/>
            </a:pPr>
            <a:r>
              <a:rPr lang="en-US" sz="2700" dirty="0" smtClean="0">
                <a:latin typeface="Consolas" pitchFamily="49" charset="0"/>
              </a:rPr>
              <a:t>	CETAK();</a:t>
            </a:r>
          </a:p>
          <a:p>
            <a:pPr>
              <a:lnSpc>
                <a:spcPts val="2857"/>
              </a:lnSpc>
              <a:spcBef>
                <a:spcPts val="0"/>
              </a:spcBef>
              <a:buNone/>
            </a:pPr>
            <a:r>
              <a:rPr lang="en-US" sz="2700" dirty="0" smtClean="0">
                <a:latin typeface="Consolas" pitchFamily="49" charset="0"/>
              </a:rPr>
              <a:t>}</a:t>
            </a:r>
          </a:p>
          <a:p>
            <a:pPr>
              <a:lnSpc>
                <a:spcPts val="2857"/>
              </a:lnSpc>
              <a:spcBef>
                <a:spcPts val="0"/>
              </a:spcBef>
              <a:buNone/>
            </a:pPr>
            <a:r>
              <a:rPr lang="en-US" sz="2700" dirty="0" smtClean="0">
                <a:latin typeface="Consolas" pitchFamily="49" charset="0"/>
              </a:rPr>
              <a:t>void CETAK()</a:t>
            </a:r>
          </a:p>
          <a:p>
            <a:pPr>
              <a:lnSpc>
                <a:spcPts val="2857"/>
              </a:lnSpc>
              <a:spcBef>
                <a:spcPts val="0"/>
              </a:spcBef>
              <a:buNone/>
            </a:pPr>
            <a:r>
              <a:rPr lang="en-US" sz="2700" dirty="0" smtClean="0">
                <a:latin typeface="Consolas" pitchFamily="49" charset="0"/>
              </a:rPr>
              <a:t>{</a:t>
            </a:r>
          </a:p>
          <a:p>
            <a:pPr>
              <a:lnSpc>
                <a:spcPts val="2857"/>
              </a:lnSpc>
              <a:spcBef>
                <a:spcPts val="0"/>
              </a:spcBef>
              <a:buNone/>
            </a:pPr>
            <a:r>
              <a:rPr lang="en-US" sz="2700" dirty="0" smtClean="0">
                <a:latin typeface="Consolas" pitchFamily="49" charset="0"/>
              </a:rPr>
              <a:t>	</a:t>
            </a:r>
            <a:r>
              <a:rPr lang="en-US" sz="2700" dirty="0" err="1" smtClean="0">
                <a:latin typeface="Consolas" pitchFamily="49" charset="0"/>
              </a:rPr>
              <a:t>cout</a:t>
            </a:r>
            <a:r>
              <a:rPr lang="en-US" sz="2700" dirty="0" smtClean="0">
                <a:latin typeface="Consolas" pitchFamily="49" charset="0"/>
              </a:rPr>
              <a:t>&lt;&lt;T;</a:t>
            </a:r>
          </a:p>
          <a:p>
            <a:pPr>
              <a:lnSpc>
                <a:spcPts val="2857"/>
              </a:lnSpc>
              <a:spcBef>
                <a:spcPts val="0"/>
              </a:spcBef>
              <a:buNone/>
            </a:pPr>
            <a:r>
              <a:rPr lang="en-US" sz="2700" dirty="0" smtClean="0">
                <a:latin typeface="Consolas" pitchFamily="49" charset="0"/>
              </a:rPr>
              <a:t>}</a:t>
            </a:r>
            <a:endParaRPr lang="en-US" sz="2700" dirty="0">
              <a:latin typeface="Consolas" pitchFamily="49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046470" y="1640840"/>
            <a:ext cx="3680460" cy="552238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lIns="104498" tIns="52249" rIns="104498" bIns="52249" rtlCol="0">
            <a:spAutoFit/>
          </a:bodyPr>
          <a:lstStyle/>
          <a:p>
            <a:r>
              <a:rPr lang="en-US" sz="3200" dirty="0" smtClean="0"/>
              <a:t>Dari </a:t>
            </a:r>
            <a:r>
              <a:rPr lang="en-US" sz="3200" dirty="0" err="1" smtClean="0"/>
              <a:t>contoh</a:t>
            </a:r>
            <a:r>
              <a:rPr lang="en-US" sz="3200" dirty="0" smtClean="0"/>
              <a:t> program </a:t>
            </a:r>
            <a:r>
              <a:rPr lang="en-US" sz="3200" dirty="0" err="1" smtClean="0"/>
              <a:t>disamping</a:t>
            </a:r>
            <a:r>
              <a:rPr lang="en-US" sz="3200" dirty="0" smtClean="0"/>
              <a:t>, main program </a:t>
            </a:r>
            <a:r>
              <a:rPr lang="en-US" sz="3200" dirty="0" err="1" smtClean="0"/>
              <a:t>atau</a:t>
            </a:r>
            <a:r>
              <a:rPr lang="en-US" sz="3200" dirty="0" smtClean="0"/>
              <a:t> main function </a:t>
            </a:r>
            <a:r>
              <a:rPr lang="en-US" sz="3200" dirty="0" err="1" smtClean="0"/>
              <a:t>disebut</a:t>
            </a:r>
            <a:r>
              <a:rPr lang="en-US" sz="3200" dirty="0" smtClean="0"/>
              <a:t> </a:t>
            </a:r>
            <a:r>
              <a:rPr lang="en-US" sz="3200" b="1" dirty="0" smtClean="0"/>
              <a:t>CALLING Function</a:t>
            </a:r>
            <a:r>
              <a:rPr lang="en-US" sz="3200" dirty="0" smtClean="0"/>
              <a:t>, </a:t>
            </a:r>
            <a:r>
              <a:rPr lang="en-US" sz="3200" dirty="0" err="1" smtClean="0"/>
              <a:t>yaitu</a:t>
            </a:r>
            <a:r>
              <a:rPr lang="en-US" sz="3200" dirty="0" smtClean="0"/>
              <a:t> program yang </a:t>
            </a:r>
            <a:r>
              <a:rPr lang="en-US" sz="3200" dirty="0" err="1" smtClean="0"/>
              <a:t>meng</a:t>
            </a:r>
            <a:r>
              <a:rPr lang="en-US" sz="3200" dirty="0" smtClean="0"/>
              <a:t>-CALL,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dirty="0" err="1" smtClean="0"/>
              <a:t>Fungsi</a:t>
            </a:r>
            <a:r>
              <a:rPr lang="en-US" sz="3200" dirty="0" smtClean="0"/>
              <a:t> CETAK </a:t>
            </a:r>
            <a:r>
              <a:rPr lang="en-US" sz="3200" dirty="0" err="1" smtClean="0"/>
              <a:t>disebut</a:t>
            </a:r>
            <a:r>
              <a:rPr lang="en-US" sz="3200" dirty="0" smtClean="0"/>
              <a:t> </a:t>
            </a:r>
            <a:r>
              <a:rPr lang="en-US" sz="3200" b="1" dirty="0" smtClean="0"/>
              <a:t>CALLED Function</a:t>
            </a:r>
            <a:r>
              <a:rPr lang="en-US" sz="3200" dirty="0" smtClean="0"/>
              <a:t> </a:t>
            </a:r>
            <a:r>
              <a:rPr lang="en-US" sz="3200" dirty="0" err="1" smtClean="0"/>
              <a:t>karena</a:t>
            </a:r>
            <a:r>
              <a:rPr lang="en-US" sz="3200" dirty="0" smtClean="0"/>
              <a:t> </a:t>
            </a:r>
            <a:r>
              <a:rPr lang="en-US" sz="3200" dirty="0" err="1" smtClean="0"/>
              <a:t>merupakan</a:t>
            </a:r>
            <a:r>
              <a:rPr lang="en-US" sz="3200" dirty="0" smtClean="0"/>
              <a:t> </a:t>
            </a:r>
            <a:r>
              <a:rPr lang="en-US" sz="3200" dirty="0" err="1" smtClean="0"/>
              <a:t>fungsi</a:t>
            </a:r>
            <a:r>
              <a:rPr lang="en-US" sz="3200" dirty="0" smtClean="0"/>
              <a:t> yang </a:t>
            </a:r>
            <a:r>
              <a:rPr lang="en-US" sz="3200" dirty="0" err="1" smtClean="0"/>
              <a:t>di</a:t>
            </a:r>
            <a:r>
              <a:rPr lang="en-US" sz="3200" dirty="0" smtClean="0"/>
              <a:t> CALL.</a:t>
            </a:r>
            <a:endParaRPr lang="en-US" sz="32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3410" y="431800"/>
            <a:ext cx="4469130" cy="699516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700" b="1" dirty="0" smtClean="0">
                <a:latin typeface="Consolas" pitchFamily="49" charset="0"/>
              </a:rPr>
              <a:t>#include&lt;</a:t>
            </a:r>
            <a:r>
              <a:rPr lang="en-US" sz="2700" b="1" dirty="0" err="1" smtClean="0">
                <a:latin typeface="Consolas" pitchFamily="49" charset="0"/>
              </a:rPr>
              <a:t>iostream.h</a:t>
            </a:r>
            <a:r>
              <a:rPr lang="en-US" sz="2700" b="1" dirty="0" smtClean="0">
                <a:latin typeface="Consolas" pitchFamily="49" charset="0"/>
              </a:rPr>
              <a:t>&gt;</a:t>
            </a:r>
          </a:p>
          <a:p>
            <a:pPr>
              <a:buNone/>
            </a:pPr>
            <a:r>
              <a:rPr lang="en-US" sz="2700" b="1" dirty="0" smtClean="0">
                <a:latin typeface="Consolas" pitchFamily="49" charset="0"/>
              </a:rPr>
              <a:t>void TAMBAH();</a:t>
            </a:r>
          </a:p>
          <a:p>
            <a:pPr>
              <a:buNone/>
            </a:pPr>
            <a:r>
              <a:rPr lang="en-US" sz="2700" b="1" dirty="0" err="1" smtClean="0">
                <a:latin typeface="Consolas" pitchFamily="49" charset="0"/>
              </a:rPr>
              <a:t>int</a:t>
            </a:r>
            <a:r>
              <a:rPr lang="en-US" sz="2700" b="1" dirty="0" smtClean="0">
                <a:latin typeface="Consolas" pitchFamily="49" charset="0"/>
              </a:rPr>
              <a:t> A,B,T;</a:t>
            </a:r>
          </a:p>
          <a:p>
            <a:pPr>
              <a:buNone/>
            </a:pPr>
            <a:r>
              <a:rPr lang="en-US" sz="2700" b="1" dirty="0" smtClean="0">
                <a:latin typeface="Consolas" pitchFamily="49" charset="0"/>
              </a:rPr>
              <a:t>void main()</a:t>
            </a:r>
          </a:p>
          <a:p>
            <a:pPr>
              <a:buNone/>
            </a:pPr>
            <a:r>
              <a:rPr lang="en-US" sz="2700" b="1" dirty="0" smtClean="0">
                <a:latin typeface="Consolas" pitchFamily="49" charset="0"/>
              </a:rPr>
              <a:t>{</a:t>
            </a:r>
          </a:p>
          <a:p>
            <a:pPr>
              <a:buNone/>
            </a:pPr>
            <a:r>
              <a:rPr lang="en-US" sz="2700" b="1" dirty="0" smtClean="0">
                <a:latin typeface="Consolas" pitchFamily="49" charset="0"/>
              </a:rPr>
              <a:t>	A=5; B=2;</a:t>
            </a:r>
          </a:p>
          <a:p>
            <a:pPr>
              <a:buNone/>
            </a:pPr>
            <a:r>
              <a:rPr lang="en-US" sz="2700" b="1" dirty="0" smtClean="0">
                <a:latin typeface="Consolas" pitchFamily="49" charset="0"/>
              </a:rPr>
              <a:t>	TAMBAH();</a:t>
            </a:r>
          </a:p>
          <a:p>
            <a:pPr>
              <a:buNone/>
            </a:pPr>
            <a:r>
              <a:rPr lang="en-US" sz="2700" b="1" dirty="0" smtClean="0">
                <a:latin typeface="Consolas" pitchFamily="49" charset="0"/>
              </a:rPr>
              <a:t>	</a:t>
            </a:r>
            <a:r>
              <a:rPr lang="en-US" sz="2700" b="1" dirty="0" err="1" smtClean="0">
                <a:latin typeface="Consolas" pitchFamily="49" charset="0"/>
              </a:rPr>
              <a:t>cout</a:t>
            </a:r>
            <a:r>
              <a:rPr lang="en-US" sz="2700" b="1" dirty="0" smtClean="0">
                <a:latin typeface="Consolas" pitchFamily="49" charset="0"/>
              </a:rPr>
              <a:t>&lt;&lt;T;</a:t>
            </a:r>
          </a:p>
          <a:p>
            <a:pPr>
              <a:buNone/>
            </a:pPr>
            <a:r>
              <a:rPr lang="en-US" sz="2700" b="1" dirty="0" smtClean="0">
                <a:latin typeface="Consolas" pitchFamily="49" charset="0"/>
              </a:rPr>
              <a:t>}</a:t>
            </a:r>
          </a:p>
          <a:p>
            <a:pPr>
              <a:buNone/>
            </a:pPr>
            <a:r>
              <a:rPr lang="en-US" sz="2700" b="1" dirty="0" smtClean="0">
                <a:latin typeface="Consolas" pitchFamily="49" charset="0"/>
              </a:rPr>
              <a:t>void TAMBAH()</a:t>
            </a:r>
          </a:p>
          <a:p>
            <a:pPr>
              <a:buNone/>
            </a:pPr>
            <a:r>
              <a:rPr lang="en-US" sz="2700" b="1" dirty="0" smtClean="0">
                <a:latin typeface="Consolas" pitchFamily="49" charset="0"/>
              </a:rPr>
              <a:t>{</a:t>
            </a:r>
          </a:p>
          <a:p>
            <a:pPr>
              <a:buNone/>
            </a:pPr>
            <a:r>
              <a:rPr lang="en-US" sz="2700" b="1" dirty="0" smtClean="0">
                <a:latin typeface="Consolas" pitchFamily="49" charset="0"/>
              </a:rPr>
              <a:t>	T=A+B;</a:t>
            </a:r>
          </a:p>
          <a:p>
            <a:pPr>
              <a:buNone/>
            </a:pPr>
            <a:r>
              <a:rPr lang="en-US" sz="2700" b="1" dirty="0" smtClean="0">
                <a:latin typeface="Consolas" pitchFamily="49" charset="0"/>
              </a:rPr>
              <a:t>}</a:t>
            </a:r>
            <a:endParaRPr lang="en-US" sz="2700" b="1" dirty="0">
              <a:latin typeface="Consolas" pitchFamily="49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5345430" y="431800"/>
            <a:ext cx="4907280" cy="699516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104498" tIns="52249" rIns="104498" bIns="52249">
            <a:noAutofit/>
          </a:bodyPr>
          <a:lstStyle/>
          <a:p>
            <a:pPr marL="626986" lvl="1" indent="-261244">
              <a:spcBef>
                <a:spcPts val="423"/>
              </a:spcBef>
              <a:buClr>
                <a:schemeClr val="accent2"/>
              </a:buClr>
              <a:buSzPct val="85000"/>
              <a:buFont typeface="Wingdings 2"/>
              <a:buChar char=""/>
              <a:defRPr/>
            </a:pPr>
            <a:r>
              <a:rPr lang="en-US" sz="2300" dirty="0" err="1" smtClean="0"/>
              <a:t>Dalam</a:t>
            </a:r>
            <a:r>
              <a:rPr lang="en-US" sz="2300" dirty="0" smtClean="0"/>
              <a:t> </a:t>
            </a:r>
            <a:r>
              <a:rPr lang="en-US" sz="2300" dirty="0" err="1" smtClean="0"/>
              <a:t>fungsi</a:t>
            </a:r>
            <a:r>
              <a:rPr lang="en-US" sz="2300" dirty="0" smtClean="0"/>
              <a:t> main () </a:t>
            </a:r>
            <a:r>
              <a:rPr lang="en-US" sz="2300" dirty="0" err="1" smtClean="0"/>
              <a:t>dan</a:t>
            </a:r>
            <a:r>
              <a:rPr lang="en-US" sz="2300" dirty="0" smtClean="0"/>
              <a:t> </a:t>
            </a:r>
            <a:r>
              <a:rPr lang="en-US" sz="2300" dirty="0" err="1" smtClean="0"/>
              <a:t>juga</a:t>
            </a:r>
            <a:r>
              <a:rPr lang="en-US" sz="2300" dirty="0" smtClean="0"/>
              <a:t> </a:t>
            </a:r>
            <a:r>
              <a:rPr lang="en-US" sz="2300" dirty="0" err="1" smtClean="0"/>
              <a:t>dalam</a:t>
            </a:r>
            <a:r>
              <a:rPr lang="en-US" sz="2300" dirty="0" smtClean="0"/>
              <a:t> </a:t>
            </a:r>
            <a:r>
              <a:rPr lang="en-US" sz="2300" dirty="0" err="1" smtClean="0"/>
              <a:t>fungsi</a:t>
            </a:r>
            <a:r>
              <a:rPr lang="en-US" sz="2300" dirty="0" smtClean="0"/>
              <a:t> TAMBAH(), </a:t>
            </a:r>
            <a:r>
              <a:rPr lang="en-US" sz="2300" dirty="0" err="1" smtClean="0"/>
              <a:t>tidak</a:t>
            </a:r>
            <a:r>
              <a:rPr lang="en-US" sz="2300" dirty="0" smtClean="0"/>
              <a:t> </a:t>
            </a:r>
            <a:r>
              <a:rPr lang="en-US" sz="2300" dirty="0" err="1" smtClean="0"/>
              <a:t>disiapkan</a:t>
            </a:r>
            <a:r>
              <a:rPr lang="en-US" sz="2300" dirty="0" smtClean="0"/>
              <a:t> </a:t>
            </a:r>
            <a:r>
              <a:rPr lang="en-US" sz="2300" dirty="0" err="1" smtClean="0"/>
              <a:t>variabel</a:t>
            </a:r>
            <a:r>
              <a:rPr lang="en-US" sz="2300" dirty="0" smtClean="0"/>
              <a:t>, </a:t>
            </a:r>
            <a:r>
              <a:rPr lang="en-US" sz="2300" dirty="0" err="1" smtClean="0"/>
              <a:t>sehingga</a:t>
            </a:r>
            <a:r>
              <a:rPr lang="en-US" sz="2300" dirty="0" smtClean="0"/>
              <a:t> </a:t>
            </a:r>
            <a:r>
              <a:rPr lang="en-US" sz="2300" dirty="0" err="1" smtClean="0"/>
              <a:t>semua</a:t>
            </a:r>
            <a:r>
              <a:rPr lang="en-US" sz="2300" dirty="0" smtClean="0"/>
              <a:t> </a:t>
            </a:r>
            <a:r>
              <a:rPr lang="en-US" sz="2300" dirty="0" err="1" smtClean="0"/>
              <a:t>variabel</a:t>
            </a:r>
            <a:r>
              <a:rPr lang="en-US" sz="2300" dirty="0" smtClean="0"/>
              <a:t> </a:t>
            </a:r>
            <a:r>
              <a:rPr lang="en-US" sz="2300" dirty="0" err="1" smtClean="0"/>
              <a:t>diambil</a:t>
            </a:r>
            <a:r>
              <a:rPr lang="en-US" sz="2300" dirty="0" smtClean="0"/>
              <a:t> </a:t>
            </a:r>
            <a:r>
              <a:rPr lang="en-US" sz="2300" dirty="0" err="1" smtClean="0"/>
              <a:t>dari</a:t>
            </a:r>
            <a:r>
              <a:rPr lang="en-US" sz="2300" dirty="0" smtClean="0"/>
              <a:t> </a:t>
            </a:r>
            <a:r>
              <a:rPr lang="en-US" sz="2300" dirty="0" err="1" smtClean="0"/>
              <a:t>variabel</a:t>
            </a:r>
            <a:r>
              <a:rPr lang="en-US" sz="2300" dirty="0" smtClean="0"/>
              <a:t> GLOBAL.</a:t>
            </a:r>
          </a:p>
          <a:p>
            <a:pPr marL="626986" lvl="1" indent="-261244">
              <a:spcBef>
                <a:spcPts val="423"/>
              </a:spcBef>
              <a:buClr>
                <a:schemeClr val="accent2"/>
              </a:buClr>
              <a:buSzPct val="85000"/>
              <a:buFont typeface="Wingdings 2"/>
              <a:buChar char=""/>
              <a:defRPr/>
            </a:pPr>
            <a:r>
              <a:rPr lang="en-US" sz="2300" dirty="0" err="1" smtClean="0"/>
              <a:t>Dalam</a:t>
            </a:r>
            <a:r>
              <a:rPr lang="en-US" sz="2300" dirty="0" smtClean="0"/>
              <a:t> </a:t>
            </a:r>
            <a:r>
              <a:rPr lang="en-US" sz="2300" dirty="0" err="1" smtClean="0"/>
              <a:t>fungsi</a:t>
            </a:r>
            <a:r>
              <a:rPr lang="en-US" sz="2300" dirty="0" smtClean="0"/>
              <a:t> main() </a:t>
            </a:r>
            <a:r>
              <a:rPr lang="en-US" sz="2300" dirty="0" err="1" smtClean="0"/>
              <a:t>ada</a:t>
            </a:r>
            <a:r>
              <a:rPr lang="en-US" sz="2300" dirty="0" smtClean="0"/>
              <a:t> </a:t>
            </a:r>
            <a:r>
              <a:rPr lang="en-US" sz="2300" dirty="0" err="1" smtClean="0"/>
              <a:t>disiapkan</a:t>
            </a:r>
            <a:r>
              <a:rPr lang="en-US" sz="2300" dirty="0" smtClean="0"/>
              <a:t> </a:t>
            </a:r>
            <a:r>
              <a:rPr lang="en-US" sz="2300" dirty="0" err="1" smtClean="0"/>
              <a:t>variabel</a:t>
            </a:r>
            <a:r>
              <a:rPr lang="en-US" sz="2300" dirty="0" smtClean="0"/>
              <a:t> A </a:t>
            </a:r>
            <a:r>
              <a:rPr lang="en-US" sz="2300" dirty="0" err="1" smtClean="0"/>
              <a:t>dan</a:t>
            </a:r>
            <a:r>
              <a:rPr lang="en-US" sz="2300" dirty="0" smtClean="0"/>
              <a:t> B, </a:t>
            </a:r>
            <a:r>
              <a:rPr lang="en-US" sz="2300" dirty="0" err="1" smtClean="0"/>
              <a:t>sehingga</a:t>
            </a:r>
            <a:r>
              <a:rPr lang="en-US" sz="2300" dirty="0" smtClean="0"/>
              <a:t> yang </a:t>
            </a:r>
            <a:r>
              <a:rPr lang="en-US" sz="2300" dirty="0" err="1" smtClean="0"/>
              <a:t>diisi</a:t>
            </a:r>
            <a:r>
              <a:rPr lang="en-US" sz="2300" dirty="0" smtClean="0"/>
              <a:t> </a:t>
            </a:r>
            <a:r>
              <a:rPr lang="en-US" sz="2300" dirty="0" err="1" smtClean="0"/>
              <a:t>dengan</a:t>
            </a:r>
            <a:r>
              <a:rPr lang="en-US" sz="2300" dirty="0" smtClean="0"/>
              <a:t> 5 </a:t>
            </a:r>
            <a:r>
              <a:rPr lang="en-US" sz="2300" dirty="0" err="1" smtClean="0"/>
              <a:t>dan</a:t>
            </a:r>
            <a:r>
              <a:rPr lang="en-US" sz="2300" dirty="0" smtClean="0"/>
              <a:t> 2 </a:t>
            </a:r>
            <a:r>
              <a:rPr lang="en-US" sz="2300" dirty="0" err="1" smtClean="0"/>
              <a:t>adalah</a:t>
            </a:r>
            <a:r>
              <a:rPr lang="en-US" sz="2300" dirty="0" smtClean="0"/>
              <a:t> A </a:t>
            </a:r>
            <a:r>
              <a:rPr lang="en-US" sz="2300" dirty="0" err="1" smtClean="0"/>
              <a:t>dan</a:t>
            </a:r>
            <a:r>
              <a:rPr lang="en-US" sz="2300" dirty="0" smtClean="0"/>
              <a:t> B yang </a:t>
            </a:r>
            <a:r>
              <a:rPr lang="en-US" sz="2300" dirty="0" err="1" smtClean="0"/>
              <a:t>ada</a:t>
            </a:r>
            <a:r>
              <a:rPr lang="en-US" sz="2300" dirty="0" smtClean="0"/>
              <a:t> </a:t>
            </a:r>
            <a:r>
              <a:rPr lang="en-US" sz="2300" dirty="0" err="1" smtClean="0"/>
              <a:t>dalam</a:t>
            </a:r>
            <a:r>
              <a:rPr lang="en-US" sz="2300" dirty="0" smtClean="0"/>
              <a:t> </a:t>
            </a:r>
            <a:r>
              <a:rPr lang="en-US" sz="2300" dirty="0" err="1" smtClean="0"/>
              <a:t>fungsi</a:t>
            </a:r>
            <a:r>
              <a:rPr lang="en-US" sz="2300" dirty="0" smtClean="0"/>
              <a:t> main(), </a:t>
            </a:r>
            <a:r>
              <a:rPr lang="en-US" sz="2300" dirty="0" err="1" smtClean="0"/>
              <a:t>variabel</a:t>
            </a:r>
            <a:r>
              <a:rPr lang="en-US" sz="2300" dirty="0" smtClean="0"/>
              <a:t> local yang </a:t>
            </a:r>
            <a:r>
              <a:rPr lang="en-US" sz="2300" dirty="0" err="1" smtClean="0"/>
              <a:t>dimilikinya</a:t>
            </a:r>
            <a:r>
              <a:rPr lang="en-US" sz="2300" dirty="0" smtClean="0"/>
              <a:t> </a:t>
            </a:r>
            <a:r>
              <a:rPr lang="en-US" sz="2300" dirty="0" err="1" smtClean="0"/>
              <a:t>sendiri</a:t>
            </a:r>
            <a:r>
              <a:rPr lang="en-US" sz="2300" dirty="0" smtClean="0"/>
              <a:t>.</a:t>
            </a:r>
          </a:p>
          <a:p>
            <a:pPr marL="626986" lvl="1" indent="-261244">
              <a:spcBef>
                <a:spcPts val="423"/>
              </a:spcBef>
              <a:buClr>
                <a:schemeClr val="accent2"/>
              </a:buClr>
              <a:buSzPct val="85000"/>
              <a:buFont typeface="Wingdings 2"/>
              <a:buChar char=""/>
              <a:defRPr/>
            </a:pPr>
            <a:r>
              <a:rPr lang="en-US" sz="2300" dirty="0" err="1" smtClean="0"/>
              <a:t>Fungsi</a:t>
            </a:r>
            <a:r>
              <a:rPr lang="en-US" sz="2300" dirty="0" smtClean="0"/>
              <a:t> TAMBAH() </a:t>
            </a:r>
            <a:r>
              <a:rPr lang="en-US" sz="2300" dirty="0" err="1" smtClean="0"/>
              <a:t>tidak</a:t>
            </a:r>
            <a:r>
              <a:rPr lang="en-US" sz="2300" dirty="0" smtClean="0"/>
              <a:t> </a:t>
            </a:r>
            <a:r>
              <a:rPr lang="en-US" sz="2300" dirty="0" err="1" smtClean="0"/>
              <a:t>menyiapkan</a:t>
            </a:r>
            <a:r>
              <a:rPr lang="en-US" sz="2300" dirty="0" smtClean="0"/>
              <a:t> </a:t>
            </a:r>
            <a:r>
              <a:rPr lang="en-US" sz="2300" dirty="0" err="1" smtClean="0"/>
              <a:t>variabel</a:t>
            </a:r>
            <a:r>
              <a:rPr lang="en-US" sz="2300" dirty="0" smtClean="0"/>
              <a:t> A, B, </a:t>
            </a:r>
            <a:r>
              <a:rPr lang="en-US" sz="2300" dirty="0" err="1" smtClean="0"/>
              <a:t>dan</a:t>
            </a:r>
            <a:r>
              <a:rPr lang="en-US" sz="2300" dirty="0" smtClean="0"/>
              <a:t> T, </a:t>
            </a:r>
            <a:r>
              <a:rPr lang="en-US" sz="2300" dirty="0" err="1" smtClean="0"/>
              <a:t>sehingga</a:t>
            </a:r>
            <a:r>
              <a:rPr lang="en-US" sz="2300" dirty="0" smtClean="0"/>
              <a:t> </a:t>
            </a:r>
            <a:r>
              <a:rPr lang="en-US" sz="2300" dirty="0" err="1" smtClean="0"/>
              <a:t>variabel</a:t>
            </a:r>
            <a:r>
              <a:rPr lang="en-US" sz="2300" dirty="0" smtClean="0"/>
              <a:t> A, B, </a:t>
            </a:r>
            <a:r>
              <a:rPr lang="en-US" sz="2300" dirty="0" err="1" smtClean="0"/>
              <a:t>dan</a:t>
            </a:r>
            <a:r>
              <a:rPr lang="en-US" sz="2300" dirty="0" smtClean="0"/>
              <a:t> T </a:t>
            </a:r>
            <a:r>
              <a:rPr lang="en-US" sz="2300" dirty="0" err="1" smtClean="0"/>
              <a:t>diambil</a:t>
            </a:r>
            <a:r>
              <a:rPr lang="en-US" sz="2300" dirty="0" smtClean="0"/>
              <a:t> </a:t>
            </a:r>
            <a:r>
              <a:rPr lang="en-US" sz="2300" dirty="0" err="1" smtClean="0"/>
              <a:t>dari</a:t>
            </a:r>
            <a:r>
              <a:rPr lang="en-US" sz="2300" dirty="0" smtClean="0"/>
              <a:t> </a:t>
            </a:r>
            <a:r>
              <a:rPr lang="en-US" sz="2300" dirty="0" err="1" smtClean="0"/>
              <a:t>variabel</a:t>
            </a:r>
            <a:r>
              <a:rPr lang="en-US" sz="2300" dirty="0" smtClean="0"/>
              <a:t> GLOBAL. </a:t>
            </a:r>
            <a:r>
              <a:rPr lang="en-US" sz="2300" dirty="0" err="1" smtClean="0"/>
              <a:t>Dalam</a:t>
            </a:r>
            <a:r>
              <a:rPr lang="en-US" sz="2300" dirty="0" smtClean="0"/>
              <a:t> </a:t>
            </a:r>
            <a:r>
              <a:rPr lang="en-US" sz="2300" dirty="0" err="1" smtClean="0"/>
              <a:t>kelompok</a:t>
            </a:r>
            <a:r>
              <a:rPr lang="en-US" sz="2300" dirty="0" smtClean="0"/>
              <a:t> </a:t>
            </a:r>
            <a:r>
              <a:rPr lang="en-US" sz="2300" dirty="0" err="1" smtClean="0"/>
              <a:t>variabel</a:t>
            </a:r>
            <a:r>
              <a:rPr lang="en-US" sz="2300" dirty="0" smtClean="0"/>
              <a:t> GLOBAL </a:t>
            </a:r>
            <a:r>
              <a:rPr lang="en-US" sz="2300" dirty="0" err="1" smtClean="0"/>
              <a:t>memang</a:t>
            </a:r>
            <a:r>
              <a:rPr lang="en-US" sz="2300" dirty="0" smtClean="0"/>
              <a:t> </a:t>
            </a:r>
            <a:r>
              <a:rPr lang="en-US" sz="2300" dirty="0" err="1" smtClean="0"/>
              <a:t>ada</a:t>
            </a:r>
            <a:r>
              <a:rPr lang="en-US" sz="2300" dirty="0" smtClean="0"/>
              <a:t> </a:t>
            </a:r>
            <a:r>
              <a:rPr lang="en-US" sz="2300" dirty="0" err="1" smtClean="0"/>
              <a:t>variabel</a:t>
            </a:r>
            <a:r>
              <a:rPr lang="en-US" sz="2300" dirty="0" smtClean="0"/>
              <a:t> A,B, </a:t>
            </a:r>
            <a:r>
              <a:rPr lang="en-US" sz="2300" dirty="0" err="1" smtClean="0"/>
              <a:t>dan</a:t>
            </a:r>
            <a:r>
              <a:rPr lang="en-US" sz="2300" dirty="0" smtClean="0"/>
              <a:t> T, </a:t>
            </a:r>
            <a:r>
              <a:rPr lang="en-US" sz="2300" dirty="0" err="1" smtClean="0"/>
              <a:t>sehingga</a:t>
            </a:r>
            <a:r>
              <a:rPr lang="en-US" sz="2300" dirty="0" smtClean="0"/>
              <a:t> </a:t>
            </a:r>
            <a:r>
              <a:rPr lang="en-US" sz="2300" dirty="0" err="1" smtClean="0"/>
              <a:t>proses</a:t>
            </a:r>
            <a:r>
              <a:rPr lang="en-US" sz="2300" dirty="0" smtClean="0"/>
              <a:t> </a:t>
            </a:r>
            <a:r>
              <a:rPr lang="en-US" sz="2300" dirty="0" err="1" smtClean="0"/>
              <a:t>dalam</a:t>
            </a:r>
            <a:r>
              <a:rPr lang="en-US" sz="2300" dirty="0" smtClean="0"/>
              <a:t> </a:t>
            </a:r>
            <a:r>
              <a:rPr lang="en-US" sz="2300" dirty="0" err="1" smtClean="0"/>
              <a:t>fungsi</a:t>
            </a:r>
            <a:r>
              <a:rPr lang="en-US" sz="2300" dirty="0" smtClean="0"/>
              <a:t> TAMBAH() </a:t>
            </a:r>
            <a:r>
              <a:rPr lang="en-US" sz="2300" dirty="0" err="1" smtClean="0"/>
              <a:t>tidak</a:t>
            </a:r>
            <a:r>
              <a:rPr lang="en-US" sz="2300" dirty="0" smtClean="0"/>
              <a:t> error, </a:t>
            </a:r>
            <a:r>
              <a:rPr lang="en-US" sz="2300" dirty="0" err="1" smtClean="0"/>
              <a:t>hanya</a:t>
            </a:r>
            <a:r>
              <a:rPr lang="en-US" sz="2300" dirty="0" smtClean="0"/>
              <a:t> </a:t>
            </a:r>
            <a:r>
              <a:rPr lang="en-US" sz="2300" dirty="0" err="1" smtClean="0"/>
              <a:t>isi</a:t>
            </a:r>
            <a:r>
              <a:rPr lang="en-US" sz="2300" dirty="0" smtClean="0"/>
              <a:t> </a:t>
            </a:r>
            <a:r>
              <a:rPr lang="en-US" sz="2300" dirty="0" err="1" smtClean="0"/>
              <a:t>variabel</a:t>
            </a:r>
            <a:r>
              <a:rPr lang="en-US" sz="2300" dirty="0" smtClean="0"/>
              <a:t> A, B, </a:t>
            </a:r>
            <a:r>
              <a:rPr lang="en-US" sz="2300" dirty="0" err="1" smtClean="0"/>
              <a:t>dan</a:t>
            </a:r>
            <a:r>
              <a:rPr lang="en-US" sz="2300" dirty="0" smtClean="0"/>
              <a:t> T yang </a:t>
            </a:r>
            <a:r>
              <a:rPr lang="en-US" sz="2300" dirty="0" err="1" smtClean="0"/>
              <a:t>ada</a:t>
            </a:r>
            <a:r>
              <a:rPr lang="en-US" sz="2300" dirty="0" smtClean="0"/>
              <a:t> </a:t>
            </a:r>
            <a:r>
              <a:rPr lang="en-US" sz="2300" dirty="0" err="1" smtClean="0"/>
              <a:t>dalam</a:t>
            </a:r>
            <a:r>
              <a:rPr lang="en-US" sz="2300" dirty="0" smtClean="0"/>
              <a:t> </a:t>
            </a:r>
            <a:r>
              <a:rPr lang="en-US" sz="2300" dirty="0" err="1" smtClean="0"/>
              <a:t>kelompok</a:t>
            </a:r>
            <a:r>
              <a:rPr lang="en-US" sz="2300" dirty="0" smtClean="0"/>
              <a:t> </a:t>
            </a:r>
            <a:r>
              <a:rPr lang="en-US" sz="2300" dirty="0" err="1" smtClean="0"/>
              <a:t>variabel</a:t>
            </a:r>
            <a:r>
              <a:rPr lang="en-US" sz="2300" dirty="0" smtClean="0"/>
              <a:t> GLOBAL </a:t>
            </a:r>
            <a:r>
              <a:rPr lang="en-US" sz="2300" dirty="0" err="1" smtClean="0"/>
              <a:t>dan</a:t>
            </a:r>
            <a:r>
              <a:rPr lang="en-US" sz="2300" dirty="0" smtClean="0"/>
              <a:t> </a:t>
            </a:r>
            <a:r>
              <a:rPr lang="en-US" sz="2300" dirty="0" err="1" smtClean="0"/>
              <a:t>nilainya</a:t>
            </a:r>
            <a:r>
              <a:rPr lang="en-US" sz="2300" dirty="0" smtClean="0"/>
              <a:t> </a:t>
            </a:r>
            <a:r>
              <a:rPr lang="en-US" sz="2300" dirty="0" err="1" smtClean="0"/>
              <a:t>tidak</a:t>
            </a:r>
            <a:r>
              <a:rPr lang="en-US" sz="2300" dirty="0" smtClean="0"/>
              <a:t> </a:t>
            </a:r>
            <a:r>
              <a:rPr lang="en-US" sz="2300" dirty="0" err="1" smtClean="0"/>
              <a:t>diketahui</a:t>
            </a:r>
            <a:r>
              <a:rPr lang="en-US" sz="2300" dirty="0" smtClean="0"/>
              <a:t> (</a:t>
            </a:r>
            <a:r>
              <a:rPr lang="en-US" sz="2300" dirty="0" err="1" smtClean="0"/>
              <a:t>berisi</a:t>
            </a:r>
            <a:r>
              <a:rPr lang="en-US" sz="2300" dirty="0" smtClean="0"/>
              <a:t> </a:t>
            </a:r>
            <a:r>
              <a:rPr lang="en-US" sz="2300" dirty="0" err="1" smtClean="0"/>
              <a:t>nilai</a:t>
            </a:r>
            <a:r>
              <a:rPr lang="en-US" sz="2300" dirty="0" smtClean="0"/>
              <a:t> </a:t>
            </a:r>
            <a:r>
              <a:rPr lang="en-US" sz="2300" dirty="0" err="1" smtClean="0"/>
              <a:t>interger</a:t>
            </a:r>
            <a:r>
              <a:rPr lang="en-US" sz="2300" dirty="0" smtClean="0"/>
              <a:t> </a:t>
            </a:r>
            <a:r>
              <a:rPr lang="en-US" sz="2300" dirty="0" err="1" smtClean="0"/>
              <a:t>sembarang</a:t>
            </a:r>
            <a:r>
              <a:rPr lang="en-US" sz="2300" dirty="0" smtClean="0"/>
              <a:t>)</a:t>
            </a:r>
            <a:endParaRPr lang="en-US" sz="23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5780" y="518160"/>
            <a:ext cx="8938260" cy="570336"/>
          </a:xfrm>
        </p:spPr>
        <p:txBody>
          <a:bodyPr>
            <a:noAutofit/>
          </a:bodyPr>
          <a:lstStyle/>
          <a:p>
            <a:r>
              <a:rPr lang="en-US" sz="3700" b="1" dirty="0" smtClean="0"/>
              <a:t>Passing </a:t>
            </a:r>
            <a:r>
              <a:rPr lang="en-US" sz="3700" b="1" dirty="0" err="1" smtClean="0"/>
              <a:t>variabel</a:t>
            </a:r>
            <a:r>
              <a:rPr lang="en-US" sz="3700" b="1" dirty="0" smtClean="0"/>
              <a:t> (passing by Value)</a:t>
            </a:r>
            <a:endParaRPr lang="en-US" sz="3700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613410" y="1640840"/>
            <a:ext cx="9113520" cy="777240"/>
          </a:xfrm>
        </p:spPr>
        <p:txBody>
          <a:bodyPr>
            <a:normAutofit/>
          </a:bodyPr>
          <a:lstStyle/>
          <a:p>
            <a:r>
              <a:rPr lang="en-US" sz="3700" b="1" dirty="0" err="1" smtClean="0"/>
              <a:t>Variabel</a:t>
            </a:r>
            <a:r>
              <a:rPr lang="en-US" sz="3700" b="1" dirty="0" smtClean="0"/>
              <a:t> Parameter </a:t>
            </a:r>
            <a:r>
              <a:rPr lang="en-US" sz="3700" b="1" dirty="0" err="1" smtClean="0"/>
              <a:t>dan</a:t>
            </a:r>
            <a:r>
              <a:rPr lang="en-US" sz="3700" b="1" dirty="0" smtClean="0"/>
              <a:t> </a:t>
            </a:r>
            <a:r>
              <a:rPr lang="en-US" sz="3700" b="1" dirty="0" err="1" smtClean="0"/>
              <a:t>Variabel</a:t>
            </a:r>
            <a:r>
              <a:rPr lang="en-US" sz="3700" b="1" dirty="0" smtClean="0"/>
              <a:t> Argument</a:t>
            </a:r>
            <a:endParaRPr lang="en-US" sz="3700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876300" y="2512065"/>
            <a:ext cx="9288780" cy="4660612"/>
          </a:xfrm>
          <a:prstGeom prst="rect">
            <a:avLst/>
          </a:prstGeom>
          <a:noFill/>
        </p:spPr>
        <p:txBody>
          <a:bodyPr wrap="square" lIns="104498" tIns="52249" rIns="104498" bIns="52249" rtlCol="0">
            <a:spAutoFit/>
          </a:bodyPr>
          <a:lstStyle/>
          <a:p>
            <a:r>
              <a:rPr lang="en-US" sz="3700" dirty="0" smtClean="0"/>
              <a:t>Calling function </a:t>
            </a:r>
            <a:r>
              <a:rPr lang="en-US" sz="3700" dirty="0" err="1" smtClean="0"/>
              <a:t>dapat</a:t>
            </a:r>
            <a:r>
              <a:rPr lang="en-US" sz="3700" dirty="0" smtClean="0"/>
              <a:t> </a:t>
            </a:r>
            <a:r>
              <a:rPr lang="en-US" sz="3700" dirty="0" err="1" smtClean="0"/>
              <a:t>mengirimkan</a:t>
            </a:r>
            <a:r>
              <a:rPr lang="en-US" sz="3700" dirty="0" smtClean="0"/>
              <a:t> (passing) </a:t>
            </a:r>
            <a:r>
              <a:rPr lang="en-US" sz="3700" dirty="0" err="1" smtClean="0"/>
              <a:t>suatu</a:t>
            </a:r>
            <a:r>
              <a:rPr lang="en-US" sz="3700" dirty="0" smtClean="0"/>
              <a:t> </a:t>
            </a:r>
            <a:r>
              <a:rPr lang="en-US" sz="3700" dirty="0" err="1" smtClean="0"/>
              <a:t>nilai</a:t>
            </a:r>
            <a:r>
              <a:rPr lang="en-US" sz="3700" dirty="0" smtClean="0"/>
              <a:t> </a:t>
            </a:r>
            <a:r>
              <a:rPr lang="en-US" sz="3700" dirty="0" err="1" smtClean="0"/>
              <a:t>ke</a:t>
            </a:r>
            <a:r>
              <a:rPr lang="en-US" sz="3700" dirty="0" smtClean="0"/>
              <a:t> Called Function. </a:t>
            </a:r>
            <a:r>
              <a:rPr lang="en-US" sz="3700" dirty="0" err="1" smtClean="0"/>
              <a:t>Bila</a:t>
            </a:r>
            <a:r>
              <a:rPr lang="en-US" sz="3700" dirty="0" smtClean="0"/>
              <a:t> </a:t>
            </a:r>
            <a:r>
              <a:rPr lang="en-US" sz="3700" dirty="0" err="1" smtClean="0"/>
              <a:t>nilai</a:t>
            </a:r>
            <a:r>
              <a:rPr lang="en-US" sz="3700" dirty="0" smtClean="0"/>
              <a:t> yang </a:t>
            </a:r>
            <a:r>
              <a:rPr lang="en-US" sz="3700" dirty="0" err="1" smtClean="0"/>
              <a:t>dikirim</a:t>
            </a:r>
            <a:r>
              <a:rPr lang="en-US" sz="3700" dirty="0" smtClean="0"/>
              <a:t> </a:t>
            </a:r>
            <a:r>
              <a:rPr lang="en-US" sz="3700" dirty="0" err="1" smtClean="0"/>
              <a:t>adalah</a:t>
            </a:r>
            <a:r>
              <a:rPr lang="en-US" sz="3700" dirty="0" smtClean="0"/>
              <a:t> </a:t>
            </a:r>
            <a:r>
              <a:rPr lang="en-US" sz="3700" dirty="0" err="1" smtClean="0"/>
              <a:t>nilai</a:t>
            </a:r>
            <a:r>
              <a:rPr lang="en-US" sz="3700" dirty="0" smtClean="0"/>
              <a:t> </a:t>
            </a:r>
            <a:r>
              <a:rPr lang="en-US" sz="3700" dirty="0" err="1" smtClean="0"/>
              <a:t>atau</a:t>
            </a:r>
            <a:r>
              <a:rPr lang="en-US" sz="3700" dirty="0" smtClean="0"/>
              <a:t> data yang </a:t>
            </a:r>
            <a:r>
              <a:rPr lang="en-US" sz="3700" dirty="0" err="1" smtClean="0"/>
              <a:t>akan</a:t>
            </a:r>
            <a:r>
              <a:rPr lang="en-US" sz="3700" dirty="0" smtClean="0"/>
              <a:t> </a:t>
            </a:r>
            <a:r>
              <a:rPr lang="en-US" sz="3700" dirty="0" err="1" smtClean="0"/>
              <a:t>diproses</a:t>
            </a:r>
            <a:r>
              <a:rPr lang="en-US" sz="3700" dirty="0" smtClean="0"/>
              <a:t>., </a:t>
            </a:r>
            <a:r>
              <a:rPr lang="en-US" sz="3700" dirty="0" err="1" smtClean="0"/>
              <a:t>maka</a:t>
            </a:r>
            <a:r>
              <a:rPr lang="en-US" sz="3700" dirty="0" smtClean="0"/>
              <a:t> </a:t>
            </a:r>
            <a:r>
              <a:rPr lang="en-US" sz="3700" dirty="0" err="1" smtClean="0"/>
              <a:t>pengiriman</a:t>
            </a:r>
            <a:r>
              <a:rPr lang="en-US" sz="3700" dirty="0" smtClean="0"/>
              <a:t> </a:t>
            </a:r>
            <a:r>
              <a:rPr lang="en-US" sz="3700" dirty="0" err="1" smtClean="0"/>
              <a:t>nilai</a:t>
            </a:r>
            <a:r>
              <a:rPr lang="en-US" sz="3700" dirty="0" smtClean="0"/>
              <a:t> </a:t>
            </a:r>
            <a:r>
              <a:rPr lang="en-US" sz="3700" dirty="0" err="1" smtClean="0"/>
              <a:t>tersebut</a:t>
            </a:r>
            <a:r>
              <a:rPr lang="en-US" sz="3700" dirty="0" smtClean="0"/>
              <a:t> </a:t>
            </a:r>
            <a:r>
              <a:rPr lang="en-US" sz="3700" dirty="0" err="1" smtClean="0"/>
              <a:t>disebut</a:t>
            </a:r>
            <a:r>
              <a:rPr lang="en-US" sz="3700" dirty="0" smtClean="0"/>
              <a:t> </a:t>
            </a:r>
            <a:r>
              <a:rPr lang="en-US" sz="3700" b="1" dirty="0" smtClean="0"/>
              <a:t>passing by value</a:t>
            </a:r>
            <a:r>
              <a:rPr lang="en-US" sz="3700" dirty="0" smtClean="0"/>
              <a:t>. </a:t>
            </a:r>
            <a:r>
              <a:rPr lang="en-US" sz="3700" dirty="0" err="1" smtClean="0"/>
              <a:t>Bila</a:t>
            </a:r>
            <a:r>
              <a:rPr lang="en-US" sz="3700" dirty="0" smtClean="0"/>
              <a:t> </a:t>
            </a:r>
            <a:r>
              <a:rPr lang="en-US" sz="3700" dirty="0" err="1" smtClean="0"/>
              <a:t>nilai</a:t>
            </a:r>
            <a:r>
              <a:rPr lang="en-US" sz="3700" dirty="0" smtClean="0"/>
              <a:t> yang </a:t>
            </a:r>
            <a:r>
              <a:rPr lang="en-US" sz="3700" dirty="0" err="1" smtClean="0"/>
              <a:t>dikirim</a:t>
            </a:r>
            <a:r>
              <a:rPr lang="en-US" sz="3700" dirty="0" smtClean="0"/>
              <a:t> </a:t>
            </a:r>
            <a:r>
              <a:rPr lang="en-US" sz="3700" dirty="0" err="1" smtClean="0"/>
              <a:t>berupa</a:t>
            </a:r>
            <a:r>
              <a:rPr lang="en-US" sz="3700" dirty="0" smtClean="0"/>
              <a:t> </a:t>
            </a:r>
            <a:r>
              <a:rPr lang="en-US" sz="3700" dirty="0" err="1" smtClean="0"/>
              <a:t>nilai</a:t>
            </a:r>
            <a:r>
              <a:rPr lang="en-US" sz="3700" dirty="0" smtClean="0"/>
              <a:t> pointer (</a:t>
            </a:r>
            <a:r>
              <a:rPr lang="en-US" sz="3700" dirty="0" err="1" smtClean="0"/>
              <a:t>bukan</a:t>
            </a:r>
            <a:r>
              <a:rPr lang="en-US" sz="3700" dirty="0" smtClean="0"/>
              <a:t> data) yang </a:t>
            </a:r>
            <a:r>
              <a:rPr lang="en-US" sz="3700" dirty="0" err="1" smtClean="0"/>
              <a:t>merefer</a:t>
            </a:r>
            <a:r>
              <a:rPr lang="en-US" sz="3700" dirty="0" smtClean="0"/>
              <a:t> </a:t>
            </a:r>
            <a:r>
              <a:rPr lang="en-US" sz="3700" dirty="0" err="1" smtClean="0"/>
              <a:t>ke</a:t>
            </a:r>
            <a:r>
              <a:rPr lang="en-US" sz="3700" dirty="0" smtClean="0"/>
              <a:t> </a:t>
            </a:r>
            <a:r>
              <a:rPr lang="en-US" sz="3700" dirty="0" err="1" smtClean="0"/>
              <a:t>suatu</a:t>
            </a:r>
            <a:r>
              <a:rPr lang="en-US" sz="3700" dirty="0" smtClean="0"/>
              <a:t> data, </a:t>
            </a:r>
            <a:r>
              <a:rPr lang="en-US" sz="3700" dirty="0" err="1" smtClean="0"/>
              <a:t>maka</a:t>
            </a:r>
            <a:r>
              <a:rPr lang="en-US" sz="3700" dirty="0" smtClean="0"/>
              <a:t> </a:t>
            </a:r>
            <a:r>
              <a:rPr lang="en-US" sz="3700" dirty="0" err="1" smtClean="0"/>
              <a:t>pengiriman</a:t>
            </a:r>
            <a:r>
              <a:rPr lang="en-US" sz="3700" dirty="0" smtClean="0"/>
              <a:t> </a:t>
            </a:r>
            <a:r>
              <a:rPr lang="en-US" sz="3700" dirty="0" err="1" smtClean="0"/>
              <a:t>tersebut</a:t>
            </a:r>
            <a:r>
              <a:rPr lang="en-US" sz="3700" dirty="0" smtClean="0"/>
              <a:t> </a:t>
            </a:r>
            <a:r>
              <a:rPr lang="en-US" sz="3700" dirty="0" err="1" smtClean="0"/>
              <a:t>disebut</a:t>
            </a:r>
            <a:r>
              <a:rPr lang="en-US" sz="3700" dirty="0" smtClean="0"/>
              <a:t> </a:t>
            </a:r>
            <a:r>
              <a:rPr lang="en-US" sz="3700" b="1" dirty="0" smtClean="0"/>
              <a:t>passing by reference</a:t>
            </a:r>
            <a:r>
              <a:rPr lang="en-US" sz="3700" dirty="0" smtClean="0"/>
              <a:t>.</a:t>
            </a:r>
          </a:p>
          <a:p>
            <a:endParaRPr lang="en-US" sz="37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3410" y="345440"/>
            <a:ext cx="8938260" cy="1295400"/>
          </a:xfrm>
        </p:spPr>
        <p:txBody>
          <a:bodyPr>
            <a:normAutofit fontScale="90000"/>
          </a:bodyPr>
          <a:lstStyle/>
          <a:p>
            <a:r>
              <a:rPr lang="en-US" u="sng" dirty="0" err="1" smtClean="0"/>
              <a:t>Contoh-contoh</a:t>
            </a:r>
            <a:r>
              <a:rPr lang="en-US" u="sng" dirty="0" smtClean="0"/>
              <a:t> </a:t>
            </a:r>
            <a:r>
              <a:rPr lang="en-US" u="sng" dirty="0" err="1" smtClean="0"/>
              <a:t>berikut</a:t>
            </a:r>
            <a:r>
              <a:rPr lang="en-US" u="sng" dirty="0" smtClean="0"/>
              <a:t> </a:t>
            </a:r>
            <a:r>
              <a:rPr lang="en-US" u="sng" dirty="0" err="1" smtClean="0"/>
              <a:t>mengenai</a:t>
            </a:r>
            <a:r>
              <a:rPr lang="en-US" u="sng" dirty="0" smtClean="0"/>
              <a:t> passing by value: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788670" y="1899920"/>
            <a:ext cx="8938260" cy="561340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sz="3200" b="1" dirty="0" smtClean="0">
                <a:latin typeface="Consolas" pitchFamily="49" charset="0"/>
              </a:rPr>
              <a:t>#include&lt;</a:t>
            </a:r>
            <a:r>
              <a:rPr lang="en-US" sz="3200" b="1" dirty="0" err="1" smtClean="0">
                <a:latin typeface="Consolas" pitchFamily="49" charset="0"/>
              </a:rPr>
              <a:t>iostream.h</a:t>
            </a:r>
            <a:r>
              <a:rPr lang="en-US" sz="3200" b="1" dirty="0" smtClean="0">
                <a:latin typeface="Consolas" pitchFamily="49" charset="0"/>
              </a:rPr>
              <a:t>&gt;</a:t>
            </a:r>
          </a:p>
          <a:p>
            <a:pPr>
              <a:buNone/>
            </a:pPr>
            <a:endParaRPr lang="en-US" sz="3200" b="1" dirty="0" smtClean="0">
              <a:latin typeface="Consolas" pitchFamily="49" charset="0"/>
            </a:endParaRPr>
          </a:p>
          <a:p>
            <a:pPr>
              <a:buNone/>
            </a:pPr>
            <a:r>
              <a:rPr lang="en-US" sz="3200" b="1" dirty="0" smtClean="0">
                <a:latin typeface="Consolas" pitchFamily="49" charset="0"/>
              </a:rPr>
              <a:t>void CETAK(</a:t>
            </a:r>
            <a:r>
              <a:rPr lang="en-US" sz="3200" b="1" dirty="0" err="1" smtClean="0">
                <a:latin typeface="Consolas" pitchFamily="49" charset="0"/>
              </a:rPr>
              <a:t>int</a:t>
            </a:r>
            <a:r>
              <a:rPr lang="en-US" sz="3200" b="1" dirty="0" smtClean="0">
                <a:latin typeface="Consolas" pitchFamily="49" charset="0"/>
              </a:rPr>
              <a:t> T);</a:t>
            </a:r>
          </a:p>
          <a:p>
            <a:pPr>
              <a:buNone/>
            </a:pPr>
            <a:r>
              <a:rPr lang="en-US" sz="3200" b="1" dirty="0" smtClean="0">
                <a:latin typeface="Consolas" pitchFamily="49" charset="0"/>
              </a:rPr>
              <a:t>void main()</a:t>
            </a:r>
          </a:p>
          <a:p>
            <a:pPr>
              <a:buNone/>
            </a:pPr>
            <a:r>
              <a:rPr lang="en-US" sz="3200" b="1" dirty="0" smtClean="0">
                <a:latin typeface="Consolas" pitchFamily="49" charset="0"/>
              </a:rPr>
              <a:t>{</a:t>
            </a:r>
          </a:p>
          <a:p>
            <a:pPr>
              <a:buNone/>
            </a:pPr>
            <a:r>
              <a:rPr lang="en-US" sz="3200" b="1" dirty="0" smtClean="0">
                <a:latin typeface="Consolas" pitchFamily="49" charset="0"/>
              </a:rPr>
              <a:t>	</a:t>
            </a:r>
            <a:r>
              <a:rPr lang="en-US" sz="3200" b="1" dirty="0" err="1" smtClean="0">
                <a:latin typeface="Consolas" pitchFamily="49" charset="0"/>
              </a:rPr>
              <a:t>int</a:t>
            </a:r>
            <a:r>
              <a:rPr lang="en-US" sz="3200" b="1" dirty="0" smtClean="0">
                <a:latin typeface="Consolas" pitchFamily="49" charset="0"/>
              </a:rPr>
              <a:t> A, B, T;</a:t>
            </a:r>
          </a:p>
          <a:p>
            <a:pPr>
              <a:buNone/>
            </a:pPr>
            <a:r>
              <a:rPr lang="en-US" sz="3200" b="1" dirty="0" smtClean="0">
                <a:latin typeface="Consolas" pitchFamily="49" charset="0"/>
              </a:rPr>
              <a:t>	A=5; B=2;</a:t>
            </a:r>
          </a:p>
          <a:p>
            <a:pPr>
              <a:buNone/>
            </a:pPr>
            <a:r>
              <a:rPr lang="en-US" sz="3200" b="1" dirty="0" smtClean="0">
                <a:latin typeface="Consolas" pitchFamily="49" charset="0"/>
              </a:rPr>
              <a:t>	T=A+B;</a:t>
            </a:r>
          </a:p>
          <a:p>
            <a:pPr>
              <a:buNone/>
            </a:pPr>
            <a:r>
              <a:rPr lang="en-US" sz="3200" b="1" dirty="0" smtClean="0">
                <a:latin typeface="Consolas" pitchFamily="49" charset="0"/>
              </a:rPr>
              <a:t>	CETAK(T);</a:t>
            </a:r>
          </a:p>
          <a:p>
            <a:pPr>
              <a:buNone/>
            </a:pPr>
            <a:r>
              <a:rPr lang="en-US" sz="3200" b="1" dirty="0" smtClean="0">
                <a:latin typeface="Consolas" pitchFamily="49" charset="0"/>
              </a:rPr>
              <a:t>}</a:t>
            </a:r>
          </a:p>
          <a:p>
            <a:pPr>
              <a:buNone/>
            </a:pPr>
            <a:r>
              <a:rPr lang="en-US" sz="3200" b="1" dirty="0" smtClean="0">
                <a:latin typeface="Consolas" pitchFamily="49" charset="0"/>
              </a:rPr>
              <a:t>void CETAK(</a:t>
            </a:r>
            <a:r>
              <a:rPr lang="en-US" sz="3200" b="1" dirty="0" err="1" smtClean="0">
                <a:latin typeface="Consolas" pitchFamily="49" charset="0"/>
              </a:rPr>
              <a:t>int</a:t>
            </a:r>
            <a:r>
              <a:rPr lang="en-US" sz="3200" b="1" dirty="0" smtClean="0">
                <a:latin typeface="Consolas" pitchFamily="49" charset="0"/>
              </a:rPr>
              <a:t> T)</a:t>
            </a:r>
          </a:p>
          <a:p>
            <a:pPr>
              <a:buNone/>
            </a:pPr>
            <a:r>
              <a:rPr lang="en-US" sz="3200" b="1" dirty="0" smtClean="0">
                <a:latin typeface="Consolas" pitchFamily="49" charset="0"/>
              </a:rPr>
              <a:t>{ </a:t>
            </a:r>
          </a:p>
          <a:p>
            <a:pPr>
              <a:buNone/>
            </a:pPr>
            <a:r>
              <a:rPr lang="en-US" sz="3200" b="1" dirty="0" smtClean="0">
                <a:latin typeface="Consolas" pitchFamily="49" charset="0"/>
              </a:rPr>
              <a:t>	</a:t>
            </a:r>
            <a:r>
              <a:rPr lang="en-US" sz="3200" b="1" dirty="0" err="1" smtClean="0">
                <a:latin typeface="Consolas" pitchFamily="49" charset="0"/>
              </a:rPr>
              <a:t>cout</a:t>
            </a:r>
            <a:r>
              <a:rPr lang="en-US" sz="3200" b="1" dirty="0" smtClean="0">
                <a:latin typeface="Consolas" pitchFamily="49" charset="0"/>
              </a:rPr>
              <a:t>&lt;&lt;T;</a:t>
            </a:r>
          </a:p>
          <a:p>
            <a:pPr>
              <a:buNone/>
            </a:pPr>
            <a:r>
              <a:rPr lang="en-US" sz="3200" b="1" dirty="0" smtClean="0">
                <a:latin typeface="Consolas" pitchFamily="49" charset="0"/>
              </a:rPr>
              <a:t>}</a:t>
            </a:r>
          </a:p>
          <a:p>
            <a:pPr>
              <a:buNone/>
            </a:pPr>
            <a:endParaRPr lang="en-US" sz="3200" b="1" dirty="0" smtClean="0">
              <a:latin typeface="Consolas" pitchFamily="49" charset="0"/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0520" y="259080"/>
            <a:ext cx="8938260" cy="1036320"/>
          </a:xfrm>
        </p:spPr>
        <p:txBody>
          <a:bodyPr/>
          <a:lstStyle/>
          <a:p>
            <a:r>
              <a:rPr lang="en-US" dirty="0" err="1" smtClean="0"/>
              <a:t>Pengantar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38150" y="1640840"/>
            <a:ext cx="9814560" cy="5786120"/>
          </a:xfrm>
        </p:spPr>
        <p:txBody>
          <a:bodyPr>
            <a:normAutofit/>
          </a:bodyPr>
          <a:lstStyle/>
          <a:p>
            <a:r>
              <a:rPr lang="en-US" sz="3700" dirty="0" err="1" smtClean="0"/>
              <a:t>Sebuah</a:t>
            </a:r>
            <a:r>
              <a:rPr lang="en-US" sz="3700" dirty="0" smtClean="0"/>
              <a:t> </a:t>
            </a:r>
            <a:r>
              <a:rPr lang="en-US" sz="3700" dirty="0" err="1" smtClean="0"/>
              <a:t>fungsi</a:t>
            </a:r>
            <a:r>
              <a:rPr lang="en-US" sz="3700" dirty="0" smtClean="0"/>
              <a:t> </a:t>
            </a:r>
            <a:r>
              <a:rPr lang="en-US" sz="3700" dirty="0" err="1" smtClean="0"/>
              <a:t>berisi</a:t>
            </a:r>
            <a:r>
              <a:rPr lang="en-US" sz="3700" dirty="0" smtClean="0"/>
              <a:t> </a:t>
            </a:r>
            <a:r>
              <a:rPr lang="en-US" sz="3700" dirty="0" err="1" smtClean="0"/>
              <a:t>sejumlah</a:t>
            </a:r>
            <a:r>
              <a:rPr lang="en-US" sz="3700" dirty="0" smtClean="0"/>
              <a:t> </a:t>
            </a:r>
            <a:r>
              <a:rPr lang="en-US" sz="3700" dirty="0" err="1" smtClean="0"/>
              <a:t>pernyataan</a:t>
            </a:r>
            <a:r>
              <a:rPr lang="en-US" sz="3700" dirty="0" smtClean="0"/>
              <a:t> yang </a:t>
            </a:r>
            <a:r>
              <a:rPr lang="en-US" sz="3700" dirty="0" err="1" smtClean="0"/>
              <a:t>dikemas</a:t>
            </a:r>
            <a:r>
              <a:rPr lang="en-US" sz="3700" dirty="0" smtClean="0"/>
              <a:t> </a:t>
            </a:r>
            <a:r>
              <a:rPr lang="en-US" sz="3700" dirty="0" err="1" smtClean="0"/>
              <a:t>dalam</a:t>
            </a:r>
            <a:r>
              <a:rPr lang="en-US" sz="3700" dirty="0" smtClean="0"/>
              <a:t> </a:t>
            </a:r>
            <a:r>
              <a:rPr lang="en-US" sz="3700" dirty="0" err="1" smtClean="0"/>
              <a:t>sebuah</a:t>
            </a:r>
            <a:r>
              <a:rPr lang="en-US" sz="3700" dirty="0" smtClean="0"/>
              <a:t> </a:t>
            </a:r>
            <a:r>
              <a:rPr lang="en-US" sz="3700" dirty="0" err="1" smtClean="0"/>
              <a:t>nama</a:t>
            </a:r>
            <a:r>
              <a:rPr lang="en-US" sz="3700" dirty="0" smtClean="0"/>
              <a:t>. </a:t>
            </a:r>
          </a:p>
          <a:p>
            <a:r>
              <a:rPr lang="en-US" sz="3700" dirty="0" err="1" smtClean="0"/>
              <a:t>Nama</a:t>
            </a:r>
            <a:r>
              <a:rPr lang="en-US" sz="3700" dirty="0" smtClean="0"/>
              <a:t> </a:t>
            </a:r>
            <a:r>
              <a:rPr lang="en-US" sz="3700" dirty="0" err="1" smtClean="0"/>
              <a:t>ini</a:t>
            </a:r>
            <a:r>
              <a:rPr lang="en-US" sz="3700" dirty="0" smtClean="0"/>
              <a:t> </a:t>
            </a:r>
            <a:r>
              <a:rPr lang="en-US" sz="3700" dirty="0" err="1" smtClean="0"/>
              <a:t>selanjutnya</a:t>
            </a:r>
            <a:r>
              <a:rPr lang="en-US" sz="3700" dirty="0" smtClean="0"/>
              <a:t> </a:t>
            </a:r>
            <a:r>
              <a:rPr lang="en-US" sz="3700" dirty="0" err="1" smtClean="0"/>
              <a:t>dapat</a:t>
            </a:r>
            <a:r>
              <a:rPr lang="en-US" sz="3700" dirty="0" smtClean="0"/>
              <a:t> </a:t>
            </a:r>
            <a:r>
              <a:rPr lang="en-US" sz="3700" dirty="0" err="1" smtClean="0"/>
              <a:t>dipanggil</a:t>
            </a:r>
            <a:r>
              <a:rPr lang="en-US" sz="3700" dirty="0" smtClean="0"/>
              <a:t> </a:t>
            </a:r>
            <a:r>
              <a:rPr lang="en-US" sz="3700" dirty="0" err="1" smtClean="0"/>
              <a:t>beberapa</a:t>
            </a:r>
            <a:r>
              <a:rPr lang="en-US" sz="3700" dirty="0" smtClean="0"/>
              <a:t> kali </a:t>
            </a:r>
            <a:r>
              <a:rPr lang="en-US" sz="3700" dirty="0" err="1" smtClean="0"/>
              <a:t>di</a:t>
            </a:r>
            <a:r>
              <a:rPr lang="en-US" sz="3700" dirty="0" smtClean="0"/>
              <a:t> </a:t>
            </a:r>
            <a:r>
              <a:rPr lang="en-US" sz="3700" dirty="0" err="1" smtClean="0"/>
              <a:t>beberapa</a:t>
            </a:r>
            <a:r>
              <a:rPr lang="en-US" sz="3700" dirty="0" smtClean="0"/>
              <a:t> </a:t>
            </a:r>
            <a:r>
              <a:rPr lang="en-US" sz="3700" dirty="0" err="1" smtClean="0"/>
              <a:t>tempat</a:t>
            </a:r>
            <a:r>
              <a:rPr lang="en-US" sz="3700" dirty="0" smtClean="0"/>
              <a:t> </a:t>
            </a:r>
            <a:r>
              <a:rPr lang="en-US" sz="3700" dirty="0" err="1" smtClean="0"/>
              <a:t>dalam</a:t>
            </a:r>
            <a:r>
              <a:rPr lang="en-US" sz="3700" dirty="0" smtClean="0"/>
              <a:t> program</a:t>
            </a:r>
          </a:p>
          <a:p>
            <a:r>
              <a:rPr lang="en-US" sz="3700" dirty="0" err="1" smtClean="0"/>
              <a:t>Tujuan</a:t>
            </a:r>
            <a:r>
              <a:rPr lang="en-US" sz="3700" dirty="0" smtClean="0"/>
              <a:t> </a:t>
            </a:r>
            <a:r>
              <a:rPr lang="en-US" sz="3700" dirty="0" err="1" smtClean="0"/>
              <a:t>pembuatan</a:t>
            </a:r>
            <a:r>
              <a:rPr lang="en-US" sz="3700" dirty="0" smtClean="0"/>
              <a:t> </a:t>
            </a:r>
            <a:r>
              <a:rPr lang="en-US" sz="3700" dirty="0" err="1" smtClean="0"/>
              <a:t>fungsi</a:t>
            </a:r>
            <a:r>
              <a:rPr lang="en-US" sz="3700" dirty="0" smtClean="0"/>
              <a:t> </a:t>
            </a:r>
            <a:r>
              <a:rPr lang="en-US" sz="3700" dirty="0" err="1" smtClean="0"/>
              <a:t>adalah</a:t>
            </a:r>
            <a:r>
              <a:rPr lang="en-US" sz="3700" dirty="0" smtClean="0"/>
              <a:t>:</a:t>
            </a:r>
          </a:p>
          <a:p>
            <a:pPr lvl="2">
              <a:buFont typeface="Wingdings" pitchFamily="2" charset="2"/>
              <a:buChar char="ü"/>
            </a:pPr>
            <a:r>
              <a:rPr lang="en-US" sz="3200" dirty="0" err="1" smtClean="0"/>
              <a:t>Memudahkan</a:t>
            </a:r>
            <a:r>
              <a:rPr lang="en-US" sz="3200" dirty="0" smtClean="0"/>
              <a:t> </a:t>
            </a:r>
            <a:r>
              <a:rPr lang="en-US" sz="3200" dirty="0" err="1" smtClean="0"/>
              <a:t>dalam</a:t>
            </a:r>
            <a:r>
              <a:rPr lang="en-US" sz="3200" dirty="0" smtClean="0"/>
              <a:t> </a:t>
            </a:r>
            <a:r>
              <a:rPr lang="en-US" sz="3200" dirty="0" err="1" smtClean="0"/>
              <a:t>mengembangkan</a:t>
            </a:r>
            <a:r>
              <a:rPr lang="en-US" sz="3200" dirty="0" smtClean="0"/>
              <a:t> program. </a:t>
            </a:r>
          </a:p>
          <a:p>
            <a:pPr lvl="2">
              <a:buFont typeface="Wingdings" pitchFamily="2" charset="2"/>
              <a:buChar char="ü"/>
            </a:pPr>
            <a:r>
              <a:rPr lang="en-US" sz="3200" dirty="0" err="1" smtClean="0"/>
              <a:t>Menghemat</a:t>
            </a:r>
            <a:r>
              <a:rPr lang="en-US" sz="3200" dirty="0" smtClean="0"/>
              <a:t> </a:t>
            </a:r>
            <a:r>
              <a:rPr lang="en-US" sz="3200" dirty="0" err="1" smtClean="0"/>
              <a:t>ukuran</a:t>
            </a:r>
            <a:r>
              <a:rPr lang="en-US" sz="3200" dirty="0" smtClean="0"/>
              <a:t> program. </a:t>
            </a:r>
          </a:p>
          <a:p>
            <a:r>
              <a:rPr lang="en-US" sz="3700" dirty="0" smtClean="0"/>
              <a:t>Format </a:t>
            </a:r>
            <a:r>
              <a:rPr lang="en-US" sz="3700" dirty="0" err="1" smtClean="0"/>
              <a:t>penulisan</a:t>
            </a:r>
            <a:r>
              <a:rPr lang="en-US" sz="3700" dirty="0" smtClean="0"/>
              <a:t>:</a:t>
            </a:r>
          </a:p>
          <a:p>
            <a:pPr lvl="1">
              <a:buNone/>
            </a:pPr>
            <a:r>
              <a:rPr lang="en-US" dirty="0" err="1" smtClean="0">
                <a:latin typeface="Consolas" pitchFamily="49" charset="0"/>
              </a:rPr>
              <a:t>Tipe</a:t>
            </a:r>
            <a:r>
              <a:rPr lang="en-US" dirty="0" smtClean="0">
                <a:latin typeface="Consolas" pitchFamily="49" charset="0"/>
              </a:rPr>
              <a:t> </a:t>
            </a:r>
            <a:r>
              <a:rPr lang="en-US" dirty="0" err="1" smtClean="0">
                <a:latin typeface="Consolas" pitchFamily="49" charset="0"/>
              </a:rPr>
              <a:t>nama</a:t>
            </a:r>
            <a:r>
              <a:rPr lang="en-US" dirty="0" smtClean="0">
                <a:latin typeface="Consolas" pitchFamily="49" charset="0"/>
              </a:rPr>
              <a:t> (argumen1, argumen2,…) </a:t>
            </a:r>
            <a:r>
              <a:rPr lang="en-US" dirty="0" err="1" smtClean="0">
                <a:latin typeface="Consolas" pitchFamily="49" charset="0"/>
              </a:rPr>
              <a:t>pernyataan</a:t>
            </a:r>
            <a:r>
              <a:rPr lang="en-US" dirty="0" smtClean="0">
                <a:latin typeface="Consolas" pitchFamily="49" charset="0"/>
              </a:rPr>
              <a:t>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0520" y="811424"/>
            <a:ext cx="8938260" cy="656696"/>
          </a:xfrm>
        </p:spPr>
        <p:txBody>
          <a:bodyPr>
            <a:noAutofit/>
          </a:bodyPr>
          <a:lstStyle/>
          <a:p>
            <a:r>
              <a:rPr lang="en-US" sz="3700" u="sng" dirty="0" err="1" smtClean="0"/>
              <a:t>Nama</a:t>
            </a:r>
            <a:r>
              <a:rPr lang="en-US" sz="3700" u="sng" dirty="0" smtClean="0"/>
              <a:t> </a:t>
            </a:r>
            <a:r>
              <a:rPr lang="en-US" sz="3700" u="sng" dirty="0" err="1" smtClean="0"/>
              <a:t>variabel</a:t>
            </a:r>
            <a:r>
              <a:rPr lang="en-US" sz="3700" u="sng" dirty="0" smtClean="0"/>
              <a:t> </a:t>
            </a:r>
            <a:r>
              <a:rPr lang="en-US" sz="3700" b="1" u="sng" dirty="0" smtClean="0"/>
              <a:t>argument</a:t>
            </a:r>
            <a:r>
              <a:rPr lang="en-US" sz="3700" u="sng" dirty="0" smtClean="0"/>
              <a:t> </a:t>
            </a:r>
            <a:r>
              <a:rPr lang="en-US" sz="3700" u="sng" dirty="0" err="1" smtClean="0"/>
              <a:t>boleh</a:t>
            </a:r>
            <a:r>
              <a:rPr lang="en-US" sz="3700" u="sng" dirty="0" smtClean="0"/>
              <a:t> </a:t>
            </a:r>
            <a:r>
              <a:rPr lang="en-US" sz="3700" u="sng" dirty="0" err="1" smtClean="0"/>
              <a:t>berbeda</a:t>
            </a:r>
            <a:r>
              <a:rPr lang="en-US" sz="3700" u="sng" dirty="0" smtClean="0"/>
              <a:t> </a:t>
            </a:r>
            <a:r>
              <a:rPr lang="en-US" sz="3700" u="sng" dirty="0" err="1" smtClean="0"/>
              <a:t>dengan</a:t>
            </a:r>
            <a:r>
              <a:rPr lang="en-US" sz="3700" u="sng" dirty="0" smtClean="0"/>
              <a:t> </a:t>
            </a:r>
            <a:r>
              <a:rPr lang="en-US" sz="3700" u="sng" dirty="0" err="1" smtClean="0"/>
              <a:t>nama</a:t>
            </a:r>
            <a:r>
              <a:rPr lang="en-US" sz="3700" u="sng" dirty="0" smtClean="0"/>
              <a:t> </a:t>
            </a:r>
            <a:r>
              <a:rPr lang="en-US" sz="3700" b="1" u="sng" dirty="0" err="1" smtClean="0"/>
              <a:t>variabel</a:t>
            </a:r>
            <a:r>
              <a:rPr lang="en-US" sz="3700" b="1" u="sng" dirty="0" smtClean="0"/>
              <a:t> parameter</a:t>
            </a:r>
            <a:r>
              <a:rPr lang="en-US" sz="3700" u="sng" dirty="0" smtClean="0"/>
              <a:t>.</a:t>
            </a:r>
            <a:endParaRPr lang="en-US" sz="37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788670" y="1640840"/>
            <a:ext cx="8938260" cy="5872480"/>
          </a:xfrm>
        </p:spPr>
        <p:txBody>
          <a:bodyPr>
            <a:noAutofit/>
          </a:bodyPr>
          <a:lstStyle/>
          <a:p>
            <a:pPr>
              <a:lnSpc>
                <a:spcPts val="3428"/>
              </a:lnSpc>
              <a:spcBef>
                <a:spcPts val="0"/>
              </a:spcBef>
              <a:buNone/>
            </a:pPr>
            <a:r>
              <a:rPr lang="en-US" sz="2500" b="1" dirty="0" smtClean="0">
                <a:latin typeface="Consolas" pitchFamily="49" charset="0"/>
              </a:rPr>
              <a:t>#include&lt;</a:t>
            </a:r>
            <a:r>
              <a:rPr lang="en-US" sz="2500" b="1" dirty="0" err="1" smtClean="0">
                <a:latin typeface="Consolas" pitchFamily="49" charset="0"/>
              </a:rPr>
              <a:t>iostream.h</a:t>
            </a:r>
            <a:r>
              <a:rPr lang="en-US" sz="2500" b="1" dirty="0" smtClean="0">
                <a:latin typeface="Consolas" pitchFamily="49" charset="0"/>
              </a:rPr>
              <a:t>&gt;</a:t>
            </a:r>
          </a:p>
          <a:p>
            <a:pPr>
              <a:lnSpc>
                <a:spcPts val="3428"/>
              </a:lnSpc>
              <a:spcBef>
                <a:spcPts val="0"/>
              </a:spcBef>
              <a:buNone/>
            </a:pPr>
            <a:r>
              <a:rPr lang="en-US" sz="2500" b="1" dirty="0" smtClean="0">
                <a:latin typeface="Consolas" pitchFamily="49" charset="0"/>
              </a:rPr>
              <a:t>void CETAK(</a:t>
            </a:r>
            <a:r>
              <a:rPr lang="en-US" sz="2500" b="1" dirty="0" err="1" smtClean="0">
                <a:latin typeface="Consolas" pitchFamily="49" charset="0"/>
              </a:rPr>
              <a:t>int</a:t>
            </a:r>
            <a:r>
              <a:rPr lang="en-US" sz="2500" b="1" dirty="0" smtClean="0">
                <a:latin typeface="Consolas" pitchFamily="49" charset="0"/>
              </a:rPr>
              <a:t> T);</a:t>
            </a:r>
          </a:p>
          <a:p>
            <a:pPr>
              <a:lnSpc>
                <a:spcPts val="3428"/>
              </a:lnSpc>
              <a:spcBef>
                <a:spcPts val="0"/>
              </a:spcBef>
              <a:buNone/>
            </a:pPr>
            <a:r>
              <a:rPr lang="en-US" sz="2500" b="1" dirty="0" smtClean="0">
                <a:latin typeface="Consolas" pitchFamily="49" charset="0"/>
              </a:rPr>
              <a:t>void main()</a:t>
            </a:r>
          </a:p>
          <a:p>
            <a:pPr>
              <a:lnSpc>
                <a:spcPts val="3428"/>
              </a:lnSpc>
              <a:spcBef>
                <a:spcPts val="0"/>
              </a:spcBef>
              <a:buNone/>
            </a:pPr>
            <a:r>
              <a:rPr lang="en-US" sz="2500" b="1" dirty="0" smtClean="0">
                <a:latin typeface="Consolas" pitchFamily="49" charset="0"/>
              </a:rPr>
              <a:t>{</a:t>
            </a:r>
          </a:p>
          <a:p>
            <a:pPr>
              <a:lnSpc>
                <a:spcPts val="3428"/>
              </a:lnSpc>
              <a:spcBef>
                <a:spcPts val="0"/>
              </a:spcBef>
              <a:buNone/>
            </a:pPr>
            <a:r>
              <a:rPr lang="en-US" sz="2500" b="1" dirty="0" smtClean="0">
                <a:latin typeface="Consolas" pitchFamily="49" charset="0"/>
              </a:rPr>
              <a:t>	</a:t>
            </a:r>
            <a:r>
              <a:rPr lang="en-US" sz="2500" b="1" dirty="0" err="1" smtClean="0">
                <a:latin typeface="Consolas" pitchFamily="49" charset="0"/>
              </a:rPr>
              <a:t>int</a:t>
            </a:r>
            <a:r>
              <a:rPr lang="en-US" sz="2500" b="1" dirty="0" smtClean="0">
                <a:latin typeface="Consolas" pitchFamily="49" charset="0"/>
              </a:rPr>
              <a:t> A, B, T;</a:t>
            </a:r>
          </a:p>
          <a:p>
            <a:pPr>
              <a:lnSpc>
                <a:spcPts val="3428"/>
              </a:lnSpc>
              <a:spcBef>
                <a:spcPts val="0"/>
              </a:spcBef>
              <a:buNone/>
            </a:pPr>
            <a:r>
              <a:rPr lang="en-US" sz="2500" b="1" dirty="0" smtClean="0">
                <a:latin typeface="Consolas" pitchFamily="49" charset="0"/>
              </a:rPr>
              <a:t>	A=5; B=2;</a:t>
            </a:r>
          </a:p>
          <a:p>
            <a:pPr>
              <a:lnSpc>
                <a:spcPts val="3428"/>
              </a:lnSpc>
              <a:spcBef>
                <a:spcPts val="0"/>
              </a:spcBef>
              <a:buNone/>
            </a:pPr>
            <a:r>
              <a:rPr lang="en-US" sz="2500" b="1" dirty="0" smtClean="0">
                <a:latin typeface="Consolas" pitchFamily="49" charset="0"/>
              </a:rPr>
              <a:t>	T=A+B;</a:t>
            </a:r>
          </a:p>
          <a:p>
            <a:pPr>
              <a:lnSpc>
                <a:spcPts val="3428"/>
              </a:lnSpc>
              <a:spcBef>
                <a:spcPts val="0"/>
              </a:spcBef>
              <a:buNone/>
            </a:pPr>
            <a:r>
              <a:rPr lang="en-US" sz="2500" b="1" dirty="0" smtClean="0">
                <a:latin typeface="Consolas" pitchFamily="49" charset="0"/>
              </a:rPr>
              <a:t>	CETAK(T);</a:t>
            </a:r>
          </a:p>
          <a:p>
            <a:pPr>
              <a:lnSpc>
                <a:spcPts val="3428"/>
              </a:lnSpc>
              <a:spcBef>
                <a:spcPts val="0"/>
              </a:spcBef>
              <a:buNone/>
            </a:pPr>
            <a:r>
              <a:rPr lang="en-US" sz="2500" b="1" dirty="0" smtClean="0">
                <a:latin typeface="Consolas" pitchFamily="49" charset="0"/>
              </a:rPr>
              <a:t>}</a:t>
            </a:r>
          </a:p>
          <a:p>
            <a:pPr>
              <a:lnSpc>
                <a:spcPts val="3428"/>
              </a:lnSpc>
              <a:spcBef>
                <a:spcPts val="0"/>
              </a:spcBef>
              <a:buNone/>
            </a:pPr>
            <a:r>
              <a:rPr lang="en-US" sz="2500" b="1" dirty="0" smtClean="0">
                <a:latin typeface="Consolas" pitchFamily="49" charset="0"/>
              </a:rPr>
              <a:t>void CETAK(</a:t>
            </a:r>
            <a:r>
              <a:rPr lang="en-US" sz="2500" b="1" dirty="0" err="1" smtClean="0">
                <a:latin typeface="Consolas" pitchFamily="49" charset="0"/>
              </a:rPr>
              <a:t>int</a:t>
            </a:r>
            <a:r>
              <a:rPr lang="en-US" sz="2500" b="1" dirty="0" smtClean="0">
                <a:latin typeface="Consolas" pitchFamily="49" charset="0"/>
              </a:rPr>
              <a:t> X)</a:t>
            </a:r>
          </a:p>
          <a:p>
            <a:pPr>
              <a:lnSpc>
                <a:spcPts val="3428"/>
              </a:lnSpc>
              <a:spcBef>
                <a:spcPts val="0"/>
              </a:spcBef>
              <a:buNone/>
            </a:pPr>
            <a:r>
              <a:rPr lang="en-US" sz="2500" b="1" dirty="0" smtClean="0">
                <a:latin typeface="Consolas" pitchFamily="49" charset="0"/>
              </a:rPr>
              <a:t>{ </a:t>
            </a:r>
          </a:p>
          <a:p>
            <a:pPr>
              <a:lnSpc>
                <a:spcPts val="3428"/>
              </a:lnSpc>
              <a:spcBef>
                <a:spcPts val="0"/>
              </a:spcBef>
              <a:buNone/>
            </a:pPr>
            <a:r>
              <a:rPr lang="en-US" sz="2500" b="1" dirty="0" smtClean="0">
                <a:latin typeface="Consolas" pitchFamily="49" charset="0"/>
              </a:rPr>
              <a:t>	</a:t>
            </a:r>
            <a:r>
              <a:rPr lang="en-US" sz="2500" b="1" dirty="0" err="1" smtClean="0">
                <a:latin typeface="Consolas" pitchFamily="49" charset="0"/>
              </a:rPr>
              <a:t>cout</a:t>
            </a:r>
            <a:r>
              <a:rPr lang="en-US" sz="2500" b="1" dirty="0" smtClean="0">
                <a:latin typeface="Consolas" pitchFamily="49" charset="0"/>
              </a:rPr>
              <a:t>&lt;&lt;X;</a:t>
            </a:r>
          </a:p>
          <a:p>
            <a:pPr>
              <a:lnSpc>
                <a:spcPts val="3428"/>
              </a:lnSpc>
              <a:spcBef>
                <a:spcPts val="0"/>
              </a:spcBef>
              <a:buNone/>
            </a:pPr>
            <a:r>
              <a:rPr lang="en-US" sz="2500" b="1" dirty="0" smtClean="0">
                <a:latin typeface="Consolas" pitchFamily="49" charset="0"/>
              </a:rPr>
              <a:t>}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5780" y="518160"/>
            <a:ext cx="8938260" cy="829416"/>
          </a:xfrm>
        </p:spPr>
        <p:txBody>
          <a:bodyPr>
            <a:noAutofit/>
          </a:bodyPr>
          <a:lstStyle/>
          <a:p>
            <a:r>
              <a:rPr lang="en-US" dirty="0" err="1" smtClean="0"/>
              <a:t>Referensi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3410" y="1640840"/>
            <a:ext cx="9376410" cy="5181600"/>
          </a:xfrm>
        </p:spPr>
        <p:txBody>
          <a:bodyPr>
            <a:normAutofit/>
          </a:bodyPr>
          <a:lstStyle/>
          <a:p>
            <a:r>
              <a:rPr lang="en-US" sz="3700" dirty="0" err="1" smtClean="0"/>
              <a:t>Pada</a:t>
            </a:r>
            <a:r>
              <a:rPr lang="en-US" sz="3700" dirty="0" smtClean="0"/>
              <a:t> C++ </a:t>
            </a:r>
            <a:r>
              <a:rPr lang="en-US" sz="3700" dirty="0" err="1" smtClean="0"/>
              <a:t>referensi</a:t>
            </a:r>
            <a:r>
              <a:rPr lang="en-US" sz="3700" dirty="0" smtClean="0"/>
              <a:t> </a:t>
            </a:r>
            <a:r>
              <a:rPr lang="en-US" sz="3700" dirty="0" err="1" smtClean="0"/>
              <a:t>digunakan</a:t>
            </a:r>
            <a:r>
              <a:rPr lang="en-US" sz="3700" dirty="0" smtClean="0"/>
              <a:t> </a:t>
            </a:r>
            <a:r>
              <a:rPr lang="en-US" sz="3700" dirty="0" err="1" smtClean="0"/>
              <a:t>untuk</a:t>
            </a:r>
            <a:r>
              <a:rPr lang="en-US" sz="3700" dirty="0" smtClean="0"/>
              <a:t> </a:t>
            </a:r>
            <a:r>
              <a:rPr lang="en-US" sz="3700" dirty="0" err="1" smtClean="0"/>
              <a:t>memberikan</a:t>
            </a:r>
            <a:r>
              <a:rPr lang="en-US" sz="3700" dirty="0" smtClean="0"/>
              <a:t> </a:t>
            </a:r>
            <a:r>
              <a:rPr lang="en-US" sz="3700" dirty="0" err="1" smtClean="0"/>
              <a:t>nama</a:t>
            </a:r>
            <a:r>
              <a:rPr lang="en-US" sz="3700" dirty="0" smtClean="0"/>
              <a:t> alias </a:t>
            </a:r>
            <a:r>
              <a:rPr lang="en-US" sz="3700" dirty="0" err="1" smtClean="0"/>
              <a:t>dari</a:t>
            </a:r>
            <a:r>
              <a:rPr lang="en-US" sz="3700" dirty="0" smtClean="0"/>
              <a:t> </a:t>
            </a:r>
            <a:r>
              <a:rPr lang="en-US" sz="3700" dirty="0" err="1" smtClean="0"/>
              <a:t>variabel</a:t>
            </a:r>
            <a:r>
              <a:rPr lang="en-US" sz="3700" dirty="0" smtClean="0"/>
              <a:t>.</a:t>
            </a:r>
          </a:p>
          <a:p>
            <a:r>
              <a:rPr lang="en-US" sz="3700" dirty="0" err="1" smtClean="0"/>
              <a:t>Bentuk</a:t>
            </a:r>
            <a:r>
              <a:rPr lang="en-US" sz="3700" dirty="0" smtClean="0"/>
              <a:t> </a:t>
            </a:r>
            <a:r>
              <a:rPr lang="en-US" sz="3700" dirty="0" err="1" smtClean="0"/>
              <a:t>deklarasinya</a:t>
            </a:r>
            <a:r>
              <a:rPr lang="en-US" sz="3700" dirty="0" smtClean="0"/>
              <a:t>:</a:t>
            </a:r>
          </a:p>
          <a:p>
            <a:pPr>
              <a:buNone/>
            </a:pPr>
            <a:r>
              <a:rPr lang="en-US" sz="3700" dirty="0" smtClean="0"/>
              <a:t>	</a:t>
            </a:r>
            <a:r>
              <a:rPr lang="en-US" sz="3700" dirty="0" err="1" smtClean="0">
                <a:latin typeface="Consolas" pitchFamily="49" charset="0"/>
              </a:rPr>
              <a:t>int</a:t>
            </a:r>
            <a:r>
              <a:rPr lang="en-US" sz="3700" dirty="0" smtClean="0">
                <a:latin typeface="Consolas" pitchFamily="49" charset="0"/>
              </a:rPr>
              <a:t> &amp;ref=</a:t>
            </a:r>
            <a:r>
              <a:rPr lang="en-US" sz="3700" dirty="0" err="1" smtClean="0">
                <a:latin typeface="Consolas" pitchFamily="49" charset="0"/>
              </a:rPr>
              <a:t>nama_variabel</a:t>
            </a:r>
            <a:r>
              <a:rPr lang="en-US" sz="3700" dirty="0" smtClean="0">
                <a:latin typeface="Consolas" pitchFamily="49" charset="0"/>
              </a:rPr>
              <a:t>;</a:t>
            </a:r>
          </a:p>
          <a:p>
            <a:pPr>
              <a:buNone/>
            </a:pPr>
            <a:endParaRPr lang="en-US" sz="37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25780" y="431800"/>
            <a:ext cx="8938260" cy="7167880"/>
          </a:xfrm>
        </p:spPr>
        <p:txBody>
          <a:bodyPr>
            <a:noAutofit/>
          </a:bodyPr>
          <a:lstStyle/>
          <a:p>
            <a:pPr>
              <a:lnSpc>
                <a:spcPts val="2857"/>
              </a:lnSpc>
              <a:spcBef>
                <a:spcPts val="0"/>
              </a:spcBef>
              <a:buNone/>
            </a:pPr>
            <a:r>
              <a:rPr lang="en-US" sz="2500" b="1" dirty="0" smtClean="0">
                <a:latin typeface="Consolas" pitchFamily="49" charset="0"/>
              </a:rPr>
              <a:t>// </a:t>
            </a:r>
            <a:r>
              <a:rPr lang="en-US" sz="2500" b="1" dirty="0" err="1" smtClean="0">
                <a:latin typeface="Consolas" pitchFamily="49" charset="0"/>
              </a:rPr>
              <a:t>contoh</a:t>
            </a:r>
            <a:r>
              <a:rPr lang="en-US" sz="2500" b="1" dirty="0" smtClean="0">
                <a:latin typeface="Consolas" pitchFamily="49" charset="0"/>
              </a:rPr>
              <a:t> program </a:t>
            </a:r>
            <a:r>
              <a:rPr lang="en-US" sz="2500" b="1" dirty="0" err="1" smtClean="0">
                <a:latin typeface="Consolas" pitchFamily="49" charset="0"/>
              </a:rPr>
              <a:t>referensi</a:t>
            </a:r>
            <a:endParaRPr lang="en-US" sz="2500" b="1" dirty="0" smtClean="0">
              <a:latin typeface="Consolas" pitchFamily="49" charset="0"/>
            </a:endParaRPr>
          </a:p>
          <a:p>
            <a:pPr>
              <a:lnSpc>
                <a:spcPts val="2857"/>
              </a:lnSpc>
              <a:spcBef>
                <a:spcPts val="0"/>
              </a:spcBef>
              <a:buNone/>
            </a:pPr>
            <a:endParaRPr lang="en-US" sz="2500" b="1" dirty="0" smtClean="0">
              <a:latin typeface="Consolas" pitchFamily="49" charset="0"/>
            </a:endParaRPr>
          </a:p>
          <a:p>
            <a:pPr>
              <a:lnSpc>
                <a:spcPts val="2857"/>
              </a:lnSpc>
              <a:spcBef>
                <a:spcPts val="0"/>
              </a:spcBef>
              <a:buNone/>
            </a:pPr>
            <a:r>
              <a:rPr lang="en-US" sz="2500" b="1" dirty="0" smtClean="0">
                <a:latin typeface="Consolas" pitchFamily="49" charset="0"/>
              </a:rPr>
              <a:t>#include&lt;</a:t>
            </a:r>
            <a:r>
              <a:rPr lang="en-US" sz="2500" b="1" dirty="0" err="1" smtClean="0">
                <a:latin typeface="Consolas" pitchFamily="49" charset="0"/>
              </a:rPr>
              <a:t>iostream.h</a:t>
            </a:r>
            <a:r>
              <a:rPr lang="en-US" sz="2500" b="1" dirty="0" smtClean="0">
                <a:latin typeface="Consolas" pitchFamily="49" charset="0"/>
              </a:rPr>
              <a:t>&gt;</a:t>
            </a:r>
          </a:p>
          <a:p>
            <a:pPr>
              <a:lnSpc>
                <a:spcPts val="2857"/>
              </a:lnSpc>
              <a:spcBef>
                <a:spcPts val="0"/>
              </a:spcBef>
              <a:buNone/>
            </a:pPr>
            <a:r>
              <a:rPr lang="en-US" sz="2500" b="1" dirty="0" smtClean="0">
                <a:latin typeface="Consolas" pitchFamily="49" charset="0"/>
              </a:rPr>
              <a:t>#include&lt;</a:t>
            </a:r>
            <a:r>
              <a:rPr lang="en-US" sz="2500" b="1" dirty="0" err="1" smtClean="0">
                <a:latin typeface="Consolas" pitchFamily="49" charset="0"/>
              </a:rPr>
              <a:t>conio.h</a:t>
            </a:r>
            <a:r>
              <a:rPr lang="en-US" sz="2500" b="1" dirty="0" smtClean="0">
                <a:latin typeface="Consolas" pitchFamily="49" charset="0"/>
              </a:rPr>
              <a:t>&gt;</a:t>
            </a:r>
          </a:p>
          <a:p>
            <a:pPr>
              <a:lnSpc>
                <a:spcPts val="2857"/>
              </a:lnSpc>
              <a:spcBef>
                <a:spcPts val="0"/>
              </a:spcBef>
              <a:buNone/>
            </a:pPr>
            <a:endParaRPr lang="en-US" sz="2500" b="1" dirty="0" smtClean="0">
              <a:latin typeface="Consolas" pitchFamily="49" charset="0"/>
            </a:endParaRPr>
          </a:p>
          <a:p>
            <a:pPr>
              <a:lnSpc>
                <a:spcPts val="2857"/>
              </a:lnSpc>
              <a:spcBef>
                <a:spcPts val="0"/>
              </a:spcBef>
              <a:buNone/>
            </a:pPr>
            <a:r>
              <a:rPr lang="en-US" sz="2500" b="1" dirty="0" smtClean="0">
                <a:latin typeface="Consolas" pitchFamily="49" charset="0"/>
              </a:rPr>
              <a:t>void main()</a:t>
            </a:r>
          </a:p>
          <a:p>
            <a:pPr>
              <a:lnSpc>
                <a:spcPts val="2857"/>
              </a:lnSpc>
              <a:spcBef>
                <a:spcPts val="0"/>
              </a:spcBef>
              <a:buNone/>
            </a:pPr>
            <a:r>
              <a:rPr lang="en-US" sz="2500" b="1" dirty="0" smtClean="0">
                <a:latin typeface="Consolas" pitchFamily="49" charset="0"/>
              </a:rPr>
              <a:t>{</a:t>
            </a:r>
          </a:p>
          <a:p>
            <a:pPr>
              <a:lnSpc>
                <a:spcPts val="2857"/>
              </a:lnSpc>
              <a:spcBef>
                <a:spcPts val="0"/>
              </a:spcBef>
              <a:buNone/>
            </a:pPr>
            <a:r>
              <a:rPr lang="en-US" sz="2500" b="1" dirty="0" smtClean="0">
                <a:latin typeface="Consolas" pitchFamily="49" charset="0"/>
              </a:rPr>
              <a:t>	</a:t>
            </a:r>
            <a:r>
              <a:rPr lang="en-US" sz="2500" b="1" dirty="0" err="1" smtClean="0">
                <a:latin typeface="Consolas" pitchFamily="49" charset="0"/>
              </a:rPr>
              <a:t>int</a:t>
            </a:r>
            <a:r>
              <a:rPr lang="en-US" sz="2500" b="1" dirty="0" smtClean="0">
                <a:latin typeface="Consolas" pitchFamily="49" charset="0"/>
              </a:rPr>
              <a:t> </a:t>
            </a:r>
            <a:r>
              <a:rPr lang="en-US" sz="2500" b="1" dirty="0" err="1" smtClean="0">
                <a:latin typeface="Consolas" pitchFamily="49" charset="0"/>
              </a:rPr>
              <a:t>i</a:t>
            </a:r>
            <a:r>
              <a:rPr lang="en-US" sz="2500" b="1" dirty="0" smtClean="0">
                <a:latin typeface="Consolas" pitchFamily="49" charset="0"/>
              </a:rPr>
              <a:t>;</a:t>
            </a:r>
          </a:p>
          <a:p>
            <a:pPr>
              <a:lnSpc>
                <a:spcPts val="2857"/>
              </a:lnSpc>
              <a:spcBef>
                <a:spcPts val="0"/>
              </a:spcBef>
              <a:buNone/>
            </a:pPr>
            <a:r>
              <a:rPr lang="en-US" sz="2500" b="1" dirty="0" smtClean="0">
                <a:latin typeface="Consolas" pitchFamily="49" charset="0"/>
              </a:rPr>
              <a:t>	</a:t>
            </a:r>
            <a:r>
              <a:rPr lang="en-US" sz="2500" b="1" dirty="0" err="1" smtClean="0">
                <a:latin typeface="Consolas" pitchFamily="49" charset="0"/>
              </a:rPr>
              <a:t>int</a:t>
            </a:r>
            <a:r>
              <a:rPr lang="en-US" sz="2500" b="1" dirty="0" smtClean="0">
                <a:latin typeface="Consolas" pitchFamily="49" charset="0"/>
              </a:rPr>
              <a:t> &amp;r=</a:t>
            </a:r>
            <a:r>
              <a:rPr lang="en-US" sz="2500" b="1" dirty="0" err="1" smtClean="0">
                <a:latin typeface="Consolas" pitchFamily="49" charset="0"/>
              </a:rPr>
              <a:t>i</a:t>
            </a:r>
            <a:r>
              <a:rPr lang="en-US" sz="2500" b="1" dirty="0" smtClean="0">
                <a:latin typeface="Consolas" pitchFamily="49" charset="0"/>
              </a:rPr>
              <a:t>;</a:t>
            </a:r>
          </a:p>
          <a:p>
            <a:pPr>
              <a:lnSpc>
                <a:spcPts val="2857"/>
              </a:lnSpc>
              <a:spcBef>
                <a:spcPts val="0"/>
              </a:spcBef>
              <a:buNone/>
            </a:pPr>
            <a:r>
              <a:rPr lang="en-US" sz="2500" b="1" dirty="0" smtClean="0">
                <a:latin typeface="Consolas" pitchFamily="49" charset="0"/>
              </a:rPr>
              <a:t>	</a:t>
            </a:r>
            <a:r>
              <a:rPr lang="en-US" sz="2500" b="1" dirty="0" err="1" smtClean="0">
                <a:latin typeface="Consolas" pitchFamily="49" charset="0"/>
              </a:rPr>
              <a:t>clrscr</a:t>
            </a:r>
            <a:r>
              <a:rPr lang="en-US" sz="2500" b="1" dirty="0" smtClean="0">
                <a:latin typeface="Consolas" pitchFamily="49" charset="0"/>
              </a:rPr>
              <a:t>();</a:t>
            </a:r>
          </a:p>
          <a:p>
            <a:pPr>
              <a:lnSpc>
                <a:spcPts val="2857"/>
              </a:lnSpc>
              <a:spcBef>
                <a:spcPts val="0"/>
              </a:spcBef>
              <a:buNone/>
            </a:pPr>
            <a:endParaRPr lang="en-US" sz="2500" b="1" dirty="0" smtClean="0">
              <a:latin typeface="Consolas" pitchFamily="49" charset="0"/>
            </a:endParaRPr>
          </a:p>
          <a:p>
            <a:pPr>
              <a:lnSpc>
                <a:spcPts val="2857"/>
              </a:lnSpc>
              <a:spcBef>
                <a:spcPts val="0"/>
              </a:spcBef>
              <a:buNone/>
            </a:pPr>
            <a:r>
              <a:rPr lang="en-US" sz="2500" b="1" dirty="0" smtClean="0">
                <a:latin typeface="Consolas" pitchFamily="49" charset="0"/>
              </a:rPr>
              <a:t>	</a:t>
            </a:r>
            <a:r>
              <a:rPr lang="en-US" sz="2500" b="1" dirty="0" err="1" smtClean="0">
                <a:latin typeface="Consolas" pitchFamily="49" charset="0"/>
              </a:rPr>
              <a:t>i</a:t>
            </a:r>
            <a:r>
              <a:rPr lang="en-US" sz="2500" b="1" dirty="0" smtClean="0">
                <a:latin typeface="Consolas" pitchFamily="49" charset="0"/>
              </a:rPr>
              <a:t>=0;</a:t>
            </a:r>
          </a:p>
          <a:p>
            <a:pPr>
              <a:lnSpc>
                <a:spcPts val="2857"/>
              </a:lnSpc>
              <a:spcBef>
                <a:spcPts val="0"/>
              </a:spcBef>
              <a:buNone/>
            </a:pPr>
            <a:r>
              <a:rPr lang="en-US" sz="2500" b="1" dirty="0" smtClean="0">
                <a:latin typeface="Consolas" pitchFamily="49" charset="0"/>
              </a:rPr>
              <a:t>	</a:t>
            </a:r>
            <a:r>
              <a:rPr lang="en-US" sz="2500" b="1" dirty="0" err="1" smtClean="0">
                <a:latin typeface="Consolas" pitchFamily="49" charset="0"/>
              </a:rPr>
              <a:t>cout</a:t>
            </a:r>
            <a:r>
              <a:rPr lang="en-US" sz="2500" b="1" dirty="0" smtClean="0">
                <a:latin typeface="Consolas" pitchFamily="49" charset="0"/>
              </a:rPr>
              <a:t>&lt;&lt;"</a:t>
            </a:r>
            <a:r>
              <a:rPr lang="en-US" sz="2500" b="1" dirty="0" err="1" smtClean="0">
                <a:latin typeface="Consolas" pitchFamily="49" charset="0"/>
              </a:rPr>
              <a:t>i</a:t>
            </a:r>
            <a:r>
              <a:rPr lang="en-US" sz="2500" b="1" dirty="0" smtClean="0">
                <a:latin typeface="Consolas" pitchFamily="49" charset="0"/>
              </a:rPr>
              <a:t>="&lt;&lt;</a:t>
            </a:r>
            <a:r>
              <a:rPr lang="en-US" sz="2500" b="1" dirty="0" err="1" smtClean="0">
                <a:latin typeface="Consolas" pitchFamily="49" charset="0"/>
              </a:rPr>
              <a:t>i</a:t>
            </a:r>
            <a:r>
              <a:rPr lang="en-US" sz="2500" b="1" dirty="0" smtClean="0">
                <a:latin typeface="Consolas" pitchFamily="49" charset="0"/>
              </a:rPr>
              <a:t>&lt;&lt;</a:t>
            </a:r>
            <a:r>
              <a:rPr lang="en-US" sz="2500" b="1" dirty="0" err="1" smtClean="0">
                <a:latin typeface="Consolas" pitchFamily="49" charset="0"/>
              </a:rPr>
              <a:t>endl</a:t>
            </a:r>
            <a:r>
              <a:rPr lang="en-US" sz="2500" b="1" dirty="0" smtClean="0">
                <a:latin typeface="Consolas" pitchFamily="49" charset="0"/>
              </a:rPr>
              <a:t>;</a:t>
            </a:r>
          </a:p>
          <a:p>
            <a:pPr>
              <a:lnSpc>
                <a:spcPts val="2857"/>
              </a:lnSpc>
              <a:spcBef>
                <a:spcPts val="0"/>
              </a:spcBef>
              <a:buNone/>
            </a:pPr>
            <a:r>
              <a:rPr lang="en-US" sz="2500" b="1" dirty="0" smtClean="0">
                <a:latin typeface="Consolas" pitchFamily="49" charset="0"/>
              </a:rPr>
              <a:t>	</a:t>
            </a:r>
            <a:r>
              <a:rPr lang="en-US" sz="2500" b="1" dirty="0" err="1" smtClean="0">
                <a:latin typeface="Consolas" pitchFamily="49" charset="0"/>
              </a:rPr>
              <a:t>cout</a:t>
            </a:r>
            <a:r>
              <a:rPr lang="en-US" sz="2500" b="1" dirty="0" smtClean="0">
                <a:latin typeface="Consolas" pitchFamily="49" charset="0"/>
              </a:rPr>
              <a:t>&lt;&lt;"r="&lt;&lt;r&lt;&lt;</a:t>
            </a:r>
            <a:r>
              <a:rPr lang="en-US" sz="2500" b="1" dirty="0" err="1" smtClean="0">
                <a:latin typeface="Consolas" pitchFamily="49" charset="0"/>
              </a:rPr>
              <a:t>endl</a:t>
            </a:r>
            <a:r>
              <a:rPr lang="en-US" sz="2500" b="1" dirty="0" smtClean="0">
                <a:latin typeface="Consolas" pitchFamily="49" charset="0"/>
              </a:rPr>
              <a:t>;</a:t>
            </a:r>
          </a:p>
          <a:p>
            <a:pPr>
              <a:lnSpc>
                <a:spcPts val="2857"/>
              </a:lnSpc>
              <a:spcBef>
                <a:spcPts val="0"/>
              </a:spcBef>
              <a:buNone/>
            </a:pPr>
            <a:endParaRPr lang="en-US" sz="2500" b="1" dirty="0" smtClean="0">
              <a:latin typeface="Consolas" pitchFamily="49" charset="0"/>
            </a:endParaRPr>
          </a:p>
          <a:p>
            <a:pPr>
              <a:lnSpc>
                <a:spcPts val="2857"/>
              </a:lnSpc>
              <a:spcBef>
                <a:spcPts val="0"/>
              </a:spcBef>
              <a:buNone/>
            </a:pPr>
            <a:r>
              <a:rPr lang="en-US" sz="2500" b="1" dirty="0" smtClean="0">
                <a:latin typeface="Consolas" pitchFamily="49" charset="0"/>
              </a:rPr>
              <a:t>	r=55;</a:t>
            </a:r>
          </a:p>
          <a:p>
            <a:pPr>
              <a:lnSpc>
                <a:spcPts val="2857"/>
              </a:lnSpc>
              <a:spcBef>
                <a:spcPts val="0"/>
              </a:spcBef>
              <a:buNone/>
            </a:pPr>
            <a:r>
              <a:rPr lang="en-US" sz="2500" b="1" dirty="0" smtClean="0">
                <a:latin typeface="Consolas" pitchFamily="49" charset="0"/>
              </a:rPr>
              <a:t>	</a:t>
            </a:r>
            <a:r>
              <a:rPr lang="en-US" sz="2500" b="1" dirty="0" err="1" smtClean="0">
                <a:latin typeface="Consolas" pitchFamily="49" charset="0"/>
              </a:rPr>
              <a:t>cout</a:t>
            </a:r>
            <a:r>
              <a:rPr lang="en-US" sz="2500" b="1" dirty="0" smtClean="0">
                <a:latin typeface="Consolas" pitchFamily="49" charset="0"/>
              </a:rPr>
              <a:t>&lt;&lt;"</a:t>
            </a:r>
            <a:r>
              <a:rPr lang="en-US" sz="2500" b="1" dirty="0" err="1" smtClean="0">
                <a:latin typeface="Consolas" pitchFamily="49" charset="0"/>
              </a:rPr>
              <a:t>i</a:t>
            </a:r>
            <a:r>
              <a:rPr lang="en-US" sz="2500" b="1" dirty="0" smtClean="0">
                <a:latin typeface="Consolas" pitchFamily="49" charset="0"/>
              </a:rPr>
              <a:t>="&lt;&lt;</a:t>
            </a:r>
            <a:r>
              <a:rPr lang="en-US" sz="2500" b="1" dirty="0" err="1" smtClean="0">
                <a:latin typeface="Consolas" pitchFamily="49" charset="0"/>
              </a:rPr>
              <a:t>i</a:t>
            </a:r>
            <a:r>
              <a:rPr lang="en-US" sz="2500" b="1" dirty="0" smtClean="0">
                <a:latin typeface="Consolas" pitchFamily="49" charset="0"/>
              </a:rPr>
              <a:t>&lt;&lt;</a:t>
            </a:r>
            <a:r>
              <a:rPr lang="en-US" sz="2500" b="1" dirty="0" err="1" smtClean="0">
                <a:latin typeface="Consolas" pitchFamily="49" charset="0"/>
              </a:rPr>
              <a:t>endl</a:t>
            </a:r>
            <a:r>
              <a:rPr lang="en-US" sz="2500" b="1" dirty="0" smtClean="0">
                <a:latin typeface="Consolas" pitchFamily="49" charset="0"/>
              </a:rPr>
              <a:t>;</a:t>
            </a:r>
          </a:p>
          <a:p>
            <a:pPr>
              <a:lnSpc>
                <a:spcPts val="2857"/>
              </a:lnSpc>
              <a:spcBef>
                <a:spcPts val="0"/>
              </a:spcBef>
              <a:buNone/>
            </a:pPr>
            <a:r>
              <a:rPr lang="en-US" sz="2500" b="1" dirty="0" smtClean="0">
                <a:latin typeface="Consolas" pitchFamily="49" charset="0"/>
              </a:rPr>
              <a:t>	</a:t>
            </a:r>
            <a:r>
              <a:rPr lang="en-US" sz="2500" b="1" dirty="0" err="1" smtClean="0">
                <a:latin typeface="Consolas" pitchFamily="49" charset="0"/>
              </a:rPr>
              <a:t>cout</a:t>
            </a:r>
            <a:r>
              <a:rPr lang="en-US" sz="2500" b="1" dirty="0" smtClean="0">
                <a:latin typeface="Consolas" pitchFamily="49" charset="0"/>
              </a:rPr>
              <a:t>&lt;&lt;"r="&lt;&lt;r&lt;&lt;</a:t>
            </a:r>
            <a:r>
              <a:rPr lang="en-US" sz="2500" b="1" dirty="0" err="1" smtClean="0">
                <a:latin typeface="Consolas" pitchFamily="49" charset="0"/>
              </a:rPr>
              <a:t>endl</a:t>
            </a:r>
            <a:r>
              <a:rPr lang="en-US" sz="2500" b="1" dirty="0" smtClean="0">
                <a:latin typeface="Consolas" pitchFamily="49" charset="0"/>
              </a:rPr>
              <a:t>;</a:t>
            </a:r>
          </a:p>
          <a:p>
            <a:pPr>
              <a:lnSpc>
                <a:spcPts val="2857"/>
              </a:lnSpc>
              <a:spcBef>
                <a:spcPts val="0"/>
              </a:spcBef>
              <a:buNone/>
            </a:pPr>
            <a:r>
              <a:rPr lang="en-US" sz="2500" b="1" dirty="0" smtClean="0">
                <a:latin typeface="Consolas" pitchFamily="49" charset="0"/>
              </a:rPr>
              <a:t>}</a:t>
            </a:r>
            <a:endParaRPr lang="en-US" sz="2500" b="1" dirty="0">
              <a:latin typeface="Consolas" pitchFamily="49" charset="0"/>
            </a:endParaRPr>
          </a:p>
        </p:txBody>
      </p:sp>
      <p:sp>
        <p:nvSpPr>
          <p:cNvPr id="4" name="Right Arrow 3"/>
          <p:cNvSpPr/>
          <p:nvPr/>
        </p:nvSpPr>
        <p:spPr>
          <a:xfrm rot="10547480">
            <a:off x="2628900" y="3454400"/>
            <a:ext cx="876300" cy="2590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498" tIns="52249" rIns="104498" bIns="52249"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938260" cy="997056"/>
          </a:xfrm>
        </p:spPr>
        <p:txBody>
          <a:bodyPr/>
          <a:lstStyle/>
          <a:p>
            <a:r>
              <a:rPr lang="en-US" dirty="0" err="1" smtClean="0"/>
              <a:t>Latihan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40840"/>
            <a:ext cx="8938260" cy="5181600"/>
          </a:xfrm>
        </p:spPr>
        <p:txBody>
          <a:bodyPr/>
          <a:lstStyle/>
          <a:p>
            <a:r>
              <a:rPr lang="en-US" dirty="0" err="1" smtClean="0"/>
              <a:t>Buatlah</a:t>
            </a:r>
            <a:r>
              <a:rPr lang="en-US" dirty="0" smtClean="0"/>
              <a:t> program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menampilkan</a:t>
            </a:r>
            <a:r>
              <a:rPr lang="en-US" dirty="0" smtClean="0"/>
              <a:t> </a:t>
            </a:r>
            <a:r>
              <a:rPr lang="en-US" dirty="0" err="1" smtClean="0"/>
              <a:t>tampilan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layar</a:t>
            </a:r>
            <a:r>
              <a:rPr lang="en-US" dirty="0" smtClean="0"/>
              <a:t> </a:t>
            </a:r>
            <a:r>
              <a:rPr lang="en-US" dirty="0" err="1" smtClean="0"/>
              <a:t>sbb</a:t>
            </a:r>
            <a:r>
              <a:rPr lang="en-US" dirty="0" smtClean="0"/>
              <a:t>: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===========================</a:t>
            </a:r>
          </a:p>
          <a:p>
            <a:pPr>
              <a:buNone/>
            </a:pPr>
            <a:r>
              <a:rPr lang="en-US" dirty="0" smtClean="0"/>
              <a:t>	MATA KULIAH		DOSEN</a:t>
            </a:r>
          </a:p>
          <a:p>
            <a:pPr>
              <a:buNone/>
            </a:pPr>
            <a:r>
              <a:rPr lang="en-US" dirty="0" smtClean="0"/>
              <a:t>	===========================</a:t>
            </a:r>
          </a:p>
          <a:p>
            <a:pPr>
              <a:buNone/>
            </a:pPr>
            <a:r>
              <a:rPr lang="en-US" dirty="0" smtClean="0"/>
              <a:t>	PBO			S. INDRIANI, L</a:t>
            </a:r>
          </a:p>
          <a:p>
            <a:pPr>
              <a:buNone/>
            </a:pPr>
            <a:r>
              <a:rPr lang="en-US" dirty="0" smtClean="0"/>
              <a:t>	ALGORITMA		SRI NURHAYATI</a:t>
            </a:r>
          </a:p>
          <a:p>
            <a:pPr>
              <a:buNone/>
            </a:pPr>
            <a:r>
              <a:rPr lang="en-US" dirty="0" smtClean="0"/>
              <a:t>	===========================</a:t>
            </a:r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81000"/>
            <a:ext cx="8938260" cy="1295400"/>
          </a:xfrm>
        </p:spPr>
        <p:txBody>
          <a:bodyPr/>
          <a:lstStyle/>
          <a:p>
            <a:r>
              <a:rPr lang="en-US" dirty="0" err="1" smtClean="0"/>
              <a:t>Pekerjaan</a:t>
            </a:r>
            <a:r>
              <a:rPr lang="en-US" dirty="0" smtClean="0"/>
              <a:t> </a:t>
            </a:r>
            <a:r>
              <a:rPr lang="en-US" dirty="0" err="1" smtClean="0"/>
              <a:t>Rumah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2057400"/>
            <a:ext cx="8938260" cy="5181600"/>
          </a:xfrm>
        </p:spPr>
        <p:txBody>
          <a:bodyPr>
            <a:normAutofit/>
          </a:bodyPr>
          <a:lstStyle/>
          <a:p>
            <a:r>
              <a:rPr lang="en-US" sz="4000" dirty="0" err="1" smtClean="0"/>
              <a:t>Buat</a:t>
            </a:r>
            <a:r>
              <a:rPr lang="en-US" sz="4000" dirty="0" smtClean="0"/>
              <a:t> program </a:t>
            </a:r>
            <a:r>
              <a:rPr lang="en-US" sz="4000" dirty="0" err="1" smtClean="0"/>
              <a:t>penggunaan</a:t>
            </a:r>
            <a:r>
              <a:rPr lang="en-US" sz="4000" dirty="0" smtClean="0"/>
              <a:t> </a:t>
            </a:r>
            <a:r>
              <a:rPr lang="en-US" sz="4000" dirty="0" err="1" smtClean="0"/>
              <a:t>dari</a:t>
            </a:r>
            <a:r>
              <a:rPr lang="en-US" sz="4000" dirty="0" smtClean="0"/>
              <a:t> :</a:t>
            </a:r>
          </a:p>
          <a:p>
            <a:pPr lvl="1">
              <a:buFont typeface="Wingdings" pitchFamily="2" charset="2"/>
              <a:buChar char="Ø"/>
            </a:pPr>
            <a:r>
              <a:rPr lang="en-US" sz="3700" dirty="0" err="1" smtClean="0"/>
              <a:t>variabel</a:t>
            </a:r>
            <a:r>
              <a:rPr lang="en-US" sz="3700" dirty="0" smtClean="0"/>
              <a:t> </a:t>
            </a:r>
            <a:r>
              <a:rPr lang="en-US" sz="3700" dirty="0" err="1" smtClean="0"/>
              <a:t>lokal</a:t>
            </a:r>
            <a:r>
              <a:rPr lang="en-US" sz="3700" dirty="0" smtClean="0"/>
              <a:t> </a:t>
            </a:r>
          </a:p>
          <a:p>
            <a:pPr lvl="1">
              <a:buFont typeface="Wingdings" pitchFamily="2" charset="2"/>
              <a:buChar char="Ø"/>
            </a:pPr>
            <a:r>
              <a:rPr lang="en-US" sz="3700" dirty="0" err="1" smtClean="0"/>
              <a:t>variabel</a:t>
            </a:r>
            <a:r>
              <a:rPr lang="en-US" sz="3700" dirty="0" smtClean="0"/>
              <a:t> global!</a:t>
            </a:r>
          </a:p>
          <a:p>
            <a:pPr>
              <a:buNone/>
            </a:pPr>
            <a:r>
              <a:rPr lang="en-US" sz="4000" dirty="0" smtClean="0"/>
              <a:t>	</a:t>
            </a:r>
          </a:p>
          <a:p>
            <a:r>
              <a:rPr lang="en-US" sz="4000" dirty="0" smtClean="0"/>
              <a:t>PR </a:t>
            </a:r>
            <a:r>
              <a:rPr lang="en-US" sz="4000" dirty="0" err="1" smtClean="0"/>
              <a:t>dikerjakan</a:t>
            </a:r>
            <a:r>
              <a:rPr lang="en-US" sz="4000" dirty="0" smtClean="0"/>
              <a:t> </a:t>
            </a:r>
            <a:r>
              <a:rPr lang="en-US" sz="4000" dirty="0" err="1" smtClean="0"/>
              <a:t>berkelompok</a:t>
            </a:r>
            <a:r>
              <a:rPr lang="en-US" sz="4000" dirty="0" smtClean="0"/>
              <a:t>, </a:t>
            </a:r>
            <a:r>
              <a:rPr lang="en-US" sz="4000" dirty="0" err="1" smtClean="0"/>
              <a:t>maksimum</a:t>
            </a:r>
            <a:r>
              <a:rPr lang="en-US" sz="4000" dirty="0" smtClean="0"/>
              <a:t> 2 </a:t>
            </a:r>
            <a:r>
              <a:rPr lang="en-US" sz="4000" dirty="0" err="1" smtClean="0"/>
              <a:t>orang</a:t>
            </a:r>
            <a:r>
              <a:rPr lang="en-US" sz="4000" dirty="0" smtClean="0"/>
              <a:t>, </a:t>
            </a:r>
            <a:r>
              <a:rPr lang="en-US" sz="4000" dirty="0" err="1" smtClean="0"/>
              <a:t>berupa</a:t>
            </a:r>
            <a:r>
              <a:rPr lang="en-US" sz="4000" dirty="0" smtClean="0"/>
              <a:t> listing program </a:t>
            </a:r>
            <a:r>
              <a:rPr lang="en-US" sz="4000" dirty="0" err="1" smtClean="0"/>
              <a:t>dan</a:t>
            </a:r>
            <a:r>
              <a:rPr lang="en-US" sz="4000" dirty="0" smtClean="0"/>
              <a:t> </a:t>
            </a:r>
            <a:r>
              <a:rPr lang="en-US" sz="4000" dirty="0" err="1" smtClean="0"/>
              <a:t>hasil</a:t>
            </a:r>
            <a:r>
              <a:rPr lang="en-US" sz="4000" dirty="0" smtClean="0"/>
              <a:t> </a:t>
            </a:r>
            <a:r>
              <a:rPr lang="en-US" sz="4000" dirty="0" err="1" smtClean="0"/>
              <a:t>tampilannya</a:t>
            </a:r>
            <a:r>
              <a:rPr lang="en-US" sz="4000" dirty="0" smtClean="0"/>
              <a:t>, </a:t>
            </a:r>
            <a:r>
              <a:rPr lang="en-US" sz="4000" dirty="0" err="1" smtClean="0"/>
              <a:t>dikertas</a:t>
            </a:r>
            <a:r>
              <a:rPr lang="en-US" sz="4000" dirty="0" smtClean="0"/>
              <a:t> A4</a:t>
            </a:r>
            <a:endParaRPr lang="en-US" sz="4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3410" y="431800"/>
            <a:ext cx="8938260" cy="129540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Contoh</a:t>
            </a:r>
            <a:r>
              <a:rPr lang="en-US" dirty="0" smtClean="0"/>
              <a:t> program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tampilan</a:t>
            </a:r>
            <a:r>
              <a:rPr lang="en-US" dirty="0" smtClean="0"/>
              <a:t> </a:t>
            </a:r>
            <a:r>
              <a:rPr lang="en-US" dirty="0" err="1" smtClean="0"/>
              <a:t>sbb</a:t>
            </a:r>
            <a:r>
              <a:rPr lang="en-US" dirty="0" smtClean="0"/>
              <a:t>:</a:t>
            </a:r>
            <a:endParaRPr lang="en-US" dirty="0"/>
          </a:p>
        </p:txBody>
      </p:sp>
      <p:pic>
        <p:nvPicPr>
          <p:cNvPr id="6" name="Content Placeholder 3" descr="untitle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3930" y="2159000"/>
            <a:ext cx="8339832" cy="354076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38150" y="254000"/>
            <a:ext cx="9464040" cy="6908800"/>
          </a:xfrm>
        </p:spPr>
        <p:txBody>
          <a:bodyPr>
            <a:noAutofit/>
          </a:bodyPr>
          <a:lstStyle/>
          <a:p>
            <a:pPr>
              <a:lnSpc>
                <a:spcPts val="2057"/>
              </a:lnSpc>
              <a:spcBef>
                <a:spcPts val="0"/>
              </a:spcBef>
              <a:buNone/>
            </a:pPr>
            <a:r>
              <a:rPr lang="en-US" sz="1800" b="1" dirty="0" smtClean="0">
                <a:latin typeface="Consolas" pitchFamily="49" charset="0"/>
              </a:rPr>
              <a:t>//</a:t>
            </a:r>
            <a:r>
              <a:rPr lang="en-US" sz="1800" b="1" dirty="0" err="1" smtClean="0">
                <a:latin typeface="Consolas" pitchFamily="49" charset="0"/>
              </a:rPr>
              <a:t>contoh</a:t>
            </a:r>
            <a:r>
              <a:rPr lang="en-US" sz="1800" b="1" dirty="0" smtClean="0">
                <a:latin typeface="Consolas" pitchFamily="49" charset="0"/>
              </a:rPr>
              <a:t> </a:t>
            </a:r>
            <a:r>
              <a:rPr lang="en-US" sz="1800" b="1" dirty="0" err="1" smtClean="0">
                <a:latin typeface="Consolas" pitchFamily="49" charset="0"/>
              </a:rPr>
              <a:t>pembuatan</a:t>
            </a:r>
            <a:r>
              <a:rPr lang="en-US" sz="1800" b="1" dirty="0" smtClean="0">
                <a:latin typeface="Consolas" pitchFamily="49" charset="0"/>
              </a:rPr>
              <a:t> </a:t>
            </a:r>
            <a:r>
              <a:rPr lang="en-US" sz="1800" b="1" dirty="0" err="1" smtClean="0">
                <a:latin typeface="Consolas" pitchFamily="49" charset="0"/>
              </a:rPr>
              <a:t>dan</a:t>
            </a:r>
            <a:r>
              <a:rPr lang="en-US" sz="1800" b="1" dirty="0" smtClean="0">
                <a:latin typeface="Consolas" pitchFamily="49" charset="0"/>
              </a:rPr>
              <a:t> </a:t>
            </a:r>
            <a:r>
              <a:rPr lang="en-US" sz="1800" b="1" dirty="0" err="1" smtClean="0">
                <a:latin typeface="Consolas" pitchFamily="49" charset="0"/>
              </a:rPr>
              <a:t>pemanggilan</a:t>
            </a:r>
            <a:r>
              <a:rPr lang="en-US" sz="1800" b="1" dirty="0" smtClean="0">
                <a:latin typeface="Consolas" pitchFamily="49" charset="0"/>
              </a:rPr>
              <a:t> </a:t>
            </a:r>
            <a:r>
              <a:rPr lang="en-US" sz="1800" b="1" dirty="0" err="1" smtClean="0">
                <a:latin typeface="Consolas" pitchFamily="49" charset="0"/>
              </a:rPr>
              <a:t>fungsi</a:t>
            </a:r>
            <a:endParaRPr lang="en-US" sz="1800" b="1" dirty="0" smtClean="0">
              <a:latin typeface="Consolas" pitchFamily="49" charset="0"/>
            </a:endParaRPr>
          </a:p>
          <a:p>
            <a:pPr>
              <a:lnSpc>
                <a:spcPts val="2057"/>
              </a:lnSpc>
              <a:spcBef>
                <a:spcPts val="0"/>
              </a:spcBef>
              <a:buNone/>
            </a:pPr>
            <a:endParaRPr lang="en-US" sz="1800" b="1" dirty="0" smtClean="0">
              <a:latin typeface="Consolas" pitchFamily="49" charset="0"/>
            </a:endParaRPr>
          </a:p>
          <a:p>
            <a:pPr>
              <a:lnSpc>
                <a:spcPts val="2057"/>
              </a:lnSpc>
              <a:spcBef>
                <a:spcPts val="0"/>
              </a:spcBef>
              <a:buNone/>
            </a:pPr>
            <a:r>
              <a:rPr lang="en-US" sz="1800" b="1" dirty="0" smtClean="0">
                <a:latin typeface="Consolas" pitchFamily="49" charset="0"/>
              </a:rPr>
              <a:t>#include&lt;</a:t>
            </a:r>
            <a:r>
              <a:rPr lang="en-US" sz="1800" b="1" dirty="0" err="1" smtClean="0">
                <a:latin typeface="Consolas" pitchFamily="49" charset="0"/>
              </a:rPr>
              <a:t>iostream.h</a:t>
            </a:r>
            <a:r>
              <a:rPr lang="en-US" sz="1800" b="1" dirty="0" smtClean="0">
                <a:latin typeface="Consolas" pitchFamily="49" charset="0"/>
              </a:rPr>
              <a:t>&gt;</a:t>
            </a:r>
          </a:p>
          <a:p>
            <a:pPr>
              <a:lnSpc>
                <a:spcPts val="2057"/>
              </a:lnSpc>
              <a:spcBef>
                <a:spcPts val="0"/>
              </a:spcBef>
              <a:buNone/>
            </a:pPr>
            <a:r>
              <a:rPr lang="en-US" sz="1800" b="1" dirty="0" smtClean="0">
                <a:latin typeface="Consolas" pitchFamily="49" charset="0"/>
              </a:rPr>
              <a:t>#include&lt;</a:t>
            </a:r>
            <a:r>
              <a:rPr lang="en-US" sz="1800" b="1" dirty="0" err="1" smtClean="0">
                <a:latin typeface="Consolas" pitchFamily="49" charset="0"/>
              </a:rPr>
              <a:t>iomanip.h</a:t>
            </a:r>
            <a:r>
              <a:rPr lang="en-US" sz="1800" b="1" dirty="0" smtClean="0">
                <a:latin typeface="Consolas" pitchFamily="49" charset="0"/>
              </a:rPr>
              <a:t>&gt;</a:t>
            </a:r>
          </a:p>
          <a:p>
            <a:pPr>
              <a:lnSpc>
                <a:spcPts val="2057"/>
              </a:lnSpc>
              <a:spcBef>
                <a:spcPts val="0"/>
              </a:spcBef>
              <a:buNone/>
            </a:pPr>
            <a:r>
              <a:rPr lang="en-US" sz="1800" b="1" dirty="0" smtClean="0">
                <a:latin typeface="Consolas" pitchFamily="49" charset="0"/>
              </a:rPr>
              <a:t>#include&lt;</a:t>
            </a:r>
            <a:r>
              <a:rPr lang="en-US" sz="1800" b="1" dirty="0" err="1" smtClean="0">
                <a:latin typeface="Consolas" pitchFamily="49" charset="0"/>
              </a:rPr>
              <a:t>conio.h</a:t>
            </a:r>
            <a:r>
              <a:rPr lang="en-US" sz="1800" b="1" dirty="0" smtClean="0">
                <a:latin typeface="Consolas" pitchFamily="49" charset="0"/>
              </a:rPr>
              <a:t>&gt;</a:t>
            </a:r>
          </a:p>
          <a:p>
            <a:pPr>
              <a:lnSpc>
                <a:spcPts val="2057"/>
              </a:lnSpc>
              <a:spcBef>
                <a:spcPts val="0"/>
              </a:spcBef>
              <a:buNone/>
            </a:pPr>
            <a:endParaRPr lang="en-US" sz="1800" b="1" dirty="0" smtClean="0">
              <a:latin typeface="Consolas" pitchFamily="49" charset="0"/>
            </a:endParaRPr>
          </a:p>
          <a:p>
            <a:pPr>
              <a:lnSpc>
                <a:spcPts val="2057"/>
              </a:lnSpc>
              <a:spcBef>
                <a:spcPts val="0"/>
              </a:spcBef>
              <a:buNone/>
            </a:pPr>
            <a:r>
              <a:rPr lang="en-US" sz="1800" b="1" dirty="0" smtClean="0">
                <a:latin typeface="Consolas" pitchFamily="49" charset="0"/>
              </a:rPr>
              <a:t>void </a:t>
            </a:r>
            <a:r>
              <a:rPr lang="en-US" sz="1800" b="1" dirty="0" err="1" smtClean="0">
                <a:latin typeface="Consolas" pitchFamily="49" charset="0"/>
              </a:rPr>
              <a:t>garis</a:t>
            </a:r>
            <a:r>
              <a:rPr lang="en-US" sz="1800" b="1" dirty="0" smtClean="0">
                <a:latin typeface="Consolas" pitchFamily="49" charset="0"/>
              </a:rPr>
              <a:t>();</a:t>
            </a:r>
          </a:p>
          <a:p>
            <a:pPr>
              <a:lnSpc>
                <a:spcPts val="2057"/>
              </a:lnSpc>
              <a:spcBef>
                <a:spcPts val="0"/>
              </a:spcBef>
              <a:buNone/>
            </a:pPr>
            <a:r>
              <a:rPr lang="en-US" sz="1800" b="1" dirty="0" smtClean="0">
                <a:latin typeface="Consolas" pitchFamily="49" charset="0"/>
              </a:rPr>
              <a:t>void main()</a:t>
            </a:r>
          </a:p>
          <a:p>
            <a:pPr>
              <a:lnSpc>
                <a:spcPts val="2057"/>
              </a:lnSpc>
              <a:spcBef>
                <a:spcPts val="0"/>
              </a:spcBef>
              <a:buNone/>
            </a:pPr>
            <a:r>
              <a:rPr lang="en-US" sz="1800" b="1" dirty="0" smtClean="0">
                <a:latin typeface="Consolas" pitchFamily="49" charset="0"/>
              </a:rPr>
              <a:t>{</a:t>
            </a:r>
          </a:p>
          <a:p>
            <a:pPr>
              <a:lnSpc>
                <a:spcPts val="2057"/>
              </a:lnSpc>
              <a:spcBef>
                <a:spcPts val="0"/>
              </a:spcBef>
              <a:buNone/>
            </a:pPr>
            <a:r>
              <a:rPr lang="en-US" sz="1800" b="1" dirty="0" smtClean="0">
                <a:latin typeface="Consolas" pitchFamily="49" charset="0"/>
              </a:rPr>
              <a:t>	</a:t>
            </a:r>
            <a:r>
              <a:rPr lang="en-US" sz="1800" b="1" dirty="0" err="1" smtClean="0">
                <a:latin typeface="Consolas" pitchFamily="49" charset="0"/>
              </a:rPr>
              <a:t>clrscr</a:t>
            </a:r>
            <a:r>
              <a:rPr lang="en-US" sz="1800" b="1" dirty="0" smtClean="0">
                <a:latin typeface="Consolas" pitchFamily="49" charset="0"/>
              </a:rPr>
              <a:t>();	</a:t>
            </a:r>
            <a:endParaRPr lang="en-US" sz="1800" b="1" dirty="0" smtClean="0">
              <a:solidFill>
                <a:srgbClr val="FF0000"/>
              </a:solidFill>
              <a:latin typeface="Consolas" pitchFamily="49" charset="0"/>
            </a:endParaRPr>
          </a:p>
          <a:p>
            <a:pPr>
              <a:lnSpc>
                <a:spcPts val="2057"/>
              </a:lnSpc>
              <a:spcBef>
                <a:spcPts val="0"/>
              </a:spcBef>
              <a:buNone/>
            </a:pPr>
            <a:r>
              <a:rPr lang="en-US" sz="1800" b="1" dirty="0" smtClean="0">
                <a:latin typeface="Consolas" pitchFamily="49" charset="0"/>
              </a:rPr>
              <a:t>	</a:t>
            </a:r>
            <a:r>
              <a:rPr lang="en-US" sz="1800" b="1" dirty="0" err="1" smtClean="0">
                <a:latin typeface="Consolas" pitchFamily="49" charset="0"/>
              </a:rPr>
              <a:t>garis</a:t>
            </a:r>
            <a:r>
              <a:rPr lang="en-US" sz="1800" b="1" dirty="0" smtClean="0">
                <a:latin typeface="Consolas" pitchFamily="49" charset="0"/>
              </a:rPr>
              <a:t>();	</a:t>
            </a:r>
            <a:r>
              <a:rPr lang="en-US" sz="1800" b="1" dirty="0" smtClean="0">
                <a:solidFill>
                  <a:srgbClr val="FF0000"/>
                </a:solidFill>
                <a:latin typeface="Consolas" pitchFamily="49" charset="0"/>
              </a:rPr>
              <a:t>//</a:t>
            </a:r>
            <a:r>
              <a:rPr lang="en-US" sz="1800" b="1" dirty="0" err="1" smtClean="0">
                <a:solidFill>
                  <a:srgbClr val="FF0000"/>
                </a:solidFill>
                <a:latin typeface="Consolas" pitchFamily="49" charset="0"/>
              </a:rPr>
              <a:t>panggil</a:t>
            </a:r>
            <a:r>
              <a:rPr lang="en-US" sz="1800" b="1" dirty="0" smtClean="0">
                <a:solidFill>
                  <a:srgbClr val="FF0000"/>
                </a:solidFill>
                <a:latin typeface="Consolas" pitchFamily="49" charset="0"/>
              </a:rPr>
              <a:t> </a:t>
            </a:r>
            <a:r>
              <a:rPr lang="en-US" sz="1800" b="1" dirty="0" err="1" smtClean="0">
                <a:solidFill>
                  <a:srgbClr val="FF0000"/>
                </a:solidFill>
                <a:latin typeface="Consolas" pitchFamily="49" charset="0"/>
              </a:rPr>
              <a:t>fungsi</a:t>
            </a:r>
            <a:r>
              <a:rPr lang="en-US" sz="1800" b="1" dirty="0" smtClean="0">
                <a:solidFill>
                  <a:srgbClr val="FF0000"/>
                </a:solidFill>
                <a:latin typeface="Consolas" pitchFamily="49" charset="0"/>
              </a:rPr>
              <a:t> </a:t>
            </a:r>
            <a:r>
              <a:rPr lang="en-US" sz="1800" b="1" dirty="0" err="1" smtClean="0">
                <a:solidFill>
                  <a:srgbClr val="FF0000"/>
                </a:solidFill>
                <a:latin typeface="Consolas" pitchFamily="49" charset="0"/>
              </a:rPr>
              <a:t>garis</a:t>
            </a:r>
            <a:r>
              <a:rPr lang="en-US" sz="1800" b="1" dirty="0" smtClean="0">
                <a:solidFill>
                  <a:srgbClr val="FF0000"/>
                </a:solidFill>
                <a:latin typeface="Consolas" pitchFamily="49" charset="0"/>
              </a:rPr>
              <a:t>()</a:t>
            </a:r>
          </a:p>
          <a:p>
            <a:pPr>
              <a:lnSpc>
                <a:spcPts val="2057"/>
              </a:lnSpc>
              <a:spcBef>
                <a:spcPts val="0"/>
              </a:spcBef>
              <a:buNone/>
            </a:pPr>
            <a:endParaRPr lang="en-US" sz="1800" b="1" dirty="0" smtClean="0">
              <a:latin typeface="Consolas" pitchFamily="49" charset="0"/>
            </a:endParaRPr>
          </a:p>
          <a:p>
            <a:pPr>
              <a:lnSpc>
                <a:spcPts val="2057"/>
              </a:lnSpc>
              <a:spcBef>
                <a:spcPts val="0"/>
              </a:spcBef>
              <a:buNone/>
            </a:pPr>
            <a:r>
              <a:rPr lang="en-US" sz="1800" b="1" dirty="0" smtClean="0">
                <a:latin typeface="Consolas" pitchFamily="49" charset="0"/>
              </a:rPr>
              <a:t>	</a:t>
            </a:r>
            <a:r>
              <a:rPr lang="en-US" sz="1800" b="1" dirty="0" err="1" smtClean="0">
                <a:latin typeface="Consolas" pitchFamily="49" charset="0"/>
              </a:rPr>
              <a:t>cout</a:t>
            </a:r>
            <a:r>
              <a:rPr lang="en-US" sz="1800" b="1" dirty="0" smtClean="0">
                <a:latin typeface="Consolas" pitchFamily="49" charset="0"/>
              </a:rPr>
              <a:t>&lt;&lt;</a:t>
            </a:r>
            <a:r>
              <a:rPr lang="en-US" sz="1800" b="1" dirty="0" err="1" smtClean="0">
                <a:latin typeface="Consolas" pitchFamily="49" charset="0"/>
              </a:rPr>
              <a:t>setiosflags</a:t>
            </a:r>
            <a:r>
              <a:rPr lang="en-US" sz="1800" b="1" dirty="0" smtClean="0">
                <a:latin typeface="Consolas" pitchFamily="49" charset="0"/>
              </a:rPr>
              <a:t>(</a:t>
            </a:r>
            <a:r>
              <a:rPr lang="en-US" sz="1800" b="1" dirty="0" err="1" smtClean="0">
                <a:latin typeface="Consolas" pitchFamily="49" charset="0"/>
              </a:rPr>
              <a:t>ios</a:t>
            </a:r>
            <a:r>
              <a:rPr lang="en-US" sz="1800" b="1" dirty="0" smtClean="0">
                <a:latin typeface="Consolas" pitchFamily="49" charset="0"/>
              </a:rPr>
              <a:t>::left);		</a:t>
            </a:r>
            <a:r>
              <a:rPr lang="en-US" sz="1800" b="1" dirty="0" smtClean="0">
                <a:solidFill>
                  <a:srgbClr val="FF0000"/>
                </a:solidFill>
                <a:latin typeface="Consolas" pitchFamily="49" charset="0"/>
              </a:rPr>
              <a:t>//</a:t>
            </a:r>
            <a:r>
              <a:rPr lang="en-US" sz="1800" b="1" dirty="0" err="1" smtClean="0">
                <a:solidFill>
                  <a:srgbClr val="FF0000"/>
                </a:solidFill>
                <a:latin typeface="Consolas" pitchFamily="49" charset="0"/>
              </a:rPr>
              <a:t>Atur</a:t>
            </a:r>
            <a:r>
              <a:rPr lang="en-US" sz="1800" b="1" dirty="0" smtClean="0">
                <a:solidFill>
                  <a:srgbClr val="FF0000"/>
                </a:solidFill>
                <a:latin typeface="Consolas" pitchFamily="49" charset="0"/>
              </a:rPr>
              <a:t> rata </a:t>
            </a:r>
            <a:r>
              <a:rPr lang="en-US" sz="1800" b="1" dirty="0" err="1" smtClean="0">
                <a:solidFill>
                  <a:srgbClr val="FF0000"/>
                </a:solidFill>
                <a:latin typeface="Consolas" pitchFamily="49" charset="0"/>
              </a:rPr>
              <a:t>kiri</a:t>
            </a:r>
            <a:endParaRPr lang="en-US" sz="1800" b="1" dirty="0" smtClean="0">
              <a:solidFill>
                <a:srgbClr val="FF0000"/>
              </a:solidFill>
              <a:latin typeface="Consolas" pitchFamily="49" charset="0"/>
            </a:endParaRPr>
          </a:p>
          <a:p>
            <a:pPr>
              <a:lnSpc>
                <a:spcPts val="2057"/>
              </a:lnSpc>
              <a:spcBef>
                <a:spcPts val="0"/>
              </a:spcBef>
              <a:buNone/>
            </a:pPr>
            <a:r>
              <a:rPr lang="en-US" sz="1800" b="1" dirty="0" smtClean="0">
                <a:latin typeface="Consolas" pitchFamily="49" charset="0"/>
              </a:rPr>
              <a:t>	</a:t>
            </a:r>
            <a:r>
              <a:rPr lang="en-US" sz="1800" b="1" dirty="0" err="1" smtClean="0">
                <a:latin typeface="Consolas" pitchFamily="49" charset="0"/>
              </a:rPr>
              <a:t>cout</a:t>
            </a:r>
            <a:r>
              <a:rPr lang="en-US" sz="1800" b="1" dirty="0" smtClean="0">
                <a:latin typeface="Consolas" pitchFamily="49" charset="0"/>
              </a:rPr>
              <a:t>&lt;&lt;</a:t>
            </a:r>
            <a:r>
              <a:rPr lang="en-US" sz="1800" b="1" dirty="0" err="1" smtClean="0">
                <a:latin typeface="Consolas" pitchFamily="49" charset="0"/>
              </a:rPr>
              <a:t>setw</a:t>
            </a:r>
            <a:r>
              <a:rPr lang="en-US" sz="1800" b="1" dirty="0" smtClean="0">
                <a:latin typeface="Consolas" pitchFamily="49" charset="0"/>
              </a:rPr>
              <a:t>(26)&lt;&lt;“J U D U L  B U K U”&lt;&lt;“PENGARANG”&lt;&lt;</a:t>
            </a:r>
            <a:r>
              <a:rPr lang="en-US" sz="1800" b="1" dirty="0" err="1" smtClean="0">
                <a:latin typeface="Consolas" pitchFamily="49" charset="0"/>
              </a:rPr>
              <a:t>endl</a:t>
            </a:r>
            <a:r>
              <a:rPr lang="en-US" sz="1800" b="1" dirty="0" smtClean="0">
                <a:latin typeface="Consolas" pitchFamily="49" charset="0"/>
              </a:rPr>
              <a:t>;</a:t>
            </a:r>
          </a:p>
          <a:p>
            <a:pPr>
              <a:lnSpc>
                <a:spcPts val="2057"/>
              </a:lnSpc>
              <a:spcBef>
                <a:spcPts val="0"/>
              </a:spcBef>
              <a:buNone/>
            </a:pPr>
            <a:endParaRPr lang="en-US" sz="1800" b="1" dirty="0" smtClean="0">
              <a:latin typeface="Consolas" pitchFamily="49" charset="0"/>
            </a:endParaRPr>
          </a:p>
          <a:p>
            <a:pPr>
              <a:lnSpc>
                <a:spcPts val="2057"/>
              </a:lnSpc>
              <a:spcBef>
                <a:spcPts val="0"/>
              </a:spcBef>
              <a:buNone/>
            </a:pPr>
            <a:r>
              <a:rPr lang="en-US" sz="1800" b="1" dirty="0" smtClean="0">
                <a:latin typeface="Consolas" pitchFamily="49" charset="0"/>
              </a:rPr>
              <a:t>	</a:t>
            </a:r>
            <a:r>
              <a:rPr lang="en-US" sz="1800" b="1" dirty="0" err="1" smtClean="0">
                <a:latin typeface="Consolas" pitchFamily="49" charset="0"/>
              </a:rPr>
              <a:t>garis</a:t>
            </a:r>
            <a:r>
              <a:rPr lang="en-US" sz="1800" b="1" dirty="0" smtClean="0">
                <a:latin typeface="Consolas" pitchFamily="49" charset="0"/>
              </a:rPr>
              <a:t>();		</a:t>
            </a:r>
            <a:r>
              <a:rPr lang="en-US" sz="1800" b="1" dirty="0" smtClean="0">
                <a:solidFill>
                  <a:srgbClr val="FF0000"/>
                </a:solidFill>
                <a:latin typeface="Consolas" pitchFamily="49" charset="0"/>
              </a:rPr>
              <a:t>//</a:t>
            </a:r>
            <a:r>
              <a:rPr lang="en-US" sz="1800" b="1" dirty="0" err="1" smtClean="0">
                <a:solidFill>
                  <a:srgbClr val="FF0000"/>
                </a:solidFill>
                <a:latin typeface="Consolas" pitchFamily="49" charset="0"/>
              </a:rPr>
              <a:t>panggil</a:t>
            </a:r>
            <a:r>
              <a:rPr lang="en-US" sz="1800" b="1" dirty="0" smtClean="0">
                <a:solidFill>
                  <a:srgbClr val="FF0000"/>
                </a:solidFill>
                <a:latin typeface="Consolas" pitchFamily="49" charset="0"/>
              </a:rPr>
              <a:t> </a:t>
            </a:r>
            <a:r>
              <a:rPr lang="en-US" sz="1800" b="1" dirty="0" err="1" smtClean="0">
                <a:solidFill>
                  <a:srgbClr val="FF0000"/>
                </a:solidFill>
                <a:latin typeface="Consolas" pitchFamily="49" charset="0"/>
              </a:rPr>
              <a:t>kembali</a:t>
            </a:r>
            <a:r>
              <a:rPr lang="en-US" sz="1800" b="1" dirty="0" smtClean="0">
                <a:solidFill>
                  <a:srgbClr val="FF0000"/>
                </a:solidFill>
                <a:latin typeface="Consolas" pitchFamily="49" charset="0"/>
              </a:rPr>
              <a:t> </a:t>
            </a:r>
            <a:r>
              <a:rPr lang="en-US" sz="1800" b="1" dirty="0" err="1" smtClean="0">
                <a:solidFill>
                  <a:srgbClr val="FF0000"/>
                </a:solidFill>
                <a:latin typeface="Consolas" pitchFamily="49" charset="0"/>
              </a:rPr>
              <a:t>fungsi</a:t>
            </a:r>
            <a:r>
              <a:rPr lang="en-US" sz="1800" b="1" dirty="0" smtClean="0">
                <a:solidFill>
                  <a:srgbClr val="FF0000"/>
                </a:solidFill>
                <a:latin typeface="Consolas" pitchFamily="49" charset="0"/>
              </a:rPr>
              <a:t> </a:t>
            </a:r>
            <a:r>
              <a:rPr lang="en-US" sz="1800" b="1" dirty="0" err="1" smtClean="0">
                <a:solidFill>
                  <a:srgbClr val="FF0000"/>
                </a:solidFill>
                <a:latin typeface="Consolas" pitchFamily="49" charset="0"/>
              </a:rPr>
              <a:t>garis</a:t>
            </a:r>
            <a:r>
              <a:rPr lang="en-US" sz="1800" b="1" dirty="0" smtClean="0">
                <a:solidFill>
                  <a:srgbClr val="FF0000"/>
                </a:solidFill>
                <a:latin typeface="Consolas" pitchFamily="49" charset="0"/>
              </a:rPr>
              <a:t>()</a:t>
            </a:r>
            <a:endParaRPr lang="en-US" sz="1800" b="1" dirty="0" smtClean="0">
              <a:latin typeface="Consolas" pitchFamily="49" charset="0"/>
            </a:endParaRPr>
          </a:p>
          <a:p>
            <a:pPr>
              <a:lnSpc>
                <a:spcPts val="2057"/>
              </a:lnSpc>
              <a:spcBef>
                <a:spcPts val="0"/>
              </a:spcBef>
              <a:buNone/>
            </a:pPr>
            <a:r>
              <a:rPr lang="en-US" sz="1800" b="1" dirty="0" smtClean="0">
                <a:latin typeface="Consolas" pitchFamily="49" charset="0"/>
              </a:rPr>
              <a:t>	</a:t>
            </a:r>
            <a:r>
              <a:rPr lang="en-US" sz="1800" b="1" dirty="0" err="1" smtClean="0">
                <a:latin typeface="Consolas" pitchFamily="49" charset="0"/>
              </a:rPr>
              <a:t>cout</a:t>
            </a:r>
            <a:r>
              <a:rPr lang="en-US" sz="1800" b="1" dirty="0" smtClean="0">
                <a:latin typeface="Consolas" pitchFamily="49" charset="0"/>
              </a:rPr>
              <a:t>&lt;&lt;</a:t>
            </a:r>
            <a:r>
              <a:rPr lang="en-US" sz="1800" b="1" dirty="0" err="1" smtClean="0">
                <a:latin typeface="Consolas" pitchFamily="49" charset="0"/>
              </a:rPr>
              <a:t>setw</a:t>
            </a:r>
            <a:r>
              <a:rPr lang="en-US" sz="1800" b="1" dirty="0" smtClean="0">
                <a:latin typeface="Consolas" pitchFamily="49" charset="0"/>
              </a:rPr>
              <a:t>(26)&lt;&lt;“Mastering Borland C++”&lt;&lt;“Tom Swan”&lt;&lt;</a:t>
            </a:r>
            <a:r>
              <a:rPr lang="en-US" sz="1800" b="1" dirty="0" err="1" smtClean="0">
                <a:latin typeface="Consolas" pitchFamily="49" charset="0"/>
              </a:rPr>
              <a:t>endl</a:t>
            </a:r>
            <a:r>
              <a:rPr lang="en-US" sz="1800" b="1" dirty="0" smtClean="0">
                <a:latin typeface="Consolas" pitchFamily="49" charset="0"/>
              </a:rPr>
              <a:t>;</a:t>
            </a:r>
          </a:p>
          <a:p>
            <a:pPr>
              <a:lnSpc>
                <a:spcPts val="2057"/>
              </a:lnSpc>
              <a:spcBef>
                <a:spcPts val="0"/>
              </a:spcBef>
              <a:buNone/>
            </a:pPr>
            <a:r>
              <a:rPr lang="en-US" sz="1800" b="1" dirty="0" smtClean="0">
                <a:latin typeface="Consolas" pitchFamily="49" charset="0"/>
              </a:rPr>
              <a:t>	</a:t>
            </a:r>
            <a:r>
              <a:rPr lang="en-US" sz="1800" b="1" dirty="0" err="1" smtClean="0">
                <a:latin typeface="Consolas" pitchFamily="49" charset="0"/>
              </a:rPr>
              <a:t>cout</a:t>
            </a:r>
            <a:r>
              <a:rPr lang="en-US" sz="1800" b="1" dirty="0" smtClean="0">
                <a:latin typeface="Consolas" pitchFamily="49" charset="0"/>
              </a:rPr>
              <a:t>&lt;&lt;</a:t>
            </a:r>
            <a:r>
              <a:rPr lang="en-US" sz="1800" b="1" dirty="0" err="1" smtClean="0">
                <a:latin typeface="Consolas" pitchFamily="49" charset="0"/>
              </a:rPr>
              <a:t>setw</a:t>
            </a:r>
            <a:r>
              <a:rPr lang="en-US" sz="1800" b="1" dirty="0" smtClean="0">
                <a:latin typeface="Consolas" pitchFamily="49" charset="0"/>
              </a:rPr>
              <a:t>(26)&lt;&lt;“Turbo C++ By Example”&lt;&lt;“Greg Perry”&lt;&lt;</a:t>
            </a:r>
            <a:r>
              <a:rPr lang="en-US" sz="1800" b="1" dirty="0" err="1" smtClean="0">
                <a:latin typeface="Consolas" pitchFamily="49" charset="0"/>
              </a:rPr>
              <a:t>endl</a:t>
            </a:r>
            <a:r>
              <a:rPr lang="en-US" sz="1800" b="1" dirty="0" smtClean="0">
                <a:latin typeface="Consolas" pitchFamily="49" charset="0"/>
              </a:rPr>
              <a:t>;</a:t>
            </a:r>
          </a:p>
          <a:p>
            <a:pPr>
              <a:lnSpc>
                <a:spcPts val="2057"/>
              </a:lnSpc>
              <a:spcBef>
                <a:spcPts val="0"/>
              </a:spcBef>
              <a:buNone/>
            </a:pPr>
            <a:endParaRPr lang="en-US" sz="1800" b="1" dirty="0" smtClean="0">
              <a:latin typeface="Consolas" pitchFamily="49" charset="0"/>
            </a:endParaRPr>
          </a:p>
          <a:p>
            <a:pPr>
              <a:lnSpc>
                <a:spcPts val="2057"/>
              </a:lnSpc>
              <a:spcBef>
                <a:spcPts val="0"/>
              </a:spcBef>
              <a:buNone/>
            </a:pPr>
            <a:r>
              <a:rPr lang="en-US" sz="1800" b="1" dirty="0" smtClean="0">
                <a:latin typeface="Consolas" pitchFamily="49" charset="0"/>
              </a:rPr>
              <a:t>	</a:t>
            </a:r>
            <a:r>
              <a:rPr lang="en-US" sz="1800" b="1" dirty="0" err="1" smtClean="0">
                <a:latin typeface="Consolas" pitchFamily="49" charset="0"/>
              </a:rPr>
              <a:t>garis</a:t>
            </a:r>
            <a:r>
              <a:rPr lang="en-US" sz="1800" b="1" dirty="0" smtClean="0">
                <a:latin typeface="Consolas" pitchFamily="49" charset="0"/>
              </a:rPr>
              <a:t>();	</a:t>
            </a:r>
            <a:r>
              <a:rPr lang="en-US" sz="1800" b="1" dirty="0" smtClean="0">
                <a:solidFill>
                  <a:srgbClr val="FF0000"/>
                </a:solidFill>
                <a:latin typeface="Consolas" pitchFamily="49" charset="0"/>
              </a:rPr>
              <a:t>//</a:t>
            </a:r>
            <a:r>
              <a:rPr lang="en-US" sz="1800" b="1" dirty="0" err="1" smtClean="0">
                <a:solidFill>
                  <a:srgbClr val="FF0000"/>
                </a:solidFill>
                <a:latin typeface="Consolas" pitchFamily="49" charset="0"/>
              </a:rPr>
              <a:t>panggil</a:t>
            </a:r>
            <a:r>
              <a:rPr lang="en-US" sz="1800" b="1" dirty="0" smtClean="0">
                <a:solidFill>
                  <a:srgbClr val="FF0000"/>
                </a:solidFill>
                <a:latin typeface="Consolas" pitchFamily="49" charset="0"/>
              </a:rPr>
              <a:t> </a:t>
            </a:r>
            <a:r>
              <a:rPr lang="en-US" sz="1800" b="1" dirty="0" err="1" smtClean="0">
                <a:solidFill>
                  <a:srgbClr val="FF0000"/>
                </a:solidFill>
                <a:latin typeface="Consolas" pitchFamily="49" charset="0"/>
              </a:rPr>
              <a:t>kembali</a:t>
            </a:r>
            <a:r>
              <a:rPr lang="en-US" sz="1800" b="1" dirty="0" smtClean="0">
                <a:solidFill>
                  <a:srgbClr val="FF0000"/>
                </a:solidFill>
                <a:latin typeface="Consolas" pitchFamily="49" charset="0"/>
              </a:rPr>
              <a:t> </a:t>
            </a:r>
            <a:r>
              <a:rPr lang="en-US" sz="1800" b="1" dirty="0" err="1" smtClean="0">
                <a:solidFill>
                  <a:srgbClr val="FF0000"/>
                </a:solidFill>
                <a:latin typeface="Consolas" pitchFamily="49" charset="0"/>
              </a:rPr>
              <a:t>fungsi</a:t>
            </a:r>
            <a:r>
              <a:rPr lang="en-US" sz="1800" b="1" dirty="0" smtClean="0">
                <a:solidFill>
                  <a:srgbClr val="FF0000"/>
                </a:solidFill>
                <a:latin typeface="Consolas" pitchFamily="49" charset="0"/>
              </a:rPr>
              <a:t> </a:t>
            </a:r>
            <a:r>
              <a:rPr lang="en-US" sz="1800" b="1" dirty="0" err="1" smtClean="0">
                <a:solidFill>
                  <a:srgbClr val="FF0000"/>
                </a:solidFill>
                <a:latin typeface="Consolas" pitchFamily="49" charset="0"/>
              </a:rPr>
              <a:t>garis</a:t>
            </a:r>
            <a:r>
              <a:rPr lang="en-US" sz="1800" b="1" dirty="0" smtClean="0">
                <a:solidFill>
                  <a:srgbClr val="FF0000"/>
                </a:solidFill>
                <a:latin typeface="Consolas" pitchFamily="49" charset="0"/>
              </a:rPr>
              <a:t>()</a:t>
            </a:r>
            <a:endParaRPr lang="en-US" sz="1800" b="1" dirty="0" smtClean="0">
              <a:latin typeface="Consolas" pitchFamily="49" charset="0"/>
            </a:endParaRPr>
          </a:p>
          <a:p>
            <a:pPr>
              <a:lnSpc>
                <a:spcPts val="2057"/>
              </a:lnSpc>
              <a:spcBef>
                <a:spcPts val="0"/>
              </a:spcBef>
              <a:buNone/>
            </a:pPr>
            <a:r>
              <a:rPr lang="en-US" sz="1800" b="1" dirty="0" smtClean="0">
                <a:latin typeface="Consolas" pitchFamily="49" charset="0"/>
              </a:rPr>
              <a:t>}</a:t>
            </a:r>
          </a:p>
          <a:p>
            <a:pPr>
              <a:lnSpc>
                <a:spcPts val="2057"/>
              </a:lnSpc>
              <a:spcBef>
                <a:spcPts val="0"/>
              </a:spcBef>
              <a:buNone/>
            </a:pPr>
            <a:r>
              <a:rPr lang="en-US" sz="1800" b="1" dirty="0" smtClean="0">
                <a:latin typeface="Consolas" pitchFamily="49" charset="0"/>
              </a:rPr>
              <a:t>void </a:t>
            </a:r>
            <a:r>
              <a:rPr lang="en-US" sz="1800" b="1" dirty="0" err="1" smtClean="0">
                <a:latin typeface="Consolas" pitchFamily="49" charset="0"/>
              </a:rPr>
              <a:t>garis</a:t>
            </a:r>
            <a:r>
              <a:rPr lang="en-US" sz="1800" b="1" dirty="0" smtClean="0">
                <a:latin typeface="Consolas" pitchFamily="49" charset="0"/>
              </a:rPr>
              <a:t>()</a:t>
            </a:r>
          </a:p>
          <a:p>
            <a:pPr>
              <a:lnSpc>
                <a:spcPts val="2057"/>
              </a:lnSpc>
              <a:spcBef>
                <a:spcPts val="0"/>
              </a:spcBef>
              <a:buNone/>
            </a:pPr>
            <a:r>
              <a:rPr lang="en-US" sz="1800" b="1" dirty="0" smtClean="0">
                <a:latin typeface="Consolas" pitchFamily="49" charset="0"/>
              </a:rPr>
              <a:t>{</a:t>
            </a:r>
          </a:p>
          <a:p>
            <a:pPr>
              <a:lnSpc>
                <a:spcPts val="2057"/>
              </a:lnSpc>
              <a:spcBef>
                <a:spcPts val="0"/>
              </a:spcBef>
              <a:buNone/>
            </a:pPr>
            <a:r>
              <a:rPr lang="en-US" sz="1800" b="1" dirty="0" smtClean="0">
                <a:latin typeface="Consolas" pitchFamily="49" charset="0"/>
              </a:rPr>
              <a:t>	</a:t>
            </a:r>
            <a:r>
              <a:rPr lang="en-US" sz="1800" b="1" dirty="0" err="1" smtClean="0">
                <a:latin typeface="Consolas" pitchFamily="49" charset="0"/>
              </a:rPr>
              <a:t>int</a:t>
            </a:r>
            <a:r>
              <a:rPr lang="en-US" sz="1800" b="1" dirty="0" smtClean="0">
                <a:latin typeface="Consolas" pitchFamily="49" charset="0"/>
              </a:rPr>
              <a:t> </a:t>
            </a:r>
            <a:r>
              <a:rPr lang="en-US" sz="1800" b="1" dirty="0" err="1" smtClean="0">
                <a:latin typeface="Consolas" pitchFamily="49" charset="0"/>
              </a:rPr>
              <a:t>i</a:t>
            </a:r>
            <a:r>
              <a:rPr lang="en-US" sz="1800" b="1" dirty="0" smtClean="0">
                <a:latin typeface="Consolas" pitchFamily="49" charset="0"/>
              </a:rPr>
              <a:t>;</a:t>
            </a:r>
          </a:p>
          <a:p>
            <a:pPr>
              <a:lnSpc>
                <a:spcPts val="2057"/>
              </a:lnSpc>
              <a:spcBef>
                <a:spcPts val="0"/>
              </a:spcBef>
              <a:buNone/>
            </a:pPr>
            <a:r>
              <a:rPr lang="en-US" sz="1800" b="1" dirty="0" smtClean="0">
                <a:latin typeface="Consolas" pitchFamily="49" charset="0"/>
              </a:rPr>
              <a:t>	for (</a:t>
            </a:r>
            <a:r>
              <a:rPr lang="en-US" sz="1800" b="1" dirty="0" err="1" smtClean="0">
                <a:latin typeface="Consolas" pitchFamily="49" charset="0"/>
              </a:rPr>
              <a:t>i</a:t>
            </a:r>
            <a:r>
              <a:rPr lang="en-US" sz="1800" b="1" dirty="0" smtClean="0">
                <a:latin typeface="Consolas" pitchFamily="49" charset="0"/>
              </a:rPr>
              <a:t>=0;i&lt;49;i++)</a:t>
            </a:r>
          </a:p>
          <a:p>
            <a:pPr>
              <a:lnSpc>
                <a:spcPts val="2057"/>
              </a:lnSpc>
              <a:spcBef>
                <a:spcPts val="0"/>
              </a:spcBef>
              <a:buNone/>
            </a:pPr>
            <a:r>
              <a:rPr lang="en-US" sz="1800" b="1" dirty="0" smtClean="0">
                <a:latin typeface="Consolas" pitchFamily="49" charset="0"/>
              </a:rPr>
              <a:t>	{	</a:t>
            </a:r>
            <a:r>
              <a:rPr lang="en-US" sz="1800" b="1" dirty="0" err="1" smtClean="0">
                <a:latin typeface="Consolas" pitchFamily="49" charset="0"/>
              </a:rPr>
              <a:t>cout</a:t>
            </a:r>
            <a:r>
              <a:rPr lang="en-US" sz="1800" b="1" dirty="0" smtClean="0">
                <a:latin typeface="Consolas" pitchFamily="49" charset="0"/>
              </a:rPr>
              <a:t>&lt;&lt;‘-’; } </a:t>
            </a:r>
            <a:r>
              <a:rPr lang="en-US" sz="1800" b="1" dirty="0" err="1" smtClean="0">
                <a:latin typeface="Consolas" pitchFamily="49" charset="0"/>
              </a:rPr>
              <a:t>cout</a:t>
            </a:r>
            <a:r>
              <a:rPr lang="en-US" sz="1800" b="1" dirty="0" smtClean="0">
                <a:latin typeface="Consolas" pitchFamily="49" charset="0"/>
              </a:rPr>
              <a:t>&lt;&lt;</a:t>
            </a:r>
            <a:r>
              <a:rPr lang="en-US" sz="1800" b="1" dirty="0" err="1" smtClean="0">
                <a:latin typeface="Consolas" pitchFamily="49" charset="0"/>
              </a:rPr>
              <a:t>endl</a:t>
            </a:r>
            <a:r>
              <a:rPr lang="en-US" sz="1800" b="1" dirty="0" smtClean="0">
                <a:latin typeface="Consolas" pitchFamily="49" charset="0"/>
              </a:rPr>
              <a:t>;</a:t>
            </a:r>
          </a:p>
          <a:p>
            <a:pPr>
              <a:lnSpc>
                <a:spcPts val="2057"/>
              </a:lnSpc>
              <a:spcBef>
                <a:spcPts val="0"/>
              </a:spcBef>
              <a:buNone/>
            </a:pPr>
            <a:r>
              <a:rPr lang="en-US" sz="1800" b="1" dirty="0" smtClean="0">
                <a:latin typeface="Consolas" pitchFamily="49" charset="0"/>
              </a:rPr>
              <a:t>}</a:t>
            </a:r>
            <a:endParaRPr lang="en-US" sz="1800" b="1" dirty="0" smtClean="0">
              <a:latin typeface="Consolas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8150" y="259080"/>
            <a:ext cx="8938260" cy="1036320"/>
          </a:xfrm>
        </p:spPr>
        <p:txBody>
          <a:bodyPr/>
          <a:lstStyle/>
          <a:p>
            <a:r>
              <a:rPr lang="en-US" u="sng" dirty="0" err="1" smtClean="0"/>
              <a:t>Prototipe</a:t>
            </a:r>
            <a:r>
              <a:rPr lang="en-US" u="sng" dirty="0" smtClean="0"/>
              <a:t> </a:t>
            </a:r>
            <a:r>
              <a:rPr lang="en-US" u="sng" dirty="0" err="1" smtClean="0"/>
              <a:t>Fungsi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25780" y="1295400"/>
            <a:ext cx="9551670" cy="6477000"/>
          </a:xfrm>
        </p:spPr>
        <p:txBody>
          <a:bodyPr>
            <a:normAutofit lnSpcReduction="10000"/>
          </a:bodyPr>
          <a:lstStyle/>
          <a:p>
            <a:r>
              <a:rPr lang="en-US" sz="3200" b="1" dirty="0" err="1" smtClean="0"/>
              <a:t>Deklarasi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fungsi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dikenal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dengan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sebutan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prototipe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fungsi</a:t>
            </a:r>
            <a:r>
              <a:rPr lang="en-US" sz="3200" b="1" dirty="0" smtClean="0"/>
              <a:t>. </a:t>
            </a:r>
          </a:p>
          <a:p>
            <a:pPr>
              <a:buNone/>
            </a:pPr>
            <a:r>
              <a:rPr lang="en-US" sz="3200" dirty="0" smtClean="0"/>
              <a:t>	</a:t>
            </a:r>
            <a:r>
              <a:rPr lang="en-US" sz="3200" dirty="0" err="1" smtClean="0"/>
              <a:t>Prototipe</a:t>
            </a:r>
            <a:r>
              <a:rPr lang="en-US" sz="3200" dirty="0" smtClean="0"/>
              <a:t> </a:t>
            </a:r>
            <a:r>
              <a:rPr lang="en-US" sz="3200" dirty="0" err="1" smtClean="0"/>
              <a:t>ini</a:t>
            </a:r>
            <a:r>
              <a:rPr lang="en-US" sz="3200" dirty="0" smtClean="0"/>
              <a:t> </a:t>
            </a:r>
            <a:r>
              <a:rPr lang="en-US" sz="3200" dirty="0" err="1" smtClean="0"/>
              <a:t>berupa</a:t>
            </a:r>
            <a:r>
              <a:rPr lang="en-US" sz="3200" dirty="0" smtClean="0"/>
              <a:t>:</a:t>
            </a:r>
          </a:p>
          <a:p>
            <a:pPr lvl="2">
              <a:buFont typeface="Wingdings" pitchFamily="2" charset="2"/>
              <a:buChar char="ü"/>
            </a:pPr>
            <a:r>
              <a:rPr lang="en-US" sz="3200" dirty="0" err="1" smtClean="0"/>
              <a:t>Nama</a:t>
            </a:r>
            <a:r>
              <a:rPr lang="en-US" sz="3200" dirty="0" smtClean="0"/>
              <a:t> </a:t>
            </a:r>
            <a:r>
              <a:rPr lang="en-US" sz="3200" dirty="0" err="1" smtClean="0"/>
              <a:t>fungsi</a:t>
            </a:r>
            <a:endParaRPr lang="en-US" sz="3200" dirty="0" smtClean="0"/>
          </a:p>
          <a:p>
            <a:pPr lvl="2">
              <a:buFont typeface="Wingdings" pitchFamily="2" charset="2"/>
              <a:buChar char="ü"/>
            </a:pPr>
            <a:r>
              <a:rPr lang="en-US" sz="3200" dirty="0" err="1" smtClean="0"/>
              <a:t>Tipe</a:t>
            </a:r>
            <a:r>
              <a:rPr lang="en-US" sz="3200" dirty="0" smtClean="0"/>
              <a:t> </a:t>
            </a:r>
            <a:r>
              <a:rPr lang="en-US" sz="3200" dirty="0" err="1" smtClean="0"/>
              <a:t>nilai</a:t>
            </a:r>
            <a:r>
              <a:rPr lang="en-US" sz="3200" dirty="0" smtClean="0"/>
              <a:t> </a:t>
            </a:r>
            <a:r>
              <a:rPr lang="en-US" sz="3200" dirty="0" err="1" smtClean="0"/>
              <a:t>balik</a:t>
            </a:r>
            <a:r>
              <a:rPr lang="en-US" sz="3200" dirty="0" smtClean="0"/>
              <a:t> </a:t>
            </a:r>
            <a:r>
              <a:rPr lang="en-US" sz="3200" dirty="0" err="1" smtClean="0"/>
              <a:t>fungsi</a:t>
            </a:r>
            <a:endParaRPr lang="en-US" sz="3200" dirty="0" smtClean="0"/>
          </a:p>
          <a:p>
            <a:pPr lvl="2">
              <a:buFont typeface="Wingdings" pitchFamily="2" charset="2"/>
              <a:buChar char="ü"/>
            </a:pPr>
            <a:r>
              <a:rPr lang="en-US" sz="3200" dirty="0" err="1" smtClean="0"/>
              <a:t>Jumlah</a:t>
            </a:r>
            <a:r>
              <a:rPr lang="en-US" sz="3200" dirty="0" smtClean="0"/>
              <a:t>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dirty="0" err="1" smtClean="0"/>
              <a:t>tipe</a:t>
            </a:r>
            <a:r>
              <a:rPr lang="en-US" sz="3200" dirty="0" smtClean="0"/>
              <a:t> </a:t>
            </a:r>
            <a:r>
              <a:rPr lang="en-US" sz="3200" dirty="0" err="1" smtClean="0"/>
              <a:t>argumen</a:t>
            </a:r>
            <a:endParaRPr lang="en-US" sz="3200" dirty="0" smtClean="0"/>
          </a:p>
          <a:p>
            <a:pPr>
              <a:buNone/>
            </a:pPr>
            <a:r>
              <a:rPr lang="en-US" sz="3200" dirty="0" smtClean="0"/>
              <a:t>	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dirty="0" err="1" smtClean="0"/>
              <a:t>diakhiri</a:t>
            </a:r>
            <a:r>
              <a:rPr lang="en-US" sz="3200" dirty="0" smtClean="0"/>
              <a:t> </a:t>
            </a:r>
            <a:r>
              <a:rPr lang="en-US" sz="3200" dirty="0" err="1" smtClean="0"/>
              <a:t>dengan</a:t>
            </a:r>
            <a:r>
              <a:rPr lang="en-US" sz="3200" dirty="0" smtClean="0"/>
              <a:t> </a:t>
            </a:r>
            <a:r>
              <a:rPr lang="en-US" sz="3200" dirty="0" err="1" smtClean="0"/>
              <a:t>titik-koma</a:t>
            </a:r>
            <a:r>
              <a:rPr lang="en-US" sz="3200" dirty="0" smtClean="0"/>
              <a:t> (;), </a:t>
            </a:r>
            <a:r>
              <a:rPr lang="en-US" sz="3200" dirty="0" err="1" smtClean="0"/>
              <a:t>sebagaimana</a:t>
            </a:r>
            <a:r>
              <a:rPr lang="en-US" sz="3200" dirty="0" smtClean="0"/>
              <a:t> </a:t>
            </a:r>
            <a:r>
              <a:rPr lang="en-US" sz="3200" dirty="0" err="1" smtClean="0"/>
              <a:t>pada</a:t>
            </a:r>
            <a:r>
              <a:rPr lang="en-US" sz="3200" dirty="0" smtClean="0"/>
              <a:t> </a:t>
            </a:r>
            <a:r>
              <a:rPr lang="en-US" sz="3200" dirty="0" err="1" smtClean="0"/>
              <a:t>pendeklarasian</a:t>
            </a:r>
            <a:r>
              <a:rPr lang="en-US" sz="3200" dirty="0" smtClean="0"/>
              <a:t> </a:t>
            </a:r>
            <a:r>
              <a:rPr lang="en-US" sz="3200" dirty="0" err="1" smtClean="0"/>
              <a:t>variabel</a:t>
            </a:r>
            <a:r>
              <a:rPr lang="en-US" sz="3200" dirty="0" smtClean="0"/>
              <a:t>. </a:t>
            </a:r>
          </a:p>
          <a:p>
            <a:r>
              <a:rPr lang="en-US" sz="3200" dirty="0" err="1" smtClean="0"/>
              <a:t>Sebagai</a:t>
            </a:r>
            <a:r>
              <a:rPr lang="en-US" sz="3200" dirty="0" smtClean="0"/>
              <a:t> </a:t>
            </a:r>
            <a:r>
              <a:rPr lang="en-US" sz="3200" dirty="0" err="1" smtClean="0"/>
              <a:t>contoh</a:t>
            </a:r>
            <a:r>
              <a:rPr lang="en-US" sz="3200" dirty="0" smtClean="0"/>
              <a:t>:</a:t>
            </a:r>
          </a:p>
          <a:p>
            <a:pPr lvl="2">
              <a:buFont typeface="Wingdings" pitchFamily="2" charset="2"/>
              <a:buChar char="Ø"/>
            </a:pPr>
            <a:r>
              <a:rPr lang="en-US" sz="2700" dirty="0" smtClean="0">
                <a:latin typeface="Consolas" pitchFamily="49" charset="0"/>
              </a:rPr>
              <a:t>long </a:t>
            </a:r>
            <a:r>
              <a:rPr lang="en-US" sz="2700" dirty="0" err="1" smtClean="0">
                <a:latin typeface="Consolas" pitchFamily="49" charset="0"/>
              </a:rPr>
              <a:t>kuadrat</a:t>
            </a:r>
            <a:r>
              <a:rPr lang="en-US" sz="2700" dirty="0" smtClean="0">
                <a:latin typeface="Consolas" pitchFamily="49" charset="0"/>
              </a:rPr>
              <a:t>(long l);</a:t>
            </a:r>
          </a:p>
          <a:p>
            <a:pPr lvl="2">
              <a:buFont typeface="Wingdings" pitchFamily="2" charset="2"/>
              <a:buChar char="Ø"/>
            </a:pPr>
            <a:r>
              <a:rPr lang="en-US" sz="2700" dirty="0" err="1" smtClean="0">
                <a:latin typeface="Consolas" pitchFamily="49" charset="0"/>
              </a:rPr>
              <a:t>int</a:t>
            </a:r>
            <a:r>
              <a:rPr lang="en-US" sz="2700" dirty="0" smtClean="0">
                <a:latin typeface="Consolas" pitchFamily="49" charset="0"/>
              </a:rPr>
              <a:t> maks3(</a:t>
            </a:r>
            <a:r>
              <a:rPr lang="en-US" sz="2700" dirty="0" err="1" smtClean="0">
                <a:latin typeface="Consolas" pitchFamily="49" charset="0"/>
              </a:rPr>
              <a:t>int</a:t>
            </a:r>
            <a:r>
              <a:rPr lang="en-US" sz="2700" dirty="0" smtClean="0">
                <a:latin typeface="Consolas" pitchFamily="49" charset="0"/>
              </a:rPr>
              <a:t> a, </a:t>
            </a:r>
            <a:r>
              <a:rPr lang="en-US" sz="2700" dirty="0" err="1" smtClean="0">
                <a:latin typeface="Consolas" pitchFamily="49" charset="0"/>
              </a:rPr>
              <a:t>int</a:t>
            </a:r>
            <a:r>
              <a:rPr lang="en-US" sz="2700" dirty="0" smtClean="0">
                <a:latin typeface="Consolas" pitchFamily="49" charset="0"/>
              </a:rPr>
              <a:t> b, </a:t>
            </a:r>
            <a:r>
              <a:rPr lang="en-US" sz="2700" dirty="0" err="1" smtClean="0">
                <a:latin typeface="Consolas" pitchFamily="49" charset="0"/>
              </a:rPr>
              <a:t>int</a:t>
            </a:r>
            <a:r>
              <a:rPr lang="en-US" sz="2700" dirty="0" smtClean="0">
                <a:latin typeface="Consolas" pitchFamily="49" charset="0"/>
              </a:rPr>
              <a:t> c);</a:t>
            </a:r>
          </a:p>
          <a:p>
            <a:pPr lvl="2">
              <a:buFont typeface="Wingdings" pitchFamily="2" charset="2"/>
              <a:buChar char="Ø"/>
            </a:pPr>
            <a:r>
              <a:rPr lang="en-US" sz="2700" dirty="0" smtClean="0">
                <a:latin typeface="Consolas" pitchFamily="49" charset="0"/>
              </a:rPr>
              <a:t>double </a:t>
            </a:r>
            <a:r>
              <a:rPr lang="en-US" sz="2700" dirty="0" err="1" smtClean="0">
                <a:latin typeface="Consolas" pitchFamily="49" charset="0"/>
              </a:rPr>
              <a:t>maks</a:t>
            </a:r>
            <a:r>
              <a:rPr lang="en-US" sz="2700" dirty="0" smtClean="0">
                <a:latin typeface="Consolas" pitchFamily="49" charset="0"/>
              </a:rPr>
              <a:t>(double x, double y);</a:t>
            </a:r>
          </a:p>
          <a:p>
            <a:pPr lvl="2">
              <a:buFont typeface="Wingdings" pitchFamily="2" charset="2"/>
              <a:buChar char="Ø"/>
            </a:pPr>
            <a:r>
              <a:rPr lang="en-US" sz="2700" dirty="0" smtClean="0">
                <a:latin typeface="Consolas" pitchFamily="49" charset="0"/>
              </a:rPr>
              <a:t>void </a:t>
            </a:r>
            <a:r>
              <a:rPr lang="en-US" sz="2700" dirty="0" err="1" smtClean="0">
                <a:latin typeface="Consolas" pitchFamily="49" charset="0"/>
              </a:rPr>
              <a:t>garis</a:t>
            </a:r>
            <a:r>
              <a:rPr lang="en-US" sz="2700" dirty="0" smtClean="0">
                <a:latin typeface="Consolas" pitchFamily="49" charset="0"/>
              </a:rPr>
              <a:t>();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25780" y="1381760"/>
            <a:ext cx="9464040" cy="6304280"/>
          </a:xfrm>
        </p:spPr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pertama</a:t>
            </a:r>
            <a:r>
              <a:rPr lang="en-US" dirty="0" smtClean="0"/>
              <a:t>: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kuadrat</a:t>
            </a:r>
            <a:r>
              <a:rPr lang="en-US" dirty="0" smtClean="0"/>
              <a:t> () </a:t>
            </a: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argumen</a:t>
            </a:r>
            <a:r>
              <a:rPr lang="en-US" dirty="0" smtClean="0"/>
              <a:t> </a:t>
            </a:r>
            <a:r>
              <a:rPr lang="en-US" dirty="0" err="1" smtClean="0"/>
              <a:t>bertipe</a:t>
            </a:r>
            <a:r>
              <a:rPr lang="en-US" dirty="0" smtClean="0"/>
              <a:t> </a:t>
            </a:r>
            <a:r>
              <a:rPr lang="en-US" b="1" dirty="0" smtClean="0"/>
              <a:t>long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balik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bertipe</a:t>
            </a:r>
            <a:r>
              <a:rPr lang="en-US" dirty="0" smtClean="0"/>
              <a:t> </a:t>
            </a:r>
            <a:r>
              <a:rPr lang="en-US" b="1" dirty="0" smtClean="0"/>
              <a:t>long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kedua</a:t>
            </a:r>
            <a:r>
              <a:rPr lang="en-US" dirty="0" smtClean="0"/>
              <a:t>: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fungsi</a:t>
            </a:r>
            <a:r>
              <a:rPr lang="en-US" dirty="0" smtClean="0"/>
              <a:t> maks3()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tiga</a:t>
            </a:r>
            <a:r>
              <a:rPr lang="en-US" dirty="0" smtClean="0"/>
              <a:t> </a:t>
            </a:r>
            <a:r>
              <a:rPr lang="en-US" dirty="0" err="1" smtClean="0"/>
              <a:t>buah</a:t>
            </a:r>
            <a:r>
              <a:rPr lang="en-US" dirty="0" smtClean="0"/>
              <a:t> </a:t>
            </a:r>
            <a:r>
              <a:rPr lang="en-US" dirty="0" err="1" smtClean="0"/>
              <a:t>argumen</a:t>
            </a:r>
            <a:r>
              <a:rPr lang="en-US" dirty="0" smtClean="0"/>
              <a:t>, </a:t>
            </a:r>
            <a:r>
              <a:rPr lang="en-US" dirty="0" err="1" smtClean="0"/>
              <a:t>masing-masing</a:t>
            </a:r>
            <a:r>
              <a:rPr lang="en-US" dirty="0" smtClean="0"/>
              <a:t> </a:t>
            </a:r>
            <a:r>
              <a:rPr lang="en-US" dirty="0" err="1" smtClean="0"/>
              <a:t>bertipe</a:t>
            </a:r>
            <a:r>
              <a:rPr lang="en-US" b="1" dirty="0" smtClean="0"/>
              <a:t> </a:t>
            </a:r>
            <a:r>
              <a:rPr lang="en-US" b="1" dirty="0" err="1" smtClean="0"/>
              <a:t>int</a:t>
            </a:r>
            <a:r>
              <a:rPr lang="en-US" b="1" dirty="0" smtClean="0"/>
              <a:t> 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balik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bertipe</a:t>
            </a:r>
            <a:r>
              <a:rPr lang="en-US" dirty="0" smtClean="0"/>
              <a:t> </a:t>
            </a:r>
            <a:r>
              <a:rPr lang="en-US" b="1" dirty="0" smtClean="0"/>
              <a:t>int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ketiga</a:t>
            </a:r>
            <a:r>
              <a:rPr lang="en-US" dirty="0" smtClean="0"/>
              <a:t>: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maks</a:t>
            </a:r>
            <a:r>
              <a:rPr lang="en-US" dirty="0" smtClean="0"/>
              <a:t>() </a:t>
            </a:r>
            <a:r>
              <a:rPr lang="en-US" dirty="0" err="1" smtClean="0"/>
              <a:t>mempunyai</a:t>
            </a:r>
            <a:r>
              <a:rPr lang="en-US" dirty="0" smtClean="0"/>
              <a:t> 2 </a:t>
            </a:r>
            <a:r>
              <a:rPr lang="en-US" dirty="0" err="1" smtClean="0"/>
              <a:t>buah</a:t>
            </a:r>
            <a:r>
              <a:rPr lang="en-US" dirty="0" smtClean="0"/>
              <a:t> </a:t>
            </a:r>
            <a:r>
              <a:rPr lang="en-US" dirty="0" err="1" smtClean="0"/>
              <a:t>argumen</a:t>
            </a:r>
            <a:r>
              <a:rPr lang="en-US" dirty="0" smtClean="0"/>
              <a:t>,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masing-masing</a:t>
            </a:r>
            <a:r>
              <a:rPr lang="en-US" dirty="0" smtClean="0"/>
              <a:t> </a:t>
            </a:r>
            <a:r>
              <a:rPr lang="en-US" dirty="0" err="1" smtClean="0"/>
              <a:t>argumen</a:t>
            </a:r>
            <a:r>
              <a:rPr lang="en-US" dirty="0" smtClean="0"/>
              <a:t> </a:t>
            </a:r>
            <a:r>
              <a:rPr lang="en-US" dirty="0" err="1" smtClean="0"/>
              <a:t>bertipe</a:t>
            </a:r>
            <a:r>
              <a:rPr lang="en-US" dirty="0" smtClean="0"/>
              <a:t> </a:t>
            </a:r>
            <a:r>
              <a:rPr lang="en-US" b="1" dirty="0" smtClean="0"/>
              <a:t>double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keempat</a:t>
            </a:r>
            <a:r>
              <a:rPr lang="en-US" dirty="0" smtClean="0"/>
              <a:t>: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garis</a:t>
            </a:r>
            <a:r>
              <a:rPr lang="en-US" dirty="0" smtClean="0"/>
              <a:t>()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argumen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baliknya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(</a:t>
            </a:r>
            <a:r>
              <a:rPr lang="en-US" b="1" dirty="0" smtClean="0"/>
              <a:t>void</a:t>
            </a:r>
            <a:r>
              <a:rPr lang="en-US" dirty="0" smtClean="0"/>
              <a:t>)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25780" y="518161"/>
            <a:ext cx="4206240" cy="674905"/>
          </a:xfrm>
          <a:prstGeom prst="rect">
            <a:avLst/>
          </a:prstGeom>
          <a:noFill/>
        </p:spPr>
        <p:txBody>
          <a:bodyPr wrap="square" lIns="104498" tIns="52249" rIns="104498" bIns="52249" rtlCol="0">
            <a:spAutoFit/>
          </a:bodyPr>
          <a:lstStyle/>
          <a:p>
            <a:r>
              <a:rPr lang="en-US" sz="3700" dirty="0" err="1" smtClean="0"/>
              <a:t>Penjelasan</a:t>
            </a:r>
            <a:r>
              <a:rPr lang="en-US" sz="3700" dirty="0" smtClean="0"/>
              <a:t> </a:t>
            </a:r>
            <a:r>
              <a:rPr lang="en-US" sz="3700" dirty="0" err="1" smtClean="0"/>
              <a:t>contoh</a:t>
            </a:r>
            <a:r>
              <a:rPr lang="en-US" sz="3700" dirty="0" smtClean="0"/>
              <a:t>:</a:t>
            </a:r>
            <a:endParaRPr lang="en-US" sz="37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5780" y="311256"/>
            <a:ext cx="8938260" cy="12954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25780" y="1640840"/>
            <a:ext cx="8938260" cy="5181600"/>
          </a:xfrm>
        </p:spPr>
        <p:txBody>
          <a:bodyPr>
            <a:noAutofit/>
          </a:bodyPr>
          <a:lstStyle/>
          <a:p>
            <a:r>
              <a:rPr lang="en-US" sz="3400" dirty="0" err="1" smtClean="0"/>
              <a:t>Manfaat</a:t>
            </a:r>
            <a:r>
              <a:rPr lang="en-US" sz="3400" dirty="0" smtClean="0"/>
              <a:t> </a:t>
            </a:r>
            <a:r>
              <a:rPr lang="en-US" sz="3400" dirty="0" err="1" smtClean="0"/>
              <a:t>dari</a:t>
            </a:r>
            <a:r>
              <a:rPr lang="en-US" sz="3400" dirty="0" smtClean="0"/>
              <a:t> </a:t>
            </a:r>
            <a:r>
              <a:rPr lang="en-US" sz="3400" dirty="0" err="1" smtClean="0"/>
              <a:t>prototipe</a:t>
            </a:r>
            <a:r>
              <a:rPr lang="en-US" sz="3400" dirty="0" smtClean="0"/>
              <a:t> </a:t>
            </a:r>
            <a:r>
              <a:rPr lang="en-US" sz="3400" dirty="0" err="1" smtClean="0"/>
              <a:t>fungsi</a:t>
            </a:r>
            <a:r>
              <a:rPr lang="en-US" sz="3400" dirty="0" smtClean="0"/>
              <a:t> </a:t>
            </a:r>
            <a:r>
              <a:rPr lang="en-US" sz="3400" dirty="0" err="1" smtClean="0"/>
              <a:t>adalah</a:t>
            </a:r>
            <a:r>
              <a:rPr lang="en-US" sz="3400" dirty="0" smtClean="0"/>
              <a:t> </a:t>
            </a:r>
            <a:r>
              <a:rPr lang="en-US" sz="3400" dirty="0" err="1" smtClean="0"/>
              <a:t>untuk</a:t>
            </a:r>
            <a:r>
              <a:rPr lang="en-US" sz="3400" dirty="0" smtClean="0"/>
              <a:t> </a:t>
            </a:r>
            <a:r>
              <a:rPr lang="en-US" sz="3400" dirty="0" err="1" smtClean="0"/>
              <a:t>menjamin</a:t>
            </a:r>
            <a:r>
              <a:rPr lang="en-US" sz="3400" dirty="0" smtClean="0"/>
              <a:t> </a:t>
            </a:r>
            <a:r>
              <a:rPr lang="en-US" sz="3400" dirty="0" err="1" smtClean="0"/>
              <a:t>tipe</a:t>
            </a:r>
            <a:r>
              <a:rPr lang="en-US" sz="3400" dirty="0" smtClean="0"/>
              <a:t> </a:t>
            </a:r>
            <a:r>
              <a:rPr lang="en-US" sz="3400" dirty="0" err="1" smtClean="0"/>
              <a:t>argumen</a:t>
            </a:r>
            <a:r>
              <a:rPr lang="en-US" sz="3400" dirty="0" smtClean="0"/>
              <a:t> yang </a:t>
            </a:r>
            <a:r>
              <a:rPr lang="en-US" sz="3400" dirty="0" err="1" smtClean="0"/>
              <a:t>dilewatkan</a:t>
            </a:r>
            <a:r>
              <a:rPr lang="en-US" sz="3400" dirty="0" smtClean="0"/>
              <a:t> </a:t>
            </a:r>
            <a:r>
              <a:rPr lang="en-US" sz="3400" dirty="0" err="1" smtClean="0"/>
              <a:t>pada</a:t>
            </a:r>
            <a:r>
              <a:rPr lang="en-US" sz="3400" dirty="0" smtClean="0"/>
              <a:t> </a:t>
            </a:r>
            <a:r>
              <a:rPr lang="en-US" sz="3400" dirty="0" err="1" smtClean="0"/>
              <a:t>pemanggilan</a:t>
            </a:r>
            <a:r>
              <a:rPr lang="en-US" sz="3400" dirty="0" smtClean="0"/>
              <a:t> </a:t>
            </a:r>
            <a:r>
              <a:rPr lang="en-US" sz="3400" dirty="0" err="1" smtClean="0"/>
              <a:t>fungsi</a:t>
            </a:r>
            <a:r>
              <a:rPr lang="en-US" sz="3400" dirty="0" smtClean="0"/>
              <a:t> </a:t>
            </a:r>
            <a:r>
              <a:rPr lang="en-US" sz="3400" dirty="0" err="1" smtClean="0"/>
              <a:t>benar-benar</a:t>
            </a:r>
            <a:r>
              <a:rPr lang="en-US" sz="3400" dirty="0" smtClean="0"/>
              <a:t> </a:t>
            </a:r>
            <a:r>
              <a:rPr lang="en-US" sz="3400" dirty="0" err="1" smtClean="0"/>
              <a:t>sesuai</a:t>
            </a:r>
            <a:r>
              <a:rPr lang="en-US" sz="3400" dirty="0" smtClean="0"/>
              <a:t>. </a:t>
            </a:r>
          </a:p>
          <a:p>
            <a:pPr>
              <a:buNone/>
            </a:pPr>
            <a:r>
              <a:rPr lang="en-US" sz="3400" dirty="0" smtClean="0"/>
              <a:t>	</a:t>
            </a:r>
            <a:r>
              <a:rPr lang="en-US" sz="3400" dirty="0" err="1" smtClean="0"/>
              <a:t>Tanpa</a:t>
            </a:r>
            <a:r>
              <a:rPr lang="en-US" sz="3400" dirty="0" smtClean="0"/>
              <a:t> </a:t>
            </a:r>
            <a:r>
              <a:rPr lang="en-US" sz="3400" dirty="0" err="1" smtClean="0"/>
              <a:t>adanya</a:t>
            </a:r>
            <a:r>
              <a:rPr lang="en-US" sz="3400" dirty="0" smtClean="0"/>
              <a:t> </a:t>
            </a:r>
            <a:r>
              <a:rPr lang="en-US" sz="3400" dirty="0" err="1" smtClean="0"/>
              <a:t>prototipe</a:t>
            </a:r>
            <a:r>
              <a:rPr lang="en-US" sz="3400" dirty="0" smtClean="0"/>
              <a:t> </a:t>
            </a:r>
            <a:r>
              <a:rPr lang="en-US" sz="3400" dirty="0" err="1" smtClean="0"/>
              <a:t>fungsi</a:t>
            </a:r>
            <a:r>
              <a:rPr lang="en-US" sz="3400" dirty="0" smtClean="0"/>
              <a:t>, </a:t>
            </a:r>
            <a:r>
              <a:rPr lang="en-US" sz="3400" dirty="0" err="1" smtClean="0"/>
              <a:t>amatlah</a:t>
            </a:r>
            <a:r>
              <a:rPr lang="en-US" sz="3400" dirty="0" smtClean="0"/>
              <a:t> </a:t>
            </a:r>
            <a:r>
              <a:rPr lang="en-US" sz="3400" dirty="0" err="1" smtClean="0"/>
              <a:t>mudah</a:t>
            </a:r>
            <a:r>
              <a:rPr lang="en-US" sz="3400" dirty="0" smtClean="0"/>
              <a:t> </a:t>
            </a:r>
            <a:r>
              <a:rPr lang="en-US" sz="3400" dirty="0" err="1" smtClean="0"/>
              <a:t>bagi</a:t>
            </a:r>
            <a:r>
              <a:rPr lang="en-US" sz="3400" dirty="0" smtClean="0"/>
              <a:t> </a:t>
            </a:r>
            <a:r>
              <a:rPr lang="en-US" sz="3400" dirty="0" err="1" smtClean="0"/>
              <a:t>pemogram</a:t>
            </a:r>
            <a:r>
              <a:rPr lang="en-US" sz="3400" dirty="0" smtClean="0"/>
              <a:t> </a:t>
            </a:r>
            <a:r>
              <a:rPr lang="en-US" sz="3400" dirty="0" err="1" smtClean="0"/>
              <a:t>untuk</a:t>
            </a:r>
            <a:r>
              <a:rPr lang="en-US" sz="3400" dirty="0" smtClean="0"/>
              <a:t> </a:t>
            </a:r>
            <a:r>
              <a:rPr lang="en-US" sz="3400" dirty="0" err="1" smtClean="0"/>
              <a:t>melakukan</a:t>
            </a:r>
            <a:r>
              <a:rPr lang="en-US" sz="3400" dirty="0" smtClean="0"/>
              <a:t> </a:t>
            </a:r>
            <a:r>
              <a:rPr lang="en-US" sz="3400" dirty="0" err="1" smtClean="0"/>
              <a:t>kesalahan</a:t>
            </a:r>
            <a:r>
              <a:rPr lang="en-US" sz="3400" dirty="0" smtClean="0"/>
              <a:t> </a:t>
            </a:r>
            <a:r>
              <a:rPr lang="en-US" sz="3400" dirty="0" err="1" smtClean="0"/>
              <a:t>tanpa</a:t>
            </a:r>
            <a:r>
              <a:rPr lang="en-US" sz="3400" dirty="0" smtClean="0"/>
              <a:t> </a:t>
            </a:r>
            <a:r>
              <a:rPr lang="en-US" sz="3400" dirty="0" err="1" smtClean="0"/>
              <a:t>sengaja</a:t>
            </a:r>
            <a:r>
              <a:rPr lang="en-US" sz="3400" dirty="0" smtClean="0"/>
              <a:t> </a:t>
            </a:r>
            <a:r>
              <a:rPr lang="en-US" sz="3400" dirty="0" err="1" smtClean="0"/>
              <a:t>dalam</a:t>
            </a:r>
            <a:r>
              <a:rPr lang="en-US" sz="3400" dirty="0" smtClean="0"/>
              <a:t> </a:t>
            </a:r>
            <a:r>
              <a:rPr lang="en-US" sz="3400" dirty="0" err="1" smtClean="0"/>
              <a:t>melewatkan</a:t>
            </a:r>
            <a:r>
              <a:rPr lang="en-US" sz="3400" dirty="0" smtClean="0"/>
              <a:t> </a:t>
            </a:r>
            <a:r>
              <a:rPr lang="en-US" sz="3400" dirty="0" err="1" smtClean="0"/>
              <a:t>argumen</a:t>
            </a:r>
            <a:endParaRPr lang="en-US" sz="3400" dirty="0" smtClean="0"/>
          </a:p>
          <a:p>
            <a:r>
              <a:rPr lang="en-US" sz="3400" dirty="0" err="1" smtClean="0"/>
              <a:t>Misalnya</a:t>
            </a:r>
            <a:r>
              <a:rPr lang="en-US" sz="3400" dirty="0" smtClean="0"/>
              <a:t>, </a:t>
            </a:r>
            <a:r>
              <a:rPr lang="en-US" sz="3400" dirty="0" err="1" smtClean="0"/>
              <a:t>melewatkan</a:t>
            </a:r>
            <a:r>
              <a:rPr lang="en-US" sz="3400" dirty="0" smtClean="0"/>
              <a:t> </a:t>
            </a:r>
            <a:r>
              <a:rPr lang="en-US" sz="3400" dirty="0" err="1" smtClean="0"/>
              <a:t>argumen</a:t>
            </a:r>
            <a:r>
              <a:rPr lang="en-US" sz="3400" dirty="0" smtClean="0"/>
              <a:t> </a:t>
            </a:r>
            <a:r>
              <a:rPr lang="en-US" sz="3400" dirty="0" err="1" smtClean="0"/>
              <a:t>bertipe</a:t>
            </a:r>
            <a:r>
              <a:rPr lang="en-US" sz="3400" dirty="0" smtClean="0"/>
              <a:t> </a:t>
            </a:r>
            <a:r>
              <a:rPr lang="en-US" sz="3400" b="1" dirty="0" smtClean="0"/>
              <a:t>float</a:t>
            </a:r>
            <a:r>
              <a:rPr lang="en-US" sz="3400" dirty="0" smtClean="0"/>
              <a:t> </a:t>
            </a:r>
            <a:r>
              <a:rPr lang="en-US" sz="3400" dirty="0" err="1" smtClean="0"/>
              <a:t>pada</a:t>
            </a:r>
            <a:r>
              <a:rPr lang="en-US" sz="3400" dirty="0" smtClean="0"/>
              <a:t> </a:t>
            </a:r>
            <a:r>
              <a:rPr lang="en-US" sz="3400" dirty="0" err="1" smtClean="0"/>
              <a:t>fungsi</a:t>
            </a:r>
            <a:r>
              <a:rPr lang="en-US" sz="3400" dirty="0" smtClean="0"/>
              <a:t> yang </a:t>
            </a:r>
            <a:r>
              <a:rPr lang="en-US" sz="3400" dirty="0" err="1" smtClean="0"/>
              <a:t>semestinya</a:t>
            </a:r>
            <a:r>
              <a:rPr lang="en-US" sz="3400" dirty="0" smtClean="0"/>
              <a:t> </a:t>
            </a:r>
            <a:r>
              <a:rPr lang="en-US" sz="3400" dirty="0" err="1" smtClean="0"/>
              <a:t>meminta</a:t>
            </a:r>
            <a:r>
              <a:rPr lang="en-US" sz="3400" dirty="0" smtClean="0"/>
              <a:t> </a:t>
            </a:r>
            <a:r>
              <a:rPr lang="en-US" sz="3400" dirty="0" err="1" smtClean="0"/>
              <a:t>tipe</a:t>
            </a:r>
            <a:r>
              <a:rPr lang="en-US" sz="3400" dirty="0" smtClean="0"/>
              <a:t> data </a:t>
            </a:r>
            <a:r>
              <a:rPr lang="en-US" sz="3400" b="1" dirty="0" smtClean="0"/>
              <a:t>int</a:t>
            </a:r>
            <a:r>
              <a:rPr lang="en-US" sz="3400" dirty="0" smtClean="0"/>
              <a:t>. </a:t>
            </a:r>
            <a:r>
              <a:rPr lang="en-US" sz="3400" dirty="0" err="1" smtClean="0"/>
              <a:t>maka</a:t>
            </a:r>
            <a:r>
              <a:rPr lang="en-US" sz="3400" dirty="0" smtClean="0"/>
              <a:t> </a:t>
            </a:r>
            <a:r>
              <a:rPr lang="en-US" sz="3400" dirty="0" err="1" smtClean="0"/>
              <a:t>dengan</a:t>
            </a:r>
            <a:r>
              <a:rPr lang="en-US" sz="3400" dirty="0" smtClean="0"/>
              <a:t> </a:t>
            </a:r>
            <a:r>
              <a:rPr lang="en-US" sz="3400" dirty="0" err="1" smtClean="0"/>
              <a:t>adanya</a:t>
            </a:r>
            <a:r>
              <a:rPr lang="en-US" sz="3400" dirty="0" smtClean="0"/>
              <a:t> </a:t>
            </a:r>
            <a:r>
              <a:rPr lang="en-US" sz="3400" dirty="0" err="1" smtClean="0"/>
              <a:t>prototipe</a:t>
            </a:r>
            <a:r>
              <a:rPr lang="en-US" sz="3400" dirty="0" smtClean="0"/>
              <a:t> </a:t>
            </a:r>
            <a:r>
              <a:rPr lang="en-US" sz="3400" dirty="0" err="1" smtClean="0"/>
              <a:t>fungsi</a:t>
            </a:r>
            <a:r>
              <a:rPr lang="en-US" sz="3400" dirty="0" smtClean="0"/>
              <a:t>, </a:t>
            </a:r>
            <a:r>
              <a:rPr lang="en-US" sz="3400" dirty="0" err="1" smtClean="0"/>
              <a:t>kesalahan</a:t>
            </a:r>
            <a:r>
              <a:rPr lang="en-US" sz="3400" dirty="0" smtClean="0"/>
              <a:t> </a:t>
            </a:r>
            <a:r>
              <a:rPr lang="en-US" sz="3400" dirty="0" err="1" smtClean="0"/>
              <a:t>semacam</a:t>
            </a:r>
            <a:r>
              <a:rPr lang="en-US" sz="3400" dirty="0" smtClean="0"/>
              <a:t> </a:t>
            </a:r>
            <a:r>
              <a:rPr lang="en-US" sz="3400" dirty="0" err="1" smtClean="0"/>
              <a:t>itu</a:t>
            </a:r>
            <a:r>
              <a:rPr lang="en-US" sz="3400" dirty="0" smtClean="0"/>
              <a:t> </a:t>
            </a:r>
            <a:r>
              <a:rPr lang="en-US" sz="3400" dirty="0" err="1" smtClean="0"/>
              <a:t>akan</a:t>
            </a:r>
            <a:r>
              <a:rPr lang="en-US" sz="3400" dirty="0" smtClean="0"/>
              <a:t> </a:t>
            </a:r>
            <a:r>
              <a:rPr lang="en-US" sz="3400" dirty="0" err="1" smtClean="0"/>
              <a:t>terdeteksi</a:t>
            </a:r>
            <a:r>
              <a:rPr lang="en-US" sz="3400" dirty="0" smtClean="0"/>
              <a:t> </a:t>
            </a:r>
            <a:r>
              <a:rPr lang="en-US" sz="3400" dirty="0" err="1" smtClean="0"/>
              <a:t>oleh</a:t>
            </a:r>
            <a:r>
              <a:rPr lang="en-US" sz="3400" dirty="0" smtClean="0"/>
              <a:t> </a:t>
            </a:r>
            <a:r>
              <a:rPr lang="en-US" sz="3400" dirty="0" err="1" smtClean="0"/>
              <a:t>kompiler</a:t>
            </a:r>
            <a:r>
              <a:rPr lang="en-US" sz="3400" dirty="0" smtClean="0"/>
              <a:t>.</a:t>
            </a:r>
            <a:endParaRPr lang="en-US" sz="34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5780" y="431800"/>
            <a:ext cx="8938260" cy="915776"/>
          </a:xfrm>
        </p:spPr>
        <p:txBody>
          <a:bodyPr/>
          <a:lstStyle/>
          <a:p>
            <a:r>
              <a:rPr lang="en-US" u="sng" dirty="0" err="1" smtClean="0"/>
              <a:t>Definisi</a:t>
            </a:r>
            <a:r>
              <a:rPr lang="en-US" u="sng" dirty="0" smtClean="0"/>
              <a:t> </a:t>
            </a:r>
            <a:r>
              <a:rPr lang="en-US" u="sng" dirty="0" err="1" smtClean="0"/>
              <a:t>Fungsi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3410" y="1468120"/>
            <a:ext cx="8938260" cy="6304280"/>
          </a:xfrm>
        </p:spPr>
        <p:txBody>
          <a:bodyPr>
            <a:normAutofit/>
          </a:bodyPr>
          <a:lstStyle/>
          <a:p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yang </a:t>
            </a:r>
            <a:r>
              <a:rPr lang="en-US" dirty="0" err="1" smtClean="0"/>
              <a:t>dipanggil</a:t>
            </a:r>
            <a:r>
              <a:rPr lang="en-US" dirty="0" smtClean="0"/>
              <a:t> </a:t>
            </a:r>
            <a:r>
              <a:rPr lang="en-US" dirty="0" err="1" smtClean="0"/>
              <a:t>didalam</a:t>
            </a:r>
            <a:r>
              <a:rPr lang="en-US" dirty="0" smtClean="0"/>
              <a:t> program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didefinisikan</a:t>
            </a:r>
            <a:r>
              <a:rPr lang="en-US" dirty="0" smtClean="0"/>
              <a:t>. </a:t>
            </a:r>
            <a:r>
              <a:rPr lang="en-US" dirty="0" err="1" smtClean="0"/>
              <a:t>Letaknya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dimana</a:t>
            </a:r>
            <a:r>
              <a:rPr lang="en-US" dirty="0" smtClean="0"/>
              <a:t> </a:t>
            </a:r>
            <a:r>
              <a:rPr lang="en-US" dirty="0" err="1" smtClean="0"/>
              <a:t>saja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Contoh</a:t>
            </a:r>
            <a:r>
              <a:rPr lang="en-US" dirty="0" smtClean="0"/>
              <a:t>: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sz="2500" dirty="0" smtClean="0">
                <a:latin typeface="Consolas" pitchFamily="49" charset="0"/>
              </a:rPr>
              <a:t>long </a:t>
            </a:r>
            <a:r>
              <a:rPr lang="en-US" sz="2500" dirty="0" err="1" smtClean="0">
                <a:latin typeface="Consolas" pitchFamily="49" charset="0"/>
              </a:rPr>
              <a:t>kuadrat</a:t>
            </a:r>
            <a:r>
              <a:rPr lang="en-US" sz="2500" dirty="0" smtClean="0">
                <a:latin typeface="Consolas" pitchFamily="49" charset="0"/>
              </a:rPr>
              <a:t> (long l)</a:t>
            </a:r>
          </a:p>
          <a:p>
            <a:pPr>
              <a:buNone/>
            </a:pPr>
            <a:r>
              <a:rPr lang="en-US" sz="2500" dirty="0" smtClean="0">
                <a:latin typeface="Consolas" pitchFamily="49" charset="0"/>
              </a:rPr>
              <a:t>	{</a:t>
            </a:r>
          </a:p>
          <a:p>
            <a:pPr>
              <a:buNone/>
            </a:pPr>
            <a:r>
              <a:rPr lang="en-US" sz="2500" dirty="0" smtClean="0">
                <a:latin typeface="Consolas" pitchFamily="49" charset="0"/>
              </a:rPr>
              <a:t>		return(l*l);</a:t>
            </a:r>
          </a:p>
          <a:p>
            <a:pPr>
              <a:buNone/>
            </a:pPr>
            <a:r>
              <a:rPr lang="en-US" sz="2500" dirty="0" smtClean="0">
                <a:latin typeface="Consolas" pitchFamily="49" charset="0"/>
              </a:rPr>
              <a:t>	}</a:t>
            </a:r>
          </a:p>
          <a:p>
            <a:r>
              <a:rPr lang="en-US" u="sng" dirty="0" err="1" smtClean="0"/>
              <a:t>Pada</a:t>
            </a:r>
            <a:r>
              <a:rPr lang="en-US" u="sng" dirty="0" smtClean="0"/>
              <a:t> </a:t>
            </a:r>
            <a:r>
              <a:rPr lang="en-US" u="sng" dirty="0" err="1" smtClean="0"/>
              <a:t>pendefinisian</a:t>
            </a:r>
            <a:r>
              <a:rPr lang="en-US" u="sng" dirty="0" smtClean="0"/>
              <a:t> </a:t>
            </a:r>
            <a:r>
              <a:rPr lang="en-US" u="sng" dirty="0" err="1" smtClean="0"/>
              <a:t>fungsi</a:t>
            </a:r>
            <a:r>
              <a:rPr lang="en-US" u="sng" dirty="0" smtClean="0"/>
              <a:t> </a:t>
            </a:r>
            <a:r>
              <a:rPr lang="en-US" u="sng" dirty="0" err="1" smtClean="0"/>
              <a:t>tidak</a:t>
            </a:r>
            <a:r>
              <a:rPr lang="en-US" u="sng" dirty="0" smtClean="0"/>
              <a:t> </a:t>
            </a:r>
            <a:r>
              <a:rPr lang="en-US" u="sng" dirty="0" err="1" smtClean="0"/>
              <a:t>terdapat</a:t>
            </a:r>
            <a:r>
              <a:rPr lang="en-US" u="sng" dirty="0" smtClean="0"/>
              <a:t> </a:t>
            </a:r>
            <a:r>
              <a:rPr lang="en-US" u="sng" dirty="0" err="1" smtClean="0"/>
              <a:t>tanda</a:t>
            </a:r>
            <a:r>
              <a:rPr lang="en-US" u="sng" dirty="0" smtClean="0"/>
              <a:t> </a:t>
            </a:r>
            <a:r>
              <a:rPr lang="en-US" u="sng" dirty="0" err="1" smtClean="0"/>
              <a:t>titik-koma</a:t>
            </a:r>
            <a:r>
              <a:rPr lang="en-US" u="sng" dirty="0" smtClean="0"/>
              <a:t>. </a:t>
            </a:r>
            <a:r>
              <a:rPr lang="en-US" u="sng" dirty="0" err="1" smtClean="0"/>
              <a:t>Ini</a:t>
            </a:r>
            <a:r>
              <a:rPr lang="en-US" u="sng" dirty="0" smtClean="0"/>
              <a:t> </a:t>
            </a:r>
            <a:r>
              <a:rPr lang="en-US" u="sng" dirty="0" err="1" smtClean="0"/>
              <a:t>berbeda</a:t>
            </a:r>
            <a:r>
              <a:rPr lang="en-US" u="sng" dirty="0" smtClean="0"/>
              <a:t> </a:t>
            </a:r>
            <a:r>
              <a:rPr lang="en-US" u="sng" dirty="0" err="1" smtClean="0"/>
              <a:t>dengan</a:t>
            </a:r>
            <a:r>
              <a:rPr lang="en-US" u="sng" dirty="0" smtClean="0"/>
              <a:t> </a:t>
            </a:r>
            <a:r>
              <a:rPr lang="en-US" u="sng" dirty="0" err="1" smtClean="0"/>
              <a:t>prototipe</a:t>
            </a:r>
            <a:r>
              <a:rPr lang="en-US" u="sng" dirty="0" smtClean="0"/>
              <a:t> </a:t>
            </a:r>
            <a:r>
              <a:rPr lang="en-US" u="sng" dirty="0" err="1" smtClean="0"/>
              <a:t>fungsi</a:t>
            </a:r>
            <a:r>
              <a:rPr lang="en-US" u="sng" dirty="0" smtClean="0"/>
              <a:t>, yang </a:t>
            </a:r>
            <a:r>
              <a:rPr lang="en-US" u="sng" dirty="0" err="1" smtClean="0"/>
              <a:t>selalu</a:t>
            </a:r>
            <a:r>
              <a:rPr lang="en-US" u="sng" dirty="0" smtClean="0"/>
              <a:t> </a:t>
            </a:r>
            <a:r>
              <a:rPr lang="en-US" u="sng" dirty="0" err="1" smtClean="0"/>
              <a:t>diakhiri</a:t>
            </a:r>
            <a:r>
              <a:rPr lang="en-US" u="sng" dirty="0" smtClean="0"/>
              <a:t> </a:t>
            </a:r>
            <a:r>
              <a:rPr lang="en-US" u="sng" dirty="0" err="1" smtClean="0"/>
              <a:t>dengan</a:t>
            </a:r>
            <a:r>
              <a:rPr lang="en-US" u="sng" dirty="0" smtClean="0"/>
              <a:t> </a:t>
            </a:r>
            <a:r>
              <a:rPr lang="en-US" u="sng" dirty="0" err="1" smtClean="0"/>
              <a:t>titik</a:t>
            </a:r>
            <a:r>
              <a:rPr lang="en-US" u="sng" dirty="0" smtClean="0"/>
              <a:t> </a:t>
            </a:r>
            <a:r>
              <a:rPr lang="en-US" u="sng" dirty="0" err="1" smtClean="0"/>
              <a:t>koma</a:t>
            </a:r>
            <a:r>
              <a:rPr lang="en-US" u="sng" dirty="0" smtClean="0"/>
              <a:t>.</a:t>
            </a:r>
          </a:p>
          <a:p>
            <a:r>
              <a:rPr lang="en-US" dirty="0" err="1" smtClean="0"/>
              <a:t>Pernyataan</a:t>
            </a:r>
            <a:r>
              <a:rPr lang="en-US" dirty="0" smtClean="0"/>
              <a:t> return </a:t>
            </a:r>
            <a:r>
              <a:rPr lang="en-US" dirty="0" err="1" smtClean="0"/>
              <a:t>didalam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balik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50520" y="172720"/>
            <a:ext cx="8938260" cy="656696"/>
          </a:xfrm>
        </p:spPr>
        <p:txBody>
          <a:bodyPr>
            <a:normAutofit/>
          </a:bodyPr>
          <a:lstStyle/>
          <a:p>
            <a:r>
              <a:rPr lang="en-US" sz="2700" dirty="0" err="1" smtClean="0"/>
              <a:t>Contoh</a:t>
            </a:r>
            <a:r>
              <a:rPr lang="en-US" sz="2700" dirty="0" smtClean="0"/>
              <a:t> </a:t>
            </a:r>
            <a:r>
              <a:rPr lang="en-US" sz="2700" dirty="0" err="1" smtClean="0"/>
              <a:t>penggunaan</a:t>
            </a:r>
            <a:r>
              <a:rPr lang="en-US" sz="2700" dirty="0" smtClean="0"/>
              <a:t> </a:t>
            </a:r>
            <a:r>
              <a:rPr lang="en-US" sz="2700" dirty="0" err="1" smtClean="0"/>
              <a:t>fungsi</a:t>
            </a:r>
            <a:endParaRPr lang="en-US" sz="2700" dirty="0"/>
          </a:p>
        </p:txBody>
      </p:sp>
      <p:sp>
        <p:nvSpPr>
          <p:cNvPr id="5" name="Content Placeholder 2"/>
          <p:cNvSpPr>
            <a:spLocks noGrp="1"/>
          </p:cNvSpPr>
          <p:nvPr>
            <p:ph sz="quarter" idx="1"/>
          </p:nvPr>
        </p:nvSpPr>
        <p:spPr>
          <a:xfrm>
            <a:off x="438150" y="863600"/>
            <a:ext cx="9464040" cy="6304280"/>
          </a:xfrm>
        </p:spPr>
        <p:txBody>
          <a:bodyPr>
            <a:noAutofit/>
          </a:bodyPr>
          <a:lstStyle/>
          <a:p>
            <a:pPr>
              <a:lnSpc>
                <a:spcPts val="2057"/>
              </a:lnSpc>
              <a:spcBef>
                <a:spcPts val="0"/>
              </a:spcBef>
              <a:buNone/>
            </a:pPr>
            <a:r>
              <a:rPr lang="en-US" sz="2100" b="1" dirty="0" smtClean="0">
                <a:latin typeface="Consolas" pitchFamily="49" charset="0"/>
              </a:rPr>
              <a:t>//*</a:t>
            </a:r>
            <a:r>
              <a:rPr lang="en-US" sz="2100" b="1" dirty="0" err="1" smtClean="0">
                <a:latin typeface="Consolas" pitchFamily="49" charset="0"/>
              </a:rPr>
              <a:t>contoh</a:t>
            </a:r>
            <a:r>
              <a:rPr lang="en-US" sz="2100" b="1" dirty="0" smtClean="0">
                <a:latin typeface="Consolas" pitchFamily="49" charset="0"/>
              </a:rPr>
              <a:t> </a:t>
            </a:r>
            <a:r>
              <a:rPr lang="en-US" sz="2100" b="1" dirty="0" err="1" smtClean="0">
                <a:latin typeface="Consolas" pitchFamily="49" charset="0"/>
              </a:rPr>
              <a:t>pembuatan</a:t>
            </a:r>
            <a:r>
              <a:rPr lang="en-US" sz="2100" b="1" dirty="0" smtClean="0">
                <a:latin typeface="Consolas" pitchFamily="49" charset="0"/>
              </a:rPr>
              <a:t> </a:t>
            </a:r>
            <a:r>
              <a:rPr lang="en-US" sz="2100" b="1" dirty="0" err="1" smtClean="0">
                <a:latin typeface="Consolas" pitchFamily="49" charset="0"/>
              </a:rPr>
              <a:t>dan</a:t>
            </a:r>
            <a:r>
              <a:rPr lang="en-US" sz="2100" b="1" dirty="0" smtClean="0">
                <a:latin typeface="Consolas" pitchFamily="49" charset="0"/>
              </a:rPr>
              <a:t> </a:t>
            </a:r>
            <a:r>
              <a:rPr lang="en-US" sz="2100" b="1" dirty="0" err="1" smtClean="0">
                <a:latin typeface="Consolas" pitchFamily="49" charset="0"/>
              </a:rPr>
              <a:t>pemanggilan</a:t>
            </a:r>
            <a:r>
              <a:rPr lang="en-US" sz="2100" b="1" dirty="0" smtClean="0">
                <a:latin typeface="Consolas" pitchFamily="49" charset="0"/>
              </a:rPr>
              <a:t> </a:t>
            </a:r>
            <a:r>
              <a:rPr lang="en-US" sz="2100" b="1" dirty="0" err="1" smtClean="0">
                <a:latin typeface="Consolas" pitchFamily="49" charset="0"/>
              </a:rPr>
              <a:t>fungsi</a:t>
            </a:r>
            <a:r>
              <a:rPr lang="en-US" sz="2100" b="1" dirty="0" smtClean="0">
                <a:latin typeface="Consolas" pitchFamily="49" charset="0"/>
              </a:rPr>
              <a:t> </a:t>
            </a:r>
            <a:r>
              <a:rPr lang="en-US" sz="2100" b="1" dirty="0" err="1" smtClean="0">
                <a:latin typeface="Consolas" pitchFamily="49" charset="0"/>
              </a:rPr>
              <a:t>dengan</a:t>
            </a:r>
            <a:r>
              <a:rPr lang="en-US" sz="2100" b="1" dirty="0" smtClean="0">
                <a:latin typeface="Consolas" pitchFamily="49" charset="0"/>
              </a:rPr>
              <a:t> </a:t>
            </a:r>
            <a:r>
              <a:rPr lang="en-US" sz="2100" b="1" dirty="0" err="1" smtClean="0">
                <a:latin typeface="Consolas" pitchFamily="49" charset="0"/>
              </a:rPr>
              <a:t>argumen</a:t>
            </a:r>
            <a:r>
              <a:rPr lang="en-US" sz="2100" b="1" dirty="0" smtClean="0">
                <a:latin typeface="Consolas" pitchFamily="49" charset="0"/>
              </a:rPr>
              <a:t> </a:t>
            </a:r>
            <a:r>
              <a:rPr lang="en-US" sz="2100" b="1" dirty="0" err="1" smtClean="0">
                <a:latin typeface="Consolas" pitchFamily="49" charset="0"/>
              </a:rPr>
              <a:t>bertipe</a:t>
            </a:r>
            <a:r>
              <a:rPr lang="en-US" sz="2100" b="1" dirty="0" smtClean="0">
                <a:latin typeface="Consolas" pitchFamily="49" charset="0"/>
              </a:rPr>
              <a:t> long </a:t>
            </a:r>
            <a:r>
              <a:rPr lang="en-US" sz="2100" b="1" dirty="0" err="1" smtClean="0">
                <a:latin typeface="Consolas" pitchFamily="49" charset="0"/>
              </a:rPr>
              <a:t>dan</a:t>
            </a:r>
            <a:r>
              <a:rPr lang="en-US" sz="2100" b="1" dirty="0" smtClean="0">
                <a:latin typeface="Consolas" pitchFamily="49" charset="0"/>
              </a:rPr>
              <a:t> </a:t>
            </a:r>
            <a:r>
              <a:rPr lang="en-US" sz="2100" b="1" dirty="0" err="1" smtClean="0">
                <a:latin typeface="Consolas" pitchFamily="49" charset="0"/>
              </a:rPr>
              <a:t>nilai</a:t>
            </a:r>
            <a:r>
              <a:rPr lang="en-US" sz="2100" b="1" dirty="0" smtClean="0">
                <a:latin typeface="Consolas" pitchFamily="49" charset="0"/>
              </a:rPr>
              <a:t> </a:t>
            </a:r>
            <a:r>
              <a:rPr lang="en-US" sz="2100" b="1" dirty="0" err="1" smtClean="0">
                <a:latin typeface="Consolas" pitchFamily="49" charset="0"/>
              </a:rPr>
              <a:t>balik</a:t>
            </a:r>
            <a:r>
              <a:rPr lang="en-US" sz="2100" b="1" dirty="0" smtClean="0">
                <a:latin typeface="Consolas" pitchFamily="49" charset="0"/>
              </a:rPr>
              <a:t> </a:t>
            </a:r>
            <a:r>
              <a:rPr lang="en-US" sz="2100" b="1" dirty="0" err="1" smtClean="0">
                <a:latin typeface="Consolas" pitchFamily="49" charset="0"/>
              </a:rPr>
              <a:t>juga</a:t>
            </a:r>
            <a:r>
              <a:rPr lang="en-US" sz="2100" b="1" dirty="0" smtClean="0">
                <a:latin typeface="Consolas" pitchFamily="49" charset="0"/>
              </a:rPr>
              <a:t> </a:t>
            </a:r>
            <a:r>
              <a:rPr lang="en-US" sz="2100" b="1" dirty="0" err="1" smtClean="0">
                <a:latin typeface="Consolas" pitchFamily="49" charset="0"/>
              </a:rPr>
              <a:t>bertipe</a:t>
            </a:r>
            <a:r>
              <a:rPr lang="en-US" sz="2100" b="1" dirty="0" smtClean="0">
                <a:latin typeface="Consolas" pitchFamily="49" charset="0"/>
              </a:rPr>
              <a:t> long</a:t>
            </a:r>
          </a:p>
          <a:p>
            <a:pPr>
              <a:lnSpc>
                <a:spcPts val="2057"/>
              </a:lnSpc>
              <a:spcBef>
                <a:spcPts val="0"/>
              </a:spcBef>
              <a:buNone/>
            </a:pPr>
            <a:endParaRPr lang="en-US" sz="2100" b="1" dirty="0" smtClean="0">
              <a:latin typeface="Consolas" pitchFamily="49" charset="0"/>
            </a:endParaRPr>
          </a:p>
          <a:p>
            <a:pPr>
              <a:lnSpc>
                <a:spcPts val="2057"/>
              </a:lnSpc>
              <a:spcBef>
                <a:spcPts val="0"/>
              </a:spcBef>
              <a:buNone/>
            </a:pPr>
            <a:r>
              <a:rPr lang="en-US" sz="2100" b="1" dirty="0" smtClean="0">
                <a:latin typeface="Consolas" pitchFamily="49" charset="0"/>
              </a:rPr>
              <a:t>#include&lt;</a:t>
            </a:r>
            <a:r>
              <a:rPr lang="en-US" sz="2100" b="1" dirty="0" err="1" smtClean="0">
                <a:latin typeface="Consolas" pitchFamily="49" charset="0"/>
              </a:rPr>
              <a:t>iostream.h</a:t>
            </a:r>
            <a:r>
              <a:rPr lang="en-US" sz="2100" b="1" dirty="0" smtClean="0">
                <a:latin typeface="Consolas" pitchFamily="49" charset="0"/>
              </a:rPr>
              <a:t>&gt;</a:t>
            </a:r>
          </a:p>
          <a:p>
            <a:pPr>
              <a:lnSpc>
                <a:spcPts val="2057"/>
              </a:lnSpc>
              <a:spcBef>
                <a:spcPts val="0"/>
              </a:spcBef>
              <a:buNone/>
            </a:pPr>
            <a:r>
              <a:rPr lang="en-US" sz="2100" b="1" dirty="0" smtClean="0">
                <a:latin typeface="Consolas" pitchFamily="49" charset="0"/>
              </a:rPr>
              <a:t>#include&lt;</a:t>
            </a:r>
            <a:r>
              <a:rPr lang="en-US" sz="2100" b="1" dirty="0" err="1" smtClean="0">
                <a:latin typeface="Consolas" pitchFamily="49" charset="0"/>
              </a:rPr>
              <a:t>iomanip.h</a:t>
            </a:r>
            <a:r>
              <a:rPr lang="en-US" sz="2100" b="1" dirty="0" smtClean="0">
                <a:latin typeface="Consolas" pitchFamily="49" charset="0"/>
              </a:rPr>
              <a:t>&gt;</a:t>
            </a:r>
          </a:p>
          <a:p>
            <a:pPr>
              <a:lnSpc>
                <a:spcPts val="2057"/>
              </a:lnSpc>
              <a:spcBef>
                <a:spcPts val="0"/>
              </a:spcBef>
              <a:buNone/>
            </a:pPr>
            <a:r>
              <a:rPr lang="en-US" sz="2100" b="1" dirty="0" smtClean="0">
                <a:latin typeface="Consolas" pitchFamily="49" charset="0"/>
              </a:rPr>
              <a:t>#include&lt;</a:t>
            </a:r>
            <a:r>
              <a:rPr lang="en-US" sz="2100" b="1" dirty="0" err="1" smtClean="0">
                <a:latin typeface="Consolas" pitchFamily="49" charset="0"/>
              </a:rPr>
              <a:t>conio.h</a:t>
            </a:r>
            <a:r>
              <a:rPr lang="en-US" sz="2100" b="1" dirty="0" smtClean="0">
                <a:latin typeface="Consolas" pitchFamily="49" charset="0"/>
              </a:rPr>
              <a:t>&gt;</a:t>
            </a:r>
          </a:p>
          <a:p>
            <a:pPr>
              <a:lnSpc>
                <a:spcPts val="2057"/>
              </a:lnSpc>
              <a:spcBef>
                <a:spcPts val="0"/>
              </a:spcBef>
              <a:buNone/>
            </a:pPr>
            <a:endParaRPr lang="en-US" sz="2100" b="1" dirty="0" smtClean="0">
              <a:latin typeface="Consolas" pitchFamily="49" charset="0"/>
            </a:endParaRPr>
          </a:p>
          <a:p>
            <a:pPr>
              <a:lnSpc>
                <a:spcPts val="2057"/>
              </a:lnSpc>
              <a:spcBef>
                <a:spcPts val="0"/>
              </a:spcBef>
              <a:buNone/>
            </a:pPr>
            <a:r>
              <a:rPr lang="en-US" sz="2100" b="1" dirty="0" smtClean="0">
                <a:latin typeface="Consolas" pitchFamily="49" charset="0"/>
              </a:rPr>
              <a:t>long </a:t>
            </a:r>
            <a:r>
              <a:rPr lang="en-US" sz="2100" b="1" dirty="0" err="1" smtClean="0">
                <a:latin typeface="Consolas" pitchFamily="49" charset="0"/>
              </a:rPr>
              <a:t>kuadrat</a:t>
            </a:r>
            <a:r>
              <a:rPr lang="en-US" sz="2100" b="1" dirty="0" smtClean="0">
                <a:latin typeface="Consolas" pitchFamily="49" charset="0"/>
              </a:rPr>
              <a:t>(long l);	</a:t>
            </a:r>
            <a:r>
              <a:rPr lang="en-US" sz="2100" b="1" dirty="0" smtClean="0">
                <a:solidFill>
                  <a:srgbClr val="FF0000"/>
                </a:solidFill>
                <a:latin typeface="Consolas" pitchFamily="49" charset="0"/>
              </a:rPr>
              <a:t>//</a:t>
            </a:r>
            <a:r>
              <a:rPr lang="en-US" sz="2100" b="1" dirty="0" err="1" smtClean="0">
                <a:solidFill>
                  <a:srgbClr val="FF0000"/>
                </a:solidFill>
                <a:latin typeface="Consolas" pitchFamily="49" charset="0"/>
              </a:rPr>
              <a:t>prototipe</a:t>
            </a:r>
            <a:r>
              <a:rPr lang="en-US" sz="2100" b="1" dirty="0" smtClean="0">
                <a:solidFill>
                  <a:srgbClr val="FF0000"/>
                </a:solidFill>
                <a:latin typeface="Consolas" pitchFamily="49" charset="0"/>
              </a:rPr>
              <a:t> </a:t>
            </a:r>
            <a:r>
              <a:rPr lang="en-US" sz="2100" b="1" dirty="0" err="1" smtClean="0">
                <a:solidFill>
                  <a:srgbClr val="FF0000"/>
                </a:solidFill>
                <a:latin typeface="Consolas" pitchFamily="49" charset="0"/>
              </a:rPr>
              <a:t>fungsi</a:t>
            </a:r>
            <a:endParaRPr lang="en-US" sz="2100" b="1" dirty="0" smtClean="0">
              <a:solidFill>
                <a:srgbClr val="FF0000"/>
              </a:solidFill>
              <a:latin typeface="Consolas" pitchFamily="49" charset="0"/>
            </a:endParaRPr>
          </a:p>
          <a:p>
            <a:pPr>
              <a:lnSpc>
                <a:spcPts val="2057"/>
              </a:lnSpc>
              <a:spcBef>
                <a:spcPts val="0"/>
              </a:spcBef>
              <a:buNone/>
            </a:pPr>
            <a:endParaRPr lang="en-US" sz="2100" b="1" dirty="0" smtClean="0">
              <a:solidFill>
                <a:srgbClr val="FF0000"/>
              </a:solidFill>
              <a:latin typeface="Consolas" pitchFamily="49" charset="0"/>
            </a:endParaRPr>
          </a:p>
          <a:p>
            <a:pPr>
              <a:lnSpc>
                <a:spcPts val="2057"/>
              </a:lnSpc>
              <a:spcBef>
                <a:spcPts val="0"/>
              </a:spcBef>
              <a:buNone/>
            </a:pPr>
            <a:r>
              <a:rPr lang="en-US" sz="2100" b="1" dirty="0" smtClean="0">
                <a:latin typeface="Consolas" pitchFamily="49" charset="0"/>
              </a:rPr>
              <a:t>void main()</a:t>
            </a:r>
          </a:p>
          <a:p>
            <a:pPr>
              <a:lnSpc>
                <a:spcPts val="2057"/>
              </a:lnSpc>
              <a:spcBef>
                <a:spcPts val="0"/>
              </a:spcBef>
              <a:buNone/>
            </a:pPr>
            <a:r>
              <a:rPr lang="en-US" sz="2100" b="1" dirty="0" smtClean="0">
                <a:latin typeface="Consolas" pitchFamily="49" charset="0"/>
              </a:rPr>
              <a:t>{</a:t>
            </a:r>
          </a:p>
          <a:p>
            <a:pPr>
              <a:lnSpc>
                <a:spcPts val="2057"/>
              </a:lnSpc>
              <a:spcBef>
                <a:spcPts val="0"/>
              </a:spcBef>
              <a:buNone/>
            </a:pPr>
            <a:r>
              <a:rPr lang="en-US" sz="2100" b="1" dirty="0" smtClean="0">
                <a:latin typeface="Consolas" pitchFamily="49" charset="0"/>
              </a:rPr>
              <a:t>	</a:t>
            </a:r>
            <a:r>
              <a:rPr lang="en-US" sz="2100" b="1" dirty="0" err="1" smtClean="0">
                <a:latin typeface="Consolas" pitchFamily="49" charset="0"/>
              </a:rPr>
              <a:t>clrscr</a:t>
            </a:r>
            <a:r>
              <a:rPr lang="en-US" sz="2100" b="1" dirty="0" smtClean="0">
                <a:latin typeface="Consolas" pitchFamily="49" charset="0"/>
              </a:rPr>
              <a:t>();	</a:t>
            </a:r>
            <a:r>
              <a:rPr lang="en-US" sz="2100" b="1" dirty="0" smtClean="0">
                <a:solidFill>
                  <a:srgbClr val="FF0000"/>
                </a:solidFill>
                <a:latin typeface="Consolas" pitchFamily="49" charset="0"/>
              </a:rPr>
              <a:t>//</a:t>
            </a:r>
            <a:r>
              <a:rPr lang="en-US" sz="2100" b="1" dirty="0" err="1" smtClean="0">
                <a:solidFill>
                  <a:srgbClr val="FF0000"/>
                </a:solidFill>
                <a:latin typeface="Consolas" pitchFamily="49" charset="0"/>
              </a:rPr>
              <a:t>hapus</a:t>
            </a:r>
            <a:r>
              <a:rPr lang="en-US" sz="2100" b="1" dirty="0" smtClean="0">
                <a:solidFill>
                  <a:srgbClr val="FF0000"/>
                </a:solidFill>
                <a:latin typeface="Consolas" pitchFamily="49" charset="0"/>
              </a:rPr>
              <a:t> </a:t>
            </a:r>
            <a:r>
              <a:rPr lang="en-US" sz="2100" b="1" dirty="0" err="1" smtClean="0">
                <a:solidFill>
                  <a:srgbClr val="FF0000"/>
                </a:solidFill>
                <a:latin typeface="Consolas" pitchFamily="49" charset="0"/>
              </a:rPr>
              <a:t>layar</a:t>
            </a:r>
            <a:endParaRPr lang="en-US" sz="2100" b="1" dirty="0" smtClean="0">
              <a:solidFill>
                <a:srgbClr val="FF0000"/>
              </a:solidFill>
              <a:latin typeface="Consolas" pitchFamily="49" charset="0"/>
            </a:endParaRPr>
          </a:p>
          <a:p>
            <a:pPr>
              <a:lnSpc>
                <a:spcPts val="2057"/>
              </a:lnSpc>
              <a:spcBef>
                <a:spcPts val="0"/>
              </a:spcBef>
              <a:buNone/>
            </a:pPr>
            <a:r>
              <a:rPr lang="en-US" sz="2100" b="1" dirty="0" smtClean="0">
                <a:latin typeface="Consolas" pitchFamily="49" charset="0"/>
              </a:rPr>
              <a:t>	</a:t>
            </a:r>
          </a:p>
          <a:p>
            <a:pPr>
              <a:lnSpc>
                <a:spcPts val="2057"/>
              </a:lnSpc>
              <a:spcBef>
                <a:spcPts val="0"/>
              </a:spcBef>
              <a:buNone/>
            </a:pPr>
            <a:r>
              <a:rPr lang="en-US" sz="2100" b="1" dirty="0" smtClean="0">
                <a:latin typeface="Consolas" pitchFamily="49" charset="0"/>
              </a:rPr>
              <a:t>	for (long </a:t>
            </a:r>
            <a:r>
              <a:rPr lang="en-US" sz="2100" b="1" dirty="0" err="1" smtClean="0">
                <a:latin typeface="Consolas" pitchFamily="49" charset="0"/>
              </a:rPr>
              <a:t>bil</a:t>
            </a:r>
            <a:r>
              <a:rPr lang="en-US" sz="2100" b="1" dirty="0" smtClean="0">
                <a:latin typeface="Consolas" pitchFamily="49" charset="0"/>
              </a:rPr>
              <a:t> = 200;bil&lt;2000;bil+=200)</a:t>
            </a:r>
          </a:p>
          <a:p>
            <a:pPr>
              <a:lnSpc>
                <a:spcPts val="2057"/>
              </a:lnSpc>
              <a:spcBef>
                <a:spcPts val="0"/>
              </a:spcBef>
              <a:buNone/>
            </a:pPr>
            <a:r>
              <a:rPr lang="en-US" sz="2100" b="1" dirty="0" smtClean="0">
                <a:latin typeface="Consolas" pitchFamily="49" charset="0"/>
              </a:rPr>
              <a:t>	</a:t>
            </a:r>
            <a:r>
              <a:rPr lang="en-US" sz="2100" b="1" dirty="0" err="1" smtClean="0">
                <a:latin typeface="Consolas" pitchFamily="49" charset="0"/>
              </a:rPr>
              <a:t>cout</a:t>
            </a:r>
            <a:r>
              <a:rPr lang="en-US" sz="2100" b="1" dirty="0" smtClean="0">
                <a:latin typeface="Consolas" pitchFamily="49" charset="0"/>
              </a:rPr>
              <a:t> &lt;&lt; </a:t>
            </a:r>
            <a:r>
              <a:rPr lang="en-US" sz="2100" b="1" dirty="0" err="1" smtClean="0">
                <a:latin typeface="Consolas" pitchFamily="49" charset="0"/>
              </a:rPr>
              <a:t>setw</a:t>
            </a:r>
            <a:r>
              <a:rPr lang="en-US" sz="2100" b="1" dirty="0" smtClean="0">
                <a:latin typeface="Consolas" pitchFamily="49" charset="0"/>
              </a:rPr>
              <a:t>(8) &lt;&lt; </a:t>
            </a:r>
            <a:r>
              <a:rPr lang="en-US" sz="2100" b="1" dirty="0" err="1" smtClean="0">
                <a:latin typeface="Consolas" pitchFamily="49" charset="0"/>
              </a:rPr>
              <a:t>bil</a:t>
            </a:r>
            <a:endParaRPr lang="en-US" sz="2100" b="1" dirty="0" smtClean="0">
              <a:latin typeface="Consolas" pitchFamily="49" charset="0"/>
            </a:endParaRPr>
          </a:p>
          <a:p>
            <a:pPr>
              <a:lnSpc>
                <a:spcPts val="2057"/>
              </a:lnSpc>
              <a:spcBef>
                <a:spcPts val="0"/>
              </a:spcBef>
              <a:buNone/>
            </a:pPr>
            <a:r>
              <a:rPr lang="en-US" sz="2100" b="1" dirty="0" smtClean="0">
                <a:latin typeface="Consolas" pitchFamily="49" charset="0"/>
              </a:rPr>
              <a:t>	     &lt;&lt; </a:t>
            </a:r>
            <a:r>
              <a:rPr lang="en-US" sz="2100" b="1" dirty="0" err="1" smtClean="0">
                <a:latin typeface="Consolas" pitchFamily="49" charset="0"/>
              </a:rPr>
              <a:t>setw</a:t>
            </a:r>
            <a:r>
              <a:rPr lang="en-US" sz="2100" b="1" dirty="0" smtClean="0">
                <a:latin typeface="Consolas" pitchFamily="49" charset="0"/>
              </a:rPr>
              <a:t>(8) &lt;&lt; </a:t>
            </a:r>
            <a:r>
              <a:rPr lang="en-US" sz="2100" b="1" dirty="0" err="1" smtClean="0">
                <a:latin typeface="Consolas" pitchFamily="49" charset="0"/>
              </a:rPr>
              <a:t>kuadrat</a:t>
            </a:r>
            <a:r>
              <a:rPr lang="en-US" sz="2100" b="1" dirty="0" smtClean="0">
                <a:latin typeface="Consolas" pitchFamily="49" charset="0"/>
              </a:rPr>
              <a:t> (</a:t>
            </a:r>
            <a:r>
              <a:rPr lang="en-US" sz="2100" b="1" dirty="0" err="1" smtClean="0">
                <a:latin typeface="Consolas" pitchFamily="49" charset="0"/>
              </a:rPr>
              <a:t>bil</a:t>
            </a:r>
            <a:r>
              <a:rPr lang="en-US" sz="2100" b="1" dirty="0" smtClean="0">
                <a:latin typeface="Consolas" pitchFamily="49" charset="0"/>
              </a:rPr>
              <a:t>) &lt;&lt; </a:t>
            </a:r>
            <a:r>
              <a:rPr lang="en-US" sz="2100" b="1" dirty="0" err="1" smtClean="0">
                <a:latin typeface="Consolas" pitchFamily="49" charset="0"/>
              </a:rPr>
              <a:t>endl</a:t>
            </a:r>
            <a:r>
              <a:rPr lang="en-US" sz="2100" b="1" dirty="0" smtClean="0">
                <a:latin typeface="Consolas" pitchFamily="49" charset="0"/>
              </a:rPr>
              <a:t>;</a:t>
            </a:r>
          </a:p>
          <a:p>
            <a:pPr>
              <a:lnSpc>
                <a:spcPts val="2057"/>
              </a:lnSpc>
              <a:spcBef>
                <a:spcPts val="0"/>
              </a:spcBef>
              <a:buNone/>
            </a:pPr>
            <a:endParaRPr lang="en-US" sz="2100" b="1" dirty="0" smtClean="0">
              <a:latin typeface="Consolas" pitchFamily="49" charset="0"/>
            </a:endParaRPr>
          </a:p>
          <a:p>
            <a:pPr>
              <a:lnSpc>
                <a:spcPts val="2057"/>
              </a:lnSpc>
              <a:spcBef>
                <a:spcPts val="0"/>
              </a:spcBef>
              <a:buNone/>
            </a:pPr>
            <a:r>
              <a:rPr lang="en-US" sz="2100" b="1" dirty="0" smtClean="0">
                <a:latin typeface="Consolas" pitchFamily="49" charset="0"/>
              </a:rPr>
              <a:t>}</a:t>
            </a:r>
          </a:p>
          <a:p>
            <a:pPr>
              <a:lnSpc>
                <a:spcPts val="2057"/>
              </a:lnSpc>
              <a:spcBef>
                <a:spcPts val="0"/>
              </a:spcBef>
              <a:buNone/>
            </a:pPr>
            <a:endParaRPr lang="en-US" sz="2100" b="1" dirty="0" smtClean="0">
              <a:latin typeface="Consolas" pitchFamily="49" charset="0"/>
            </a:endParaRPr>
          </a:p>
          <a:p>
            <a:pPr>
              <a:lnSpc>
                <a:spcPts val="2057"/>
              </a:lnSpc>
              <a:spcBef>
                <a:spcPts val="0"/>
              </a:spcBef>
              <a:buNone/>
            </a:pPr>
            <a:r>
              <a:rPr lang="en-US" sz="2100" b="1" dirty="0" smtClean="0">
                <a:solidFill>
                  <a:srgbClr val="FF0000"/>
                </a:solidFill>
                <a:latin typeface="Consolas" pitchFamily="49" charset="0"/>
              </a:rPr>
              <a:t>//</a:t>
            </a:r>
            <a:r>
              <a:rPr lang="en-US" sz="2100" b="1" dirty="0" err="1" smtClean="0">
                <a:solidFill>
                  <a:srgbClr val="FF0000"/>
                </a:solidFill>
                <a:latin typeface="Consolas" pitchFamily="49" charset="0"/>
              </a:rPr>
              <a:t>definisi</a:t>
            </a:r>
            <a:r>
              <a:rPr lang="en-US" sz="2100" b="1" dirty="0" smtClean="0">
                <a:solidFill>
                  <a:srgbClr val="FF0000"/>
                </a:solidFill>
                <a:latin typeface="Consolas" pitchFamily="49" charset="0"/>
              </a:rPr>
              <a:t> </a:t>
            </a:r>
            <a:r>
              <a:rPr lang="en-US" sz="2100" b="1" dirty="0" err="1" smtClean="0">
                <a:solidFill>
                  <a:srgbClr val="FF0000"/>
                </a:solidFill>
                <a:latin typeface="Consolas" pitchFamily="49" charset="0"/>
              </a:rPr>
              <a:t>fungsi</a:t>
            </a:r>
            <a:endParaRPr lang="en-US" sz="2100" b="1" dirty="0" smtClean="0">
              <a:solidFill>
                <a:srgbClr val="FF0000"/>
              </a:solidFill>
              <a:latin typeface="Consolas" pitchFamily="49" charset="0"/>
            </a:endParaRPr>
          </a:p>
          <a:p>
            <a:pPr>
              <a:lnSpc>
                <a:spcPts val="2057"/>
              </a:lnSpc>
              <a:spcBef>
                <a:spcPts val="0"/>
              </a:spcBef>
              <a:buNone/>
            </a:pPr>
            <a:endParaRPr lang="en-US" sz="2100" b="1" dirty="0" smtClean="0">
              <a:latin typeface="Consolas" pitchFamily="49" charset="0"/>
            </a:endParaRPr>
          </a:p>
          <a:p>
            <a:pPr>
              <a:lnSpc>
                <a:spcPts val="2057"/>
              </a:lnSpc>
              <a:spcBef>
                <a:spcPts val="0"/>
              </a:spcBef>
              <a:buNone/>
            </a:pPr>
            <a:r>
              <a:rPr lang="en-US" sz="2100" b="1" dirty="0" smtClean="0">
                <a:latin typeface="Consolas" pitchFamily="49" charset="0"/>
              </a:rPr>
              <a:t>long </a:t>
            </a:r>
            <a:r>
              <a:rPr lang="en-US" sz="2100" b="1" dirty="0" err="1" smtClean="0">
                <a:latin typeface="Consolas" pitchFamily="49" charset="0"/>
              </a:rPr>
              <a:t>kuadrat</a:t>
            </a:r>
            <a:r>
              <a:rPr lang="en-US" sz="2100" b="1" dirty="0" smtClean="0">
                <a:latin typeface="Consolas" pitchFamily="49" charset="0"/>
              </a:rPr>
              <a:t>(long l)</a:t>
            </a:r>
          </a:p>
          <a:p>
            <a:pPr>
              <a:lnSpc>
                <a:spcPts val="2057"/>
              </a:lnSpc>
              <a:spcBef>
                <a:spcPts val="0"/>
              </a:spcBef>
              <a:buNone/>
            </a:pPr>
            <a:r>
              <a:rPr lang="en-US" sz="2100" b="1" dirty="0" smtClean="0">
                <a:latin typeface="Consolas" pitchFamily="49" charset="0"/>
              </a:rPr>
              <a:t>{</a:t>
            </a:r>
          </a:p>
          <a:p>
            <a:pPr>
              <a:lnSpc>
                <a:spcPts val="2057"/>
              </a:lnSpc>
              <a:spcBef>
                <a:spcPts val="0"/>
              </a:spcBef>
              <a:buNone/>
            </a:pPr>
            <a:r>
              <a:rPr lang="en-US" sz="2100" b="1" dirty="0" smtClean="0">
                <a:latin typeface="Consolas" pitchFamily="49" charset="0"/>
              </a:rPr>
              <a:t>	return(l*l);</a:t>
            </a:r>
          </a:p>
          <a:p>
            <a:pPr>
              <a:lnSpc>
                <a:spcPts val="2057"/>
              </a:lnSpc>
              <a:spcBef>
                <a:spcPts val="0"/>
              </a:spcBef>
              <a:buNone/>
            </a:pPr>
            <a:r>
              <a:rPr lang="en-US" sz="2100" b="1" dirty="0" smtClean="0">
                <a:latin typeface="Consolas" pitchFamily="49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862</TotalTime>
  <Words>766</Words>
  <Application>Microsoft Office PowerPoint</Application>
  <PresentationFormat>Custom</PresentationFormat>
  <Paragraphs>281</Paragraphs>
  <Slides>24</Slides>
  <Notes>2</Notes>
  <HiddenSlides>3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Equity</vt:lpstr>
      <vt:lpstr>5. Fungsi</vt:lpstr>
      <vt:lpstr>Pengantar Fungsi</vt:lpstr>
      <vt:lpstr>Contoh program untuk membuat tampilan sbb:</vt:lpstr>
      <vt:lpstr>Slide 4</vt:lpstr>
      <vt:lpstr>Prototipe Fungsi</vt:lpstr>
      <vt:lpstr>Slide 6</vt:lpstr>
      <vt:lpstr>Slide 7</vt:lpstr>
      <vt:lpstr>Definisi Fungsi</vt:lpstr>
      <vt:lpstr>Contoh penggunaan fungsi</vt:lpstr>
      <vt:lpstr>Hasil tampilan</vt:lpstr>
      <vt:lpstr>Contoh penggunaan fungsi</vt:lpstr>
      <vt:lpstr>Fungsi tanpa nilai balik</vt:lpstr>
      <vt:lpstr>Lingkup variabel</vt:lpstr>
      <vt:lpstr>Semua variabel yang dibuat dalam suatu Function, akan bersifat variabel LOKAL.</vt:lpstr>
      <vt:lpstr>Variabel LOKAL dan variabel GLOBAL, CALLING Function, dan CALLED Function.</vt:lpstr>
      <vt:lpstr>Sehingga programnya menjadi:</vt:lpstr>
      <vt:lpstr>Slide 17</vt:lpstr>
      <vt:lpstr>Passing variabel (passing by Value)</vt:lpstr>
      <vt:lpstr>Contoh-contoh berikut mengenai passing by value:</vt:lpstr>
      <vt:lpstr>Nama variabel argument boleh berbeda dengan nama variabel parameter.</vt:lpstr>
      <vt:lpstr>Referensi</vt:lpstr>
      <vt:lpstr>Slide 22</vt:lpstr>
      <vt:lpstr>Latihan</vt:lpstr>
      <vt:lpstr>Pekerjaan Rumah</vt:lpstr>
    </vt:vector>
  </TitlesOfParts>
  <Company>Raden Patah 8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nia</dc:creator>
  <cp:lastModifiedBy>Universitas Komputer Indonesia</cp:lastModifiedBy>
  <cp:revision>55</cp:revision>
  <dcterms:created xsi:type="dcterms:W3CDTF">2008-10-15T08:43:38Z</dcterms:created>
  <dcterms:modified xsi:type="dcterms:W3CDTF">2009-08-16T16:35:00Z</dcterms:modified>
</cp:coreProperties>
</file>