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9" r:id="rId13"/>
    <p:sldId id="266" r:id="rId14"/>
    <p:sldId id="272" r:id="rId15"/>
    <p:sldId id="267" r:id="rId16"/>
    <p:sldId id="270" r:id="rId17"/>
    <p:sldId id="278" r:id="rId18"/>
    <p:sldId id="279" r:id="rId19"/>
    <p:sldId id="276" r:id="rId20"/>
  </p:sldIdLst>
  <p:sldSz cx="10515600" cy="7772400"/>
  <p:notesSz cx="99456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22288" indent="-65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44575" indent="-130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668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89150" indent="-260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6. Array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906E96D-DB3D-4E20-95C5-097FFD8BC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6. Array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F8473F0-B3F6-419B-89E6-D81CB075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1044575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288" algn="l" defTabSz="1044575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575" algn="l" defTabSz="1044575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6863" algn="l" defTabSz="1044575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150" algn="l" defTabSz="1044575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D86567-CF25-41FD-B26B-BF6413E434ED}" type="slidenum">
              <a:rPr lang="en-US"/>
              <a:pPr/>
              <a:t>13</a:t>
            </a:fld>
            <a:endParaRPr lang="en-US"/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/>
              <a:t>6. Array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74613" y="79375"/>
            <a:ext cx="10366375" cy="758348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25" y="1643063"/>
            <a:ext cx="10372725" cy="1730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025" y="1582738"/>
            <a:ext cx="10372725" cy="1365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025" y="3373438"/>
            <a:ext cx="10372725" cy="1254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CC1-A6E5-4928-9395-8BA2911CAD10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62B010-79BF-4610-90C8-0AD99DC6D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3B03-A813-48DE-8DD6-E9AA785C7E52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4153-E22D-4D8D-B28E-7FD6C4C7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0A6C-38BE-4099-AD60-DFCE551D3E59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F2192-53D4-44F1-B618-715E71E2E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CF42-07DC-4817-BC55-EBE197B19CB5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0FF83-446E-49DE-9853-B7F6F44F5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80963" y="2693988"/>
            <a:ext cx="10364787" cy="1031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963" y="2654300"/>
            <a:ext cx="10364787" cy="523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8" y="2797175"/>
            <a:ext cx="10367962" cy="5238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/>
          <a:lstStyle>
            <a:lvl1pPr algn="l">
              <a:buNone/>
              <a:defRPr sz="46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53F9-E19B-4B1F-9403-4121CBBCD2E3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750" y="6994525"/>
            <a:ext cx="460057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75" y="7035800"/>
            <a:ext cx="525463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0A6FB-6CD4-45D2-BBA5-59FFEF391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6E65-2538-4C1D-A814-3C5C610A34C9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CC0B-8931-4C1F-9C31-4E386EAC8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F5B6-483E-4D92-86D8-431999FCB80A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4D5F-694C-4DBE-B882-BA14781D5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152-7AA3-4CAE-A9FF-D847489C09CE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DE91-74A0-46FE-B7F5-994009F6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C1E42-2428-4FBC-8AFA-BB0C7CC7B833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6940-31F2-4F87-B921-5C5160B59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73025" y="79375"/>
            <a:ext cx="10366375" cy="75850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 algn="l">
              <a:buNone/>
              <a:defRPr sz="4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40AC-1E82-4A1F-BD79-DF19FDD87AC3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8CAB-889F-4C72-9AD3-DD5A0A13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77788" y="5307013"/>
            <a:ext cx="10360025" cy="1047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788" y="5270500"/>
            <a:ext cx="10360025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88" y="5410200"/>
            <a:ext cx="10360025" cy="539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7BB6-F577-432C-9ADB-326ACA5420CB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0925" y="6994525"/>
            <a:ext cx="447040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75" y="7035800"/>
            <a:ext cx="525463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9C08-2CF7-48A6-8CDE-42D23A15D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025" y="79375"/>
            <a:ext cx="10366375" cy="75850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050925" y="311150"/>
            <a:ext cx="8939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1044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050925" y="1641475"/>
            <a:ext cx="89392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7713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0138BA-0A94-4EA2-8D2B-E0E7744AD99E}" type="datetimeFigureOut">
              <a:rPr lang="en-US"/>
              <a:pPr>
                <a:defRPr/>
              </a:pPr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0925" y="6994525"/>
            <a:ext cx="4557713" cy="519113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75" y="7038975"/>
            <a:ext cx="525463" cy="517525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7919A00-7898-46E9-9402-00EE0C3F3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9" r:id="rId2"/>
    <p:sldLayoutId id="2147483817" r:id="rId3"/>
    <p:sldLayoutId id="2147483810" r:id="rId4"/>
    <p:sldLayoutId id="2147483811" r:id="rId5"/>
    <p:sldLayoutId id="2147483812" r:id="rId6"/>
    <p:sldLayoutId id="2147483813" r:id="rId7"/>
    <p:sldLayoutId id="2147483818" r:id="rId8"/>
    <p:sldLayoutId id="2147483819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5pPr>
      <a:lvl6pPr marL="522488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6pPr>
      <a:lvl7pPr marL="1044976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7pPr>
      <a:lvl8pPr marL="1567464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8pPr>
      <a:lvl9pPr marL="2089953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9pPr>
    </p:titleStyle>
    <p:bodyStyle>
      <a:lvl1pPr marL="311150" indent="-311150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0350" algn="l" rtl="0" eaLnBrk="0" fontAlgn="base" hangingPunct="0">
        <a:spcBef>
          <a:spcPts val="42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38213" indent="-260350" algn="l" rtl="0" eaLnBrk="0" fontAlgn="base" hangingPunct="0">
        <a:spcBef>
          <a:spcPts val="42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0350" algn="l" rtl="0" eaLnBrk="0" fontAlgn="base" hangingPunct="0">
        <a:spcBef>
          <a:spcPts val="42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863" indent="-260350" algn="l" rtl="0" eaLnBrk="0" fontAlgn="base" hangingPunct="0">
        <a:spcBef>
          <a:spcPts val="425"/>
        </a:spcBef>
        <a:spcAft>
          <a:spcPct val="0"/>
        </a:spcAft>
        <a:buClr>
          <a:srgbClr val="A28E6A"/>
        </a:buClr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489075" y="3627438"/>
            <a:ext cx="7361238" cy="1812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S. Indriani L, M.T</a:t>
            </a:r>
            <a:endParaRPr lang="en-US" sz="230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525463" y="1708150"/>
            <a:ext cx="9464675" cy="1665288"/>
          </a:xfrm>
        </p:spPr>
        <p:txBody>
          <a:bodyPr/>
          <a:lstStyle/>
          <a:p>
            <a:pPr eaLnBrk="1" hangingPunct="1"/>
            <a:r>
              <a:rPr smtClean="0"/>
              <a:t>6.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3525" y="346075"/>
            <a:ext cx="8937625" cy="1001713"/>
          </a:xfrm>
        </p:spPr>
        <p:txBody>
          <a:bodyPr/>
          <a:lstStyle/>
          <a:p>
            <a:pPr eaLnBrk="1" hangingPunct="1"/>
            <a:r>
              <a:rPr lang="en-US" smtClean="0"/>
              <a:t>Contoh array 2 dimensi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sz="quarter" idx="1"/>
          </p:nvPr>
        </p:nvSpPr>
        <p:spPr>
          <a:xfrm>
            <a:off x="438150" y="1600200"/>
            <a:ext cx="10077450" cy="5181600"/>
          </a:xfrm>
        </p:spPr>
        <p:txBody>
          <a:bodyPr/>
          <a:lstStyle/>
          <a:p>
            <a:pPr eaLnBrk="1" hangingPunct="1"/>
            <a:r>
              <a:rPr lang="en-US" sz="3400" smtClean="0"/>
              <a:t>Diketahui data kelulusan sbb:</a:t>
            </a:r>
          </a:p>
          <a:p>
            <a:pPr eaLnBrk="1" hangingPunct="1">
              <a:buFont typeface="Wingdings 2" pitchFamily="18" charset="2"/>
              <a:buNone/>
            </a:pPr>
            <a:endParaRPr lang="en-US" sz="3400" smtClean="0"/>
          </a:p>
          <a:p>
            <a:pPr eaLnBrk="1" hangingPunct="1">
              <a:buFont typeface="Arial" charset="0"/>
              <a:buNone/>
            </a:pPr>
            <a:endParaRPr lang="en-US" sz="3400" smtClean="0"/>
          </a:p>
          <a:p>
            <a:pPr eaLnBrk="1" hangingPunct="1">
              <a:buFont typeface="Arial" charset="0"/>
              <a:buNone/>
            </a:pPr>
            <a:endParaRPr lang="en-US" sz="3400" smtClean="0"/>
          </a:p>
          <a:p>
            <a:pPr eaLnBrk="1" hangingPunct="1">
              <a:buFont typeface="Arial" charset="0"/>
              <a:buNone/>
            </a:pPr>
            <a:endParaRPr lang="en-US" sz="3400" smtClean="0"/>
          </a:p>
          <a:p>
            <a:pPr eaLnBrk="1" hangingPunct="1"/>
            <a:endParaRPr lang="en-US" sz="3400" smtClean="0"/>
          </a:p>
          <a:p>
            <a:pPr eaLnBrk="1" hangingPunct="1"/>
            <a:r>
              <a:rPr lang="en-US" sz="3400" smtClean="0"/>
              <a:t>Buat program untuk menampilkan jumlah mahasiswa yang lulus pada jurusan dan tahun lulus  yang diinginkan!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990600" y="2438400"/>
          <a:ext cx="8915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558"/>
                <a:gridCol w="1434663"/>
                <a:gridCol w="1209214"/>
                <a:gridCol w="1147730"/>
                <a:gridCol w="1127235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Jurusan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1992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1993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Informatika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Komputer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5156" marR="105156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228600"/>
            <a:ext cx="9464675" cy="7315200"/>
          </a:xfrm>
        </p:spPr>
        <p:txBody>
          <a:bodyPr>
            <a:noAutofit/>
          </a:bodyPr>
          <a:lstStyle/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conio.h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clrscr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jurusan,tahun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data [3][4]={{35,45,80,120},{100,110,70,101},{10,15,20,17}};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//</a:t>
            </a:r>
            <a:r>
              <a:rPr lang="en-US" sz="1600" b="1" dirty="0" err="1" smtClean="0">
                <a:latin typeface="Consolas" pitchFamily="49" charset="0"/>
              </a:rPr>
              <a:t>proses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untuk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memperoleh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informasi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kelulusan</a:t>
            </a:r>
            <a:endParaRPr lang="en-US" sz="1600" b="1" dirty="0" smtClean="0">
              <a:latin typeface="Consolas" pitchFamily="49" charset="0"/>
            </a:endParaRP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&lt;&lt;"0=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1=</a:t>
            </a:r>
            <a:r>
              <a:rPr lang="en-US" sz="1600" b="1" dirty="0" err="1" smtClean="0">
                <a:latin typeface="Consolas" pitchFamily="49" charset="0"/>
              </a:rPr>
              <a:t>Manajemen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Informatika</a:t>
            </a:r>
            <a:r>
              <a:rPr lang="en-US" sz="1600" b="1" dirty="0" smtClean="0">
                <a:latin typeface="Consolas" pitchFamily="49" charset="0"/>
              </a:rPr>
              <a:t>, 2=</a:t>
            </a:r>
            <a:r>
              <a:rPr lang="en-US" sz="1600" b="1" dirty="0" err="1" smtClean="0">
                <a:latin typeface="Consolas" pitchFamily="49" charset="0"/>
              </a:rPr>
              <a:t>Teknik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Komputer</a:t>
            </a:r>
            <a:r>
              <a:rPr lang="en-US" sz="1600" b="1" dirty="0" smtClean="0">
                <a:latin typeface="Consolas" pitchFamily="49" charset="0"/>
              </a:rPr>
              <a:t>";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kode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 yang </a:t>
            </a:r>
            <a:r>
              <a:rPr lang="en-US" sz="1600" b="1" dirty="0" err="1" smtClean="0">
                <a:latin typeface="Consolas" pitchFamily="49" charset="0"/>
              </a:rPr>
              <a:t>ingin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anda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ketahui</a:t>
            </a:r>
            <a:r>
              <a:rPr lang="en-US" sz="1600" b="1" dirty="0" smtClean="0">
                <a:latin typeface="Consolas" pitchFamily="49" charset="0"/>
              </a:rPr>
              <a:t>	:";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if((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==0)||(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==1)||(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==2))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break;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while (1)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{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 (1992-1995):";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1600" b="1" dirty="0" smtClean="0">
              <a:latin typeface="Consolas" pitchFamily="49" charset="0"/>
            </a:endParaRP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if ((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&gt;=1992)&amp;&amp;(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&lt;=1995))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{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-=1992;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 yang lulus=";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&lt;&lt;data[</a:t>
            </a:r>
            <a:r>
              <a:rPr lang="en-US" sz="1600" b="1" dirty="0" err="1" smtClean="0">
                <a:latin typeface="Consolas" pitchFamily="49" charset="0"/>
              </a:rPr>
              <a:t>jurusan</a:t>
            </a:r>
            <a:r>
              <a:rPr lang="en-US" sz="1600" b="1" dirty="0" smtClean="0">
                <a:latin typeface="Consolas" pitchFamily="49" charset="0"/>
              </a:rPr>
              <a:t>][</a:t>
            </a:r>
            <a:r>
              <a:rPr lang="en-US" sz="1600" b="1" dirty="0" err="1" smtClean="0">
                <a:latin typeface="Consolas" pitchFamily="49" charset="0"/>
              </a:rPr>
              <a:t>tahun</a:t>
            </a:r>
            <a:r>
              <a:rPr lang="en-US" sz="1600" b="1" dirty="0" smtClean="0">
                <a:latin typeface="Consolas" pitchFamily="49" charset="0"/>
              </a:rPr>
              <a:t>]&lt;&lt;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4800600"/>
            <a:ext cx="3124200" cy="2308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latin typeface="+mn-lt"/>
              </a:rPr>
              <a:t>Pada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pendefinisian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diatas</a:t>
            </a:r>
            <a:r>
              <a:rPr lang="en-US" sz="2400" dirty="0">
                <a:latin typeface="+mn-lt"/>
              </a:rPr>
              <a:t>: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3 </a:t>
            </a:r>
            <a:r>
              <a:rPr lang="en-US" sz="2400" dirty="0" err="1">
                <a:latin typeface="+mn-lt"/>
              </a:rPr>
              <a:t>menyatakan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jumlah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baris</a:t>
            </a:r>
            <a:r>
              <a:rPr lang="en-US" sz="2400" dirty="0">
                <a:latin typeface="+mn-lt"/>
              </a:rPr>
              <a:t> (</a:t>
            </a:r>
            <a:r>
              <a:rPr lang="en-US" sz="2400" dirty="0" err="1">
                <a:latin typeface="+mn-lt"/>
              </a:rPr>
              <a:t>mewakili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jurusan</a:t>
            </a:r>
            <a:r>
              <a:rPr lang="en-US" sz="2400" dirty="0">
                <a:latin typeface="+mn-lt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4 </a:t>
            </a:r>
            <a:r>
              <a:rPr lang="en-US" sz="2400" dirty="0" err="1">
                <a:latin typeface="+mn-lt"/>
              </a:rPr>
              <a:t>menyatakan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jumlah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kolom</a:t>
            </a:r>
            <a:r>
              <a:rPr lang="en-US" sz="2400" dirty="0">
                <a:latin typeface="+mn-lt"/>
              </a:rPr>
              <a:t> (</a:t>
            </a:r>
            <a:r>
              <a:rPr lang="en-US" sz="2400" dirty="0" err="1">
                <a:latin typeface="+mn-lt"/>
              </a:rPr>
              <a:t>mewakili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tahun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kelulusan</a:t>
            </a:r>
            <a:r>
              <a:rPr lang="en-US" sz="2400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 program:</a:t>
            </a:r>
          </a:p>
        </p:txBody>
      </p:sp>
      <p:pic>
        <p:nvPicPr>
          <p:cNvPr id="17411" name="Picture 3" descr="untitled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982186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37625" cy="996950"/>
          </a:xfrm>
        </p:spPr>
        <p:txBody>
          <a:bodyPr/>
          <a:lstStyle/>
          <a:p>
            <a:pPr eaLnBrk="1" hangingPunct="1"/>
            <a:r>
              <a:rPr lang="en-US" b="1" u="sng" smtClean="0"/>
              <a:t>3. Array berdimensi banyak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10058400" cy="5181600"/>
          </a:xfrm>
        </p:spPr>
        <p:txBody>
          <a:bodyPr/>
          <a:lstStyle/>
          <a:p>
            <a:pPr eaLnBrk="1" hangingPunct="1"/>
            <a:r>
              <a:rPr lang="en-US" sz="3600" smtClean="0"/>
              <a:t>Bentuk umum deklarasi array berdimensi banyak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	</a:t>
            </a:r>
            <a:r>
              <a:rPr lang="en-US" smtClean="0">
                <a:latin typeface="Consolas" pitchFamily="49" charset="0"/>
              </a:rPr>
              <a:t>tipe_nama nama_var [uk_1][uk_2][uk_n];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	dimana: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	</a:t>
            </a:r>
            <a:r>
              <a:rPr lang="en-US" sz="3600" i="1" smtClean="0"/>
              <a:t>uk_1, uk_2, uk_n adalah ukuran dari array</a:t>
            </a:r>
          </a:p>
          <a:p>
            <a:pPr eaLnBrk="1" hangingPunct="1"/>
            <a:r>
              <a:rPr lang="en-US" sz="3600" smtClean="0"/>
              <a:t>Contoh deklarasi: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	</a:t>
            </a:r>
            <a:r>
              <a:rPr lang="en-US" sz="3200" smtClean="0">
                <a:latin typeface="Consolas" pitchFamily="49" charset="0"/>
              </a:rPr>
              <a:t>int nilai[4][2][7];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700" y="1839913"/>
            <a:ext cx="7186613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1577975" y="5267325"/>
            <a:ext cx="349250" cy="777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urved Right Arrow 6"/>
          <p:cNvSpPr/>
          <p:nvPr/>
        </p:nvSpPr>
        <p:spPr>
          <a:xfrm rot="10637899">
            <a:off x="6680200" y="5370513"/>
            <a:ext cx="700088" cy="863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0032749">
            <a:off x="4043363" y="1150938"/>
            <a:ext cx="1227137" cy="5476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139825" y="6045200"/>
            <a:ext cx="157638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/>
              <a:t>Subscript pertama</a:t>
            </a: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5083175" y="5872163"/>
            <a:ext cx="157638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/>
              <a:t>Subscript kedua</a:t>
            </a: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5257800" y="1468438"/>
            <a:ext cx="23653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/>
              <a:t>Subscript ketiga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37625" cy="1066800"/>
          </a:xfrm>
        </p:spPr>
        <p:txBody>
          <a:bodyPr/>
          <a:lstStyle/>
          <a:p>
            <a:pPr eaLnBrk="1" hangingPunct="1"/>
            <a:r>
              <a:rPr lang="en-US" b="1" u="sng" smtClean="0"/>
              <a:t>4. Array tak berukuran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937625" cy="5181600"/>
          </a:xfrm>
        </p:spPr>
        <p:txBody>
          <a:bodyPr/>
          <a:lstStyle/>
          <a:p>
            <a:pPr eaLnBrk="1" hangingPunct="1"/>
            <a:r>
              <a:rPr lang="en-US" sz="3200" smtClean="0"/>
              <a:t>Array dapat dideklarasikan tanpa memberi ukuran (jumlah data dalam array). Dengan syarat: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/>
              <a:t>Harus langsung diinisialisasi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smtClean="0"/>
              <a:t>Hanya elemen pertama yang boleh tidak berukuran</a:t>
            </a:r>
          </a:p>
          <a:p>
            <a:pPr eaLnBrk="1" hangingPunct="1"/>
            <a:r>
              <a:rPr lang="en-US" sz="3200" smtClean="0"/>
              <a:t>Contoh:</a:t>
            </a:r>
          </a:p>
          <a:p>
            <a:pPr eaLnBrk="1" hangingPunct="1">
              <a:buFont typeface="Arial" charset="0"/>
              <a:buNone/>
            </a:pPr>
            <a:r>
              <a:rPr lang="en-US" sz="3400" smtClean="0"/>
              <a:t>	</a:t>
            </a:r>
            <a:r>
              <a:rPr lang="en-US" sz="3400" smtClean="0">
                <a:latin typeface="Consolas" pitchFamily="49" charset="0"/>
              </a:rPr>
              <a:t>int nilai []={35,42,67,21}</a:t>
            </a:r>
          </a:p>
          <a:p>
            <a:pPr eaLnBrk="1" hangingPunct="1">
              <a:buFont typeface="Arial" charset="0"/>
              <a:buNone/>
            </a:pPr>
            <a:r>
              <a:rPr lang="en-US" sz="3400" smtClean="0">
                <a:latin typeface="Consolas" pitchFamily="49" charset="0"/>
              </a:rPr>
              <a:t>	int nilai [][2]={{9,7},{4,2},{8,3}}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937625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err="1" smtClean="0"/>
              <a:t>Melewatkan</a:t>
            </a:r>
            <a:r>
              <a:rPr lang="en-US" u="sng" dirty="0" smtClean="0"/>
              <a:t> array </a:t>
            </a:r>
            <a:r>
              <a:rPr lang="en-US" u="sng" dirty="0" err="1" smtClean="0"/>
              <a:t>sebagai</a:t>
            </a:r>
            <a:r>
              <a:rPr lang="en-US" u="sng" dirty="0" smtClean="0"/>
              <a:t> parameter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9906000" cy="5181600"/>
          </a:xfrm>
        </p:spPr>
        <p:txBody>
          <a:bodyPr/>
          <a:lstStyle/>
          <a:p>
            <a:pPr eaLnBrk="1" hangingPunct="1"/>
            <a:r>
              <a:rPr lang="en-US" sz="3400" smtClean="0"/>
              <a:t>Untuk melewatkan array sebagai parameter ke suatu fungsi, pemanggilannya cukup dengan nama array saja.</a:t>
            </a:r>
          </a:p>
          <a:p>
            <a:pPr eaLnBrk="1" hangingPunct="1"/>
            <a:r>
              <a:rPr lang="en-US" sz="3400" smtClean="0"/>
              <a:t>Contoh: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400" smtClean="0"/>
              <a:t>	prototype  fungsi: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  <a:latin typeface="Consolas" pitchFamily="49" charset="0"/>
              </a:rPr>
              <a:t>void tambah (int data[]);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3400" smtClean="0"/>
              <a:t>pemanggilan fungsi cukup dikirim nama array: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  <a:latin typeface="Consolas" pitchFamily="49" charset="0"/>
              </a:rPr>
              <a:t>tambah (data);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937625" cy="1295400"/>
          </a:xfrm>
        </p:spPr>
        <p:txBody>
          <a:bodyPr/>
          <a:lstStyle/>
          <a:p>
            <a:pPr eaLnBrk="1" hangingPunct="1"/>
            <a:r>
              <a:rPr lang="en-US" smtClean="0"/>
              <a:t>Tugas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937625" cy="5181600"/>
          </a:xfrm>
        </p:spPr>
        <p:txBody>
          <a:bodyPr/>
          <a:lstStyle/>
          <a:p>
            <a:pPr eaLnBrk="1" hangingPunct="1"/>
            <a:r>
              <a:rPr lang="en-US" sz="3600" smtClean="0"/>
              <a:t>Buatlah program untuk menampilkan tampilan sbb menggunakan array!</a:t>
            </a:r>
          </a:p>
        </p:txBody>
      </p:sp>
      <p:pic>
        <p:nvPicPr>
          <p:cNvPr id="22532" name="Picture 3" descr="untitled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00400"/>
            <a:ext cx="47942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Pekerjaan Rumah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1050925" y="1641475"/>
            <a:ext cx="8939213" cy="5181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0263" y="1079500"/>
            <a:ext cx="8939212" cy="1543050"/>
          </a:xfrm>
        </p:spPr>
        <p:txBody>
          <a:bodyPr/>
          <a:lstStyle/>
          <a:p>
            <a:pPr eaLnBrk="1" hangingPunct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Array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type="body" idx="1"/>
          </p:nvPr>
        </p:nvSpPr>
        <p:spPr>
          <a:xfrm>
            <a:off x="830263" y="2887663"/>
            <a:ext cx="8939212" cy="1516062"/>
          </a:xfrm>
        </p:spPr>
        <p:txBody>
          <a:bodyPr/>
          <a:lstStyle/>
          <a:p>
            <a:pPr marL="625898" lvl="1" indent="-261244" eaLnBrk="1" hangingPunct="1">
              <a:spcBef>
                <a:spcPts val="429"/>
              </a:spcBef>
              <a:buFont typeface="Wingdings" pitchFamily="2" charset="2"/>
              <a:buChar char="ü"/>
              <a:defRPr/>
            </a:pPr>
            <a:r>
              <a:rPr lang="en-US" sz="4400" dirty="0" err="1" smtClean="0"/>
              <a:t>Memperoleh</a:t>
            </a:r>
            <a:r>
              <a:rPr lang="en-US" sz="4400" dirty="0" smtClean="0"/>
              <a:t> </a:t>
            </a:r>
            <a:r>
              <a:rPr lang="en-US" sz="4400" dirty="0" err="1" smtClean="0"/>
              <a:t>bilangan</a:t>
            </a:r>
            <a:r>
              <a:rPr lang="en-US" sz="4400" dirty="0" smtClean="0"/>
              <a:t> </a:t>
            </a:r>
            <a:r>
              <a:rPr lang="en-US" sz="4400" dirty="0" err="1" smtClean="0"/>
              <a:t>terbesar</a:t>
            </a:r>
            <a:endParaRPr lang="en-US" sz="4400" dirty="0" smtClean="0"/>
          </a:p>
          <a:p>
            <a:pPr marL="625898" lvl="1" indent="-261244" eaLnBrk="1" hangingPunct="1">
              <a:spcBef>
                <a:spcPts val="429"/>
              </a:spcBef>
              <a:buFont typeface="Wingdings" pitchFamily="2" charset="2"/>
              <a:buChar char="ü"/>
              <a:defRPr/>
            </a:pPr>
            <a:r>
              <a:rPr lang="en-US" sz="4400" dirty="0" err="1" smtClean="0"/>
              <a:t>Mencari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data </a:t>
            </a:r>
            <a:r>
              <a:rPr lang="en-US" sz="4400" dirty="0" err="1" smtClean="0"/>
              <a:t>pada</a:t>
            </a:r>
            <a:r>
              <a:rPr lang="en-US" sz="4400" dirty="0" smtClean="0"/>
              <a:t> array</a:t>
            </a:r>
          </a:p>
          <a:p>
            <a:pPr marL="625898" lvl="1" indent="-261244" eaLnBrk="1" hangingPunct="1">
              <a:spcBef>
                <a:spcPts val="429"/>
              </a:spcBef>
              <a:buFont typeface="Wingdings" pitchFamily="2" charset="2"/>
              <a:buChar char="ü"/>
              <a:defRPr/>
            </a:pPr>
            <a:r>
              <a:rPr lang="en-US" sz="4400" dirty="0" err="1" smtClean="0"/>
              <a:t>Mengurutkan</a:t>
            </a:r>
            <a:r>
              <a:rPr lang="en-US" sz="4400" dirty="0" smtClean="0"/>
              <a:t> data</a:t>
            </a:r>
          </a:p>
          <a:p>
            <a:pPr marL="625898" lvl="1" indent="-261244" eaLnBrk="1" hangingPunct="1">
              <a:spcBef>
                <a:spcPts val="429"/>
              </a:spcBef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01675" y="311150"/>
            <a:ext cx="8937625" cy="1295400"/>
          </a:xfrm>
        </p:spPr>
        <p:txBody>
          <a:bodyPr/>
          <a:lstStyle/>
          <a:p>
            <a:pPr eaLnBrk="1" hangingPunct="1"/>
            <a:r>
              <a:rPr lang="en-US" smtClean="0"/>
              <a:t>Pengertian Array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"/>
          </p:nvPr>
        </p:nvSpPr>
        <p:spPr>
          <a:xfrm>
            <a:off x="701675" y="1641475"/>
            <a:ext cx="8937625" cy="5181600"/>
          </a:xfrm>
        </p:spPr>
        <p:txBody>
          <a:bodyPr/>
          <a:lstStyle/>
          <a:p>
            <a:pPr algn="just" eaLnBrk="1" hangingPunct="1"/>
            <a:r>
              <a:rPr lang="en-US" sz="3700" smtClean="0"/>
              <a:t>Array merupakan </a:t>
            </a:r>
            <a:r>
              <a:rPr lang="en-US" sz="3700" u="sng" smtClean="0">
                <a:solidFill>
                  <a:srgbClr val="FF0000"/>
                </a:solidFill>
              </a:rPr>
              <a:t>kumpulan dari nilai-nilai data yang bertipe sama</a:t>
            </a:r>
            <a:r>
              <a:rPr lang="en-US" sz="3700" smtClean="0"/>
              <a:t> dalam </a:t>
            </a:r>
            <a:r>
              <a:rPr lang="en-US" sz="3700" u="sng" smtClean="0">
                <a:solidFill>
                  <a:srgbClr val="FF0000"/>
                </a:solidFill>
              </a:rPr>
              <a:t>urutan tertentu</a:t>
            </a:r>
            <a:r>
              <a:rPr lang="en-US" sz="3700" smtClean="0"/>
              <a:t> yang </a:t>
            </a:r>
            <a:r>
              <a:rPr lang="en-US" sz="3700" u="sng" smtClean="0">
                <a:solidFill>
                  <a:srgbClr val="FF0000"/>
                </a:solidFill>
              </a:rPr>
              <a:t>menggunakan nama yang sama</a:t>
            </a:r>
            <a:r>
              <a:rPr lang="en-US" sz="3700" smtClean="0"/>
              <a:t>.</a:t>
            </a:r>
          </a:p>
          <a:p>
            <a:pPr algn="just" eaLnBrk="1" hangingPunct="1"/>
            <a:r>
              <a:rPr lang="en-US" sz="3700" smtClean="0"/>
              <a:t>Letak atau posisi dari elemen array ditunjukkan oleh suatu index.</a:t>
            </a:r>
          </a:p>
          <a:p>
            <a:pPr algn="just" eaLnBrk="1" hangingPunct="1"/>
            <a:r>
              <a:rPr lang="en-US" sz="3700" smtClean="0"/>
              <a:t>Dilihat dari dimensinya, Array dapat dibagi menjadi Array berdimensi satu, Array berdimensi dua, dan Array multi-dimensi.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25463" y="379413"/>
            <a:ext cx="9464675" cy="915987"/>
          </a:xfrm>
        </p:spPr>
        <p:txBody>
          <a:bodyPr/>
          <a:lstStyle/>
          <a:p>
            <a:pPr algn="just" eaLnBrk="1" hangingPunct="1"/>
            <a:r>
              <a:rPr lang="en-US" b="1" u="sng" smtClean="0"/>
              <a:t>1. Array Berdimensi Satu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463" y="1468438"/>
            <a:ext cx="10253662" cy="5129212"/>
          </a:xfrm>
        </p:spPr>
        <p:txBody>
          <a:bodyPr/>
          <a:lstStyle/>
          <a:p>
            <a:pPr eaLnBrk="1" hangingPunct="1">
              <a:lnSpc>
                <a:spcPts val="33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3400" smtClean="0"/>
              <a:t>Setiap elemen Array dapat diakses melalui indeks.</a:t>
            </a:r>
          </a:p>
          <a:p>
            <a:pPr eaLnBrk="1" hangingPunct="1">
              <a:lnSpc>
                <a:spcPts val="33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3400" smtClean="0"/>
              <a:t>Indeks Array secara default dimulai dari nol.</a:t>
            </a:r>
          </a:p>
          <a:p>
            <a:pPr eaLnBrk="1" hangingPunct="1">
              <a:lnSpc>
                <a:spcPts val="33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3400" smtClean="0"/>
              <a:t>Deklarasi Array:</a:t>
            </a:r>
          </a:p>
          <a:p>
            <a:pPr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3400" smtClean="0"/>
          </a:p>
          <a:p>
            <a:pPr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mtClean="0">
                <a:latin typeface="Consolas" pitchFamily="49" charset="0"/>
              </a:rPr>
              <a:t>tipe nama_var[ukuran];</a:t>
            </a:r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3400" smtClean="0"/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smtClean="0"/>
              <a:t>dimana: </a:t>
            </a:r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smtClean="0"/>
              <a:t>tipe	: menyatakan jenis elemen array (cth: int, char)</a:t>
            </a:r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smtClean="0"/>
              <a:t>ukuran	: menyatakan jumlah maksimal elemen array</a:t>
            </a:r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3400" smtClean="0"/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smtClean="0"/>
              <a:t>Contoh:</a:t>
            </a:r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3400" smtClean="0"/>
          </a:p>
          <a:p>
            <a:pPr lvl="1" eaLnBrk="1" hangingPunct="1">
              <a:lnSpc>
                <a:spcPts val="33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mtClean="0">
                <a:latin typeface="Consolas" pitchFamily="49" charset="0"/>
              </a:rPr>
              <a:t>int_Nilai [5];</a:t>
            </a:r>
          </a:p>
          <a:p>
            <a:pPr lvl="1" eaLnBrk="1" hangingPunct="1">
              <a:lnSpc>
                <a:spcPts val="3300"/>
              </a:lnSpc>
              <a:buFont typeface="Wingdings 2" pitchFamily="18" charset="2"/>
              <a:buNone/>
            </a:pPr>
            <a:endParaRPr lang="en-US" sz="3000" smtClean="0"/>
          </a:p>
          <a:p>
            <a:pPr lvl="1" eaLnBrk="1" hangingPunct="1">
              <a:lnSpc>
                <a:spcPts val="3663"/>
              </a:lnSpc>
              <a:buFont typeface="Wingdings 2" pitchFamily="18" charset="2"/>
              <a:buNone/>
            </a:pPr>
            <a:endParaRPr lang="en-US" sz="3000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0663" y="6259513"/>
            <a:ext cx="62801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604838"/>
            <a:ext cx="9990137" cy="7167562"/>
          </a:xfrm>
        </p:spPr>
        <p:txBody>
          <a:bodyPr rtlCol="0">
            <a:normAutofit lnSpcReduction="10000"/>
          </a:bodyPr>
          <a:lstStyle/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/>
              <a:t>Pengaksesan</a:t>
            </a:r>
            <a:r>
              <a:rPr lang="en-US" sz="4000" dirty="0" smtClean="0"/>
              <a:t> </a:t>
            </a:r>
            <a:r>
              <a:rPr lang="en-US" sz="4000" dirty="0" err="1" smtClean="0"/>
              <a:t>elemen</a:t>
            </a:r>
            <a:r>
              <a:rPr lang="en-US" sz="4000" dirty="0" smtClean="0"/>
              <a:t> array: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nama_variabel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indeks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];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700" dirty="0" err="1" smtClean="0"/>
              <a:t>contoh</a:t>
            </a:r>
            <a:r>
              <a:rPr lang="en-US" sz="3700" dirty="0" smtClean="0"/>
              <a:t>:</a:t>
            </a:r>
          </a:p>
          <a:p>
            <a:pPr marL="941204" lvl="2" indent="-313493" eaLnBrk="1" fontAlgn="auto" hangingPunct="1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sz="3700" dirty="0" err="1" smtClean="0">
                <a:latin typeface="Consolas" pitchFamily="49" charset="0"/>
              </a:rPr>
              <a:t>nilai</a:t>
            </a:r>
            <a:r>
              <a:rPr lang="en-US" sz="3700" dirty="0" smtClean="0">
                <a:latin typeface="Consolas" pitchFamily="49" charset="0"/>
              </a:rPr>
              <a:t> [0]=70;</a:t>
            </a:r>
          </a:p>
          <a:p>
            <a:pPr marL="941204" lvl="2" indent="-313493" eaLnBrk="1" fontAlgn="auto" hangingPunct="1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700" dirty="0" smtClean="0">
                <a:latin typeface="Consolas" pitchFamily="49" charset="0"/>
              </a:rPr>
              <a:t>	</a:t>
            </a:r>
            <a:r>
              <a:rPr lang="en-US" sz="3700" dirty="0" err="1" smtClean="0">
                <a:latin typeface="Consolas" pitchFamily="49" charset="0"/>
              </a:rPr>
              <a:t>nilai</a:t>
            </a:r>
            <a:r>
              <a:rPr lang="en-US" sz="3700" dirty="0" smtClean="0">
                <a:latin typeface="Consolas" pitchFamily="49" charset="0"/>
              </a:rPr>
              <a:t> [1]=80;</a:t>
            </a:r>
          </a:p>
          <a:p>
            <a:pPr marL="941204" lvl="2" indent="-313493" eaLnBrk="1" fontAlgn="auto" hangingPunct="1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700" dirty="0" smtClean="0">
                <a:latin typeface="Consolas" pitchFamily="49" charset="0"/>
              </a:rPr>
              <a:t>	</a:t>
            </a:r>
            <a:r>
              <a:rPr lang="en-US" sz="3700" dirty="0" err="1" smtClean="0">
                <a:latin typeface="Consolas" pitchFamily="49" charset="0"/>
              </a:rPr>
              <a:t>nilai</a:t>
            </a:r>
            <a:r>
              <a:rPr lang="en-US" sz="3700" dirty="0" smtClean="0">
                <a:latin typeface="Consolas" pitchFamily="49" charset="0"/>
              </a:rPr>
              <a:t> [2]=82;</a:t>
            </a:r>
          </a:p>
          <a:p>
            <a:pPr marL="941204" lvl="2" indent="-313493" eaLnBrk="1" fontAlgn="auto" hangingPunct="1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700" dirty="0" smtClean="0">
                <a:latin typeface="Consolas" pitchFamily="49" charset="0"/>
              </a:rPr>
              <a:t>	</a:t>
            </a:r>
            <a:r>
              <a:rPr lang="en-US" sz="3700" dirty="0" err="1" smtClean="0">
                <a:latin typeface="Consolas" pitchFamily="49" charset="0"/>
              </a:rPr>
              <a:t>nilai</a:t>
            </a:r>
            <a:r>
              <a:rPr lang="en-US" sz="3700" dirty="0" smtClean="0">
                <a:latin typeface="Consolas" pitchFamily="49" charset="0"/>
              </a:rPr>
              <a:t> [3]=60;</a:t>
            </a:r>
          </a:p>
          <a:p>
            <a:pPr marL="941204" lvl="2" indent="-313493" eaLnBrk="1" fontAlgn="auto" hangingPunct="1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700" dirty="0" smtClean="0">
                <a:latin typeface="Consolas" pitchFamily="49" charset="0"/>
              </a:rPr>
              <a:t>	</a:t>
            </a:r>
            <a:r>
              <a:rPr lang="en-US" sz="3700" dirty="0" err="1" smtClean="0">
                <a:latin typeface="Consolas" pitchFamily="49" charset="0"/>
              </a:rPr>
              <a:t>nilai</a:t>
            </a:r>
            <a:r>
              <a:rPr lang="en-US" sz="3700" dirty="0" smtClean="0">
                <a:latin typeface="Consolas" pitchFamily="49" charset="0"/>
              </a:rPr>
              <a:t> [4]=75;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 smtClean="0">
              <a:latin typeface="Consolas" pitchFamily="49" charset="0"/>
            </a:endParaRP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smtClean="0"/>
              <a:t>Cara lain: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		</a:t>
            </a:r>
            <a:r>
              <a:rPr lang="en-US" sz="3400" dirty="0" err="1" smtClean="0">
                <a:latin typeface="Consolas" pitchFamily="49" charset="0"/>
              </a:rPr>
              <a:t>int</a:t>
            </a:r>
            <a:r>
              <a:rPr lang="en-US" sz="3400" dirty="0" smtClean="0">
                <a:latin typeface="Consolas" pitchFamily="49" charset="0"/>
              </a:rPr>
              <a:t> </a:t>
            </a:r>
            <a:r>
              <a:rPr lang="en-US" sz="3400" dirty="0" err="1" smtClean="0">
                <a:latin typeface="Consolas" pitchFamily="49" charset="0"/>
              </a:rPr>
              <a:t>nilai</a:t>
            </a:r>
            <a:r>
              <a:rPr lang="en-US" sz="3400" dirty="0" smtClean="0">
                <a:latin typeface="Consolas" pitchFamily="49" charset="0"/>
              </a:rPr>
              <a:t> [5]={70,80,82,60,75};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0838" y="346075"/>
            <a:ext cx="8937625" cy="914400"/>
          </a:xfrm>
        </p:spPr>
        <p:txBody>
          <a:bodyPr/>
          <a:lstStyle/>
          <a:p>
            <a:pPr eaLnBrk="1" hangingPunct="1"/>
            <a:r>
              <a:rPr lang="en-US" b="1" u="sng" smtClean="0"/>
              <a:t>2. Array Berdimensi Dua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381125"/>
            <a:ext cx="10077450" cy="5181600"/>
          </a:xfrm>
        </p:spPr>
        <p:txBody>
          <a:bodyPr/>
          <a:lstStyle/>
          <a:p>
            <a:pPr eaLnBrk="1" hangingPunct="1">
              <a:buSzPct val="50000"/>
            </a:pPr>
            <a:r>
              <a:rPr lang="en-US" sz="3400" smtClean="0"/>
              <a:t>Array dua dimensi merupakan array yang terdiri dari: </a:t>
            </a:r>
          </a:p>
          <a:p>
            <a:pPr eaLnBrk="1" hangingPunct="1">
              <a:buSzPct val="50000"/>
              <a:buFont typeface="Wingdings 2" pitchFamily="18" charset="2"/>
              <a:buNone/>
            </a:pPr>
            <a:r>
              <a:rPr lang="en-US" sz="3400" smtClean="0"/>
              <a:t>	</a:t>
            </a:r>
            <a:r>
              <a:rPr lang="en-US" sz="3400" i="1" smtClean="0">
                <a:solidFill>
                  <a:schemeClr val="accent1"/>
                </a:solidFill>
              </a:rPr>
              <a:t>m</a:t>
            </a:r>
            <a:r>
              <a:rPr lang="en-US" sz="3400" smtClean="0">
                <a:solidFill>
                  <a:schemeClr val="accent1"/>
                </a:solidFill>
              </a:rPr>
              <a:t> buah baris </a:t>
            </a:r>
            <a:r>
              <a:rPr lang="en-US" sz="3400" smtClean="0"/>
              <a:t>dan </a:t>
            </a:r>
            <a:r>
              <a:rPr lang="en-US" sz="3400" i="1" smtClean="0">
                <a:solidFill>
                  <a:schemeClr val="accent1"/>
                </a:solidFill>
              </a:rPr>
              <a:t>n</a:t>
            </a:r>
            <a:r>
              <a:rPr lang="en-US" sz="3400" smtClean="0">
                <a:solidFill>
                  <a:schemeClr val="accent1"/>
                </a:solidFill>
              </a:rPr>
              <a:t> buah kolom</a:t>
            </a:r>
            <a:r>
              <a:rPr lang="en-US" sz="3400" smtClean="0"/>
              <a:t>.</a:t>
            </a:r>
          </a:p>
          <a:p>
            <a:pPr eaLnBrk="1" hangingPunct="1">
              <a:buSzPct val="50000"/>
            </a:pPr>
            <a:r>
              <a:rPr lang="en-US" sz="3400" smtClean="0"/>
              <a:t>Bentuknya dapat berupa matriks atau tabel</a:t>
            </a:r>
          </a:p>
          <a:p>
            <a:pPr eaLnBrk="1" hangingPunct="1">
              <a:buSzPct val="50000"/>
            </a:pPr>
            <a:r>
              <a:rPr lang="en-US" sz="3400" smtClean="0"/>
              <a:t>Deklarasi array:</a:t>
            </a:r>
          </a:p>
          <a:p>
            <a:pPr eaLnBrk="1" hangingPunct="1">
              <a:buFont typeface="Arial" charset="0"/>
              <a:buNone/>
            </a:pPr>
            <a:r>
              <a:rPr lang="en-US" sz="2700" smtClean="0"/>
              <a:t>	</a:t>
            </a:r>
            <a:r>
              <a:rPr lang="en-US" sz="2700" smtClean="0">
                <a:solidFill>
                  <a:srgbClr val="FF0000"/>
                </a:solidFill>
                <a:latin typeface="Consolas" pitchFamily="49" charset="0"/>
              </a:rPr>
              <a:t>tipe array_nama array [baris][kolom];</a:t>
            </a:r>
          </a:p>
          <a:p>
            <a:pPr eaLnBrk="1" hangingPunct="1">
              <a:buFont typeface="Arial" charset="0"/>
              <a:buNone/>
            </a:pPr>
            <a:r>
              <a:rPr lang="en-US" sz="2700" smtClean="0"/>
              <a:t>	</a:t>
            </a:r>
            <a:r>
              <a:rPr lang="en-US" sz="3700" smtClean="0"/>
              <a:t>contoh:</a:t>
            </a:r>
          </a:p>
          <a:p>
            <a:pPr eaLnBrk="1" hangingPunct="1">
              <a:buFont typeface="Arial" charset="0"/>
              <a:buNone/>
            </a:pPr>
            <a:r>
              <a:rPr lang="en-US" sz="2700" smtClean="0"/>
              <a:t>	</a:t>
            </a:r>
            <a:r>
              <a:rPr lang="en-US" sz="2700" smtClean="0">
                <a:latin typeface="Consolas" pitchFamily="49" charset="0"/>
              </a:rPr>
              <a:t>int X[3][4];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06875" y="5008563"/>
          <a:ext cx="534543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402080"/>
                <a:gridCol w="1402080"/>
                <a:gridCol w="122682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X[0][0]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X[0][1]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X[0][2]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X[0][3]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X[1][0]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X[1][1]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X[1][2]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X[1][3]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X[2][0]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X[2][1]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X[2][2]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X[2][3]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525463" y="517525"/>
            <a:ext cx="9464675" cy="6908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700" smtClean="0"/>
              <a:t>Cara pengaksesan array:</a:t>
            </a:r>
          </a:p>
          <a:p>
            <a:pPr eaLnBrk="1" hangingPunct="1">
              <a:buFont typeface="Arial" charset="0"/>
              <a:buNone/>
            </a:pPr>
            <a:r>
              <a:rPr lang="en-US" sz="3700" smtClean="0"/>
              <a:t>	contoh:</a:t>
            </a:r>
          </a:p>
          <a:p>
            <a:pPr eaLnBrk="1" hangingPunct="1">
              <a:buFont typeface="Arial" charset="0"/>
              <a:buNone/>
            </a:pPr>
            <a:r>
              <a:rPr lang="en-US" sz="3700" smtClean="0"/>
              <a:t>	</a:t>
            </a:r>
            <a:r>
              <a:rPr lang="en-US" sz="3200" smtClean="0">
                <a:latin typeface="Consolas" pitchFamily="49" charset="0"/>
              </a:rPr>
              <a:t>int X [3][4];</a:t>
            </a:r>
          </a:p>
          <a:p>
            <a:pPr eaLnBrk="1" hangingPunct="1">
              <a:buFont typeface="Arial" charset="0"/>
              <a:buNone/>
            </a:pPr>
            <a:r>
              <a:rPr lang="en-US" sz="320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en-US" sz="320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320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320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endParaRPr lang="en-US" sz="3200" smtClean="0">
              <a:latin typeface="Consolas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200" smtClean="0">
                <a:latin typeface="Consolas" pitchFamily="49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3200" smtClean="0">
                <a:latin typeface="Consolas" pitchFamily="49" charset="0"/>
              </a:rPr>
              <a:t>	X[0][3]=33;		X[2][0]=44;</a:t>
            </a:r>
          </a:p>
          <a:p>
            <a:pPr eaLnBrk="1" hangingPunct="1">
              <a:buFont typeface="Arial" charset="0"/>
              <a:buNone/>
            </a:pPr>
            <a:r>
              <a:rPr lang="en-US" sz="3200" smtClean="0">
                <a:latin typeface="Consolas" pitchFamily="49" charset="0"/>
              </a:rPr>
              <a:t>	X[1][2]=97;		X[3][2]=?		</a:t>
            </a:r>
            <a:r>
              <a:rPr lang="en-US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63613" y="2936875"/>
          <a:ext cx="6046470" cy="241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357"/>
                <a:gridCol w="1209294"/>
                <a:gridCol w="1319231"/>
                <a:gridCol w="1209294"/>
                <a:gridCol w="1209294"/>
              </a:tblGrid>
              <a:tr h="604520"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0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22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54 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44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33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86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56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97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36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</a:t>
                      </a:r>
                      <a:endParaRPr lang="en-US" sz="2700" dirty="0"/>
                    </a:p>
                  </a:txBody>
                  <a:tcPr marL="105156" marR="105156" marT="51816" marB="518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34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75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69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88</a:t>
                      </a:r>
                      <a:endParaRPr lang="en-US" sz="2700" dirty="0"/>
                    </a:p>
                  </a:txBody>
                  <a:tcPr marL="105156" marR="105156" marT="51816" marB="518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76300" y="431800"/>
            <a:ext cx="8937625" cy="915988"/>
          </a:xfrm>
        </p:spPr>
        <p:txBody>
          <a:bodyPr/>
          <a:lstStyle/>
          <a:p>
            <a:pPr eaLnBrk="1" hangingPunct="1"/>
            <a:r>
              <a:rPr lang="en-US" smtClean="0"/>
              <a:t>… Array berdimensi dua 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87313" y="1727200"/>
            <a:ext cx="10515600" cy="5181600"/>
          </a:xfrm>
        </p:spPr>
        <p:txBody>
          <a:bodyPr/>
          <a:lstStyle/>
          <a:p>
            <a:pPr eaLnBrk="1" hangingPunct="1">
              <a:buSzPct val="50000"/>
            </a:pPr>
            <a:r>
              <a:rPr lang="en-US" sz="3700" smtClean="0"/>
              <a:t>Seperti array berdimensi satu, array berdimensi dua juga bisa di inisialisasi</a:t>
            </a:r>
          </a:p>
          <a:p>
            <a:pPr eaLnBrk="1" hangingPunct="1">
              <a:buSzPct val="50000"/>
            </a:pPr>
            <a:r>
              <a:rPr lang="en-US" sz="3700" smtClean="0"/>
              <a:t>Contoh deklarasi: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</a:t>
            </a:r>
            <a:r>
              <a:rPr lang="en-US" sz="2300" b="1" smtClean="0">
                <a:latin typeface="Consolas" pitchFamily="49" charset="0"/>
              </a:rPr>
              <a:t>int nilai [3][4]={{22,54,44,33},{86,56,97,36},{34,75,69,88}};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atau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</a:t>
            </a:r>
            <a:r>
              <a:rPr lang="en-US" sz="2300" b="1" smtClean="0">
                <a:latin typeface="Consolas" pitchFamily="49" charset="0"/>
              </a:rPr>
              <a:t>int nilai [2][3]={22,54,44,33,86,56,97,36,34,75,69,88};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63525" y="517525"/>
            <a:ext cx="10077450" cy="1295400"/>
          </a:xfrm>
        </p:spPr>
        <p:txBody>
          <a:bodyPr/>
          <a:lstStyle/>
          <a:p>
            <a:pPr eaLnBrk="1" hangingPunct="1"/>
            <a:r>
              <a:rPr lang="en-US" sz="4400" smtClean="0"/>
              <a:t>Contoh program untuk menampilkan array berdimensi dua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2332038"/>
            <a:ext cx="7435850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517525"/>
            <a:ext cx="9464675" cy="6961188"/>
          </a:xfrm>
        </p:spPr>
        <p:txBody>
          <a:bodyPr>
            <a:normAutofit/>
          </a:bodyPr>
          <a:lstStyle/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#include&lt;</a:t>
            </a:r>
            <a:r>
              <a:rPr lang="en-US" sz="2300" b="1" dirty="0" err="1" smtClean="0">
                <a:latin typeface="Consolas" pitchFamily="49" charset="0"/>
              </a:rPr>
              <a:t>iostream.h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#include&lt;</a:t>
            </a:r>
            <a:r>
              <a:rPr lang="en-US" sz="2300" b="1" dirty="0" err="1" smtClean="0">
                <a:latin typeface="Consolas" pitchFamily="49" charset="0"/>
              </a:rPr>
              <a:t>conio.h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#include&lt;</a:t>
            </a:r>
            <a:r>
              <a:rPr lang="en-US" sz="2300" b="1" dirty="0" err="1" smtClean="0">
                <a:latin typeface="Consolas" pitchFamily="49" charset="0"/>
              </a:rPr>
              <a:t>iomanip.h</a:t>
            </a:r>
            <a:r>
              <a:rPr lang="en-US" sz="23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void main()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{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clrscr</a:t>
            </a:r>
            <a:r>
              <a:rPr lang="en-US" sz="2300" b="1" dirty="0" smtClean="0">
                <a:latin typeface="Consolas" pitchFamily="49" charset="0"/>
              </a:rPr>
              <a:t>();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int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baris</a:t>
            </a:r>
            <a:r>
              <a:rPr lang="en-US" sz="2300" b="1" dirty="0" smtClean="0">
                <a:latin typeface="Consolas" pitchFamily="49" charset="0"/>
              </a:rPr>
              <a:t>, </a:t>
            </a:r>
            <a:r>
              <a:rPr lang="en-US" sz="2300" b="1" dirty="0" err="1" smtClean="0">
                <a:latin typeface="Consolas" pitchFamily="49" charset="0"/>
              </a:rPr>
              <a:t>kolom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int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nilai</a:t>
            </a:r>
            <a:r>
              <a:rPr lang="en-US" sz="2300" b="1" dirty="0" smtClean="0">
                <a:latin typeface="Consolas" pitchFamily="49" charset="0"/>
              </a:rPr>
              <a:t> [2][3]={{12,74,75},{23,67,78}};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&lt;&lt;"</a:t>
            </a:r>
            <a:r>
              <a:rPr lang="en-US" sz="2300" b="1" dirty="0" err="1" smtClean="0">
                <a:latin typeface="Consolas" pitchFamily="49" charset="0"/>
              </a:rPr>
              <a:t>hasil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tampilan</a:t>
            </a:r>
            <a:r>
              <a:rPr lang="en-US" sz="2300" b="1" dirty="0" smtClean="0">
                <a:latin typeface="Consolas" pitchFamily="49" charset="0"/>
              </a:rPr>
              <a:t> data </a:t>
            </a:r>
            <a:r>
              <a:rPr lang="en-US" sz="2300" b="1" dirty="0" err="1" smtClean="0">
                <a:latin typeface="Consolas" pitchFamily="49" charset="0"/>
              </a:rPr>
              <a:t>berbentuk</a:t>
            </a:r>
            <a:r>
              <a:rPr lang="en-US" sz="2300" b="1" dirty="0" smtClean="0">
                <a:latin typeface="Consolas" pitchFamily="49" charset="0"/>
              </a:rPr>
              <a:t> </a:t>
            </a:r>
            <a:r>
              <a:rPr lang="en-US" sz="2300" b="1" dirty="0" err="1" smtClean="0">
                <a:latin typeface="Consolas" pitchFamily="49" charset="0"/>
              </a:rPr>
              <a:t>kolom</a:t>
            </a:r>
            <a:r>
              <a:rPr lang="en-US" sz="2300" b="1" dirty="0" smtClean="0">
                <a:latin typeface="Consolas" pitchFamily="49" charset="0"/>
              </a:rPr>
              <a:t>"&lt;&lt;</a:t>
            </a:r>
            <a:r>
              <a:rPr lang="en-US" sz="2300" b="1" dirty="0" err="1" smtClean="0">
                <a:latin typeface="Consolas" pitchFamily="49" charset="0"/>
              </a:rPr>
              <a:t>endl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for (</a:t>
            </a:r>
            <a:r>
              <a:rPr lang="en-US" sz="2300" b="1" dirty="0" err="1" smtClean="0">
                <a:latin typeface="Consolas" pitchFamily="49" charset="0"/>
              </a:rPr>
              <a:t>baris</a:t>
            </a:r>
            <a:r>
              <a:rPr lang="en-US" sz="2300" b="1" dirty="0" smtClean="0">
                <a:latin typeface="Consolas" pitchFamily="49" charset="0"/>
              </a:rPr>
              <a:t>=0;baris&lt;2;baris++)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		{	for (</a:t>
            </a:r>
            <a:r>
              <a:rPr lang="en-US" sz="2300" b="1" dirty="0" err="1" smtClean="0">
                <a:latin typeface="Consolas" pitchFamily="49" charset="0"/>
              </a:rPr>
              <a:t>kolom</a:t>
            </a:r>
            <a:r>
              <a:rPr lang="en-US" sz="2300" b="1" dirty="0" smtClean="0">
                <a:latin typeface="Consolas" pitchFamily="49" charset="0"/>
              </a:rPr>
              <a:t>=0;kolom&lt;3;kolom++)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		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</a:t>
            </a:r>
            <a:r>
              <a:rPr lang="en-US" sz="2300" b="1" dirty="0" err="1" smtClean="0">
                <a:latin typeface="Consolas" pitchFamily="49" charset="0"/>
              </a:rPr>
              <a:t>nilai</a:t>
            </a:r>
            <a:r>
              <a:rPr lang="en-US" sz="2300" b="1" dirty="0" smtClean="0">
                <a:latin typeface="Consolas" pitchFamily="49" charset="0"/>
              </a:rPr>
              <a:t>[</a:t>
            </a:r>
            <a:r>
              <a:rPr lang="en-US" sz="2300" b="1" dirty="0" err="1" smtClean="0">
                <a:latin typeface="Consolas" pitchFamily="49" charset="0"/>
              </a:rPr>
              <a:t>baris</a:t>
            </a:r>
            <a:r>
              <a:rPr lang="en-US" sz="2300" b="1" dirty="0" smtClean="0">
                <a:latin typeface="Consolas" pitchFamily="49" charset="0"/>
              </a:rPr>
              <a:t>][</a:t>
            </a:r>
            <a:r>
              <a:rPr lang="en-US" sz="2300" b="1" dirty="0" err="1" smtClean="0">
                <a:latin typeface="Consolas" pitchFamily="49" charset="0"/>
              </a:rPr>
              <a:t>kolom</a:t>
            </a:r>
            <a:r>
              <a:rPr lang="en-US" sz="2300" b="1" dirty="0" smtClean="0">
                <a:latin typeface="Consolas" pitchFamily="49" charset="0"/>
              </a:rPr>
              <a:t>]&lt;&lt;</a:t>
            </a:r>
            <a:r>
              <a:rPr lang="en-US" sz="2300" b="1" dirty="0" err="1" smtClean="0">
                <a:latin typeface="Consolas" pitchFamily="49" charset="0"/>
              </a:rPr>
              <a:t>setw</a:t>
            </a:r>
            <a:r>
              <a:rPr lang="en-US" sz="2300" b="1" dirty="0" smtClean="0">
                <a:latin typeface="Consolas" pitchFamily="49" charset="0"/>
              </a:rPr>
              <a:t>(3);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			</a:t>
            </a:r>
            <a:r>
              <a:rPr lang="en-US" sz="2300" b="1" dirty="0" err="1" smtClean="0">
                <a:latin typeface="Consolas" pitchFamily="49" charset="0"/>
              </a:rPr>
              <a:t>cout</a:t>
            </a:r>
            <a:r>
              <a:rPr lang="en-US" sz="2300" b="1" dirty="0" smtClean="0">
                <a:latin typeface="Consolas" pitchFamily="49" charset="0"/>
              </a:rPr>
              <a:t>&lt;&lt;</a:t>
            </a:r>
            <a:r>
              <a:rPr lang="en-US" sz="2300" b="1" dirty="0" err="1" smtClean="0">
                <a:latin typeface="Consolas" pitchFamily="49" charset="0"/>
              </a:rPr>
              <a:t>endl</a:t>
            </a:r>
            <a:r>
              <a:rPr lang="en-US" sz="23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			}</a:t>
            </a:r>
          </a:p>
          <a:p>
            <a:pPr marL="313493" indent="-313493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2081</TotalTime>
  <Words>402</Words>
  <Application>Microsoft Office PowerPoint</Application>
  <PresentationFormat>Custom</PresentationFormat>
  <Paragraphs>202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6. Array</vt:lpstr>
      <vt:lpstr>Pengertian Array</vt:lpstr>
      <vt:lpstr>1. Array Berdimensi Satu</vt:lpstr>
      <vt:lpstr>Slide 4</vt:lpstr>
      <vt:lpstr>2. Array Berdimensi Dua</vt:lpstr>
      <vt:lpstr>Slide 6</vt:lpstr>
      <vt:lpstr>… Array berdimensi dua …</vt:lpstr>
      <vt:lpstr>Contoh program untuk menampilkan array berdimensi dua</vt:lpstr>
      <vt:lpstr>Slide 9</vt:lpstr>
      <vt:lpstr>Contoh array 2 dimensi</vt:lpstr>
      <vt:lpstr>Slide 11</vt:lpstr>
      <vt:lpstr>Hasil program:</vt:lpstr>
      <vt:lpstr>3. Array berdimensi banyak</vt:lpstr>
      <vt:lpstr>Slide 14</vt:lpstr>
      <vt:lpstr>4. Array tak berukuran</vt:lpstr>
      <vt:lpstr>Melewatkan array sebagai parameter</vt:lpstr>
      <vt:lpstr>Tugas</vt:lpstr>
      <vt:lpstr>Pekerjaan Rumah</vt:lpstr>
      <vt:lpstr>Beberapa Operasi dengan Array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</dc:title>
  <dc:creator>nia</dc:creator>
  <cp:lastModifiedBy>Universitas Komputer Indonesia</cp:lastModifiedBy>
  <cp:revision>16</cp:revision>
  <dcterms:created xsi:type="dcterms:W3CDTF">2008-11-04T02:56:16Z</dcterms:created>
  <dcterms:modified xsi:type="dcterms:W3CDTF">2009-08-16T16:03:34Z</dcterms:modified>
</cp:coreProperties>
</file>