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2" r:id="rId3"/>
    <p:sldId id="258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10515600" cy="7772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5224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0449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5674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899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612441" algn="l" defTabSz="104497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3134929" algn="l" defTabSz="104497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657417" algn="l" defTabSz="104497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4179905" algn="l" defTabSz="104497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10. Kelas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1FD9B-C23E-4036-98CF-09C5910030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2100" y="514350"/>
            <a:ext cx="3479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10. Kelas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F6134-08D5-4EA4-B712-754D1DC78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F6134-08D5-4EA4-B712-754D1DC7883F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10. Kelas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74852" y="79164"/>
            <a:ext cx="10365899" cy="758348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026" y="1642640"/>
            <a:ext cx="10373201" cy="173079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026" y="1583267"/>
            <a:ext cx="10373201" cy="1367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026" y="3373438"/>
            <a:ext cx="10373201" cy="12594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CBDD0-96A7-42C8-835F-8EAADA4BFBA4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75AA2C7-264C-4270-BD7F-14D455C8A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0B8C-32EA-47B6-9269-5DFE4702268A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91BB-3DDB-41D9-9983-9633AF40F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4F5D-7AC9-4D4F-9FD7-3F12019DD82E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558E-FDA5-46DC-8682-B2C2BA5A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B0D0D-3513-42D2-BF8E-18A8289D34E2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EEE0D-0F2F-43BB-A50E-E85993AC8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80328" y="2693353"/>
            <a:ext cx="10365899" cy="10435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0328" y="2653772"/>
            <a:ext cx="10365899" cy="5217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502" y="2797705"/>
            <a:ext cx="10367724" cy="521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/>
          <a:lstStyle>
            <a:lvl1pPr algn="l">
              <a:buNone/>
              <a:defRPr sz="46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3DA9-B57F-496F-A4E2-10BF9FBCBEF7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7958" y="7036541"/>
            <a:ext cx="525780" cy="5181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39844-E9A8-411D-8176-26C5FC0A0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F3B56-8784-4A37-9CF8-4F3BA1827430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FD314-AA2A-4C51-A2FA-5EB366DED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975FA-7808-468D-BB6E-BF8CC6787389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0804-897F-4472-90D6-542D89586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F5135-5FAE-42D1-BBCF-6C8252BD4F0F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982A7-E4EE-4555-AD89-47DB0544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FA56-0FB4-405E-96DE-53669ACA3938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6AAD-7804-4112-A9C1-F88B2FC9B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73025" y="79163"/>
            <a:ext cx="10365899" cy="758528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/>
          <a:lstStyle>
            <a:lvl1pPr algn="l">
              <a:buNone/>
              <a:defRPr sz="4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0473-EC52-4CA9-8E64-211781FFAC6C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2E0A-D7DB-4671-82CD-8755E5A69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78503" y="5307542"/>
            <a:ext cx="10358596" cy="10435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8503" y="5269760"/>
            <a:ext cx="10358596" cy="5217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503" y="5410095"/>
            <a:ext cx="10358596" cy="5397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7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25BE9-27EC-4661-90A9-8D58E35B8ACE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7958" y="7036541"/>
            <a:ext cx="525780" cy="5181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BE530-1F1D-46C3-9FAD-5FB39E056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025" y="79163"/>
            <a:ext cx="10365899" cy="7585287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1051560" y="311256"/>
            <a:ext cx="89382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10449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051560" y="1640840"/>
            <a:ext cx="893826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09F2CA-1106-4B6C-B760-C117D864006E}" type="datetimeFigureOut">
              <a:rPr lang="en-US"/>
              <a:pPr>
                <a:defRPr/>
              </a:pPr>
              <a:t>8/7/2009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7958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BDA40CA8-A60D-402A-BE32-B1958C141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0" r:id="rId2"/>
    <p:sldLayoutId id="2147483738" r:id="rId3"/>
    <p:sldLayoutId id="2147483731" r:id="rId4"/>
    <p:sldLayoutId id="2147483732" r:id="rId5"/>
    <p:sldLayoutId id="2147483733" r:id="rId6"/>
    <p:sldLayoutId id="2147483734" r:id="rId7"/>
    <p:sldLayoutId id="2147483739" r:id="rId8"/>
    <p:sldLayoutId id="2147483740" r:id="rId9"/>
    <p:sldLayoutId id="2147483735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5pPr>
      <a:lvl6pPr marL="522488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6pPr>
      <a:lvl7pPr marL="1044976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7pPr>
      <a:lvl8pPr marL="1567464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8pPr>
      <a:lvl9pPr marL="2089953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Franklin Gothic Book" pitchFamily="34" charset="0"/>
        </a:defRPr>
      </a:lvl9pPr>
    </p:titleStyle>
    <p:bodyStyle>
      <a:lvl1pPr marL="312042" indent="-312042" algn="l" rtl="0" fontAlgn="base">
        <a:spcBef>
          <a:spcPts val="657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5898" indent="-261244" algn="l" rtl="0" fontAlgn="base">
        <a:spcBef>
          <a:spcPts val="429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753" indent="-261244" algn="l" rtl="0" fontAlgn="base">
        <a:spcBef>
          <a:spcPts val="429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609" indent="-261244" algn="l" rtl="0" fontAlgn="base">
        <a:spcBef>
          <a:spcPts val="429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fontAlgn="base">
        <a:spcBef>
          <a:spcPts val="429"/>
        </a:spcBef>
        <a:spcAft>
          <a:spcPct val="0"/>
        </a:spcAft>
        <a:buClr>
          <a:srgbClr val="A28E6A"/>
        </a:buClr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 smtClean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525780" y="1707410"/>
            <a:ext cx="9464040" cy="1666028"/>
          </a:xfrm>
        </p:spPr>
        <p:txBody>
          <a:bodyPr/>
          <a:lstStyle/>
          <a:p>
            <a:r>
              <a:rPr smtClean="0"/>
              <a:t>10. Kelas</a:t>
            </a:r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25780" y="431800"/>
            <a:ext cx="8938260" cy="1002136"/>
          </a:xfrm>
        </p:spPr>
        <p:txBody>
          <a:bodyPr/>
          <a:lstStyle/>
          <a:p>
            <a:r>
              <a:rPr lang="en-US" u="sng" dirty="0" err="1" smtClean="0"/>
              <a:t>Penggunaan</a:t>
            </a:r>
            <a:r>
              <a:rPr lang="en-US" u="sng" dirty="0" smtClean="0"/>
              <a:t> Private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1640840"/>
            <a:ext cx="8938260" cy="5181600"/>
          </a:xfrm>
        </p:spPr>
        <p:txBody>
          <a:bodyPr/>
          <a:lstStyle/>
          <a:p>
            <a:r>
              <a:rPr lang="en-US" sz="3700" dirty="0" err="1" smtClean="0"/>
              <a:t>Penentu</a:t>
            </a:r>
            <a:r>
              <a:rPr lang="en-US" sz="3700" dirty="0" smtClean="0"/>
              <a:t> </a:t>
            </a:r>
            <a:r>
              <a:rPr lang="en-US" sz="3700" dirty="0" err="1" smtClean="0"/>
              <a:t>akses</a:t>
            </a:r>
            <a:r>
              <a:rPr lang="en-US" sz="3700" dirty="0" smtClean="0"/>
              <a:t> </a:t>
            </a:r>
            <a:r>
              <a:rPr lang="en-US" sz="3700" b="1" dirty="0" smtClean="0"/>
              <a:t>private</a:t>
            </a:r>
            <a:r>
              <a:rPr lang="en-US" sz="3700" dirty="0" smtClean="0"/>
              <a:t> </a:t>
            </a:r>
            <a:r>
              <a:rPr lang="en-US" sz="3700" dirty="0" err="1" smtClean="0"/>
              <a:t>biasa</a:t>
            </a:r>
            <a:r>
              <a:rPr lang="en-US" sz="3700" dirty="0" smtClean="0"/>
              <a:t> </a:t>
            </a:r>
            <a:r>
              <a:rPr lang="en-US" sz="3700" dirty="0" err="1" smtClean="0"/>
              <a:t>digunakan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kelas</a:t>
            </a:r>
            <a:r>
              <a:rPr lang="en-US" sz="3700" dirty="0" smtClean="0"/>
              <a:t> </a:t>
            </a:r>
            <a:r>
              <a:rPr lang="en-US" sz="3700" dirty="0" err="1" smtClean="0"/>
              <a:t>untuk</a:t>
            </a:r>
            <a:r>
              <a:rPr lang="en-US" sz="3700" dirty="0" smtClean="0"/>
              <a:t> </a:t>
            </a:r>
            <a:r>
              <a:rPr lang="en-US" sz="3700" b="1" u="sng" dirty="0" err="1" smtClean="0"/>
              <a:t>memproteksi</a:t>
            </a:r>
            <a:r>
              <a:rPr lang="en-US" sz="3700" b="1" dirty="0" smtClean="0"/>
              <a:t> </a:t>
            </a:r>
            <a:r>
              <a:rPr lang="en-US" sz="3700" dirty="0" err="1" smtClean="0"/>
              <a:t>anggota-anggota</a:t>
            </a:r>
            <a:r>
              <a:rPr lang="en-US" sz="3700" dirty="0" smtClean="0"/>
              <a:t> </a:t>
            </a:r>
            <a:r>
              <a:rPr lang="en-US" sz="3700" dirty="0" err="1" smtClean="0"/>
              <a:t>tertentu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kelas</a:t>
            </a:r>
            <a:r>
              <a:rPr lang="en-US" sz="3700" dirty="0" smtClean="0"/>
              <a:t>, agar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diakses</a:t>
            </a:r>
            <a:r>
              <a:rPr lang="en-US" sz="3700" dirty="0" smtClean="0"/>
              <a:t> </a:t>
            </a:r>
            <a:r>
              <a:rPr lang="en-US" sz="3700" dirty="0" err="1" smtClean="0"/>
              <a:t>dari</a:t>
            </a:r>
            <a:r>
              <a:rPr lang="en-US" sz="3700" dirty="0" smtClean="0"/>
              <a:t> </a:t>
            </a:r>
            <a:r>
              <a:rPr lang="en-US" sz="3700" dirty="0" err="1" smtClean="0"/>
              <a:t>luar</a:t>
            </a:r>
            <a:r>
              <a:rPr lang="en-US" sz="3700" dirty="0" smtClean="0"/>
              <a:t> </a:t>
            </a:r>
            <a:r>
              <a:rPr lang="en-US" sz="3700" dirty="0" err="1" smtClean="0"/>
              <a:t>kelas</a:t>
            </a:r>
            <a:r>
              <a:rPr lang="en-US" sz="3700" dirty="0" smtClean="0"/>
              <a:t> </a:t>
            </a:r>
            <a:r>
              <a:rPr lang="en-US" sz="3700" dirty="0" err="1" smtClean="0"/>
              <a:t>secara</a:t>
            </a:r>
            <a:r>
              <a:rPr lang="en-US" sz="3700" dirty="0" smtClean="0"/>
              <a:t> </a:t>
            </a:r>
            <a:r>
              <a:rPr lang="en-US" sz="3700" dirty="0" err="1" smtClean="0"/>
              <a:t>langsung</a:t>
            </a:r>
            <a:endParaRPr lang="en-US" sz="3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28600"/>
            <a:ext cx="9464040" cy="7167880"/>
          </a:xfrm>
        </p:spPr>
        <p:txBody>
          <a:bodyPr>
            <a:noAutofit/>
          </a:bodyPr>
          <a:lstStyle/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iostream.h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conio.h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#include&lt;</a:t>
            </a:r>
            <a:r>
              <a:rPr lang="en-US" sz="1800" b="1" dirty="0" err="1" smtClean="0">
                <a:latin typeface="Consolas" pitchFamily="49" charset="0"/>
              </a:rPr>
              <a:t>string.h</a:t>
            </a:r>
            <a:r>
              <a:rPr lang="en-US" sz="18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class 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endParaRPr lang="en-US" sz="18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private: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[35];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[25];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public: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void </a:t>
            </a:r>
            <a:r>
              <a:rPr lang="en-US" sz="1800" b="1" dirty="0" err="1" smtClean="0">
                <a:latin typeface="Consolas" pitchFamily="49" charset="0"/>
              </a:rPr>
              <a:t>inisialisasi</a:t>
            </a:r>
            <a:r>
              <a:rPr lang="en-US" sz="1800" b="1" dirty="0" smtClean="0">
                <a:latin typeface="Consolas" pitchFamily="49" charset="0"/>
              </a:rPr>
              <a:t> (char *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char *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int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)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{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strcpy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= 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}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void info()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{  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		:"&lt;&lt;</a:t>
            </a:r>
            <a:r>
              <a:rPr lang="en-US" sz="1800" b="1" dirty="0" err="1" smtClean="0">
                <a:latin typeface="Consolas" pitchFamily="49" charset="0"/>
              </a:rPr>
              <a:t>judul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	:"&lt;&lt;</a:t>
            </a:r>
            <a:r>
              <a:rPr lang="en-US" sz="1800" b="1" dirty="0" err="1" smtClean="0">
                <a:latin typeface="Consolas" pitchFamily="49" charset="0"/>
              </a:rPr>
              <a:t>pengarang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cout</a:t>
            </a:r>
            <a:r>
              <a:rPr lang="en-US" sz="1800" b="1" dirty="0" smtClean="0">
                <a:latin typeface="Consolas" pitchFamily="49" charset="0"/>
              </a:rPr>
              <a:t>&lt;&lt;"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 		:"&lt;&lt;</a:t>
            </a:r>
            <a:r>
              <a:rPr lang="en-US" sz="1800" b="1" dirty="0" err="1" smtClean="0">
                <a:latin typeface="Consolas" pitchFamily="49" charset="0"/>
              </a:rPr>
              <a:t>jumlah</a:t>
            </a:r>
            <a:r>
              <a:rPr lang="en-US" sz="1800" b="1" dirty="0" smtClean="0">
                <a:latin typeface="Consolas" pitchFamily="49" charset="0"/>
              </a:rPr>
              <a:t>&lt;&lt;</a:t>
            </a:r>
            <a:r>
              <a:rPr lang="en-US" sz="1800" b="1" dirty="0" err="1" smtClean="0">
                <a:latin typeface="Consolas" pitchFamily="49" charset="0"/>
              </a:rPr>
              <a:t>endl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}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};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void main()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clrscr</a:t>
            </a:r>
            <a:r>
              <a:rPr lang="en-US" sz="1800" b="1" dirty="0" smtClean="0">
                <a:latin typeface="Consolas" pitchFamily="49" charset="0"/>
              </a:rPr>
              <a:t>();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Buku</a:t>
            </a:r>
            <a:r>
              <a:rPr lang="en-US" sz="1800" b="1" dirty="0" smtClean="0">
                <a:latin typeface="Consolas" pitchFamily="49" charset="0"/>
              </a:rPr>
              <a:t> novel;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novel.inisialisasi</a:t>
            </a:r>
            <a:r>
              <a:rPr lang="en-US" sz="1800" b="1" dirty="0" smtClean="0">
                <a:latin typeface="Consolas" pitchFamily="49" charset="0"/>
              </a:rPr>
              <a:t>("</a:t>
            </a:r>
            <a:r>
              <a:rPr lang="en-US" sz="1800" b="1" dirty="0" err="1" smtClean="0">
                <a:latin typeface="Consolas" pitchFamily="49" charset="0"/>
              </a:rPr>
              <a:t>Pemograman</a:t>
            </a:r>
            <a:r>
              <a:rPr lang="en-US" sz="1800" b="1" dirty="0" smtClean="0">
                <a:latin typeface="Consolas" pitchFamily="49" charset="0"/>
              </a:rPr>
              <a:t> C++", "Abdul Kadir",12);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	novel.info();</a:t>
            </a:r>
          </a:p>
          <a:p>
            <a:pPr marL="313493" indent="-313493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latin typeface="Consolas" pitchFamily="49" charset="0"/>
              </a:rPr>
              <a:t>}</a:t>
            </a:r>
            <a:endParaRPr lang="en-US" sz="1800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01040" y="311256"/>
            <a:ext cx="8938260" cy="1295400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701040" y="1640840"/>
            <a:ext cx="8938260" cy="5181600"/>
          </a:xfrm>
        </p:spPr>
        <p:txBody>
          <a:bodyPr/>
          <a:lstStyle/>
          <a:p>
            <a:r>
              <a:rPr lang="en-US" sz="3400" dirty="0" err="1" smtClean="0"/>
              <a:t>Jika</a:t>
            </a:r>
            <a:r>
              <a:rPr lang="en-US" sz="3400" dirty="0" smtClean="0"/>
              <a:t> program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dikompilasi</a:t>
            </a:r>
            <a:r>
              <a:rPr lang="en-US" sz="3400" dirty="0" smtClean="0"/>
              <a:t> </a:t>
            </a:r>
            <a:r>
              <a:rPr lang="en-US" sz="3400" dirty="0" err="1" smtClean="0"/>
              <a:t>maka</a:t>
            </a:r>
            <a:r>
              <a:rPr lang="en-US" sz="3400" dirty="0" smtClean="0"/>
              <a:t> </a:t>
            </a:r>
            <a:r>
              <a:rPr lang="en-US" sz="3400" dirty="0" err="1" smtClean="0"/>
              <a:t>hasilnya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program </a:t>
            </a:r>
            <a:r>
              <a:rPr lang="en-US" sz="3400" dirty="0" err="1" smtClean="0"/>
              <a:t>sebelumnya</a:t>
            </a:r>
            <a:r>
              <a:rPr lang="en-US" sz="3400" dirty="0" smtClean="0"/>
              <a:t>.</a:t>
            </a:r>
          </a:p>
          <a:p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kata</a:t>
            </a:r>
            <a:r>
              <a:rPr lang="en-US" sz="3400" dirty="0" smtClean="0"/>
              <a:t> lain,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kondisi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baris</a:t>
            </a:r>
            <a:r>
              <a:rPr lang="en-US" sz="3400" dirty="0" smtClean="0"/>
              <a:t> yang </a:t>
            </a:r>
            <a:r>
              <a:rPr lang="en-US" sz="3400" dirty="0" err="1" smtClean="0"/>
              <a:t>berisi</a:t>
            </a:r>
            <a:r>
              <a:rPr lang="en-US" sz="3400" dirty="0" smtClean="0"/>
              <a:t> </a:t>
            </a:r>
            <a:r>
              <a:rPr lang="en-US" sz="3400" b="1" dirty="0" smtClean="0"/>
              <a:t>private</a:t>
            </a:r>
            <a:r>
              <a:rPr lang="en-US" sz="3400" dirty="0" smtClean="0"/>
              <a:t> </a:t>
            </a:r>
            <a:r>
              <a:rPr lang="en-US" sz="3400" dirty="0" err="1" smtClean="0"/>
              <a:t>mempunyai</a:t>
            </a:r>
            <a:r>
              <a:rPr lang="en-US" sz="3400" dirty="0" smtClean="0"/>
              <a:t> </a:t>
            </a:r>
            <a:r>
              <a:rPr lang="en-US" sz="3400" dirty="0" err="1" smtClean="0"/>
              <a:t>efek</a:t>
            </a:r>
            <a:r>
              <a:rPr lang="en-US" sz="3400" dirty="0" smtClean="0"/>
              <a:t> yang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kalau</a:t>
            </a:r>
            <a:r>
              <a:rPr lang="en-US" sz="3400" dirty="0" smtClean="0"/>
              <a:t> </a:t>
            </a:r>
            <a:r>
              <a:rPr lang="en-US" sz="3400" dirty="0" err="1" smtClean="0"/>
              <a:t>baris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dihilangkan</a:t>
            </a:r>
            <a:r>
              <a:rPr lang="en-US" sz="3400" dirty="0" smtClean="0"/>
              <a:t>.</a:t>
            </a:r>
          </a:p>
          <a:p>
            <a:r>
              <a:rPr lang="en-US" sz="3400" b="1" dirty="0" err="1" smtClean="0"/>
              <a:t>Mengingat</a:t>
            </a:r>
            <a:r>
              <a:rPr lang="en-US" sz="3400" b="1" dirty="0" smtClean="0"/>
              <a:t> </a:t>
            </a:r>
            <a:r>
              <a:rPr lang="en-US" sz="3400" b="1" i="1" dirty="0" smtClean="0"/>
              <a:t>default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dari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kelas</a:t>
            </a:r>
            <a:r>
              <a:rPr lang="en-US" sz="3400" b="1" dirty="0" smtClean="0"/>
              <a:t> </a:t>
            </a:r>
            <a:r>
              <a:rPr lang="en-US" sz="3400" b="1" dirty="0" err="1" smtClean="0"/>
              <a:t>adalah</a:t>
            </a:r>
            <a:r>
              <a:rPr lang="en-US" sz="3400" b="1" dirty="0" smtClean="0"/>
              <a:t> private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10" y="604520"/>
            <a:ext cx="8938260" cy="915776"/>
          </a:xfrm>
        </p:spPr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3410" y="1727200"/>
            <a:ext cx="8938260" cy="5181600"/>
          </a:xfrm>
        </p:spPr>
        <p:txBody>
          <a:bodyPr/>
          <a:lstStyle/>
          <a:p>
            <a:r>
              <a:rPr lang="en-US" sz="3700" dirty="0" err="1" smtClean="0"/>
              <a:t>Berdasarkan</a:t>
            </a:r>
            <a:r>
              <a:rPr lang="en-US" sz="3700" dirty="0" smtClean="0"/>
              <a:t> </a:t>
            </a:r>
            <a:r>
              <a:rPr lang="en-US" sz="3700" dirty="0" err="1" smtClean="0"/>
              <a:t>definisinya</a:t>
            </a:r>
            <a:r>
              <a:rPr lang="en-US" sz="3700" dirty="0" smtClean="0"/>
              <a:t> </a:t>
            </a:r>
            <a:r>
              <a:rPr lang="en-US" sz="3700" dirty="0" err="1" smtClean="0"/>
              <a:t>struktur</a:t>
            </a:r>
            <a:r>
              <a:rPr lang="en-US" sz="3700" dirty="0" smtClean="0"/>
              <a:t> (</a:t>
            </a:r>
            <a:r>
              <a:rPr lang="en-US" sz="3200" dirty="0" err="1" smtClean="0">
                <a:latin typeface="Consolas" pitchFamily="49" charset="0"/>
              </a:rPr>
              <a:t>struct</a:t>
            </a:r>
            <a:r>
              <a:rPr lang="en-US" sz="3700" dirty="0" smtClean="0"/>
              <a:t>)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 </a:t>
            </a:r>
            <a:r>
              <a:rPr lang="en-US" sz="3700" dirty="0" err="1" smtClean="0"/>
              <a:t>suatu</a:t>
            </a:r>
            <a:r>
              <a:rPr lang="en-US" sz="3700" dirty="0" smtClean="0"/>
              <a:t> </a:t>
            </a:r>
            <a:r>
              <a:rPr lang="en-US" sz="3700" dirty="0" err="1" smtClean="0"/>
              <a:t>kelas-kelas</a:t>
            </a:r>
            <a:r>
              <a:rPr lang="en-US" sz="3700" dirty="0" smtClean="0"/>
              <a:t> </a:t>
            </a:r>
            <a:r>
              <a:rPr lang="en-US" sz="3700" dirty="0" err="1" smtClean="0"/>
              <a:t>biasa</a:t>
            </a:r>
            <a:r>
              <a:rPr lang="en-US" sz="3700" dirty="0" smtClean="0"/>
              <a:t> (</a:t>
            </a:r>
            <a:r>
              <a:rPr lang="en-US" sz="3200" dirty="0" smtClean="0">
                <a:latin typeface="Consolas" pitchFamily="49" charset="0"/>
              </a:rPr>
              <a:t>class</a:t>
            </a:r>
            <a:r>
              <a:rPr lang="en-US" sz="3700" dirty="0" smtClean="0"/>
              <a:t>) </a:t>
            </a:r>
            <a:r>
              <a:rPr lang="en-US" sz="3700" dirty="0" err="1" smtClean="0"/>
              <a:t>dimana</a:t>
            </a:r>
            <a:r>
              <a:rPr lang="en-US" sz="3700" dirty="0" smtClean="0"/>
              <a:t> </a:t>
            </a:r>
            <a:r>
              <a:rPr lang="en-US" sz="3700" dirty="0" err="1" smtClean="0"/>
              <a:t>anggota-anggotanya</a:t>
            </a:r>
            <a:r>
              <a:rPr lang="en-US" sz="3700" dirty="0" smtClean="0"/>
              <a:t> </a:t>
            </a:r>
            <a:r>
              <a:rPr lang="en-US" sz="3700" dirty="0" err="1" smtClean="0"/>
              <a:t>secara</a:t>
            </a:r>
            <a:r>
              <a:rPr lang="en-US" sz="3700" dirty="0" smtClean="0"/>
              <a:t> default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</a:t>
            </a:r>
            <a:r>
              <a:rPr lang="en-US" sz="3700" dirty="0" err="1" smtClean="0"/>
              <a:t>bertipe</a:t>
            </a:r>
            <a:r>
              <a:rPr lang="en-US" sz="3700" dirty="0" smtClean="0"/>
              <a:t> public, </a:t>
            </a:r>
            <a:r>
              <a:rPr lang="en-US" sz="3700" dirty="0" err="1" smtClean="0"/>
              <a:t>sehingga</a:t>
            </a:r>
            <a:r>
              <a:rPr lang="en-US" sz="3700" dirty="0" smtClean="0"/>
              <a:t> </a:t>
            </a:r>
            <a:r>
              <a:rPr lang="en-US" sz="3700" dirty="0" err="1" smtClean="0"/>
              <a:t>kedua</a:t>
            </a:r>
            <a:r>
              <a:rPr lang="en-US" sz="3700" dirty="0" smtClean="0"/>
              <a:t> </a:t>
            </a:r>
            <a:r>
              <a:rPr lang="en-US" sz="3700" dirty="0" err="1" smtClean="0"/>
              <a:t>deklarasi</a:t>
            </a:r>
            <a:r>
              <a:rPr lang="en-US" sz="3700" dirty="0" smtClean="0"/>
              <a:t> </a:t>
            </a:r>
            <a:r>
              <a:rPr lang="en-US" sz="3700" dirty="0" err="1" smtClean="0"/>
              <a:t>dibawah</a:t>
            </a:r>
            <a:r>
              <a:rPr lang="en-US" sz="3700" dirty="0" smtClean="0"/>
              <a:t> </a:t>
            </a:r>
            <a:r>
              <a:rPr lang="en-US" sz="3700" dirty="0" err="1" smtClean="0"/>
              <a:t>ini</a:t>
            </a:r>
            <a:r>
              <a:rPr lang="en-US" sz="3700" dirty="0" smtClean="0"/>
              <a:t> </a:t>
            </a:r>
            <a:r>
              <a:rPr lang="en-US" sz="3700" dirty="0" err="1" smtClean="0"/>
              <a:t>adalah</a:t>
            </a:r>
            <a:r>
              <a:rPr lang="en-US" sz="3700" dirty="0" smtClean="0"/>
              <a:t> </a:t>
            </a:r>
            <a:r>
              <a:rPr lang="en-US" sz="3700" dirty="0" err="1" smtClean="0"/>
              <a:t>sama</a:t>
            </a:r>
            <a:endParaRPr lang="en-US" sz="37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345440"/>
            <a:ext cx="9639300" cy="7426960"/>
          </a:xfrm>
        </p:spPr>
        <p:txBody>
          <a:bodyPr>
            <a:normAutofit fontScale="85000" lnSpcReduction="20000"/>
          </a:bodyPr>
          <a:lstStyle/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contoh</a:t>
            </a:r>
            <a:r>
              <a:rPr lang="en-US" sz="4000" dirty="0" smtClean="0"/>
              <a:t> </a:t>
            </a:r>
            <a:r>
              <a:rPr lang="en-US" sz="4000" dirty="0" err="1" smtClean="0"/>
              <a:t>terdapat</a:t>
            </a:r>
            <a:r>
              <a:rPr lang="en-US" sz="4000" dirty="0" smtClean="0"/>
              <a:t> </a:t>
            </a:r>
            <a:r>
              <a:rPr lang="en-US" sz="4000" dirty="0" err="1" smtClean="0"/>
              <a:t>struktur</a:t>
            </a:r>
            <a:r>
              <a:rPr lang="en-US" sz="4000" dirty="0" smtClean="0"/>
              <a:t> </a:t>
            </a:r>
            <a:r>
              <a:rPr lang="en-US" sz="4000" dirty="0" err="1" smtClean="0"/>
              <a:t>bernama</a:t>
            </a:r>
            <a:r>
              <a:rPr lang="en-US" sz="4000" dirty="0" smtClean="0"/>
              <a:t> </a:t>
            </a:r>
            <a:r>
              <a:rPr lang="en-US" sz="3200" dirty="0" err="1" smtClean="0">
                <a:latin typeface="Consolas" pitchFamily="49" charset="0"/>
              </a:rPr>
              <a:t>buku</a:t>
            </a:r>
            <a:r>
              <a:rPr lang="en-US" sz="4000" dirty="0" smtClean="0"/>
              <a:t>, yang </a:t>
            </a:r>
            <a:r>
              <a:rPr lang="en-US" sz="4000" dirty="0" err="1" smtClean="0"/>
              <a:t>dideklarasikan</a:t>
            </a:r>
            <a:r>
              <a:rPr lang="en-US" sz="4000" dirty="0" smtClean="0"/>
              <a:t> </a:t>
            </a:r>
            <a:r>
              <a:rPr lang="en-US" sz="4000" dirty="0" err="1" smtClean="0"/>
              <a:t>sbb</a:t>
            </a:r>
            <a:r>
              <a:rPr lang="en-US" sz="4000" dirty="0" smtClean="0"/>
              <a:t>: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500" dirty="0" smtClean="0"/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err="1" smtClean="0">
                <a:latin typeface="Consolas" pitchFamily="49" charset="0"/>
              </a:rPr>
              <a:t>struct</a:t>
            </a:r>
            <a:r>
              <a:rPr lang="en-US" sz="3000" b="1" dirty="0" smtClean="0">
                <a:latin typeface="Consolas" pitchFamily="49" charset="0"/>
              </a:rPr>
              <a:t> </a:t>
            </a:r>
            <a:r>
              <a:rPr lang="en-US" sz="3000" b="1" dirty="0" err="1" smtClean="0">
                <a:latin typeface="Consolas" pitchFamily="49" charset="0"/>
              </a:rPr>
              <a:t>buku</a:t>
            </a:r>
            <a:endParaRPr lang="en-US" sz="3000" b="1" dirty="0" smtClean="0">
              <a:latin typeface="Consolas" pitchFamily="49" charset="0"/>
            </a:endParaRP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{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char </a:t>
            </a:r>
            <a:r>
              <a:rPr lang="en-US" sz="3000" b="1" dirty="0" err="1" smtClean="0">
                <a:latin typeface="Consolas" pitchFamily="49" charset="0"/>
              </a:rPr>
              <a:t>judul</a:t>
            </a:r>
            <a:r>
              <a:rPr lang="en-US" sz="3000" b="1" dirty="0" smtClean="0">
                <a:latin typeface="Consolas" pitchFamily="49" charset="0"/>
              </a:rPr>
              <a:t>[35];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char </a:t>
            </a:r>
            <a:r>
              <a:rPr lang="en-US" sz="3000" b="1" dirty="0" err="1" smtClean="0">
                <a:latin typeface="Consolas" pitchFamily="49" charset="0"/>
              </a:rPr>
              <a:t>pengarang</a:t>
            </a:r>
            <a:r>
              <a:rPr lang="en-US" sz="3000" b="1" dirty="0" smtClean="0">
                <a:latin typeface="Consolas" pitchFamily="49" charset="0"/>
              </a:rPr>
              <a:t>[25];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</a:t>
            </a:r>
            <a:r>
              <a:rPr lang="en-US" sz="3000" b="1" dirty="0" err="1" smtClean="0">
                <a:latin typeface="Consolas" pitchFamily="49" charset="0"/>
              </a:rPr>
              <a:t>int</a:t>
            </a:r>
            <a:r>
              <a:rPr lang="en-US" sz="3000" b="1" dirty="0" smtClean="0">
                <a:latin typeface="Consolas" pitchFamily="49" charset="0"/>
              </a:rPr>
              <a:t> </a:t>
            </a:r>
            <a:r>
              <a:rPr lang="en-US" sz="3000" b="1" dirty="0" err="1" smtClean="0">
                <a:latin typeface="Consolas" pitchFamily="49" charset="0"/>
              </a:rPr>
              <a:t>jumlah</a:t>
            </a:r>
            <a:r>
              <a:rPr lang="en-US" sz="3000" b="1" dirty="0" smtClean="0">
                <a:latin typeface="Consolas" pitchFamily="49" charset="0"/>
              </a:rPr>
              <a:t>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};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100" dirty="0" smtClean="0">
              <a:latin typeface="Consolas" pitchFamily="49" charset="0"/>
            </a:endParaRP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700" dirty="0" err="1" smtClean="0"/>
              <a:t>Sebuah</a:t>
            </a:r>
            <a:r>
              <a:rPr lang="en-US" sz="3700" dirty="0" smtClean="0"/>
              <a:t> </a:t>
            </a:r>
            <a:r>
              <a:rPr lang="en-US" sz="3700" dirty="0" err="1" smtClean="0"/>
              <a:t>kelas</a:t>
            </a:r>
            <a:r>
              <a:rPr lang="en-US" sz="3700" dirty="0" smtClean="0"/>
              <a:t> (class) yang </a:t>
            </a:r>
            <a:r>
              <a:rPr lang="en-US" sz="3700" dirty="0" err="1" smtClean="0"/>
              <a:t>menyerupai</a:t>
            </a:r>
            <a:r>
              <a:rPr lang="en-US" sz="3700" dirty="0" smtClean="0"/>
              <a:t> </a:t>
            </a:r>
            <a:r>
              <a:rPr lang="en-US" sz="3700" dirty="0" err="1" smtClean="0"/>
              <a:t>struktur</a:t>
            </a:r>
            <a:r>
              <a:rPr lang="en-US" sz="3700" dirty="0" smtClean="0"/>
              <a:t> </a:t>
            </a:r>
            <a:r>
              <a:rPr lang="en-US" sz="3700" dirty="0" err="1" smtClean="0"/>
              <a:t>diatas</a:t>
            </a:r>
            <a:r>
              <a:rPr lang="en-US" sz="3700" dirty="0" smtClean="0"/>
              <a:t> </a:t>
            </a:r>
            <a:r>
              <a:rPr lang="en-US" sz="3700" dirty="0" err="1" smtClean="0"/>
              <a:t>dapat</a:t>
            </a:r>
            <a:r>
              <a:rPr lang="en-US" sz="3700" dirty="0" smtClean="0"/>
              <a:t> </a:t>
            </a:r>
            <a:r>
              <a:rPr lang="en-US" sz="3700" dirty="0" err="1" smtClean="0"/>
              <a:t>dibuat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dirty="0" err="1" smtClean="0"/>
              <a:t>menggantikan</a:t>
            </a:r>
            <a:r>
              <a:rPr lang="en-US" sz="3700" dirty="0" smtClean="0"/>
              <a:t> </a:t>
            </a:r>
            <a:r>
              <a:rPr lang="en-US" sz="3700" dirty="0" err="1" smtClean="0"/>
              <a:t>kata</a:t>
            </a:r>
            <a:r>
              <a:rPr lang="en-US" sz="3700" dirty="0" smtClean="0"/>
              <a:t> </a:t>
            </a:r>
            <a:r>
              <a:rPr lang="en-US" sz="3700" b="1" dirty="0" err="1" smtClean="0"/>
              <a:t>struct</a:t>
            </a:r>
            <a:r>
              <a:rPr lang="en-US" sz="3700" dirty="0" smtClean="0"/>
              <a:t> </a:t>
            </a:r>
            <a:r>
              <a:rPr lang="en-US" sz="3700" dirty="0" err="1" smtClean="0"/>
              <a:t>dengan</a:t>
            </a:r>
            <a:r>
              <a:rPr lang="en-US" sz="3700" dirty="0" smtClean="0"/>
              <a:t> </a:t>
            </a:r>
            <a:r>
              <a:rPr lang="en-US" sz="3700" b="1" dirty="0" smtClean="0"/>
              <a:t>class</a:t>
            </a:r>
            <a:r>
              <a:rPr lang="en-US" sz="3700" dirty="0" smtClean="0"/>
              <a:t>, </a:t>
            </a:r>
            <a:r>
              <a:rPr lang="en-US" sz="3700" dirty="0" err="1" smtClean="0"/>
              <a:t>seperti</a:t>
            </a:r>
            <a:r>
              <a:rPr lang="en-US" sz="3700" dirty="0" smtClean="0"/>
              <a:t>: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 smtClean="0"/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class </a:t>
            </a:r>
            <a:r>
              <a:rPr lang="en-US" sz="3000" b="1" dirty="0" err="1" smtClean="0">
                <a:latin typeface="Consolas" pitchFamily="49" charset="0"/>
              </a:rPr>
              <a:t>buku</a:t>
            </a:r>
            <a:endParaRPr lang="en-US" sz="3000" b="1" dirty="0" smtClean="0">
              <a:latin typeface="Consolas" pitchFamily="49" charset="0"/>
            </a:endParaRP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{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char </a:t>
            </a:r>
            <a:r>
              <a:rPr lang="en-US" sz="3000" b="1" dirty="0" err="1" smtClean="0">
                <a:latin typeface="Consolas" pitchFamily="49" charset="0"/>
              </a:rPr>
              <a:t>judul</a:t>
            </a:r>
            <a:r>
              <a:rPr lang="en-US" sz="3000" b="1" dirty="0" smtClean="0">
                <a:latin typeface="Consolas" pitchFamily="49" charset="0"/>
              </a:rPr>
              <a:t>[35];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char </a:t>
            </a:r>
            <a:r>
              <a:rPr lang="en-US" sz="3000" b="1" dirty="0" err="1" smtClean="0">
                <a:latin typeface="Consolas" pitchFamily="49" charset="0"/>
              </a:rPr>
              <a:t>pengarang</a:t>
            </a:r>
            <a:r>
              <a:rPr lang="en-US" sz="3000" b="1" dirty="0" smtClean="0">
                <a:latin typeface="Consolas" pitchFamily="49" charset="0"/>
              </a:rPr>
              <a:t>[25];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	</a:t>
            </a:r>
            <a:r>
              <a:rPr lang="en-US" sz="3000" b="1" dirty="0" err="1" smtClean="0">
                <a:latin typeface="Consolas" pitchFamily="49" charset="0"/>
              </a:rPr>
              <a:t>int</a:t>
            </a:r>
            <a:r>
              <a:rPr lang="en-US" sz="3000" b="1" dirty="0" smtClean="0">
                <a:latin typeface="Consolas" pitchFamily="49" charset="0"/>
              </a:rPr>
              <a:t> </a:t>
            </a:r>
            <a:r>
              <a:rPr lang="en-US" sz="3000" b="1" dirty="0" err="1" smtClean="0">
                <a:latin typeface="Consolas" pitchFamily="49" charset="0"/>
              </a:rPr>
              <a:t>jumlah</a:t>
            </a:r>
            <a:r>
              <a:rPr lang="en-US" sz="3000" b="1" dirty="0" smtClean="0">
                <a:latin typeface="Consolas" pitchFamily="49" charset="0"/>
              </a:rPr>
              <a:t>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sz="3000" b="1" dirty="0" smtClean="0">
                <a:latin typeface="Consolas" pitchFamily="49" charset="0"/>
              </a:rPr>
              <a:t>};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8150" y="604520"/>
            <a:ext cx="9726930" cy="6908800"/>
          </a:xfrm>
        </p:spPr>
        <p:txBody>
          <a:bodyPr>
            <a:normAutofit/>
          </a:bodyPr>
          <a:lstStyle/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err="1" smtClean="0"/>
              <a:t>Setelah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dideklarasikan</a:t>
            </a:r>
            <a:r>
              <a:rPr lang="en-US" sz="3400" dirty="0" smtClean="0"/>
              <a:t> (</a:t>
            </a:r>
            <a:r>
              <a:rPr lang="en-US" sz="3400" dirty="0" err="1" smtClean="0"/>
              <a:t>spt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contoh</a:t>
            </a:r>
            <a:r>
              <a:rPr lang="en-US" sz="3400" dirty="0" smtClean="0"/>
              <a:t> </a:t>
            </a:r>
            <a:r>
              <a:rPr lang="en-US" sz="3400" dirty="0" err="1" smtClean="0"/>
              <a:t>sebelumnya</a:t>
            </a:r>
            <a:r>
              <a:rPr lang="en-US" sz="3400" dirty="0" smtClean="0"/>
              <a:t>),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dipakai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tipe</a:t>
            </a:r>
            <a:r>
              <a:rPr lang="en-US" sz="3400" dirty="0" smtClean="0"/>
              <a:t> data </a:t>
            </a:r>
            <a:r>
              <a:rPr lang="en-US" sz="3400" dirty="0" err="1" smtClean="0"/>
              <a:t>bagi</a:t>
            </a:r>
            <a:r>
              <a:rPr lang="en-US" sz="3400" dirty="0" smtClean="0"/>
              <a:t> </a:t>
            </a:r>
            <a:r>
              <a:rPr lang="en-US" sz="3400" dirty="0" err="1" smtClean="0"/>
              <a:t>penciptaan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, </a:t>
            </a:r>
            <a:r>
              <a:rPr lang="en-US" sz="3400" dirty="0" err="1" smtClean="0"/>
              <a:t>misalnya</a:t>
            </a:r>
            <a:r>
              <a:rPr lang="en-US" sz="3400" dirty="0" smtClean="0"/>
              <a:t>: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	</a:t>
            </a:r>
            <a:r>
              <a:rPr lang="en-US" sz="3200" b="1" dirty="0" err="1" smtClean="0">
                <a:latin typeface="Consolas" pitchFamily="49" charset="0"/>
              </a:rPr>
              <a:t>buku</a:t>
            </a:r>
            <a:r>
              <a:rPr lang="en-US" sz="3200" b="1" dirty="0" smtClean="0">
                <a:latin typeface="Consolas" pitchFamily="49" charset="0"/>
              </a:rPr>
              <a:t> novel;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endParaRPr lang="en-US" dirty="0" smtClean="0">
              <a:solidFill>
                <a:srgbClr val="FF0000"/>
              </a:solidFill>
              <a:latin typeface="Consolas" pitchFamily="49" charset="0"/>
            </a:endParaRP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err="1" smtClean="0"/>
              <a:t>Perlu</a:t>
            </a:r>
            <a:r>
              <a:rPr lang="en-US" sz="3400" dirty="0" smtClean="0"/>
              <a:t> </a:t>
            </a:r>
            <a:r>
              <a:rPr lang="en-US" sz="3400" dirty="0" err="1" smtClean="0"/>
              <a:t>diketahui</a:t>
            </a:r>
            <a:r>
              <a:rPr lang="en-US" sz="3400" dirty="0" smtClean="0"/>
              <a:t>, </a:t>
            </a:r>
            <a:r>
              <a:rPr lang="en-US" sz="3400" dirty="0" err="1" smtClean="0"/>
              <a:t>pada</a:t>
            </a:r>
            <a:r>
              <a:rPr lang="en-US" sz="3400" dirty="0" smtClean="0"/>
              <a:t> C++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200" b="1" u="sng" dirty="0" smtClean="0">
                <a:latin typeface="Consolas" pitchFamily="49" charset="0"/>
              </a:rPr>
              <a:t>novel</a:t>
            </a:r>
            <a:r>
              <a:rPr lang="en-US" sz="3400" dirty="0" smtClean="0"/>
              <a:t> (yang </a:t>
            </a:r>
            <a:r>
              <a:rPr lang="en-US" sz="3400" dirty="0" err="1" smtClean="0"/>
              <a:t>berkedudukan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variabel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) </a:t>
            </a:r>
            <a:r>
              <a:rPr lang="en-US" sz="3400" dirty="0" err="1" smtClean="0"/>
              <a:t>biasa</a:t>
            </a:r>
            <a:r>
              <a:rPr lang="en-US" sz="3400" dirty="0" smtClean="0"/>
              <a:t> </a:t>
            </a:r>
            <a:r>
              <a:rPr lang="en-US" sz="3400" dirty="0" err="1" smtClean="0"/>
              <a:t>disebut</a:t>
            </a:r>
            <a:r>
              <a:rPr lang="en-US" sz="3400" dirty="0" smtClean="0"/>
              <a:t> </a:t>
            </a:r>
            <a:r>
              <a:rPr lang="en-US" sz="3400" b="1" dirty="0" err="1" smtClean="0"/>
              <a:t>Objek</a:t>
            </a:r>
            <a:r>
              <a:rPr lang="en-US" sz="3400" b="1" dirty="0" smtClean="0"/>
              <a:t>.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err="1" smtClean="0"/>
              <a:t>Kebanyakan</a:t>
            </a:r>
            <a:r>
              <a:rPr lang="en-US" sz="3400" dirty="0" smtClean="0"/>
              <a:t> </a:t>
            </a:r>
            <a:r>
              <a:rPr lang="en-US" sz="3400" dirty="0" err="1" smtClean="0"/>
              <a:t>pemogram</a:t>
            </a:r>
            <a:r>
              <a:rPr lang="en-US" sz="3400" dirty="0" smtClean="0"/>
              <a:t> C++ </a:t>
            </a:r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nama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(</a:t>
            </a:r>
            <a:r>
              <a:rPr lang="en-US" sz="3400" dirty="0" err="1" smtClean="0"/>
              <a:t>misalnya</a:t>
            </a:r>
            <a:r>
              <a:rPr lang="en-US" sz="3400" dirty="0" smtClean="0"/>
              <a:t> </a:t>
            </a:r>
            <a:r>
              <a:rPr lang="en-US" sz="3200" b="1" u="sng" dirty="0" err="1" smtClean="0">
                <a:latin typeface="Consolas" pitchFamily="49" charset="0"/>
              </a:rPr>
              <a:t>buku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contoh</a:t>
            </a:r>
            <a:r>
              <a:rPr lang="en-US" sz="3400" dirty="0" smtClean="0"/>
              <a:t>)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awalan</a:t>
            </a:r>
            <a:r>
              <a:rPr lang="en-US" sz="3400" dirty="0" smtClean="0"/>
              <a:t> </a:t>
            </a:r>
            <a:r>
              <a:rPr lang="en-US" sz="3400" dirty="0" err="1" smtClean="0"/>
              <a:t>huruf</a:t>
            </a:r>
            <a:r>
              <a:rPr lang="en-US" sz="3400" dirty="0" smtClean="0"/>
              <a:t> </a:t>
            </a:r>
            <a:r>
              <a:rPr lang="en-US" sz="3400" dirty="0" err="1" smtClean="0"/>
              <a:t>kapital</a:t>
            </a:r>
            <a:endParaRPr lang="en-US" sz="3400" dirty="0" smtClean="0"/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contoh</a:t>
            </a:r>
            <a:r>
              <a:rPr lang="en-US" sz="3400" dirty="0" smtClean="0"/>
              <a:t> </a:t>
            </a:r>
            <a:r>
              <a:rPr lang="en-US" sz="3400" dirty="0" err="1" smtClean="0"/>
              <a:t>selanjutnya</a:t>
            </a:r>
            <a:r>
              <a:rPr lang="en-US" sz="3400" dirty="0" smtClean="0"/>
              <a:t>, </a:t>
            </a:r>
            <a:r>
              <a:rPr lang="en-US" sz="3400" dirty="0" err="1" smtClean="0"/>
              <a:t>semua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awalan</a:t>
            </a:r>
            <a:r>
              <a:rPr lang="en-US" sz="3400" dirty="0" smtClean="0"/>
              <a:t> </a:t>
            </a:r>
            <a:r>
              <a:rPr lang="en-US" sz="3400" dirty="0" err="1" smtClean="0"/>
              <a:t>berupa</a:t>
            </a:r>
            <a:r>
              <a:rPr lang="en-US" sz="3400" dirty="0" smtClean="0"/>
              <a:t> </a:t>
            </a:r>
            <a:r>
              <a:rPr lang="en-US" sz="3400" dirty="0" err="1" smtClean="0"/>
              <a:t>huruf</a:t>
            </a:r>
            <a:r>
              <a:rPr lang="en-US" sz="3400" dirty="0" smtClean="0"/>
              <a:t> </a:t>
            </a:r>
            <a:r>
              <a:rPr lang="en-US" sz="3400" dirty="0" err="1" smtClean="0"/>
              <a:t>kapital</a:t>
            </a:r>
            <a:r>
              <a:rPr lang="en-US" sz="3400" dirty="0" smtClean="0"/>
              <a:t>.</a:t>
            </a:r>
            <a:endParaRPr lang="en-US" sz="3400" dirty="0">
              <a:solidFill>
                <a:srgbClr val="FF0000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1040" y="345440"/>
            <a:ext cx="9464040" cy="7081520"/>
          </a:xfrm>
        </p:spPr>
        <p:txBody>
          <a:bodyPr>
            <a:noAutofit/>
          </a:bodyPr>
          <a:lstStyle/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iostream.h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conio.h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string.h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err="1" smtClean="0">
                <a:latin typeface="Consolas" pitchFamily="49" charset="0"/>
              </a:rPr>
              <a:t>struct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buku</a:t>
            </a: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char </a:t>
            </a:r>
            <a:r>
              <a:rPr lang="en-US" sz="2400" b="1" dirty="0" err="1" smtClean="0">
                <a:latin typeface="Consolas" pitchFamily="49" charset="0"/>
              </a:rPr>
              <a:t>judul</a:t>
            </a:r>
            <a:r>
              <a:rPr lang="en-US" sz="2400" b="1" dirty="0" smtClean="0">
                <a:latin typeface="Consolas" pitchFamily="49" charset="0"/>
              </a:rPr>
              <a:t>[35];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char </a:t>
            </a:r>
            <a:r>
              <a:rPr lang="en-US" sz="2400" b="1" dirty="0" err="1" smtClean="0">
                <a:latin typeface="Consolas" pitchFamily="49" charset="0"/>
              </a:rPr>
              <a:t>pengarang</a:t>
            </a:r>
            <a:r>
              <a:rPr lang="en-US" sz="2400" b="1" dirty="0" smtClean="0">
                <a:latin typeface="Consolas" pitchFamily="49" charset="0"/>
              </a:rPr>
              <a:t>[25];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jumlah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};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void main()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clrscr</a:t>
            </a:r>
            <a:r>
              <a:rPr lang="en-US" sz="2400" b="1" dirty="0" smtClean="0">
                <a:latin typeface="Consolas" pitchFamily="49" charset="0"/>
              </a:rPr>
              <a:t>();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buku</a:t>
            </a:r>
            <a:r>
              <a:rPr lang="en-US" sz="2400" b="1" dirty="0" smtClean="0">
                <a:latin typeface="Consolas" pitchFamily="49" charset="0"/>
              </a:rPr>
              <a:t> novel;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strcpy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novel.judul</a:t>
            </a:r>
            <a:r>
              <a:rPr lang="en-US" sz="2400" b="1" dirty="0" smtClean="0">
                <a:latin typeface="Consolas" pitchFamily="49" charset="0"/>
              </a:rPr>
              <a:t>, "</a:t>
            </a:r>
            <a:r>
              <a:rPr lang="en-US" sz="2400" b="1" dirty="0" err="1" smtClean="0">
                <a:latin typeface="Consolas" pitchFamily="49" charset="0"/>
              </a:rPr>
              <a:t>Pemograman</a:t>
            </a:r>
            <a:r>
              <a:rPr lang="en-US" sz="2400" b="1" dirty="0" smtClean="0">
                <a:latin typeface="Consolas" pitchFamily="49" charset="0"/>
              </a:rPr>
              <a:t> C++");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strcpy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novel.pengarang</a:t>
            </a:r>
            <a:r>
              <a:rPr lang="en-US" sz="2400" b="1" dirty="0" smtClean="0">
                <a:latin typeface="Consolas" pitchFamily="49" charset="0"/>
              </a:rPr>
              <a:t>, "Abdul </a:t>
            </a:r>
            <a:r>
              <a:rPr lang="en-US" sz="2400" b="1" dirty="0" err="1" smtClean="0">
                <a:latin typeface="Consolas" pitchFamily="49" charset="0"/>
              </a:rPr>
              <a:t>Kadir</a:t>
            </a:r>
            <a:r>
              <a:rPr lang="en-US" sz="2400" b="1" dirty="0" smtClean="0">
                <a:latin typeface="Consolas" pitchFamily="49" charset="0"/>
              </a:rPr>
              <a:t>");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novel.jumlah</a:t>
            </a:r>
            <a:r>
              <a:rPr lang="en-US" sz="2400" b="1" dirty="0" smtClean="0">
                <a:latin typeface="Consolas" pitchFamily="49" charset="0"/>
              </a:rPr>
              <a:t>=12;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novel.judul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endl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novel.pengarang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endl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novel.jumlah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}</a:t>
            </a:r>
            <a:endParaRPr lang="en-US" sz="2400" b="1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04800"/>
            <a:ext cx="9456420" cy="7315200"/>
          </a:xfrm>
        </p:spPr>
        <p:txBody>
          <a:bodyPr>
            <a:noAutofit/>
          </a:bodyPr>
          <a:lstStyle/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iostream.h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conio.h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#include&lt;</a:t>
            </a:r>
            <a:r>
              <a:rPr lang="en-US" sz="2400" b="1" dirty="0" err="1" smtClean="0">
                <a:latin typeface="Consolas" pitchFamily="49" charset="0"/>
              </a:rPr>
              <a:t>string.h</a:t>
            </a:r>
            <a:r>
              <a:rPr lang="en-US" sz="2400" b="1" dirty="0" smtClean="0">
                <a:latin typeface="Consolas" pitchFamily="49" charset="0"/>
              </a:rPr>
              <a:t>&gt;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class </a:t>
            </a:r>
            <a:r>
              <a:rPr lang="en-US" sz="2400" b="1" dirty="0" err="1" smtClean="0">
                <a:latin typeface="Consolas" pitchFamily="49" charset="0"/>
              </a:rPr>
              <a:t>buku</a:t>
            </a: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char </a:t>
            </a:r>
            <a:r>
              <a:rPr lang="en-US" sz="2400" b="1" dirty="0" err="1" smtClean="0">
                <a:latin typeface="Consolas" pitchFamily="49" charset="0"/>
              </a:rPr>
              <a:t>judul</a:t>
            </a:r>
            <a:r>
              <a:rPr lang="en-US" sz="2400" b="1" dirty="0" smtClean="0">
                <a:latin typeface="Consolas" pitchFamily="49" charset="0"/>
              </a:rPr>
              <a:t>[35];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char </a:t>
            </a:r>
            <a:r>
              <a:rPr lang="en-US" sz="2400" b="1" dirty="0" err="1" smtClean="0">
                <a:latin typeface="Consolas" pitchFamily="49" charset="0"/>
              </a:rPr>
              <a:t>pengarang</a:t>
            </a:r>
            <a:r>
              <a:rPr lang="en-US" sz="2400" b="1" dirty="0" smtClean="0">
                <a:latin typeface="Consolas" pitchFamily="49" charset="0"/>
              </a:rPr>
              <a:t>[25];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</a:rPr>
              <a:t> </a:t>
            </a:r>
            <a:r>
              <a:rPr lang="en-US" sz="2400" b="1" dirty="0" err="1" smtClean="0">
                <a:latin typeface="Consolas" pitchFamily="49" charset="0"/>
              </a:rPr>
              <a:t>jumlah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};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void main()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{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clrscr</a:t>
            </a:r>
            <a:r>
              <a:rPr lang="en-US" sz="2400" b="1" dirty="0" smtClean="0">
                <a:latin typeface="Consolas" pitchFamily="49" charset="0"/>
              </a:rPr>
              <a:t>();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Buku</a:t>
            </a:r>
            <a:r>
              <a:rPr lang="en-US" sz="2400" b="1" dirty="0" smtClean="0">
                <a:latin typeface="Consolas" pitchFamily="49" charset="0"/>
              </a:rPr>
              <a:t> novel;	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//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pendefinisian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</a:rPr>
              <a:t>variabel</a:t>
            </a: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 smtClean="0">
              <a:latin typeface="Consolas" pitchFamily="49" charset="0"/>
            </a:endParaRP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strcpy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novel.judul</a:t>
            </a:r>
            <a:r>
              <a:rPr lang="en-US" sz="2400" b="1" dirty="0" smtClean="0">
                <a:latin typeface="Consolas" pitchFamily="49" charset="0"/>
              </a:rPr>
              <a:t>, "</a:t>
            </a:r>
            <a:r>
              <a:rPr lang="en-US" sz="2400" b="1" dirty="0" err="1" smtClean="0">
                <a:latin typeface="Consolas" pitchFamily="49" charset="0"/>
              </a:rPr>
              <a:t>Pemograman</a:t>
            </a:r>
            <a:r>
              <a:rPr lang="en-US" sz="2400" b="1" dirty="0" smtClean="0">
                <a:latin typeface="Consolas" pitchFamily="49" charset="0"/>
              </a:rPr>
              <a:t> C++");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strcpy</a:t>
            </a:r>
            <a:r>
              <a:rPr lang="en-US" sz="2400" b="1" dirty="0" smtClean="0">
                <a:latin typeface="Consolas" pitchFamily="49" charset="0"/>
              </a:rPr>
              <a:t>(</a:t>
            </a:r>
            <a:r>
              <a:rPr lang="en-US" sz="2400" b="1" dirty="0" err="1" smtClean="0">
                <a:latin typeface="Consolas" pitchFamily="49" charset="0"/>
              </a:rPr>
              <a:t>novel.pengarang</a:t>
            </a:r>
            <a:r>
              <a:rPr lang="en-US" sz="2400" b="1" dirty="0" smtClean="0">
                <a:latin typeface="Consolas" pitchFamily="49" charset="0"/>
              </a:rPr>
              <a:t>, "Abdul </a:t>
            </a:r>
            <a:r>
              <a:rPr lang="en-US" sz="2400" b="1" dirty="0" err="1" smtClean="0">
                <a:latin typeface="Consolas" pitchFamily="49" charset="0"/>
              </a:rPr>
              <a:t>Kadir</a:t>
            </a:r>
            <a:r>
              <a:rPr lang="en-US" sz="2400" b="1" dirty="0" smtClean="0">
                <a:latin typeface="Consolas" pitchFamily="49" charset="0"/>
              </a:rPr>
              <a:t>");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novel.jumlah</a:t>
            </a:r>
            <a:r>
              <a:rPr lang="en-US" sz="2400" b="1" dirty="0" smtClean="0">
                <a:latin typeface="Consolas" pitchFamily="49" charset="0"/>
              </a:rPr>
              <a:t>=12;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novel.judul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endl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novel.pengarang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endl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	</a:t>
            </a:r>
            <a:r>
              <a:rPr lang="en-US" sz="2400" b="1" dirty="0" err="1" smtClean="0">
                <a:latin typeface="Consolas" pitchFamily="49" charset="0"/>
              </a:rPr>
              <a:t>cout</a:t>
            </a:r>
            <a:r>
              <a:rPr lang="en-US" sz="2400" b="1" dirty="0" smtClean="0">
                <a:latin typeface="Consolas" pitchFamily="49" charset="0"/>
              </a:rPr>
              <a:t>&lt;&lt;</a:t>
            </a:r>
            <a:r>
              <a:rPr lang="en-US" sz="2400" b="1" dirty="0" err="1" smtClean="0">
                <a:latin typeface="Consolas" pitchFamily="49" charset="0"/>
              </a:rPr>
              <a:t>novel.jumlah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b="1" dirty="0" smtClean="0">
                <a:latin typeface="Consolas" pitchFamily="49" charset="0"/>
              </a:rPr>
              <a:t>}</a:t>
            </a:r>
          </a:p>
          <a:p>
            <a:pPr marL="313493" indent="-313493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525780" y="690880"/>
            <a:ext cx="9288780" cy="5613400"/>
          </a:xfrm>
        </p:spPr>
        <p:txBody>
          <a:bodyPr/>
          <a:lstStyle/>
          <a:p>
            <a:r>
              <a:rPr lang="en-US" sz="3400" dirty="0" err="1" smtClean="0"/>
              <a:t>Namun</a:t>
            </a:r>
            <a:r>
              <a:rPr lang="en-US" sz="3400" dirty="0" smtClean="0"/>
              <a:t> </a:t>
            </a:r>
            <a:r>
              <a:rPr lang="en-US" sz="3400" dirty="0" err="1" smtClean="0"/>
              <a:t>jika</a:t>
            </a:r>
            <a:r>
              <a:rPr lang="en-US" sz="3400" dirty="0" smtClean="0"/>
              <a:t> program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dikompilasi</a:t>
            </a:r>
            <a:r>
              <a:rPr lang="en-US" sz="3400" dirty="0" smtClean="0"/>
              <a:t>, </a:t>
            </a:r>
            <a:r>
              <a:rPr lang="en-US" sz="3400" dirty="0" err="1" smtClean="0"/>
              <a:t>akan</a:t>
            </a:r>
            <a:r>
              <a:rPr lang="en-US" sz="3400" dirty="0" smtClean="0"/>
              <a:t> </a:t>
            </a:r>
            <a:r>
              <a:rPr lang="en-US" sz="3400" dirty="0" err="1" smtClean="0"/>
              <a:t>muncul</a:t>
            </a:r>
            <a:r>
              <a:rPr lang="en-US" sz="3400" dirty="0" smtClean="0"/>
              <a:t> </a:t>
            </a:r>
            <a:r>
              <a:rPr lang="en-US" sz="3400" dirty="0" err="1" smtClean="0"/>
              <a:t>pesan</a:t>
            </a:r>
            <a:r>
              <a:rPr lang="en-US" sz="3400" dirty="0" smtClean="0"/>
              <a:t> error.</a:t>
            </a:r>
          </a:p>
          <a:p>
            <a:r>
              <a:rPr lang="en-US" sz="3400" b="1" u="sng" dirty="0" err="1" smtClean="0"/>
              <a:t>Mengapa</a:t>
            </a:r>
            <a:r>
              <a:rPr lang="en-US" sz="3400" b="1" u="sng" dirty="0" smtClean="0"/>
              <a:t>?</a:t>
            </a:r>
          </a:p>
          <a:p>
            <a:pPr lvl="1">
              <a:buFont typeface="Wingdings" pitchFamily="2" charset="2"/>
              <a:buChar char="Ø"/>
            </a:pPr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menunjukkan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anggota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</a:t>
            </a:r>
            <a:r>
              <a:rPr lang="en-US" sz="3400" dirty="0" err="1" smtClean="0"/>
              <a:t>tidak</a:t>
            </a:r>
            <a:r>
              <a:rPr lang="en-US" sz="3400" dirty="0" smtClean="0"/>
              <a:t> </a:t>
            </a:r>
            <a:r>
              <a:rPr lang="en-US" sz="3400" dirty="0" err="1" smtClean="0"/>
              <a:t>dikenal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fungsi</a:t>
            </a:r>
            <a:r>
              <a:rPr lang="en-US" sz="3400" dirty="0" smtClean="0"/>
              <a:t> main().</a:t>
            </a:r>
          </a:p>
          <a:p>
            <a:endParaRPr lang="en-US" sz="3400" dirty="0" smtClean="0"/>
          </a:p>
          <a:p>
            <a:r>
              <a:rPr lang="en-US" sz="3400" dirty="0" err="1" smtClean="0"/>
              <a:t>Kesalahan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 </a:t>
            </a:r>
            <a:r>
              <a:rPr lang="en-US" sz="3400" dirty="0" err="1" smtClean="0"/>
              <a:t>sekaligus</a:t>
            </a:r>
            <a:r>
              <a:rPr lang="en-US" sz="3400" dirty="0" smtClean="0"/>
              <a:t> </a:t>
            </a:r>
            <a:r>
              <a:rPr lang="en-US" sz="3400" dirty="0" err="1" smtClean="0"/>
              <a:t>menunjukkan</a:t>
            </a:r>
            <a:r>
              <a:rPr lang="en-US" sz="3400" dirty="0" smtClean="0"/>
              <a:t> </a:t>
            </a:r>
            <a:r>
              <a:rPr lang="en-US" sz="3400" dirty="0" err="1" smtClean="0"/>
              <a:t>bahwa</a:t>
            </a:r>
            <a:r>
              <a:rPr lang="en-US" sz="3400" dirty="0" smtClean="0"/>
              <a:t> </a:t>
            </a:r>
            <a:r>
              <a:rPr lang="en-US" sz="3400" dirty="0" err="1" smtClean="0"/>
              <a:t>terdapat</a:t>
            </a:r>
            <a:r>
              <a:rPr lang="en-US" sz="3400" dirty="0" smtClean="0"/>
              <a:t> </a:t>
            </a:r>
            <a:r>
              <a:rPr lang="en-US" sz="3400" dirty="0" err="1" smtClean="0"/>
              <a:t>perbedaan</a:t>
            </a:r>
            <a:r>
              <a:rPr lang="en-US" sz="3400" dirty="0" smtClean="0"/>
              <a:t> </a:t>
            </a:r>
            <a:r>
              <a:rPr lang="en-US" sz="3400" dirty="0" err="1" smtClean="0"/>
              <a:t>antara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dan</a:t>
            </a:r>
            <a:r>
              <a:rPr lang="en-US" sz="3400" dirty="0" smtClean="0"/>
              <a:t> </a:t>
            </a:r>
            <a:r>
              <a:rPr lang="en-US" sz="3400" dirty="0" err="1" smtClean="0"/>
              <a:t>struktur</a:t>
            </a:r>
            <a:endParaRPr lang="en-US" sz="3400" dirty="0" smtClean="0"/>
          </a:p>
          <a:p>
            <a:r>
              <a:rPr lang="en-US" sz="3400" dirty="0" err="1" smtClean="0"/>
              <a:t>Meskipun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C++, </a:t>
            </a:r>
            <a:r>
              <a:rPr lang="en-US" sz="3400" dirty="0" err="1" smtClean="0"/>
              <a:t>struktur</a:t>
            </a:r>
            <a:r>
              <a:rPr lang="en-US" sz="3400" dirty="0" smtClean="0"/>
              <a:t>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seperti</a:t>
            </a:r>
            <a:r>
              <a:rPr lang="en-US" sz="3400" dirty="0" smtClean="0"/>
              <a:t> </a:t>
            </a:r>
            <a:r>
              <a:rPr lang="en-US" sz="3400" dirty="0" err="1" smtClean="0"/>
              <a:t>halnya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,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lebih</a:t>
            </a:r>
            <a:r>
              <a:rPr lang="en-US" sz="3400" dirty="0" smtClean="0"/>
              <a:t> </a:t>
            </a:r>
            <a:r>
              <a:rPr lang="en-US" sz="3400" dirty="0" err="1" smtClean="0"/>
              <a:t>umum</a:t>
            </a:r>
            <a:r>
              <a:rPr lang="en-US" sz="3400" dirty="0" smtClean="0"/>
              <a:t> </a:t>
            </a:r>
            <a:r>
              <a:rPr lang="en-US" sz="3400" dirty="0" err="1" smtClean="0"/>
              <a:t>dipakai</a:t>
            </a:r>
            <a:r>
              <a:rPr lang="en-US" sz="3400" dirty="0" smtClean="0"/>
              <a:t> </a:t>
            </a:r>
            <a:r>
              <a:rPr lang="en-US" sz="3400" dirty="0" err="1" smtClean="0"/>
              <a:t>khususnya</a:t>
            </a:r>
            <a:r>
              <a:rPr lang="en-US" sz="3400" dirty="0" smtClean="0"/>
              <a:t> </a:t>
            </a:r>
            <a:r>
              <a:rPr lang="en-US" sz="3400" dirty="0" err="1" smtClean="0"/>
              <a:t>dalam</a:t>
            </a:r>
            <a:r>
              <a:rPr lang="en-US" sz="3400" dirty="0" smtClean="0"/>
              <a:t> </a:t>
            </a:r>
            <a:r>
              <a:rPr lang="en-US" sz="3400" dirty="0" err="1" smtClean="0"/>
              <a:t>pemograman</a:t>
            </a:r>
            <a:r>
              <a:rPr lang="en-US" sz="3400" dirty="0" smtClean="0"/>
              <a:t> </a:t>
            </a:r>
            <a:r>
              <a:rPr lang="en-US" sz="3400" dirty="0" err="1" smtClean="0"/>
              <a:t>berorientasi</a:t>
            </a:r>
            <a:r>
              <a:rPr lang="en-US" sz="3400" dirty="0" smtClean="0"/>
              <a:t> </a:t>
            </a:r>
            <a:r>
              <a:rPr lang="en-US" sz="3400" dirty="0" err="1" smtClean="0"/>
              <a:t>objek</a:t>
            </a:r>
            <a:r>
              <a:rPr lang="en-US" sz="3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525780" y="345440"/>
            <a:ext cx="8938260" cy="915776"/>
          </a:xfrm>
        </p:spPr>
        <p:txBody>
          <a:bodyPr/>
          <a:lstStyle/>
          <a:p>
            <a:r>
              <a:rPr lang="en-US" u="sng" dirty="0" err="1" smtClean="0"/>
              <a:t>Penggunaan</a:t>
            </a:r>
            <a:r>
              <a:rPr lang="en-US" u="sng" dirty="0" smtClean="0"/>
              <a:t> 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520" y="1295400"/>
            <a:ext cx="9989820" cy="6131560"/>
          </a:xfrm>
        </p:spPr>
        <p:txBody>
          <a:bodyPr>
            <a:normAutofit fontScale="92500" lnSpcReduction="10000"/>
          </a:bodyPr>
          <a:lstStyle/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smtClean="0"/>
              <a:t>Agar program </a:t>
            </a:r>
            <a:r>
              <a:rPr lang="en-US" sz="3400" dirty="0" err="1" smtClean="0"/>
              <a:t>tersebut</a:t>
            </a:r>
            <a:r>
              <a:rPr lang="en-US" sz="3400" dirty="0" smtClean="0"/>
              <a:t> </a:t>
            </a:r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dikompilasi</a:t>
            </a:r>
            <a:r>
              <a:rPr lang="en-US" sz="3400" dirty="0" smtClean="0"/>
              <a:t>, </a:t>
            </a:r>
            <a:r>
              <a:rPr lang="en-US" sz="3400" dirty="0" err="1" smtClean="0"/>
              <a:t>kata</a:t>
            </a:r>
            <a:r>
              <a:rPr lang="en-US" sz="3400" dirty="0" smtClean="0"/>
              <a:t> </a:t>
            </a:r>
            <a:r>
              <a:rPr lang="en-US" sz="3400" dirty="0" err="1" smtClean="0"/>
              <a:t>kunci</a:t>
            </a:r>
            <a:r>
              <a:rPr lang="en-US" sz="3400" dirty="0" smtClean="0"/>
              <a:t> </a:t>
            </a:r>
            <a:r>
              <a:rPr lang="en-US" sz="3400" b="1" dirty="0" smtClean="0"/>
              <a:t>public</a:t>
            </a:r>
            <a:r>
              <a:rPr lang="en-US" sz="3400" dirty="0" smtClean="0"/>
              <a:t> </a:t>
            </a:r>
            <a:r>
              <a:rPr lang="en-US" sz="3400" dirty="0" err="1" smtClean="0"/>
              <a:t>diikuti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tanda</a:t>
            </a:r>
            <a:r>
              <a:rPr lang="en-US" sz="3400" dirty="0" smtClean="0"/>
              <a:t> </a:t>
            </a:r>
            <a:r>
              <a:rPr lang="en-US" sz="3400" dirty="0" err="1" smtClean="0"/>
              <a:t>titik</a:t>
            </a:r>
            <a:r>
              <a:rPr lang="en-US" sz="3400" dirty="0" smtClean="0"/>
              <a:t> </a:t>
            </a:r>
            <a:r>
              <a:rPr lang="en-US" sz="3400" dirty="0" err="1" smtClean="0"/>
              <a:t>dua</a:t>
            </a:r>
            <a:r>
              <a:rPr lang="en-US" sz="3400" dirty="0" smtClean="0"/>
              <a:t> (</a:t>
            </a:r>
            <a:r>
              <a:rPr lang="en-US" sz="3400" dirty="0" smtClean="0">
                <a:sym typeface="Wingdings" pitchFamily="2" charset="2"/>
              </a:rPr>
              <a:t>:) </a:t>
            </a:r>
            <a:r>
              <a:rPr lang="en-US" sz="3400" dirty="0" err="1" smtClean="0">
                <a:sym typeface="Wingdings" pitchFamily="2" charset="2"/>
              </a:rPr>
              <a:t>perlu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ditambahkan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diatas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anggota</a:t>
            </a:r>
            <a:r>
              <a:rPr lang="en-US" sz="3400" dirty="0" smtClean="0">
                <a:sym typeface="Wingdings" pitchFamily="2" charset="2"/>
              </a:rPr>
              <a:t> data </a:t>
            </a:r>
            <a:r>
              <a:rPr lang="en-US" sz="3400" dirty="0" err="1" smtClean="0">
                <a:sym typeface="Wingdings" pitchFamily="2" charset="2"/>
              </a:rPr>
              <a:t>bernama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judul</a:t>
            </a:r>
            <a:endParaRPr lang="en-US" sz="3400" dirty="0" smtClean="0">
              <a:sym typeface="Wingdings" pitchFamily="2" charset="2"/>
            </a:endParaRP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3400" dirty="0" smtClean="0">
              <a:sym typeface="Wingdings" pitchFamily="2" charset="2"/>
            </a:endParaRP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b="1" dirty="0" smtClean="0">
                <a:latin typeface="Consolas" pitchFamily="49" charset="0"/>
              </a:rPr>
              <a:t>class </a:t>
            </a:r>
            <a:r>
              <a:rPr lang="en-US" b="1" dirty="0" err="1" smtClean="0">
                <a:latin typeface="Consolas" pitchFamily="49" charset="0"/>
              </a:rPr>
              <a:t>buku</a:t>
            </a:r>
            <a:endParaRPr lang="en-US" b="1" dirty="0" smtClean="0">
              <a:latin typeface="Consolas" pitchFamily="49" charset="0"/>
            </a:endParaRP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{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	public: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	char </a:t>
            </a:r>
            <a:r>
              <a:rPr lang="en-US" b="1" dirty="0" err="1" smtClean="0">
                <a:latin typeface="Consolas" pitchFamily="49" charset="0"/>
              </a:rPr>
              <a:t>judul</a:t>
            </a:r>
            <a:r>
              <a:rPr lang="en-US" b="1" dirty="0" smtClean="0">
                <a:latin typeface="Consolas" pitchFamily="49" charset="0"/>
              </a:rPr>
              <a:t>[35];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	char </a:t>
            </a:r>
            <a:r>
              <a:rPr lang="en-US" b="1" dirty="0" err="1" smtClean="0">
                <a:latin typeface="Consolas" pitchFamily="49" charset="0"/>
              </a:rPr>
              <a:t>pengarang</a:t>
            </a:r>
            <a:r>
              <a:rPr lang="en-US" b="1" dirty="0" smtClean="0">
                <a:latin typeface="Consolas" pitchFamily="49" charset="0"/>
              </a:rPr>
              <a:t>[25];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	</a:t>
            </a:r>
            <a:r>
              <a:rPr lang="en-US" b="1" dirty="0" err="1" smtClean="0">
                <a:latin typeface="Consolas" pitchFamily="49" charset="0"/>
              </a:rPr>
              <a:t>int</a:t>
            </a:r>
            <a:r>
              <a:rPr lang="en-US" b="1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latin typeface="Consolas" pitchFamily="49" charset="0"/>
              </a:rPr>
              <a:t>jumlah</a:t>
            </a:r>
            <a:r>
              <a:rPr lang="en-US" b="1" dirty="0" smtClean="0">
                <a:latin typeface="Consolas" pitchFamily="49" charset="0"/>
              </a:rPr>
              <a:t>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r>
              <a:rPr lang="en-US" b="1" dirty="0" smtClean="0">
                <a:latin typeface="Consolas" pitchFamily="49" charset="0"/>
              </a:rPr>
              <a:t>};</a:t>
            </a:r>
          </a:p>
          <a:p>
            <a:pPr marL="731483" lvl="1" indent="-282144" fontAlgn="auto">
              <a:spcBef>
                <a:spcPts val="423"/>
              </a:spcBef>
              <a:spcAft>
                <a:spcPts val="0"/>
              </a:spcAft>
              <a:buNone/>
              <a:defRPr/>
            </a:pPr>
            <a:endParaRPr lang="en-US" sz="2400" dirty="0" smtClean="0">
              <a:latin typeface="Consolas" pitchFamily="49" charset="0"/>
            </a:endParaRP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400" dirty="0" err="1" smtClean="0">
                <a:sym typeface="Wingdings" pitchFamily="2" charset="2"/>
              </a:rPr>
              <a:t>Baris</a:t>
            </a:r>
            <a:r>
              <a:rPr lang="en-US" sz="3400" dirty="0" smtClean="0">
                <a:sym typeface="Wingdings" pitchFamily="2" charset="2"/>
              </a:rPr>
              <a:t> yang </a:t>
            </a:r>
            <a:r>
              <a:rPr lang="en-US" sz="3400" dirty="0" err="1" smtClean="0">
                <a:sym typeface="Wingdings" pitchFamily="2" charset="2"/>
              </a:rPr>
              <a:t>berisi</a:t>
            </a:r>
            <a:r>
              <a:rPr lang="en-US" sz="3400" dirty="0" smtClean="0">
                <a:sym typeface="Wingdings" pitchFamily="2" charset="2"/>
              </a:rPr>
              <a:t> public </a:t>
            </a:r>
            <a:r>
              <a:rPr lang="en-US" sz="3400" dirty="0" err="1" smtClean="0">
                <a:sym typeface="Wingdings" pitchFamily="2" charset="2"/>
              </a:rPr>
              <a:t>diatas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menyatakan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bahwa</a:t>
            </a:r>
            <a:r>
              <a:rPr lang="en-US" sz="3400" dirty="0" smtClean="0">
                <a:sym typeface="Wingdings" pitchFamily="2" charset="2"/>
              </a:rPr>
              <a:t> yang </a:t>
            </a:r>
            <a:r>
              <a:rPr lang="en-US" sz="3400" dirty="0" err="1" smtClean="0">
                <a:sym typeface="Wingdings" pitchFamily="2" charset="2"/>
              </a:rPr>
              <a:t>ada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dibawahnya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bersifat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publik</a:t>
            </a:r>
            <a:r>
              <a:rPr lang="en-US" sz="3400" dirty="0" smtClean="0">
                <a:sym typeface="Wingdings" pitchFamily="2" charset="2"/>
              </a:rPr>
              <a:t> (</a:t>
            </a:r>
            <a:r>
              <a:rPr lang="en-US" sz="3400" dirty="0" err="1" smtClean="0">
                <a:sym typeface="Wingdings" pitchFamily="2" charset="2"/>
              </a:rPr>
              <a:t>dapat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diakses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diluar</a:t>
            </a:r>
            <a:r>
              <a:rPr lang="en-US" sz="3400" dirty="0" smtClean="0">
                <a:sym typeface="Wingdings" pitchFamily="2" charset="2"/>
              </a:rPr>
              <a:t> </a:t>
            </a:r>
            <a:r>
              <a:rPr lang="en-US" sz="3400" dirty="0" err="1" smtClean="0">
                <a:sym typeface="Wingdings" pitchFamily="2" charset="2"/>
              </a:rPr>
              <a:t>kelas</a:t>
            </a:r>
            <a:r>
              <a:rPr lang="en-US" sz="3400" dirty="0" smtClean="0">
                <a:sym typeface="Wingdings" pitchFamily="2" charset="2"/>
              </a:rPr>
              <a:t>)</a:t>
            </a:r>
          </a:p>
          <a:p>
            <a:pPr marL="313493" indent="-313493" fontAlgn="auto">
              <a:spcBef>
                <a:spcPts val="663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804160" y="3540760"/>
            <a:ext cx="1664970" cy="6045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50520" y="863600"/>
            <a:ext cx="9814560" cy="6563360"/>
          </a:xfrm>
        </p:spPr>
        <p:txBody>
          <a:bodyPr/>
          <a:lstStyle/>
          <a:p>
            <a:r>
              <a:rPr lang="en-US" sz="3400" dirty="0" err="1" smtClean="0"/>
              <a:t>Jika</a:t>
            </a:r>
            <a:r>
              <a:rPr lang="en-US" sz="3400" dirty="0" smtClean="0"/>
              <a:t> program </a:t>
            </a:r>
            <a:r>
              <a:rPr lang="en-US" sz="3400" dirty="0" err="1" smtClean="0"/>
              <a:t>dijalankan</a:t>
            </a:r>
            <a:r>
              <a:rPr lang="en-US" sz="3400" dirty="0" smtClean="0"/>
              <a:t> </a:t>
            </a:r>
            <a:r>
              <a:rPr lang="en-US" sz="3400" dirty="0" err="1" smtClean="0"/>
              <a:t>hasilnya</a:t>
            </a:r>
            <a:r>
              <a:rPr lang="en-US" sz="3400" dirty="0" smtClean="0"/>
              <a:t> </a:t>
            </a:r>
            <a:r>
              <a:rPr lang="en-US" sz="3400" dirty="0" err="1" smtClean="0"/>
              <a:t>persis</a:t>
            </a:r>
            <a:r>
              <a:rPr lang="en-US" sz="3400" dirty="0" smtClean="0"/>
              <a:t> </a:t>
            </a:r>
            <a:r>
              <a:rPr lang="en-US" sz="3400" dirty="0" err="1" smtClean="0"/>
              <a:t>sama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hasil</a:t>
            </a:r>
            <a:r>
              <a:rPr lang="en-US" sz="3400" dirty="0" smtClean="0"/>
              <a:t> program </a:t>
            </a:r>
            <a:r>
              <a:rPr lang="en-US" sz="3400" dirty="0" err="1" smtClean="0"/>
              <a:t>struktur</a:t>
            </a:r>
            <a:endParaRPr lang="en-US" sz="3400" dirty="0" smtClean="0"/>
          </a:p>
          <a:p>
            <a:r>
              <a:rPr lang="en-US" sz="3400" dirty="0" err="1" smtClean="0"/>
              <a:t>Kata</a:t>
            </a:r>
            <a:r>
              <a:rPr lang="en-US" sz="3400" dirty="0" smtClean="0"/>
              <a:t> </a:t>
            </a:r>
            <a:r>
              <a:rPr lang="en-US" sz="3400" dirty="0" err="1" smtClean="0"/>
              <a:t>kunci</a:t>
            </a:r>
            <a:r>
              <a:rPr lang="en-US" sz="3400" dirty="0" smtClean="0"/>
              <a:t> </a:t>
            </a:r>
            <a:r>
              <a:rPr lang="en-US" sz="3400" b="1" dirty="0" smtClean="0"/>
              <a:t>public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</a:t>
            </a:r>
            <a:r>
              <a:rPr lang="en-US" sz="3400" dirty="0" err="1" smtClean="0"/>
              <a:t>kelas</a:t>
            </a:r>
            <a:r>
              <a:rPr lang="en-US" sz="3400" dirty="0" smtClean="0"/>
              <a:t> </a:t>
            </a:r>
            <a:r>
              <a:rPr lang="en-US" sz="3400" dirty="0" err="1" smtClean="0"/>
              <a:t>Buku</a:t>
            </a:r>
            <a:r>
              <a:rPr lang="en-US" sz="3400" dirty="0" smtClean="0"/>
              <a:t> </a:t>
            </a:r>
            <a:r>
              <a:rPr lang="en-US" sz="3400" dirty="0" err="1" smtClean="0"/>
              <a:t>didepan</a:t>
            </a:r>
            <a:r>
              <a:rPr lang="en-US" sz="3400" dirty="0" smtClean="0"/>
              <a:t> </a:t>
            </a:r>
            <a:r>
              <a:rPr lang="en-US" sz="3400" dirty="0" err="1" smtClean="0"/>
              <a:t>biasa</a:t>
            </a:r>
            <a:r>
              <a:rPr lang="en-US" sz="3400" dirty="0" smtClean="0"/>
              <a:t> </a:t>
            </a:r>
            <a:r>
              <a:rPr lang="en-US" sz="3400" dirty="0" err="1" smtClean="0"/>
              <a:t>disebut</a:t>
            </a:r>
            <a:r>
              <a:rPr lang="en-US" sz="3400" dirty="0" smtClean="0"/>
              <a:t> </a:t>
            </a:r>
            <a:r>
              <a:rPr lang="en-US" sz="3400" dirty="0" err="1" smtClean="0"/>
              <a:t>sebagai</a:t>
            </a:r>
            <a:r>
              <a:rPr lang="en-US" sz="3400" dirty="0" smtClean="0"/>
              <a:t> </a:t>
            </a:r>
            <a:r>
              <a:rPr lang="en-US" sz="3400" dirty="0" err="1" smtClean="0"/>
              <a:t>penentu</a:t>
            </a:r>
            <a:r>
              <a:rPr lang="en-US" sz="3400" dirty="0" smtClean="0"/>
              <a:t> </a:t>
            </a:r>
            <a:r>
              <a:rPr lang="en-US" sz="3400" dirty="0" err="1" smtClean="0"/>
              <a:t>akses</a:t>
            </a:r>
            <a:r>
              <a:rPr lang="en-US" sz="3400" dirty="0" smtClean="0"/>
              <a:t> (</a:t>
            </a:r>
            <a:r>
              <a:rPr lang="en-US" sz="3400" i="1" dirty="0" smtClean="0"/>
              <a:t>access </a:t>
            </a:r>
            <a:r>
              <a:rPr lang="en-US" sz="3400" i="1" dirty="0" err="1" smtClean="0"/>
              <a:t>specifier</a:t>
            </a:r>
            <a:r>
              <a:rPr lang="en-US" sz="3400" dirty="0" smtClean="0"/>
              <a:t>). </a:t>
            </a:r>
          </a:p>
          <a:p>
            <a:r>
              <a:rPr lang="en-US" sz="3400" dirty="0" err="1" smtClean="0"/>
              <a:t>Selain</a:t>
            </a:r>
            <a:r>
              <a:rPr lang="en-US" sz="3400" dirty="0" smtClean="0"/>
              <a:t> </a:t>
            </a:r>
            <a:r>
              <a:rPr lang="en-US" sz="3400" b="1" dirty="0" smtClean="0"/>
              <a:t>public</a:t>
            </a:r>
            <a:r>
              <a:rPr lang="en-US" sz="3400" b="1" i="1" dirty="0" smtClean="0"/>
              <a:t>, </a:t>
            </a:r>
            <a:r>
              <a:rPr lang="en-US" sz="3400" dirty="0" err="1" smtClean="0"/>
              <a:t>juga</a:t>
            </a:r>
            <a:r>
              <a:rPr lang="en-US" sz="3400" dirty="0" smtClean="0"/>
              <a:t> </a:t>
            </a:r>
            <a:r>
              <a:rPr lang="en-US" sz="3400" dirty="0" err="1" smtClean="0"/>
              <a:t>terdapat</a:t>
            </a:r>
            <a:r>
              <a:rPr lang="en-US" sz="3400" dirty="0" smtClean="0"/>
              <a:t> </a:t>
            </a:r>
            <a:r>
              <a:rPr lang="en-US" sz="3400" dirty="0" err="1" smtClean="0"/>
              <a:t>penentu</a:t>
            </a:r>
            <a:r>
              <a:rPr lang="en-US" sz="3400" dirty="0" smtClean="0"/>
              <a:t> </a:t>
            </a:r>
            <a:r>
              <a:rPr lang="en-US" sz="3400" dirty="0" err="1" smtClean="0"/>
              <a:t>akses</a:t>
            </a:r>
            <a:r>
              <a:rPr lang="en-US" sz="3400" dirty="0" smtClean="0"/>
              <a:t> </a:t>
            </a:r>
            <a:r>
              <a:rPr lang="en-US" sz="3400" dirty="0" err="1" smtClean="0"/>
              <a:t>berupa</a:t>
            </a:r>
            <a:r>
              <a:rPr lang="en-US" sz="3400" dirty="0" smtClean="0"/>
              <a:t>:</a:t>
            </a:r>
          </a:p>
          <a:p>
            <a:pPr lvl="1">
              <a:buFont typeface="Wingdings" pitchFamily="2" charset="2"/>
              <a:buChar char="ü"/>
            </a:pPr>
            <a:r>
              <a:rPr lang="en-US" sz="4600" b="1" dirty="0" smtClean="0"/>
              <a:t>private</a:t>
            </a:r>
          </a:p>
          <a:p>
            <a:pPr lvl="1">
              <a:buFont typeface="Wingdings" pitchFamily="2" charset="2"/>
              <a:buChar char="ü"/>
            </a:pPr>
            <a:r>
              <a:rPr lang="en-US" sz="4600" b="1" dirty="0" smtClean="0"/>
              <a:t>Protected </a:t>
            </a:r>
            <a:r>
              <a:rPr lang="en-US" sz="2300" b="1" dirty="0" smtClean="0"/>
              <a:t>(</a:t>
            </a:r>
            <a:r>
              <a:rPr lang="en-US" sz="2300" b="1" dirty="0" err="1" smtClean="0"/>
              <a:t>akan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dibahas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pada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bab</a:t>
            </a:r>
            <a:r>
              <a:rPr lang="en-US" sz="2300" b="1" dirty="0" smtClean="0"/>
              <a:t> </a:t>
            </a:r>
            <a:r>
              <a:rPr lang="en-US" sz="2300" b="1" dirty="0" err="1" smtClean="0"/>
              <a:t>pewarisan</a:t>
            </a:r>
            <a:r>
              <a:rPr lang="en-US" sz="2300" b="1" dirty="0" smtClean="0"/>
              <a:t>/inheritance)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1555</TotalTime>
  <Words>308</Words>
  <Application>Microsoft Office PowerPoint</Application>
  <PresentationFormat>Custom</PresentationFormat>
  <Paragraphs>137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Franklin Gothic Book</vt:lpstr>
      <vt:lpstr>Perpetua</vt:lpstr>
      <vt:lpstr>Wingdings 2</vt:lpstr>
      <vt:lpstr>Calibri</vt:lpstr>
      <vt:lpstr>Consolas</vt:lpstr>
      <vt:lpstr>Wingdings</vt:lpstr>
      <vt:lpstr>Constantia</vt:lpstr>
      <vt:lpstr>Equity</vt:lpstr>
      <vt:lpstr>10. Kelas</vt:lpstr>
      <vt:lpstr>Struktur dan Kelas</vt:lpstr>
      <vt:lpstr>Slide 3</vt:lpstr>
      <vt:lpstr>Slide 4</vt:lpstr>
      <vt:lpstr>Slide 5</vt:lpstr>
      <vt:lpstr>Slide 6</vt:lpstr>
      <vt:lpstr>Slide 7</vt:lpstr>
      <vt:lpstr>Penggunaan Public</vt:lpstr>
      <vt:lpstr>Slide 9</vt:lpstr>
      <vt:lpstr>Penggunaan Private</vt:lpstr>
      <vt:lpstr>Slide 11</vt:lpstr>
      <vt:lpstr>Slide 12</vt:lpstr>
    </vt:vector>
  </TitlesOfParts>
  <Company>Raden Patah 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Dari Struktur ke kelas</dc:title>
  <dc:creator>nia</dc:creator>
  <cp:lastModifiedBy>Universitas Komputer Indonesia</cp:lastModifiedBy>
  <cp:revision>13</cp:revision>
  <dcterms:created xsi:type="dcterms:W3CDTF">2008-12-24T12:13:27Z</dcterms:created>
  <dcterms:modified xsi:type="dcterms:W3CDTF">2009-08-07T09:03:41Z</dcterms:modified>
</cp:coreProperties>
</file>