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0515600" cy="7772400"/>
  <p:notesSz cx="9945688" cy="6858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8" y="-108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11. Konsep Berbasis Object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8619D-09D2-41B7-9D95-2B69DA8024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11. Konsep Berbasis Object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F2501-1D27-4C17-84A3-C20DB54F59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F2501-1D27-4C17-84A3-C20DB54F59CF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11. Konsep Berbasis Object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522488" indent="0" algn="ctr">
              <a:buNone/>
            </a:lvl2pPr>
            <a:lvl3pPr marL="1044976" indent="0" algn="ctr">
              <a:buNone/>
            </a:lvl3pPr>
            <a:lvl4pPr marL="1567464" indent="0" algn="ctr">
              <a:buNone/>
            </a:lvl4pPr>
            <a:lvl5pPr marL="2089953" indent="0" algn="ctr">
              <a:buNone/>
            </a:lvl5pPr>
            <a:lvl6pPr marL="2612441" indent="0" algn="ctr">
              <a:buNone/>
            </a:lvl6pPr>
            <a:lvl7pPr marL="3134929" indent="0" algn="ctr">
              <a:buNone/>
            </a:lvl7pPr>
            <a:lvl8pPr marL="3657417" indent="0" algn="ctr">
              <a:buNone/>
            </a:lvl8pPr>
            <a:lvl9pPr marL="417990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71" y="1642544"/>
            <a:ext cx="10374768" cy="173099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2371" y="1582950"/>
            <a:ext cx="10374768" cy="13665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2371" y="3373535"/>
            <a:ext cx="10374768" cy="12527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1"/>
            <a:ext cx="94640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1"/>
            <a:ext cx="2313432" cy="66317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59"/>
            <a:ext cx="6396990" cy="663172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1079501"/>
            <a:ext cx="8938260" cy="1543685"/>
          </a:xfrm>
        </p:spPr>
        <p:txBody>
          <a:bodyPr anchor="b" anchorCtr="0"/>
          <a:lstStyle>
            <a:lvl1pPr algn="l">
              <a:buNone/>
              <a:defRPr sz="46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887663"/>
            <a:ext cx="8938260" cy="1516697"/>
          </a:xfrm>
        </p:spPr>
        <p:txBody>
          <a:bodyPr anchor="t" anchorCtr="0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115" y="6995160"/>
            <a:ext cx="4600575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9825" y="2693741"/>
            <a:ext cx="10365542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9519" y="2653672"/>
            <a:ext cx="10365848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53" y="2798064"/>
            <a:ext cx="10366814" cy="5181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3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 algn="l">
              <a:buNone/>
              <a:defRPr sz="4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57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6995160"/>
            <a:ext cx="446913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8553" y="5308029"/>
            <a:ext cx="10357866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8785" y="5270538"/>
            <a:ext cx="10357635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8787" y="5409654"/>
            <a:ext cx="10357633" cy="5531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5" y="75566"/>
            <a:ext cx="10352154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311256"/>
            <a:ext cx="8938260" cy="1295400"/>
          </a:xfrm>
          <a:prstGeom prst="rect">
            <a:avLst/>
          </a:prstGeom>
        </p:spPr>
        <p:txBody>
          <a:bodyPr lIns="104498" tIns="52249" rIns="104498" bIns="104498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8938260" cy="5181600"/>
          </a:xfrm>
          <a:prstGeom prst="rect">
            <a:avLst/>
          </a:prstGeom>
        </p:spPr>
        <p:txBody>
          <a:bodyPr lIns="104498" tIns="52249" rIns="104498" bIns="5224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8030" y="7016750"/>
            <a:ext cx="2847975" cy="53975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B6B7C6B9-5719-4E34-A02F-EB3BB10E77A0}" type="datetimeFigureOut">
              <a:rPr lang="en-US" smtClean="0"/>
              <a:pPr/>
              <a:t>8/10/2009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6995160"/>
            <a:ext cx="4556760" cy="51816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8250" y="7038340"/>
            <a:ext cx="525780" cy="5181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F5019B-E67D-4E9A-887C-2475BD57D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493" indent="-313493" algn="l" rtl="0" eaLnBrk="1" latinLnBrk="0" hangingPunct="1">
        <a:spcBef>
          <a:spcPts val="663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6986" indent="-261244" algn="l" rtl="0" eaLnBrk="1" latinLnBrk="0" hangingPunct="1">
        <a:spcBef>
          <a:spcPts val="423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40479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972" indent="-261244" algn="l" rtl="0" eaLnBrk="1" latinLnBrk="0" hangingPunct="1">
        <a:spcBef>
          <a:spcPts val="423"/>
        </a:spcBef>
        <a:buClr>
          <a:schemeClr val="accent3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indent="-261244" algn="l" rtl="0" eaLnBrk="1" latinLnBrk="0" hangingPunct="1">
        <a:spcBef>
          <a:spcPts val="423"/>
        </a:spcBef>
        <a:buClr>
          <a:schemeClr val="accent3"/>
        </a:buClr>
        <a:buFontTx/>
        <a:buChar char="o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957" indent="-261244" algn="l" rtl="0" eaLnBrk="1" latinLnBrk="0" hangingPunct="1">
        <a:spcBef>
          <a:spcPts val="423"/>
        </a:spcBef>
        <a:buClr>
          <a:schemeClr val="accent3"/>
        </a:buClr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4450" indent="-261244" algn="l" rtl="0" eaLnBrk="1" latinLnBrk="0" hangingPunct="1">
        <a:spcBef>
          <a:spcPts val="423"/>
        </a:spcBef>
        <a:buClr>
          <a:schemeClr val="accent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507943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436" indent="-261244" algn="l" rtl="0" eaLnBrk="1" latinLnBrk="0" hangingPunct="1">
        <a:spcBef>
          <a:spcPts val="423"/>
        </a:spcBef>
        <a:buClr>
          <a:schemeClr val="accent2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sz="5000" smtClean="0">
                <a:solidFill>
                  <a:schemeClr val="bg1"/>
                </a:solidFill>
              </a:rPr>
              <a:t>11. Konsep </a:t>
            </a:r>
            <a:r>
              <a:rPr sz="5000" smtClean="0">
                <a:solidFill>
                  <a:schemeClr val="bg1"/>
                </a:solidFill>
              </a:rPr>
              <a:t>Berbasis Object </a:t>
            </a:r>
            <a:br>
              <a:rPr sz="500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(Object-Oriented Concept)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938260" cy="914400"/>
          </a:xfrm>
        </p:spPr>
        <p:txBody>
          <a:bodyPr/>
          <a:lstStyle/>
          <a:p>
            <a:r>
              <a:rPr lang="en-US" b="1" u="sng" dirty="0" smtClean="0"/>
              <a:t>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9601200" cy="60452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3400" dirty="0" err="1" smtClean="0"/>
              <a:t>Sebuah</a:t>
            </a:r>
            <a:r>
              <a:rPr lang="en-US" sz="3400" dirty="0" smtClean="0"/>
              <a:t> </a:t>
            </a:r>
            <a:r>
              <a:rPr lang="en-US" sz="3400" i="1" dirty="0" smtClean="0"/>
              <a:t>instance</a:t>
            </a:r>
            <a:r>
              <a:rPr lang="en-US" sz="3400" dirty="0" smtClean="0"/>
              <a:t> (</a:t>
            </a:r>
            <a:r>
              <a:rPr lang="en-US" sz="3400" dirty="0" err="1" smtClean="0"/>
              <a:t>perwujudan</a:t>
            </a:r>
            <a:r>
              <a:rPr lang="en-US" sz="3400" dirty="0" smtClean="0"/>
              <a:t> </a:t>
            </a:r>
            <a:r>
              <a:rPr lang="en-US" sz="3400" dirty="0" err="1" smtClean="0"/>
              <a:t>nyata</a:t>
            </a:r>
            <a:r>
              <a:rPr lang="en-US" sz="3400" dirty="0" smtClean="0"/>
              <a:t>)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tertentu</a:t>
            </a:r>
            <a:endParaRPr lang="en-US" sz="3400" dirty="0"/>
          </a:p>
        </p:txBody>
      </p:sp>
      <p:sp>
        <p:nvSpPr>
          <p:cNvPr id="4" name="Rectangle 3"/>
          <p:cNvSpPr/>
          <p:nvPr/>
        </p:nvSpPr>
        <p:spPr>
          <a:xfrm>
            <a:off x="2190750" y="2418080"/>
            <a:ext cx="1577340" cy="1122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cap="rnd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Top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47510" y="1727200"/>
            <a:ext cx="1489710" cy="103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cap="rnd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Top"/>
            <a:lightRig rig="threePt" dir="t"/>
          </a:scene3d>
          <a:sp3d extrusionH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47510" y="2504440"/>
            <a:ext cx="1051560" cy="1036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cap="rnd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Top"/>
            <a:lightRig rig="threePt" dir="t"/>
          </a:scene3d>
          <a:sp3d extrusionH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47510" y="3281680"/>
            <a:ext cx="1840230" cy="1381760"/>
          </a:xfrm>
          <a:prstGeom prst="rect">
            <a:avLst/>
          </a:prstGeom>
          <a:solidFill>
            <a:schemeClr val="accent6">
              <a:lumMod val="75000"/>
            </a:schemeClr>
          </a:solidFill>
          <a:ln cap="rnd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Top"/>
            <a:lightRig rig="threePt" dir="t"/>
          </a:scene3d>
          <a:sp3d extrusionH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644390" y="2849880"/>
            <a:ext cx="1314450" cy="3454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3429000"/>
            <a:ext cx="5148286" cy="40553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04498" tIns="52249" rIns="104498" bIns="52249">
            <a:spAutoFit/>
          </a:bodyPr>
          <a:lstStyle/>
          <a:p>
            <a:pPr>
              <a:lnSpc>
                <a:spcPts val="1400"/>
              </a:lnSpc>
              <a:defRPr/>
            </a:pP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class SegiEmpat</a:t>
            </a:r>
          </a:p>
          <a:p>
            <a:pPr>
              <a:lnSpc>
                <a:spcPts val="1400"/>
              </a:lnSpc>
              <a:defRPr/>
            </a:pP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>
              <a:lnSpc>
                <a:spcPts val="1400"/>
              </a:lnSpc>
              <a:defRPr/>
            </a:pP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private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char warna[24];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 panjang;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 lebar;</a:t>
            </a:r>
          </a:p>
          <a:p>
            <a:pPr>
              <a:lnSpc>
                <a:spcPts val="1400"/>
              </a:lnSpc>
              <a:defRPr/>
            </a:pPr>
            <a:endParaRPr lang="en-US" sz="1600" smtClean="0"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public: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void inisialisasi(char *w, int p, int l)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strcpy(warna, w);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panjang=p;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lebar=l;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>
              <a:lnSpc>
                <a:spcPts val="1400"/>
              </a:lnSpc>
              <a:defRPr/>
            </a:pPr>
            <a:endParaRPr lang="en-US" sz="1600" smtClean="0"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void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setWarna()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cout&lt;&lt;"Warna	:"&lt;&lt;warna&lt;&lt;endl;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cout&lt;&lt;"</a:t>
            </a: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 :"&lt;&lt;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panjang&lt;&lt;endl;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cout&lt;&lt;"lebar	:"&lt;&lt;lebar&lt;&lt;endl;</a:t>
            </a:r>
          </a:p>
          <a:p>
            <a:pPr>
              <a:lnSpc>
                <a:spcPts val="1400"/>
              </a:lnSpc>
              <a:defRPr/>
            </a:pPr>
            <a:r>
              <a:rPr lang="en-US" sz="1600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  <a:p>
            <a:pPr>
              <a:lnSpc>
                <a:spcPts val="1400"/>
              </a:lnSpc>
              <a:defRPr/>
            </a:pPr>
            <a:r>
              <a:rPr lang="en-US" sz="160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};</a:t>
            </a:r>
            <a:endParaRPr lang="en-US" sz="1600" dirty="0"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4876800"/>
            <a:ext cx="4362815" cy="18290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04498" tIns="52249" rIns="104498" bIns="52249">
            <a:spAutoFit/>
          </a:bodyPr>
          <a:lstStyle/>
          <a:p>
            <a:pPr>
              <a:defRPr/>
            </a:pPr>
            <a:r>
              <a:rPr lang="en-US" sz="16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SegiEmpat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sPink,sPutih,sOrange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defRPr/>
            </a:pPr>
            <a:r>
              <a:rPr lang="en-US" sz="1600" dirty="0" err="1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sPink.inisialisasi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("Pink",20,10);</a:t>
            </a:r>
          </a:p>
          <a:p>
            <a:pPr>
              <a:defRPr/>
            </a:pPr>
            <a:r>
              <a:rPr lang="en-US" sz="1600" dirty="0" err="1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sPink.setWarna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>
              <a:defRPr/>
            </a:pPr>
            <a:r>
              <a:rPr lang="en-US" sz="1600" dirty="0" err="1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sPutih.inisialisasi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("Putih",15,10);</a:t>
            </a:r>
          </a:p>
          <a:p>
            <a:pPr>
              <a:defRPr/>
            </a:pPr>
            <a:r>
              <a:rPr lang="en-US" sz="1600" dirty="0" err="1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sPutih.setWarna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();</a:t>
            </a:r>
          </a:p>
          <a:p>
            <a:pPr>
              <a:defRPr/>
            </a:pPr>
            <a:r>
              <a:rPr lang="en-US" sz="1600" dirty="0" err="1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sOrange.inisialisasi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("Orange",30,15);</a:t>
            </a:r>
          </a:p>
          <a:p>
            <a:pPr>
              <a:defRPr/>
            </a:pPr>
            <a:r>
              <a:rPr lang="en-US" sz="1600" dirty="0" err="1" smtClean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sOrange.setWarna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Definisi Kelas dan 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709235"/>
            <a:ext cx="4584029" cy="3777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04498" tIns="52249" rIns="104498" bIns="52249">
            <a:spAutoFit/>
          </a:bodyPr>
          <a:lstStyle/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class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SegiEmpat</a:t>
            </a:r>
            <a:endParaRPr lang="en-US" sz="1400" dirty="0"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private: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char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[24];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lebar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300"/>
              </a:lnSpc>
              <a:defRPr/>
            </a:pPr>
            <a:endParaRPr lang="en-US" sz="1400" dirty="0"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public: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void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inisialisasi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(char *w,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p,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l)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strcpy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, w);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=p;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lebar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=l;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}</a:t>
            </a:r>
          </a:p>
          <a:p>
            <a:pPr>
              <a:lnSpc>
                <a:spcPts val="1300"/>
              </a:lnSpc>
              <a:defRPr/>
            </a:pPr>
            <a:endParaRPr lang="en-US" sz="1400" dirty="0"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void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setWarna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()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cout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&lt;&lt;"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	:"&lt;&lt;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endl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cout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&lt;&lt;"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	:"&lt;&lt;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endl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cout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&lt;&lt;"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lebar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	:"&lt;&lt;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lebar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endl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}</a:t>
            </a:r>
          </a:p>
          <a:p>
            <a:pPr>
              <a:lnSpc>
                <a:spcPts val="13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};</a:t>
            </a:r>
            <a:endParaRPr lang="en-US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226" y="5669175"/>
            <a:ext cx="3913974" cy="3517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04498" tIns="52249" rIns="104498" bIns="52249">
            <a:spAutoFit/>
          </a:bodyPr>
          <a:lstStyle/>
          <a:p>
            <a:pPr>
              <a:defRPr/>
            </a:pPr>
            <a:r>
              <a:rPr lang="en-US" sz="16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sPink.inisialisasi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("Pink",20,10);</a:t>
            </a:r>
          </a:p>
        </p:txBody>
      </p:sp>
      <p:sp>
        <p:nvSpPr>
          <p:cNvPr id="6" name="Right Brace 5"/>
          <p:cNvSpPr/>
          <p:nvPr/>
        </p:nvSpPr>
        <p:spPr>
          <a:xfrm>
            <a:off x="2366010" y="2159000"/>
            <a:ext cx="262890" cy="69088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804160" y="2245360"/>
            <a:ext cx="2366010" cy="259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5170171" y="1986280"/>
            <a:ext cx="3889352" cy="42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b="1"/>
              <a:t>field</a:t>
            </a:r>
            <a:r>
              <a:rPr lang="en-US"/>
              <a:t>, menunjukkan atribut/property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6800" y="3124200"/>
            <a:ext cx="643890" cy="729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5608320" y="2677161"/>
            <a:ext cx="3557274" cy="107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b="1"/>
              <a:t>constructor</a:t>
            </a:r>
            <a:r>
              <a:rPr lang="en-US"/>
              <a:t>, untuk menciptakan</a:t>
            </a:r>
          </a:p>
          <a:p>
            <a:r>
              <a:rPr lang="en-US"/>
              <a:t>object (instance) baru dengan</a:t>
            </a:r>
          </a:p>
          <a:p>
            <a:r>
              <a:rPr lang="en-US"/>
              <a:t>property tertentu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09800" y="4419600"/>
            <a:ext cx="3135630" cy="71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Box 14"/>
          <p:cNvSpPr txBox="1">
            <a:spLocks noChangeArrowheads="1"/>
          </p:cNvSpPr>
          <p:nvPr/>
        </p:nvSpPr>
        <p:spPr bwMode="auto">
          <a:xfrm>
            <a:off x="5475051" y="3972561"/>
            <a:ext cx="3565097" cy="107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b="1"/>
              <a:t>methods</a:t>
            </a:r>
            <a:r>
              <a:rPr lang="en-US"/>
              <a:t> atau member functions,</a:t>
            </a:r>
          </a:p>
          <a:p>
            <a:r>
              <a:rPr lang="en-US"/>
              <a:t>mendeskripsikan behaviour atau</a:t>
            </a:r>
          </a:p>
          <a:p>
            <a:r>
              <a:rPr lang="en-US"/>
              <a:t>aktivitas yang bisa dijalankan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16200000" flipH="1">
            <a:off x="2692678" y="6013728"/>
            <a:ext cx="604520" cy="4947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TextBox 18"/>
          <p:cNvSpPr txBox="1">
            <a:spLocks noChangeArrowheads="1"/>
          </p:cNvSpPr>
          <p:nvPr/>
        </p:nvSpPr>
        <p:spPr bwMode="auto">
          <a:xfrm>
            <a:off x="3158332" y="6477001"/>
            <a:ext cx="4341270" cy="751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/>
              <a:t>memanggil constructor untuk membentuk</a:t>
            </a:r>
          </a:p>
          <a:p>
            <a:r>
              <a:rPr lang="en-US"/>
              <a:t>object baru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38260" cy="920856"/>
          </a:xfrm>
        </p:spPr>
        <p:txBody>
          <a:bodyPr/>
          <a:lstStyle/>
          <a:p>
            <a:r>
              <a:rPr lang="en-US" u="sng" dirty="0" err="1" smtClean="0"/>
              <a:t>Enkapsulasi</a:t>
            </a:r>
            <a:endParaRPr lang="en-US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9639300" cy="5129425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err="1" smtClean="0"/>
              <a:t>Enkapsulasi</a:t>
            </a:r>
            <a:r>
              <a:rPr lang="en-US" dirty="0" smtClean="0"/>
              <a:t>: </a:t>
            </a:r>
            <a:r>
              <a:rPr lang="en-US" dirty="0" err="1" smtClean="0"/>
              <a:t>lokalisasi</a:t>
            </a:r>
            <a:r>
              <a:rPr lang="en-US" dirty="0" smtClean="0"/>
              <a:t> </a:t>
            </a:r>
            <a:r>
              <a:rPr lang="en-US" dirty="0" err="1" smtClean="0"/>
              <a:t>fitur-fitur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object (fields </a:t>
            </a:r>
            <a:r>
              <a:rPr lang="en-US" dirty="0" err="1" smtClean="0"/>
              <a:t>dan</a:t>
            </a:r>
            <a:r>
              <a:rPr lang="en-US" dirty="0" smtClean="0"/>
              <a:t> methods)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object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err="1" smtClean="0"/>
              <a:t>Enkapsulasi</a:t>
            </a:r>
            <a:r>
              <a:rPr lang="en-US" dirty="0" smtClean="0"/>
              <a:t> </a:t>
            </a:r>
            <a:r>
              <a:rPr lang="en-US" dirty="0" err="1" smtClean="0"/>
              <a:t>menyembunyikan</a:t>
            </a:r>
            <a:r>
              <a:rPr lang="en-US" dirty="0" smtClean="0"/>
              <a:t> property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behaviour</a:t>
            </a:r>
            <a:r>
              <a:rPr lang="en-US" dirty="0" smtClean="0"/>
              <a:t> object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(object yang lain) </a:t>
            </a:r>
            <a:r>
              <a:rPr lang="en-US" dirty="0" smtClean="0">
                <a:sym typeface="Wingdings" pitchFamily="2" charset="2"/>
              </a:rPr>
              <a:t> object lain </a:t>
            </a:r>
            <a:r>
              <a:rPr lang="en-US" dirty="0" err="1" smtClean="0">
                <a:sym typeface="Wingdings" pitchFamily="2" charset="2"/>
              </a:rPr>
              <a:t>melihat</a:t>
            </a:r>
            <a:r>
              <a:rPr lang="en-US" dirty="0" smtClean="0">
                <a:sym typeface="Wingdings" pitchFamily="2" charset="2"/>
              </a:rPr>
              <a:t> object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“black box” </a:t>
            </a:r>
            <a:r>
              <a:rPr lang="en-US" dirty="0" err="1" smtClean="0">
                <a:sym typeface="Wingdings" pitchFamily="2" charset="2"/>
              </a:rPr>
              <a:t>saja</a:t>
            </a:r>
            <a:endParaRPr lang="en-US" dirty="0" smtClean="0">
              <a:sym typeface="Wingdings" pitchFamily="2" charset="2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 err="1" smtClean="0">
                <a:sym typeface="Wingdings" pitchFamily="2" charset="2"/>
              </a:rPr>
              <a:t>Enkapsulasi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memisahkan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publik</a:t>
            </a:r>
            <a:r>
              <a:rPr lang="en-US" dirty="0" smtClean="0">
                <a:sym typeface="Wingdings" pitchFamily="2" charset="2"/>
              </a:rPr>
              <a:t> (yang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(object lain)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privat</a:t>
            </a:r>
            <a:r>
              <a:rPr lang="en-US" dirty="0" smtClean="0">
                <a:sym typeface="Wingdings" pitchFamily="2" charset="2"/>
              </a:rPr>
              <a:t> (internal object </a:t>
            </a:r>
            <a:r>
              <a:rPr lang="en-US" dirty="0" err="1" smtClean="0">
                <a:sym typeface="Wingdings" pitchFamily="2" charset="2"/>
              </a:rPr>
              <a:t>itu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tegas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fitur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keleluasaan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independensi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internal </a:t>
            </a:r>
            <a:r>
              <a:rPr lang="en-US" dirty="0" err="1" smtClean="0">
                <a:sym typeface="Wingdings" pitchFamily="2" charset="2"/>
              </a:rPr>
              <a:t>tanpa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bergantung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publik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eksternal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berguna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menangani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persoalan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interoperabilitas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938260" cy="8446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Enkapsulasi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4584029" cy="42707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04498" tIns="52249" rIns="104498" bIns="52249">
            <a:spAutoFit/>
          </a:bodyPr>
          <a:lstStyle/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class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SegiEmpat</a:t>
            </a:r>
            <a:endParaRPr lang="en-US" sz="1400" dirty="0"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private: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char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[24];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lebar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400"/>
              </a:lnSpc>
              <a:defRPr/>
            </a:pPr>
            <a:endParaRPr lang="en-US" sz="1400" dirty="0"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public: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void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inisialisasi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(char *w,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p,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l)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strcpy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, w);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=p;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lebar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=l;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}</a:t>
            </a:r>
          </a:p>
          <a:p>
            <a:pPr>
              <a:lnSpc>
                <a:spcPts val="1400"/>
              </a:lnSpc>
              <a:defRPr/>
            </a:pPr>
            <a:endParaRPr lang="en-US" sz="1400" dirty="0">
              <a:latin typeface="Consolas" pitchFamily="49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void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setWarna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()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{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cout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&lt;&lt;"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	:"&lt;&lt;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warna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endl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cout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&lt;&lt;"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:"&lt;&lt;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panjang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endl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cout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&lt;&lt;"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lebar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	:"&lt;&lt;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lebar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&lt;&lt;</a:t>
            </a:r>
            <a:r>
              <a:rPr lang="en-US" sz="14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endl</a:t>
            </a: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    }</a:t>
            </a:r>
          </a:p>
          <a:p>
            <a:pPr>
              <a:lnSpc>
                <a:spcPts val="1400"/>
              </a:lnSpc>
              <a:defRPr/>
            </a:pPr>
            <a:r>
              <a:rPr lang="en-US" sz="14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};</a:t>
            </a:r>
          </a:p>
          <a:p>
            <a:pPr>
              <a:defRPr/>
            </a:pPr>
            <a:endParaRPr lang="en-US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71210" y="5181600"/>
            <a:ext cx="2103120" cy="103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r>
              <a:rPr lang="en-US" sz="2700" dirty="0" err="1">
                <a:solidFill>
                  <a:srgbClr val="FF0000"/>
                </a:solidFill>
              </a:rPr>
              <a:t>sPink</a:t>
            </a:r>
            <a:endParaRPr lang="en-US" sz="27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974330" y="5699760"/>
            <a:ext cx="1664970" cy="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6096000"/>
            <a:ext cx="3913974" cy="3517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104498" tIns="52249" rIns="104498" bIns="52249">
            <a:spAutoFit/>
          </a:bodyPr>
          <a:lstStyle/>
          <a:p>
            <a:pPr>
              <a:defRPr/>
            </a:pPr>
            <a:r>
              <a:rPr lang="en-US" sz="1600" dirty="0" err="1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sPink.inisialisasi</a:t>
            </a:r>
            <a:r>
              <a:rPr lang="en-US" sz="1600" dirty="0">
                <a:latin typeface="Consolas" pitchFamily="49" charset="0"/>
                <a:ea typeface="Arial Unicode MS" pitchFamily="34" charset="-128"/>
                <a:cs typeface="Arial Unicode MS" pitchFamily="34" charset="-128"/>
              </a:rPr>
              <a:t>("Pink",20,10);</a:t>
            </a:r>
          </a:p>
        </p:txBody>
      </p:sp>
      <p:pic>
        <p:nvPicPr>
          <p:cNvPr id="16391" name="Picture 9" descr="dude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4620" y="3540760"/>
            <a:ext cx="876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>
            <a:off x="6747510" y="4490720"/>
            <a:ext cx="438150" cy="51816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7974330" y="5267960"/>
            <a:ext cx="1190279" cy="382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1800" dirty="0" err="1" smtClean="0"/>
              <a:t>setWarna</a:t>
            </a:r>
            <a:r>
              <a:rPr lang="en-US" sz="1800" dirty="0" smtClean="0"/>
              <a:t>( )</a:t>
            </a:r>
            <a:endParaRPr lang="en-US" sz="1800" dirty="0"/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5638800" y="1219200"/>
            <a:ext cx="4462394" cy="195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(object lain)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sPink</a:t>
            </a:r>
            <a:endParaRPr lang="en-US" sz="2400" dirty="0"/>
          </a:p>
          <a:p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“</a:t>
            </a:r>
            <a:r>
              <a:rPr lang="en-US" sz="2400" dirty="0" err="1"/>
              <a:t>kotak</a:t>
            </a:r>
            <a:r>
              <a:rPr lang="en-US" sz="2400" dirty="0"/>
              <a:t> </a:t>
            </a:r>
            <a:r>
              <a:rPr lang="en-US" sz="2400" dirty="0" err="1"/>
              <a:t>hitam</a:t>
            </a:r>
            <a:r>
              <a:rPr lang="en-US" sz="2400" dirty="0"/>
              <a:t>” yang</a:t>
            </a:r>
          </a:p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isinya</a:t>
            </a:r>
            <a:r>
              <a:rPr lang="en-US" sz="2400" dirty="0"/>
              <a:t>, </a:t>
            </a:r>
            <a:r>
              <a:rPr lang="en-US" sz="2400" dirty="0" err="1"/>
              <a:t>kecuali</a:t>
            </a:r>
            <a:r>
              <a:rPr lang="en-US" sz="2400" dirty="0"/>
              <a:t> fields </a:t>
            </a:r>
            <a:r>
              <a:rPr lang="en-US" sz="2400" dirty="0" err="1"/>
              <a:t>dan</a:t>
            </a:r>
            <a:endParaRPr lang="en-US" sz="2400" dirty="0"/>
          </a:p>
          <a:p>
            <a:r>
              <a:rPr lang="en-US" sz="2400" dirty="0"/>
              <a:t>methods yang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dideklarasikan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endParaRPr lang="en-US" sz="2400" dirty="0"/>
          </a:p>
        </p:txBody>
      </p:sp>
      <p:sp>
        <p:nvSpPr>
          <p:cNvPr id="16395" name="TextBox 11"/>
          <p:cNvSpPr txBox="1">
            <a:spLocks noChangeArrowheads="1"/>
          </p:cNvSpPr>
          <p:nvPr/>
        </p:nvSpPr>
        <p:spPr bwMode="auto">
          <a:xfrm>
            <a:off x="5867400" y="6324600"/>
            <a:ext cx="3244303" cy="121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dirty="0"/>
              <a:t>Object lain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sPink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internal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938260" cy="1073256"/>
          </a:xfrm>
        </p:spPr>
        <p:txBody>
          <a:bodyPr/>
          <a:lstStyle/>
          <a:p>
            <a:r>
              <a:rPr lang="en-US" b="1" u="sng" dirty="0" smtClean="0"/>
              <a:t>Inheritance (</a:t>
            </a:r>
            <a:r>
              <a:rPr lang="en-US" b="1" u="sng" dirty="0" err="1" smtClean="0"/>
              <a:t>Pewarisan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Sifat</a:t>
            </a:r>
            <a:r>
              <a:rPr lang="en-US" b="1" u="sng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9639300" cy="535432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OO,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object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/</a:t>
            </a:r>
            <a:r>
              <a:rPr lang="en-US" sz="2800" dirty="0" err="1" smtClean="0"/>
              <a:t>ciri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mirip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yang lain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sebuah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kelas</a:t>
            </a:r>
            <a:r>
              <a:rPr lang="en-US" sz="2800" dirty="0" smtClean="0">
                <a:sym typeface="Wingdings" pitchFamily="2" charset="2"/>
              </a:rPr>
              <a:t> object </a:t>
            </a:r>
            <a:r>
              <a:rPr lang="en-US" sz="2800" dirty="0" err="1" smtClean="0">
                <a:sym typeface="Wingdings" pitchFamily="2" charset="2"/>
              </a:rPr>
              <a:t>dapat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didefinisikan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kelas</a:t>
            </a:r>
            <a:r>
              <a:rPr lang="en-US" sz="2800" dirty="0" smtClean="0">
                <a:sym typeface="Wingdings" pitchFamily="2" charset="2"/>
              </a:rPr>
              <a:t> yang lain</a:t>
            </a:r>
          </a:p>
          <a:p>
            <a:pPr lvl="1">
              <a:defRPr/>
            </a:pPr>
            <a:r>
              <a:rPr lang="en-US" sz="2800" dirty="0" err="1" smtClean="0">
                <a:sym typeface="Wingdings" pitchFamily="2" charset="2"/>
              </a:rPr>
              <a:t>Kemiripan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ini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membentuk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hubungan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sifat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bersifat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hirarkis</a:t>
            </a:r>
            <a:endParaRPr lang="en-US" sz="2800" dirty="0" smtClean="0">
              <a:sym typeface="Wingdings" pitchFamily="2" charset="2"/>
            </a:endParaRPr>
          </a:p>
          <a:p>
            <a:pPr lvl="1">
              <a:defRPr/>
            </a:pPr>
            <a:r>
              <a:rPr lang="en-US" sz="2800" dirty="0" smtClean="0">
                <a:sym typeface="Wingdings" pitchFamily="2" charset="2"/>
              </a:rPr>
              <a:t>“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penyergap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adalah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sebuah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terbang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dilengkapi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persenjataan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dapat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terbang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melebihi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kecepatan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suara</a:t>
            </a:r>
            <a:r>
              <a:rPr lang="en-US" sz="2800" dirty="0" smtClean="0">
                <a:sym typeface="Wingdings" pitchFamily="2" charset="2"/>
              </a:rPr>
              <a:t>”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2800" dirty="0" smtClean="0">
                <a:sym typeface="Wingdings" pitchFamily="2" charset="2"/>
              </a:rPr>
              <a:t>“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penyergap</a:t>
            </a:r>
            <a:r>
              <a:rPr lang="en-US" sz="2800" dirty="0" smtClean="0">
                <a:sym typeface="Wingdings" pitchFamily="2" charset="2"/>
              </a:rPr>
              <a:t>” </a:t>
            </a:r>
            <a:r>
              <a:rPr lang="en-US" sz="2800" dirty="0" err="1" smtClean="0">
                <a:sym typeface="Wingdings" pitchFamily="2" charset="2"/>
              </a:rPr>
              <a:t>memiliki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ciri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sama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“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terbang</a:t>
            </a:r>
            <a:r>
              <a:rPr lang="en-US" sz="2800" dirty="0" smtClean="0">
                <a:sym typeface="Wingdings" pitchFamily="2" charset="2"/>
              </a:rPr>
              <a:t>”  “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penyergap</a:t>
            </a:r>
            <a:r>
              <a:rPr lang="en-US" sz="2800" dirty="0" smtClean="0">
                <a:sym typeface="Wingdings" pitchFamily="2" charset="2"/>
              </a:rPr>
              <a:t>” </a:t>
            </a:r>
            <a:r>
              <a:rPr lang="en-US" sz="2800" dirty="0" err="1" smtClean="0">
                <a:sym typeface="Wingdings" pitchFamily="2" charset="2"/>
              </a:rPr>
              <a:t>mewarisi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sifat</a:t>
            </a:r>
            <a:r>
              <a:rPr lang="en-US" sz="2800" dirty="0" smtClean="0">
                <a:sym typeface="Wingdings" pitchFamily="2" charset="2"/>
              </a:rPr>
              <a:t> “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terbang</a:t>
            </a:r>
            <a:r>
              <a:rPr lang="en-US" sz="2800" dirty="0" smtClean="0">
                <a:sym typeface="Wingdings" pitchFamily="2" charset="2"/>
              </a:rPr>
              <a:t>”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2800" dirty="0" smtClean="0">
                <a:sym typeface="Wingdings" pitchFamily="2" charset="2"/>
              </a:rPr>
              <a:t>“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penyergap</a:t>
            </a:r>
            <a:r>
              <a:rPr lang="en-US" sz="2800" dirty="0" smtClean="0">
                <a:sym typeface="Wingdings" pitchFamily="2" charset="2"/>
              </a:rPr>
              <a:t>” </a:t>
            </a:r>
            <a:r>
              <a:rPr lang="en-US" sz="2800" dirty="0" err="1" smtClean="0">
                <a:sym typeface="Wingdings" pitchFamily="2" charset="2"/>
              </a:rPr>
              <a:t>memiliki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ciri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lebih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khusus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dibandingkan</a:t>
            </a:r>
            <a:r>
              <a:rPr lang="en-US" sz="2800" dirty="0" smtClean="0">
                <a:sym typeface="Wingdings" pitchFamily="2" charset="2"/>
              </a:rPr>
              <a:t> “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terbang</a:t>
            </a:r>
            <a:r>
              <a:rPr lang="en-US" sz="2800" dirty="0" smtClean="0">
                <a:sym typeface="Wingdings" pitchFamily="2" charset="2"/>
              </a:rPr>
              <a:t>”  “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penyergap</a:t>
            </a:r>
            <a:r>
              <a:rPr lang="en-US" sz="2800" dirty="0" smtClean="0">
                <a:sym typeface="Wingdings" pitchFamily="2" charset="2"/>
              </a:rPr>
              <a:t>” </a:t>
            </a:r>
            <a:r>
              <a:rPr lang="en-US" sz="2800" dirty="0" err="1" smtClean="0">
                <a:sym typeface="Wingdings" pitchFamily="2" charset="2"/>
              </a:rPr>
              <a:t>adalah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="1" dirty="0" smtClean="0">
                <a:sym typeface="Wingdings" pitchFamily="2" charset="2"/>
              </a:rPr>
              <a:t>subclass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“</a:t>
            </a:r>
            <a:r>
              <a:rPr lang="en-US" sz="2800" dirty="0" err="1" smtClean="0">
                <a:sym typeface="Wingdings" pitchFamily="2" charset="2"/>
              </a:rPr>
              <a:t>pesawat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terbang</a:t>
            </a:r>
            <a:r>
              <a:rPr lang="en-US" sz="2800" dirty="0" smtClean="0">
                <a:sym typeface="Wingdings" pitchFamily="2" charset="2"/>
              </a:rPr>
              <a:t>”</a:t>
            </a:r>
          </a:p>
          <a:p>
            <a:pPr lvl="1">
              <a:defRPr/>
            </a:pP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OOP, </a:t>
            </a:r>
            <a:r>
              <a:rPr lang="en-US" sz="2800" dirty="0" err="1" smtClean="0">
                <a:sym typeface="Wingdings" pitchFamily="2" charset="2"/>
              </a:rPr>
              <a:t>hubungan</a:t>
            </a:r>
            <a:r>
              <a:rPr lang="en-US" sz="2800" dirty="0" smtClean="0">
                <a:sym typeface="Wingdings" pitchFamily="2" charset="2"/>
              </a:rPr>
              <a:t> inheritance (</a:t>
            </a:r>
            <a:r>
              <a:rPr lang="en-US" sz="2800" dirty="0" err="1" smtClean="0">
                <a:sym typeface="Wingdings" pitchFamily="2" charset="2"/>
              </a:rPr>
              <a:t>pewarisan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sifat</a:t>
            </a:r>
            <a:r>
              <a:rPr lang="en-US" sz="2800" dirty="0" smtClean="0">
                <a:sym typeface="Wingdings" pitchFamily="2" charset="2"/>
              </a:rPr>
              <a:t>) </a:t>
            </a:r>
            <a:r>
              <a:rPr lang="en-US" sz="2800" dirty="0" err="1" smtClean="0">
                <a:sym typeface="Wingdings" pitchFamily="2" charset="2"/>
              </a:rPr>
              <a:t>ini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diimplementasikan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melalui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definisi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kelas</a:t>
            </a:r>
            <a:r>
              <a:rPr lang="en-US" sz="2800" dirty="0" smtClean="0">
                <a:sym typeface="Wingdings" pitchFamily="2" charset="2"/>
              </a:rPr>
              <a:t>: </a:t>
            </a:r>
            <a:r>
              <a:rPr lang="en-US" sz="2800" dirty="0" err="1" smtClean="0">
                <a:sym typeface="Wingdings" pitchFamily="2" charset="2"/>
              </a:rPr>
              <a:t>sebuah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kelas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dapat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didefinisikan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kelas</a:t>
            </a:r>
            <a:r>
              <a:rPr lang="en-US" sz="2800" dirty="0" smtClean="0">
                <a:sym typeface="Wingdings" pitchFamily="2" charset="2"/>
              </a:rPr>
              <a:t> yang 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Inheritance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840230" y="1583267"/>
            <a:ext cx="6221730" cy="5700133"/>
            <a:chOff x="1840230" y="1583267"/>
            <a:chExt cx="6221730" cy="5700133"/>
          </a:xfrm>
        </p:grpSpPr>
        <p:sp>
          <p:nvSpPr>
            <p:cNvPr id="6" name="Freeform 5"/>
            <p:cNvSpPr/>
            <p:nvPr/>
          </p:nvSpPr>
          <p:spPr>
            <a:xfrm>
              <a:off x="4637087" y="1583267"/>
              <a:ext cx="1628458" cy="1007533"/>
            </a:xfrm>
            <a:custGeom>
              <a:avLst/>
              <a:gdLst>
                <a:gd name="connsiteX0" fmla="*/ 148855 w 1417070"/>
                <a:gd name="connsiteY0" fmla="*/ 269239 h 889609"/>
                <a:gd name="connsiteX1" fmla="*/ 116958 w 1417070"/>
                <a:gd name="connsiteY1" fmla="*/ 279871 h 889609"/>
                <a:gd name="connsiteX2" fmla="*/ 0 w 1417070"/>
                <a:gd name="connsiteY2" fmla="*/ 428727 h 889609"/>
                <a:gd name="connsiteX3" fmla="*/ 10632 w 1417070"/>
                <a:gd name="connsiteY3" fmla="*/ 492523 h 889609"/>
                <a:gd name="connsiteX4" fmla="*/ 74428 w 1417070"/>
                <a:gd name="connsiteY4" fmla="*/ 524420 h 889609"/>
                <a:gd name="connsiteX5" fmla="*/ 116958 w 1417070"/>
                <a:gd name="connsiteY5" fmla="*/ 577583 h 889609"/>
                <a:gd name="connsiteX6" fmla="*/ 148855 w 1417070"/>
                <a:gd name="connsiteY6" fmla="*/ 726439 h 889609"/>
                <a:gd name="connsiteX7" fmla="*/ 233916 w 1417070"/>
                <a:gd name="connsiteY7" fmla="*/ 758336 h 889609"/>
                <a:gd name="connsiteX8" fmla="*/ 404037 w 1417070"/>
                <a:gd name="connsiteY8" fmla="*/ 747704 h 889609"/>
                <a:gd name="connsiteX9" fmla="*/ 435935 w 1417070"/>
                <a:gd name="connsiteY9" fmla="*/ 737071 h 889609"/>
                <a:gd name="connsiteX10" fmla="*/ 595423 w 1417070"/>
                <a:gd name="connsiteY10" fmla="*/ 758336 h 889609"/>
                <a:gd name="connsiteX11" fmla="*/ 659218 w 1417070"/>
                <a:gd name="connsiteY11" fmla="*/ 790234 h 889609"/>
                <a:gd name="connsiteX12" fmla="*/ 776176 w 1417070"/>
                <a:gd name="connsiteY12" fmla="*/ 875295 h 889609"/>
                <a:gd name="connsiteX13" fmla="*/ 988828 w 1417070"/>
                <a:gd name="connsiteY13" fmla="*/ 854030 h 889609"/>
                <a:gd name="connsiteX14" fmla="*/ 1020725 w 1417070"/>
                <a:gd name="connsiteY14" fmla="*/ 832764 h 889609"/>
                <a:gd name="connsiteX15" fmla="*/ 1084521 w 1417070"/>
                <a:gd name="connsiteY15" fmla="*/ 800867 h 889609"/>
                <a:gd name="connsiteX16" fmla="*/ 1137683 w 1417070"/>
                <a:gd name="connsiteY16" fmla="*/ 737071 h 889609"/>
                <a:gd name="connsiteX17" fmla="*/ 1180214 w 1417070"/>
                <a:gd name="connsiteY17" fmla="*/ 652011 h 889609"/>
                <a:gd name="connsiteX18" fmla="*/ 1360967 w 1417070"/>
                <a:gd name="connsiteY18" fmla="*/ 641378 h 889609"/>
                <a:gd name="connsiteX19" fmla="*/ 1392865 w 1417070"/>
                <a:gd name="connsiteY19" fmla="*/ 598848 h 889609"/>
                <a:gd name="connsiteX20" fmla="*/ 1414130 w 1417070"/>
                <a:gd name="connsiteY20" fmla="*/ 513788 h 889609"/>
                <a:gd name="connsiteX21" fmla="*/ 1403497 w 1417070"/>
                <a:gd name="connsiteY21" fmla="*/ 322402 h 889609"/>
                <a:gd name="connsiteX22" fmla="*/ 1360967 w 1417070"/>
                <a:gd name="connsiteY22" fmla="*/ 269239 h 889609"/>
                <a:gd name="connsiteX23" fmla="*/ 1339702 w 1417070"/>
                <a:gd name="connsiteY23" fmla="*/ 237341 h 889609"/>
                <a:gd name="connsiteX24" fmla="*/ 1222744 w 1417070"/>
                <a:gd name="connsiteY24" fmla="*/ 173546 h 889609"/>
                <a:gd name="connsiteX25" fmla="*/ 1158948 w 1417070"/>
                <a:gd name="connsiteY25" fmla="*/ 162913 h 889609"/>
                <a:gd name="connsiteX26" fmla="*/ 978195 w 1417070"/>
                <a:gd name="connsiteY26" fmla="*/ 184178 h 889609"/>
                <a:gd name="connsiteX27" fmla="*/ 946297 w 1417070"/>
                <a:gd name="connsiteY27" fmla="*/ 194811 h 889609"/>
                <a:gd name="connsiteX28" fmla="*/ 882502 w 1417070"/>
                <a:gd name="connsiteY28" fmla="*/ 184178 h 889609"/>
                <a:gd name="connsiteX29" fmla="*/ 829339 w 1417070"/>
                <a:gd name="connsiteY29" fmla="*/ 141648 h 889609"/>
                <a:gd name="connsiteX30" fmla="*/ 797441 w 1417070"/>
                <a:gd name="connsiteY30" fmla="*/ 109750 h 889609"/>
                <a:gd name="connsiteX31" fmla="*/ 765544 w 1417070"/>
                <a:gd name="connsiteY31" fmla="*/ 88485 h 889609"/>
                <a:gd name="connsiteX32" fmla="*/ 733646 w 1417070"/>
                <a:gd name="connsiteY32" fmla="*/ 56588 h 889609"/>
                <a:gd name="connsiteX33" fmla="*/ 669851 w 1417070"/>
                <a:gd name="connsiteY33" fmla="*/ 35323 h 889609"/>
                <a:gd name="connsiteX34" fmla="*/ 563525 w 1417070"/>
                <a:gd name="connsiteY34" fmla="*/ 3425 h 889609"/>
                <a:gd name="connsiteX35" fmla="*/ 382772 w 1417070"/>
                <a:gd name="connsiteY35" fmla="*/ 14057 h 889609"/>
                <a:gd name="connsiteX36" fmla="*/ 318976 w 1417070"/>
                <a:gd name="connsiteY36" fmla="*/ 88485 h 889609"/>
                <a:gd name="connsiteX37" fmla="*/ 244548 w 1417070"/>
                <a:gd name="connsiteY37" fmla="*/ 131016 h 889609"/>
                <a:gd name="connsiteX38" fmla="*/ 180753 w 1417070"/>
                <a:gd name="connsiteY38" fmla="*/ 162913 h 889609"/>
                <a:gd name="connsiteX39" fmla="*/ 170121 w 1417070"/>
                <a:gd name="connsiteY39" fmla="*/ 194811 h 889609"/>
                <a:gd name="connsiteX40" fmla="*/ 159488 w 1417070"/>
                <a:gd name="connsiteY40" fmla="*/ 247974 h 889609"/>
                <a:gd name="connsiteX41" fmla="*/ 148855 w 1417070"/>
                <a:gd name="connsiteY41" fmla="*/ 269239 h 889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417070" h="889609">
                  <a:moveTo>
                    <a:pt x="148855" y="269239"/>
                  </a:moveTo>
                  <a:cubicBezTo>
                    <a:pt x="141767" y="274555"/>
                    <a:pt x="125220" y="272298"/>
                    <a:pt x="116958" y="279871"/>
                  </a:cubicBezTo>
                  <a:cubicBezTo>
                    <a:pt x="29741" y="359820"/>
                    <a:pt x="36247" y="356233"/>
                    <a:pt x="0" y="428727"/>
                  </a:cubicBezTo>
                  <a:cubicBezTo>
                    <a:pt x="3544" y="449992"/>
                    <a:pt x="991" y="473240"/>
                    <a:pt x="10632" y="492523"/>
                  </a:cubicBezTo>
                  <a:cubicBezTo>
                    <a:pt x="18877" y="509013"/>
                    <a:pt x="59331" y="519388"/>
                    <a:pt x="74428" y="524420"/>
                  </a:cubicBezTo>
                  <a:cubicBezTo>
                    <a:pt x="88605" y="542141"/>
                    <a:pt x="110189" y="555922"/>
                    <a:pt x="116958" y="577583"/>
                  </a:cubicBezTo>
                  <a:cubicBezTo>
                    <a:pt x="130513" y="620959"/>
                    <a:pt x="105299" y="690143"/>
                    <a:pt x="148855" y="726439"/>
                  </a:cubicBezTo>
                  <a:cubicBezTo>
                    <a:pt x="172684" y="746296"/>
                    <a:pt x="205301" y="751183"/>
                    <a:pt x="233916" y="758336"/>
                  </a:cubicBezTo>
                  <a:cubicBezTo>
                    <a:pt x="290623" y="754792"/>
                    <a:pt x="347532" y="753652"/>
                    <a:pt x="404037" y="747704"/>
                  </a:cubicBezTo>
                  <a:cubicBezTo>
                    <a:pt x="415183" y="746531"/>
                    <a:pt x="424744" y="736449"/>
                    <a:pt x="435935" y="737071"/>
                  </a:cubicBezTo>
                  <a:cubicBezTo>
                    <a:pt x="489486" y="740046"/>
                    <a:pt x="542260" y="751248"/>
                    <a:pt x="595423" y="758336"/>
                  </a:cubicBezTo>
                  <a:cubicBezTo>
                    <a:pt x="616688" y="768969"/>
                    <a:pt x="640198" y="775969"/>
                    <a:pt x="659218" y="790234"/>
                  </a:cubicBezTo>
                  <a:cubicBezTo>
                    <a:pt x="791716" y="889609"/>
                    <a:pt x="660055" y="828846"/>
                    <a:pt x="776176" y="875295"/>
                  </a:cubicBezTo>
                  <a:cubicBezTo>
                    <a:pt x="847060" y="868207"/>
                    <a:pt x="918644" y="866236"/>
                    <a:pt x="988828" y="854030"/>
                  </a:cubicBezTo>
                  <a:cubicBezTo>
                    <a:pt x="1001418" y="851840"/>
                    <a:pt x="1009554" y="838970"/>
                    <a:pt x="1020725" y="832764"/>
                  </a:cubicBezTo>
                  <a:cubicBezTo>
                    <a:pt x="1041508" y="821218"/>
                    <a:pt x="1063256" y="811499"/>
                    <a:pt x="1084521" y="800867"/>
                  </a:cubicBezTo>
                  <a:cubicBezTo>
                    <a:pt x="1099327" y="786061"/>
                    <a:pt x="1130281" y="759275"/>
                    <a:pt x="1137683" y="737071"/>
                  </a:cubicBezTo>
                  <a:cubicBezTo>
                    <a:pt x="1148579" y="704384"/>
                    <a:pt x="1131468" y="659323"/>
                    <a:pt x="1180214" y="652011"/>
                  </a:cubicBezTo>
                  <a:cubicBezTo>
                    <a:pt x="1239901" y="643058"/>
                    <a:pt x="1300716" y="644922"/>
                    <a:pt x="1360967" y="641378"/>
                  </a:cubicBezTo>
                  <a:cubicBezTo>
                    <a:pt x="1371600" y="627201"/>
                    <a:pt x="1384073" y="614234"/>
                    <a:pt x="1392865" y="598848"/>
                  </a:cubicBezTo>
                  <a:cubicBezTo>
                    <a:pt x="1402923" y="581247"/>
                    <a:pt x="1411439" y="527244"/>
                    <a:pt x="1414130" y="513788"/>
                  </a:cubicBezTo>
                  <a:cubicBezTo>
                    <a:pt x="1410586" y="449993"/>
                    <a:pt x="1417070" y="384837"/>
                    <a:pt x="1403497" y="322402"/>
                  </a:cubicBezTo>
                  <a:cubicBezTo>
                    <a:pt x="1398676" y="300226"/>
                    <a:pt x="1374583" y="287394"/>
                    <a:pt x="1360967" y="269239"/>
                  </a:cubicBezTo>
                  <a:cubicBezTo>
                    <a:pt x="1353300" y="259016"/>
                    <a:pt x="1349319" y="245756"/>
                    <a:pt x="1339702" y="237341"/>
                  </a:cubicBezTo>
                  <a:cubicBezTo>
                    <a:pt x="1309345" y="210778"/>
                    <a:pt x="1262806" y="184472"/>
                    <a:pt x="1222744" y="173546"/>
                  </a:cubicBezTo>
                  <a:cubicBezTo>
                    <a:pt x="1201945" y="167874"/>
                    <a:pt x="1180213" y="166457"/>
                    <a:pt x="1158948" y="162913"/>
                  </a:cubicBezTo>
                  <a:cubicBezTo>
                    <a:pt x="1098697" y="170001"/>
                    <a:pt x="1038190" y="175179"/>
                    <a:pt x="978195" y="184178"/>
                  </a:cubicBezTo>
                  <a:cubicBezTo>
                    <a:pt x="967111" y="185841"/>
                    <a:pt x="957505" y="194811"/>
                    <a:pt x="946297" y="194811"/>
                  </a:cubicBezTo>
                  <a:cubicBezTo>
                    <a:pt x="924739" y="194811"/>
                    <a:pt x="903767" y="187722"/>
                    <a:pt x="882502" y="184178"/>
                  </a:cubicBezTo>
                  <a:cubicBezTo>
                    <a:pt x="864781" y="170001"/>
                    <a:pt x="846418" y="156592"/>
                    <a:pt x="829339" y="141648"/>
                  </a:cubicBezTo>
                  <a:cubicBezTo>
                    <a:pt x="818023" y="131746"/>
                    <a:pt x="808993" y="119376"/>
                    <a:pt x="797441" y="109750"/>
                  </a:cubicBezTo>
                  <a:cubicBezTo>
                    <a:pt x="787624" y="101569"/>
                    <a:pt x="775361" y="96666"/>
                    <a:pt x="765544" y="88485"/>
                  </a:cubicBezTo>
                  <a:cubicBezTo>
                    <a:pt x="753992" y="78859"/>
                    <a:pt x="746790" y="63890"/>
                    <a:pt x="733646" y="56588"/>
                  </a:cubicBezTo>
                  <a:cubicBezTo>
                    <a:pt x="714051" y="45702"/>
                    <a:pt x="690663" y="43648"/>
                    <a:pt x="669851" y="35323"/>
                  </a:cubicBezTo>
                  <a:cubicBezTo>
                    <a:pt x="581546" y="0"/>
                    <a:pt x="678989" y="22668"/>
                    <a:pt x="563525" y="3425"/>
                  </a:cubicBezTo>
                  <a:cubicBezTo>
                    <a:pt x="503274" y="6969"/>
                    <a:pt x="441955" y="2220"/>
                    <a:pt x="382772" y="14057"/>
                  </a:cubicBezTo>
                  <a:cubicBezTo>
                    <a:pt x="368305" y="16950"/>
                    <a:pt x="324586" y="82875"/>
                    <a:pt x="318976" y="88485"/>
                  </a:cubicBezTo>
                  <a:cubicBezTo>
                    <a:pt x="267555" y="139906"/>
                    <a:pt x="293210" y="106685"/>
                    <a:pt x="244548" y="131016"/>
                  </a:cubicBezTo>
                  <a:cubicBezTo>
                    <a:pt x="162110" y="172236"/>
                    <a:pt x="260923" y="136191"/>
                    <a:pt x="180753" y="162913"/>
                  </a:cubicBezTo>
                  <a:cubicBezTo>
                    <a:pt x="177209" y="173546"/>
                    <a:pt x="172839" y="183938"/>
                    <a:pt x="170121" y="194811"/>
                  </a:cubicBezTo>
                  <a:cubicBezTo>
                    <a:pt x="165738" y="212343"/>
                    <a:pt x="168454" y="232283"/>
                    <a:pt x="159488" y="247974"/>
                  </a:cubicBezTo>
                  <a:cubicBezTo>
                    <a:pt x="153148" y="259069"/>
                    <a:pt x="155943" y="263923"/>
                    <a:pt x="148855" y="269239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8436" name="TextBox 6"/>
            <p:cNvSpPr txBox="1">
              <a:spLocks noChangeArrowheads="1"/>
            </p:cNvSpPr>
            <p:nvPr/>
          </p:nvSpPr>
          <p:spPr bwMode="auto">
            <a:xfrm>
              <a:off x="4967526" y="1899920"/>
              <a:ext cx="1172839" cy="47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r>
                <a:rPr lang="en-US" sz="2400" dirty="0"/>
                <a:t>“</a:t>
              </a:r>
              <a:r>
                <a:rPr lang="en-US" sz="2400" dirty="0" err="1"/>
                <a:t>bentuk</a:t>
              </a:r>
              <a:r>
                <a:rPr lang="en-US" sz="2400" dirty="0"/>
                <a:t>”</a:t>
              </a:r>
            </a:p>
          </p:txBody>
        </p:sp>
        <p:sp>
          <p:nvSpPr>
            <p:cNvPr id="10" name="Freeform 9"/>
            <p:cNvSpPr/>
            <p:nvPr/>
          </p:nvSpPr>
          <p:spPr>
            <a:xfrm rot="14019059">
              <a:off x="2830540" y="2968334"/>
              <a:ext cx="1228830" cy="1405731"/>
            </a:xfrm>
            <a:custGeom>
              <a:avLst/>
              <a:gdLst>
                <a:gd name="connsiteX0" fmla="*/ 276446 w 1084521"/>
                <a:gd name="connsiteY0" fmla="*/ 499730 h 1222744"/>
                <a:gd name="connsiteX1" fmla="*/ 0 w 1084521"/>
                <a:gd name="connsiteY1" fmla="*/ 1041991 h 1222744"/>
                <a:gd name="connsiteX2" fmla="*/ 499730 w 1084521"/>
                <a:gd name="connsiteY2" fmla="*/ 1222744 h 1222744"/>
                <a:gd name="connsiteX3" fmla="*/ 1084521 w 1084521"/>
                <a:gd name="connsiteY3" fmla="*/ 744279 h 1222744"/>
                <a:gd name="connsiteX4" fmla="*/ 893135 w 1084521"/>
                <a:gd name="connsiteY4" fmla="*/ 0 h 1222744"/>
                <a:gd name="connsiteX5" fmla="*/ 276446 w 1084521"/>
                <a:gd name="connsiteY5" fmla="*/ 499730 h 122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84521" h="1222744">
                  <a:moveTo>
                    <a:pt x="276446" y="499730"/>
                  </a:moveTo>
                  <a:lnTo>
                    <a:pt x="0" y="1041991"/>
                  </a:lnTo>
                  <a:lnTo>
                    <a:pt x="499730" y="1222744"/>
                  </a:lnTo>
                  <a:lnTo>
                    <a:pt x="1084521" y="744279"/>
                  </a:lnTo>
                  <a:lnTo>
                    <a:pt x="893135" y="0"/>
                  </a:lnTo>
                  <a:lnTo>
                    <a:pt x="276446" y="49973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8438" name="TextBox 10"/>
            <p:cNvSpPr txBox="1">
              <a:spLocks noChangeArrowheads="1"/>
            </p:cNvSpPr>
            <p:nvPr/>
          </p:nvSpPr>
          <p:spPr bwMode="auto">
            <a:xfrm>
              <a:off x="3015933" y="3368040"/>
              <a:ext cx="1047805" cy="47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r>
                <a:rPr lang="en-US" sz="2400" dirty="0" err="1"/>
                <a:t>poligon</a:t>
              </a:r>
              <a:endParaRPr lang="en-US" sz="2400" dirty="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1840230" y="4836160"/>
              <a:ext cx="1051560" cy="863600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05200" y="4836160"/>
              <a:ext cx="1226820" cy="7772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92830" y="6304280"/>
              <a:ext cx="1051560" cy="94996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5" name="Oval 14"/>
            <p:cNvSpPr/>
            <p:nvPr/>
          </p:nvSpPr>
          <p:spPr>
            <a:xfrm>
              <a:off x="6484620" y="3108960"/>
              <a:ext cx="1577340" cy="77724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6" name="Oval 15"/>
            <p:cNvSpPr/>
            <p:nvPr/>
          </p:nvSpPr>
          <p:spPr>
            <a:xfrm>
              <a:off x="6922770" y="4749800"/>
              <a:ext cx="876300" cy="7772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18444" name="TextBox 16"/>
            <p:cNvSpPr txBox="1">
              <a:spLocks noChangeArrowheads="1"/>
            </p:cNvSpPr>
            <p:nvPr/>
          </p:nvSpPr>
          <p:spPr bwMode="auto">
            <a:xfrm>
              <a:off x="6922770" y="3281680"/>
              <a:ext cx="791324" cy="47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r>
                <a:rPr lang="en-US" sz="2400" dirty="0" err="1"/>
                <a:t>ellips</a:t>
              </a:r>
              <a:endParaRPr lang="en-US" sz="2400" dirty="0"/>
            </a:p>
          </p:txBody>
        </p:sp>
        <p:sp>
          <p:nvSpPr>
            <p:cNvPr id="18445" name="TextBox 17"/>
            <p:cNvSpPr txBox="1">
              <a:spLocks noChangeArrowheads="1"/>
            </p:cNvSpPr>
            <p:nvPr/>
          </p:nvSpPr>
          <p:spPr bwMode="auto">
            <a:xfrm>
              <a:off x="6774895" y="5527040"/>
              <a:ext cx="1230547" cy="47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r>
                <a:rPr lang="en-US" sz="2400" dirty="0" err="1"/>
                <a:t>lingkaran</a:t>
              </a:r>
              <a:endParaRPr lang="en-US" sz="2400" dirty="0"/>
            </a:p>
          </p:txBody>
        </p:sp>
        <p:sp>
          <p:nvSpPr>
            <p:cNvPr id="18446" name="TextBox 18"/>
            <p:cNvSpPr txBox="1">
              <a:spLocks noChangeArrowheads="1"/>
            </p:cNvSpPr>
            <p:nvPr/>
          </p:nvSpPr>
          <p:spPr bwMode="auto">
            <a:xfrm>
              <a:off x="3581400" y="4800600"/>
              <a:ext cx="1057423" cy="844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r>
                <a:rPr lang="en-US" sz="2400" dirty="0" err="1"/>
                <a:t>persegi</a:t>
              </a:r>
              <a:endParaRPr lang="en-US" sz="2400" dirty="0"/>
            </a:p>
            <a:p>
              <a:r>
                <a:rPr lang="en-US" sz="2400" dirty="0" err="1"/>
                <a:t>panjang</a:t>
              </a:r>
              <a:endParaRPr lang="en-US" sz="2400" dirty="0"/>
            </a:p>
          </p:txBody>
        </p:sp>
        <p:sp>
          <p:nvSpPr>
            <p:cNvPr id="18447" name="TextBox 19"/>
            <p:cNvSpPr txBox="1">
              <a:spLocks noChangeArrowheads="1"/>
            </p:cNvSpPr>
            <p:nvPr/>
          </p:nvSpPr>
          <p:spPr bwMode="auto">
            <a:xfrm>
              <a:off x="1854835" y="5699760"/>
              <a:ext cx="1037930" cy="47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r>
                <a:rPr lang="en-US" sz="2400" dirty="0" err="1"/>
                <a:t>segitiga</a:t>
              </a:r>
              <a:endParaRPr lang="en-US" sz="2400" dirty="0"/>
            </a:p>
          </p:txBody>
        </p:sp>
        <p:sp>
          <p:nvSpPr>
            <p:cNvPr id="18448" name="TextBox 20"/>
            <p:cNvSpPr txBox="1">
              <a:spLocks noChangeArrowheads="1"/>
            </p:cNvSpPr>
            <p:nvPr/>
          </p:nvSpPr>
          <p:spPr bwMode="auto">
            <a:xfrm>
              <a:off x="3592830" y="6439218"/>
              <a:ext cx="1051560" cy="844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 algn="ctr"/>
              <a:r>
                <a:rPr lang="en-US" sz="2400" dirty="0" err="1"/>
                <a:t>bujur</a:t>
              </a:r>
              <a:endParaRPr lang="en-US" sz="2400" dirty="0"/>
            </a:p>
            <a:p>
              <a:pPr algn="ctr"/>
              <a:r>
                <a:rPr lang="en-US" sz="2400" dirty="0" err="1"/>
                <a:t>sangkar</a:t>
              </a:r>
              <a:endParaRPr lang="en-US" sz="2400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3855720" y="2418080"/>
              <a:ext cx="876300" cy="69088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548890" y="4226560"/>
              <a:ext cx="1036320" cy="7010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V="1">
              <a:off x="3729355" y="4272915"/>
              <a:ext cx="690880" cy="26289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3859531" y="5958814"/>
              <a:ext cx="518160" cy="3651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>
              <a:off x="6046470" y="2418080"/>
              <a:ext cx="876300" cy="60452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7016393" y="4317087"/>
              <a:ext cx="690880" cy="182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938260" cy="99705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Inheritance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9639300" cy="552704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pohon</a:t>
            </a:r>
            <a:r>
              <a:rPr lang="en-US" sz="3200" dirty="0" smtClean="0"/>
              <a:t> </a:t>
            </a:r>
            <a:r>
              <a:rPr lang="en-US" sz="3200" dirty="0" err="1" smtClean="0"/>
              <a:t>hirarki</a:t>
            </a:r>
            <a:r>
              <a:rPr lang="en-US" sz="3200" dirty="0" smtClean="0"/>
              <a:t> inheritance,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subclass </a:t>
            </a:r>
            <a:r>
              <a:rPr lang="en-US" sz="3200" dirty="0" err="1" smtClean="0"/>
              <a:t>mewujudkan</a:t>
            </a:r>
            <a:r>
              <a:rPr lang="en-US" sz="3200" dirty="0" smtClean="0"/>
              <a:t> </a:t>
            </a:r>
            <a:r>
              <a:rPr lang="en-US" sz="3200" dirty="0" err="1" smtClean="0"/>
              <a:t>abstraksi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spesifik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superclassnya</a:t>
            </a:r>
            <a:r>
              <a:rPr lang="en-US" sz="3200" dirty="0" smtClean="0"/>
              <a:t>: subclass = </a:t>
            </a:r>
            <a:r>
              <a:rPr lang="en-US" sz="3200" dirty="0" err="1" smtClean="0"/>
              <a:t>superclass</a:t>
            </a:r>
            <a:r>
              <a:rPr lang="en-US" sz="3200" dirty="0" smtClean="0"/>
              <a:t> + (</a:t>
            </a:r>
            <a:r>
              <a:rPr lang="en-US" sz="3200" dirty="0" err="1" smtClean="0"/>
              <a:t>fitur-fitur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Subclass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menambahkan</a:t>
            </a:r>
            <a:r>
              <a:rPr lang="en-US" sz="3200" dirty="0" smtClean="0"/>
              <a:t> fields </a:t>
            </a:r>
            <a:r>
              <a:rPr lang="en-US" sz="3200" dirty="0" err="1" smtClean="0"/>
              <a:t>dan</a:t>
            </a:r>
            <a:r>
              <a:rPr lang="en-US" sz="3200" dirty="0" smtClean="0"/>
              <a:t> methods </a:t>
            </a:r>
            <a:r>
              <a:rPr lang="en-US" sz="3200" dirty="0" err="1" smtClean="0"/>
              <a:t>baru</a:t>
            </a:r>
            <a:endParaRPr lang="en-US" sz="3200" dirty="0" smtClean="0"/>
          </a:p>
          <a:p>
            <a:pPr lvl="1"/>
            <a:r>
              <a:rPr lang="en-US" sz="3200" dirty="0" smtClean="0"/>
              <a:t>Subclass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mengambil</a:t>
            </a:r>
            <a:r>
              <a:rPr lang="en-US" sz="3200" dirty="0" smtClean="0"/>
              <a:t> </a:t>
            </a:r>
            <a:r>
              <a:rPr lang="en-US" sz="3200" dirty="0" err="1" smtClean="0"/>
              <a:t>alih</a:t>
            </a:r>
            <a:r>
              <a:rPr lang="en-US" sz="3200" dirty="0" smtClean="0"/>
              <a:t> </a:t>
            </a:r>
            <a:r>
              <a:rPr lang="en-US" sz="3200" i="1" dirty="0" smtClean="0"/>
              <a:t>(override)</a:t>
            </a:r>
            <a:r>
              <a:rPr lang="en-US" sz="3200" dirty="0" smtClean="0"/>
              <a:t> method </a:t>
            </a:r>
            <a:r>
              <a:rPr lang="en-US" sz="3200" dirty="0" err="1" smtClean="0"/>
              <a:t>milik</a:t>
            </a:r>
            <a:r>
              <a:rPr lang="en-US" sz="3200" dirty="0" smtClean="0"/>
              <a:t> </a:t>
            </a:r>
            <a:r>
              <a:rPr lang="en-US" sz="3200" dirty="0" err="1" smtClean="0"/>
              <a:t>superclass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mengubah</a:t>
            </a:r>
            <a:r>
              <a:rPr lang="en-US" sz="3200" dirty="0" smtClean="0"/>
              <a:t> </a:t>
            </a:r>
            <a:r>
              <a:rPr lang="en-US" sz="3200" dirty="0" err="1" smtClean="0"/>
              <a:t>implementasi</a:t>
            </a:r>
            <a:r>
              <a:rPr lang="en-US" sz="3200" dirty="0" smtClean="0"/>
              <a:t> method </a:t>
            </a:r>
            <a:r>
              <a:rPr lang="en-US" sz="3200" dirty="0" err="1" smtClean="0"/>
              <a:t>tersebut</a:t>
            </a:r>
            <a:endParaRPr lang="en-US" sz="3200" dirty="0" smtClean="0"/>
          </a:p>
          <a:p>
            <a:r>
              <a:rPr lang="en-US" sz="3200" dirty="0" err="1" smtClean="0"/>
              <a:t>Manfaat</a:t>
            </a:r>
            <a:r>
              <a:rPr lang="en-US" sz="3200" dirty="0" smtClean="0"/>
              <a:t> inheritance:</a:t>
            </a:r>
          </a:p>
          <a:p>
            <a:pPr lvl="1"/>
            <a:r>
              <a:rPr lang="en-US" sz="3200" dirty="0" err="1" smtClean="0"/>
              <a:t>Pemanfaatan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i="1" dirty="0" smtClean="0"/>
              <a:t>(reuse) </a:t>
            </a:r>
            <a:r>
              <a:rPr lang="en-US" sz="3200" dirty="0" err="1" smtClean="0"/>
              <a:t>kelas</a:t>
            </a:r>
            <a:endParaRPr lang="en-US" sz="3200" dirty="0" smtClean="0"/>
          </a:p>
          <a:p>
            <a:pPr lvl="1"/>
            <a:r>
              <a:rPr lang="en-US" sz="3200" dirty="0" err="1" smtClean="0"/>
              <a:t>Menyediakan</a:t>
            </a:r>
            <a:r>
              <a:rPr lang="en-US" sz="3200" dirty="0" smtClean="0"/>
              <a:t> model yang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generik</a:t>
            </a:r>
            <a:r>
              <a:rPr lang="en-US" sz="3200" dirty="0" smtClean="0"/>
              <a:t> (abstract class); </a:t>
            </a:r>
            <a:r>
              <a:rPr lang="en-US" sz="3200" dirty="0" err="1" smtClean="0"/>
              <a:t>implementasi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spesifiknya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(</a:t>
            </a:r>
            <a:r>
              <a:rPr lang="en-US" sz="3200" dirty="0" err="1" smtClean="0"/>
              <a:t>mungkin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pemrogram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38260" cy="997056"/>
          </a:xfrm>
        </p:spPr>
        <p:txBody>
          <a:bodyPr/>
          <a:lstStyle/>
          <a:p>
            <a:r>
              <a:rPr lang="en-US" b="1" u="sng" dirty="0" smtClean="0"/>
              <a:t>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9814560" cy="21590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Poly: </a:t>
            </a:r>
            <a:r>
              <a:rPr lang="en-US" dirty="0" err="1" smtClean="0"/>
              <a:t>banyak</a:t>
            </a:r>
            <a:r>
              <a:rPr lang="en-US" dirty="0" smtClean="0"/>
              <a:t>; </a:t>
            </a:r>
            <a:r>
              <a:rPr lang="en-US" dirty="0" err="1" smtClean="0"/>
              <a:t>morphism</a:t>
            </a:r>
            <a:r>
              <a:rPr lang="en-US" dirty="0" smtClean="0"/>
              <a:t>: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fitur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generik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diimplementasikan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endParaRPr lang="en-US" dirty="0" smtClean="0">
              <a:sym typeface="Wingdings" pitchFamily="2" charset="2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Polymorphism </a:t>
            </a:r>
            <a:r>
              <a:rPr lang="en-US" dirty="0" err="1" smtClean="0">
                <a:sym typeface="Wingdings" pitchFamily="2" charset="2"/>
              </a:rPr>
              <a:t>diimplementasikan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mekanisme</a:t>
            </a:r>
            <a:r>
              <a:rPr lang="en-US" dirty="0" smtClean="0">
                <a:sym typeface="Wingdings" pitchFamily="2" charset="2"/>
              </a:rPr>
              <a:t> inheritance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overriding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840230" y="3810000"/>
            <a:ext cx="6269622" cy="3422387"/>
            <a:chOff x="1840230" y="4186662"/>
            <a:chExt cx="6269622" cy="3422387"/>
          </a:xfrm>
        </p:grpSpPr>
        <p:sp>
          <p:nvSpPr>
            <p:cNvPr id="4" name="Freeform 3"/>
            <p:cNvSpPr/>
            <p:nvPr/>
          </p:nvSpPr>
          <p:spPr>
            <a:xfrm>
              <a:off x="4438095" y="4186662"/>
              <a:ext cx="1321753" cy="512762"/>
            </a:xfrm>
            <a:custGeom>
              <a:avLst/>
              <a:gdLst>
                <a:gd name="connsiteX0" fmla="*/ 478465 w 1148316"/>
                <a:gd name="connsiteY0" fmla="*/ 27333 h 452636"/>
                <a:gd name="connsiteX1" fmla="*/ 233916 w 1148316"/>
                <a:gd name="connsiteY1" fmla="*/ 48598 h 452636"/>
                <a:gd name="connsiteX2" fmla="*/ 180753 w 1148316"/>
                <a:gd name="connsiteY2" fmla="*/ 59231 h 452636"/>
                <a:gd name="connsiteX3" fmla="*/ 42530 w 1148316"/>
                <a:gd name="connsiteY3" fmla="*/ 101761 h 452636"/>
                <a:gd name="connsiteX4" fmla="*/ 0 w 1148316"/>
                <a:gd name="connsiteY4" fmla="*/ 112394 h 452636"/>
                <a:gd name="connsiteX5" fmla="*/ 10632 w 1148316"/>
                <a:gd name="connsiteY5" fmla="*/ 165557 h 452636"/>
                <a:gd name="connsiteX6" fmla="*/ 42530 w 1148316"/>
                <a:gd name="connsiteY6" fmla="*/ 186822 h 452636"/>
                <a:gd name="connsiteX7" fmla="*/ 180753 w 1148316"/>
                <a:gd name="connsiteY7" fmla="*/ 197454 h 452636"/>
                <a:gd name="connsiteX8" fmla="*/ 191386 w 1148316"/>
                <a:gd name="connsiteY8" fmla="*/ 314412 h 452636"/>
                <a:gd name="connsiteX9" fmla="*/ 276446 w 1148316"/>
                <a:gd name="connsiteY9" fmla="*/ 378208 h 452636"/>
                <a:gd name="connsiteX10" fmla="*/ 350874 w 1148316"/>
                <a:gd name="connsiteY10" fmla="*/ 431371 h 452636"/>
                <a:gd name="connsiteX11" fmla="*/ 404037 w 1148316"/>
                <a:gd name="connsiteY11" fmla="*/ 452636 h 452636"/>
                <a:gd name="connsiteX12" fmla="*/ 574158 w 1148316"/>
                <a:gd name="connsiteY12" fmla="*/ 442003 h 452636"/>
                <a:gd name="connsiteX13" fmla="*/ 606055 w 1148316"/>
                <a:gd name="connsiteY13" fmla="*/ 431371 h 452636"/>
                <a:gd name="connsiteX14" fmla="*/ 659218 w 1148316"/>
                <a:gd name="connsiteY14" fmla="*/ 442003 h 452636"/>
                <a:gd name="connsiteX15" fmla="*/ 839972 w 1148316"/>
                <a:gd name="connsiteY15" fmla="*/ 452636 h 452636"/>
                <a:gd name="connsiteX16" fmla="*/ 1010093 w 1148316"/>
                <a:gd name="connsiteY16" fmla="*/ 399473 h 452636"/>
                <a:gd name="connsiteX17" fmla="*/ 1052623 w 1148316"/>
                <a:gd name="connsiteY17" fmla="*/ 378208 h 452636"/>
                <a:gd name="connsiteX18" fmla="*/ 1095153 w 1148316"/>
                <a:gd name="connsiteY18" fmla="*/ 314412 h 452636"/>
                <a:gd name="connsiteX19" fmla="*/ 1137683 w 1148316"/>
                <a:gd name="connsiteY19" fmla="*/ 261250 h 452636"/>
                <a:gd name="connsiteX20" fmla="*/ 1148316 w 1148316"/>
                <a:gd name="connsiteY20" fmla="*/ 208087 h 452636"/>
                <a:gd name="connsiteX21" fmla="*/ 1127051 w 1148316"/>
                <a:gd name="connsiteY21" fmla="*/ 133659 h 452636"/>
                <a:gd name="connsiteX22" fmla="*/ 1063255 w 1148316"/>
                <a:gd name="connsiteY22" fmla="*/ 123026 h 452636"/>
                <a:gd name="connsiteX23" fmla="*/ 882502 w 1148316"/>
                <a:gd name="connsiteY23" fmla="*/ 101761 h 452636"/>
                <a:gd name="connsiteX24" fmla="*/ 818707 w 1148316"/>
                <a:gd name="connsiteY24" fmla="*/ 59231 h 452636"/>
                <a:gd name="connsiteX25" fmla="*/ 786809 w 1148316"/>
                <a:gd name="connsiteY25" fmla="*/ 27333 h 452636"/>
                <a:gd name="connsiteX26" fmla="*/ 723014 w 1148316"/>
                <a:gd name="connsiteY26" fmla="*/ 6068 h 452636"/>
                <a:gd name="connsiteX27" fmla="*/ 478465 w 1148316"/>
                <a:gd name="connsiteY27" fmla="*/ 27333 h 45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148316" h="452636">
                  <a:moveTo>
                    <a:pt x="478465" y="27333"/>
                  </a:moveTo>
                  <a:cubicBezTo>
                    <a:pt x="396949" y="34421"/>
                    <a:pt x="315274" y="39881"/>
                    <a:pt x="233916" y="48598"/>
                  </a:cubicBezTo>
                  <a:cubicBezTo>
                    <a:pt x="215947" y="50523"/>
                    <a:pt x="198285" y="54848"/>
                    <a:pt x="180753" y="59231"/>
                  </a:cubicBezTo>
                  <a:cubicBezTo>
                    <a:pt x="85592" y="83022"/>
                    <a:pt x="130091" y="75492"/>
                    <a:pt x="42530" y="101761"/>
                  </a:cubicBezTo>
                  <a:cubicBezTo>
                    <a:pt x="28533" y="105960"/>
                    <a:pt x="14177" y="108850"/>
                    <a:pt x="0" y="112394"/>
                  </a:cubicBezTo>
                  <a:cubicBezTo>
                    <a:pt x="3544" y="130115"/>
                    <a:pt x="1666" y="149866"/>
                    <a:pt x="10632" y="165557"/>
                  </a:cubicBezTo>
                  <a:cubicBezTo>
                    <a:pt x="16972" y="176652"/>
                    <a:pt x="29970" y="184467"/>
                    <a:pt x="42530" y="186822"/>
                  </a:cubicBezTo>
                  <a:cubicBezTo>
                    <a:pt x="87949" y="195338"/>
                    <a:pt x="134679" y="193910"/>
                    <a:pt x="180753" y="197454"/>
                  </a:cubicBezTo>
                  <a:cubicBezTo>
                    <a:pt x="184297" y="236440"/>
                    <a:pt x="179007" y="277274"/>
                    <a:pt x="191386" y="314412"/>
                  </a:cubicBezTo>
                  <a:cubicBezTo>
                    <a:pt x="203897" y="351944"/>
                    <a:pt x="248576" y="360789"/>
                    <a:pt x="276446" y="378208"/>
                  </a:cubicBezTo>
                  <a:cubicBezTo>
                    <a:pt x="295700" y="390242"/>
                    <a:pt x="328389" y="420128"/>
                    <a:pt x="350874" y="431371"/>
                  </a:cubicBezTo>
                  <a:cubicBezTo>
                    <a:pt x="367945" y="439907"/>
                    <a:pt x="386316" y="445548"/>
                    <a:pt x="404037" y="452636"/>
                  </a:cubicBezTo>
                  <a:cubicBezTo>
                    <a:pt x="460744" y="449092"/>
                    <a:pt x="517653" y="447951"/>
                    <a:pt x="574158" y="442003"/>
                  </a:cubicBezTo>
                  <a:cubicBezTo>
                    <a:pt x="585304" y="440830"/>
                    <a:pt x="594848" y="431371"/>
                    <a:pt x="606055" y="431371"/>
                  </a:cubicBezTo>
                  <a:cubicBezTo>
                    <a:pt x="624127" y="431371"/>
                    <a:pt x="641220" y="440367"/>
                    <a:pt x="659218" y="442003"/>
                  </a:cubicBezTo>
                  <a:cubicBezTo>
                    <a:pt x="719326" y="447467"/>
                    <a:pt x="779721" y="449092"/>
                    <a:pt x="839972" y="452636"/>
                  </a:cubicBezTo>
                  <a:cubicBezTo>
                    <a:pt x="895253" y="438815"/>
                    <a:pt x="962948" y="423046"/>
                    <a:pt x="1010093" y="399473"/>
                  </a:cubicBezTo>
                  <a:lnTo>
                    <a:pt x="1052623" y="378208"/>
                  </a:lnTo>
                  <a:cubicBezTo>
                    <a:pt x="1066800" y="356943"/>
                    <a:pt x="1080121" y="335081"/>
                    <a:pt x="1095153" y="314412"/>
                  </a:cubicBezTo>
                  <a:cubicBezTo>
                    <a:pt x="1108501" y="296059"/>
                    <a:pt x="1127534" y="281548"/>
                    <a:pt x="1137683" y="261250"/>
                  </a:cubicBezTo>
                  <a:cubicBezTo>
                    <a:pt x="1145765" y="245086"/>
                    <a:pt x="1144772" y="225808"/>
                    <a:pt x="1148316" y="208087"/>
                  </a:cubicBezTo>
                  <a:cubicBezTo>
                    <a:pt x="1141228" y="183278"/>
                    <a:pt x="1145296" y="151904"/>
                    <a:pt x="1127051" y="133659"/>
                  </a:cubicBezTo>
                  <a:cubicBezTo>
                    <a:pt x="1111807" y="118415"/>
                    <a:pt x="1084633" y="125814"/>
                    <a:pt x="1063255" y="123026"/>
                  </a:cubicBezTo>
                  <a:cubicBezTo>
                    <a:pt x="1003098" y="115179"/>
                    <a:pt x="942753" y="108849"/>
                    <a:pt x="882502" y="101761"/>
                  </a:cubicBezTo>
                  <a:cubicBezTo>
                    <a:pt x="780738" y="0"/>
                    <a:pt x="911037" y="120786"/>
                    <a:pt x="818707" y="59231"/>
                  </a:cubicBezTo>
                  <a:cubicBezTo>
                    <a:pt x="806196" y="50890"/>
                    <a:pt x="799954" y="34636"/>
                    <a:pt x="786809" y="27333"/>
                  </a:cubicBezTo>
                  <a:cubicBezTo>
                    <a:pt x="767215" y="16447"/>
                    <a:pt x="723014" y="6068"/>
                    <a:pt x="723014" y="6068"/>
                  </a:cubicBezTo>
                  <a:cubicBezTo>
                    <a:pt x="484090" y="16929"/>
                    <a:pt x="559981" y="20245"/>
                    <a:pt x="478465" y="27333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endParaRPr lang="en-US" sz="2400"/>
            </a:p>
          </p:txBody>
        </p:sp>
        <p:pic>
          <p:nvPicPr>
            <p:cNvPr id="2048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3641" y="5642187"/>
              <a:ext cx="1069816" cy="1090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81501" y="5728547"/>
              <a:ext cx="1478756" cy="1036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7" name="TextBox 6"/>
            <p:cNvSpPr txBox="1">
              <a:spLocks noChangeArrowheads="1"/>
            </p:cNvSpPr>
            <p:nvPr/>
          </p:nvSpPr>
          <p:spPr bwMode="auto">
            <a:xfrm>
              <a:off x="4732020" y="4231640"/>
              <a:ext cx="921488" cy="47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r>
                <a:rPr lang="en-US" sz="2400" dirty="0" err="1"/>
                <a:t>hewan</a:t>
              </a:r>
              <a:endParaRPr lang="en-US" sz="2400" dirty="0"/>
            </a:p>
          </p:txBody>
        </p:sp>
        <p:sp>
          <p:nvSpPr>
            <p:cNvPr id="20488" name="TextBox 7"/>
            <p:cNvSpPr txBox="1">
              <a:spLocks noChangeArrowheads="1"/>
            </p:cNvSpPr>
            <p:nvPr/>
          </p:nvSpPr>
          <p:spPr bwMode="auto">
            <a:xfrm>
              <a:off x="1840230" y="6764867"/>
              <a:ext cx="1840074" cy="844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pPr algn="ctr"/>
              <a:r>
                <a:rPr lang="en-US" sz="2400" dirty="0" err="1"/>
                <a:t>anjing</a:t>
              </a:r>
              <a:endParaRPr lang="en-US" sz="2400" dirty="0"/>
            </a:p>
            <a:p>
              <a:pPr algn="ctr"/>
              <a:r>
                <a:rPr lang="en-US" sz="2400" i="1" dirty="0"/>
                <a:t>“</a:t>
              </a:r>
              <a:r>
                <a:rPr lang="en-US" sz="2400" i="1" dirty="0" err="1"/>
                <a:t>menggonggong</a:t>
              </a:r>
              <a:r>
                <a:rPr lang="en-US" sz="2400" i="1" dirty="0"/>
                <a:t>”</a:t>
              </a:r>
            </a:p>
          </p:txBody>
        </p:sp>
        <p:sp>
          <p:nvSpPr>
            <p:cNvPr id="20489" name="TextBox 8"/>
            <p:cNvSpPr txBox="1">
              <a:spLocks noChangeArrowheads="1"/>
            </p:cNvSpPr>
            <p:nvPr/>
          </p:nvSpPr>
          <p:spPr bwMode="auto">
            <a:xfrm>
              <a:off x="4381500" y="6764867"/>
              <a:ext cx="1341283" cy="844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pPr algn="ctr"/>
              <a:r>
                <a:rPr lang="en-US" sz="2400" dirty="0" err="1"/>
                <a:t>kucing</a:t>
              </a:r>
              <a:endParaRPr lang="en-US" sz="2400" dirty="0"/>
            </a:p>
            <a:p>
              <a:pPr algn="ctr"/>
              <a:r>
                <a:rPr lang="en-US" sz="2400" i="1" dirty="0"/>
                <a:t>“</a:t>
              </a:r>
              <a:r>
                <a:rPr lang="en-US" sz="2400" i="1" dirty="0" err="1"/>
                <a:t>mengeong</a:t>
              </a:r>
              <a:r>
                <a:rPr lang="en-US" sz="2400" i="1" dirty="0"/>
                <a:t>”</a:t>
              </a:r>
            </a:p>
          </p:txBody>
        </p:sp>
        <p:pic>
          <p:nvPicPr>
            <p:cNvPr id="2049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35141" y="5485660"/>
              <a:ext cx="1203087" cy="127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1" name="TextBox 11"/>
            <p:cNvSpPr txBox="1">
              <a:spLocks noChangeArrowheads="1"/>
            </p:cNvSpPr>
            <p:nvPr/>
          </p:nvSpPr>
          <p:spPr bwMode="auto">
            <a:xfrm>
              <a:off x="6752988" y="6764867"/>
              <a:ext cx="1356864" cy="844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pPr algn="ctr"/>
              <a:r>
                <a:rPr lang="en-US" sz="2400" dirty="0" err="1"/>
                <a:t>kuda</a:t>
              </a:r>
              <a:endParaRPr lang="en-US" sz="2400" dirty="0"/>
            </a:p>
            <a:p>
              <a:pPr algn="ctr"/>
              <a:r>
                <a:rPr lang="en-US" sz="2400" i="1" dirty="0"/>
                <a:t>“</a:t>
              </a:r>
              <a:r>
                <a:rPr lang="en-US" sz="2400" i="1" dirty="0" err="1"/>
                <a:t>meringkik</a:t>
              </a:r>
              <a:r>
                <a:rPr lang="en-US" sz="2400" i="1" dirty="0"/>
                <a:t>”</a:t>
              </a:r>
            </a:p>
          </p:txBody>
        </p:sp>
        <p:sp>
          <p:nvSpPr>
            <p:cNvPr id="20492" name="TextBox 12"/>
            <p:cNvSpPr txBox="1">
              <a:spLocks noChangeArrowheads="1"/>
            </p:cNvSpPr>
            <p:nvPr/>
          </p:nvSpPr>
          <p:spPr bwMode="auto">
            <a:xfrm>
              <a:off x="4469131" y="4663440"/>
              <a:ext cx="1193998" cy="47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04498" tIns="52249" rIns="104498" bIns="52249">
              <a:spAutoFit/>
            </a:bodyPr>
            <a:lstStyle/>
            <a:p>
              <a:r>
                <a:rPr lang="en-US" sz="2400" i="1" dirty="0"/>
                <a:t>“</a:t>
              </a:r>
              <a:r>
                <a:rPr lang="en-US" sz="2400" i="1" dirty="0" err="1"/>
                <a:t>bersuara</a:t>
              </a:r>
              <a:r>
                <a:rPr lang="en-US" sz="2400" i="1" dirty="0"/>
                <a:t>”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3242310" y="4922520"/>
              <a:ext cx="1139190" cy="60452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4912903" y="5267947"/>
              <a:ext cx="516360" cy="182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0800000">
              <a:off x="5871210" y="4922520"/>
              <a:ext cx="1489710" cy="431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938260" cy="1073256"/>
          </a:xfrm>
        </p:spPr>
        <p:txBody>
          <a:bodyPr/>
          <a:lstStyle/>
          <a:p>
            <a:r>
              <a:rPr lang="en-US" u="sng" dirty="0" smtClean="0"/>
              <a:t>OO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Interoperabilitas</a:t>
            </a:r>
            <a:endParaRPr lang="en-US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9464040" cy="552704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abstraksi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enkapsulasi</a:t>
            </a:r>
            <a:r>
              <a:rPr lang="en-US" sz="3200" dirty="0" smtClean="0"/>
              <a:t>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“</a:t>
            </a:r>
            <a:r>
              <a:rPr lang="en-US" sz="3200" dirty="0" err="1" smtClean="0"/>
              <a:t>batas</a:t>
            </a:r>
            <a:r>
              <a:rPr lang="en-US" sz="3200" dirty="0" smtClean="0"/>
              <a:t>” yang </a:t>
            </a:r>
            <a:r>
              <a:rPr lang="en-US" sz="3200" dirty="0" err="1" smtClean="0"/>
              <a:t>tegas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privat</a:t>
            </a:r>
            <a:endParaRPr lang="en-US" sz="3200" dirty="0" smtClean="0"/>
          </a:p>
          <a:p>
            <a:pPr lvl="1">
              <a:defRPr/>
            </a:pPr>
            <a:r>
              <a:rPr lang="en-US" sz="3200" dirty="0" err="1" smtClean="0"/>
              <a:t>Abstraksi</a:t>
            </a:r>
            <a:r>
              <a:rPr lang="en-US" sz="3200" dirty="0" smtClean="0"/>
              <a:t> </a:t>
            </a:r>
            <a:r>
              <a:rPr lang="en-US" sz="3200" dirty="0" err="1" smtClean="0"/>
              <a:t>menjelaskan</a:t>
            </a:r>
            <a:r>
              <a:rPr lang="en-US" sz="3200" dirty="0" smtClean="0"/>
              <a:t> </a:t>
            </a:r>
            <a:r>
              <a:rPr lang="en-US" sz="3200" dirty="0" err="1" smtClean="0"/>
              <a:t>hal-hal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terlihat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luar</a:t>
            </a:r>
            <a:r>
              <a:rPr lang="en-US" sz="3200" dirty="0" smtClean="0"/>
              <a:t> (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r>
              <a:rPr lang="en-US" sz="3200" dirty="0" smtClean="0"/>
              <a:t>)</a:t>
            </a:r>
          </a:p>
          <a:p>
            <a:pPr lvl="1">
              <a:defRPr/>
            </a:pPr>
            <a:r>
              <a:rPr lang="en-US" sz="3200" dirty="0" err="1" smtClean="0"/>
              <a:t>Enkapsulasi</a:t>
            </a:r>
            <a:r>
              <a:rPr lang="en-US" sz="3200" dirty="0" smtClean="0"/>
              <a:t> </a:t>
            </a:r>
            <a:r>
              <a:rPr lang="en-US" sz="3200" dirty="0" err="1" smtClean="0"/>
              <a:t>menyembunyikan</a:t>
            </a:r>
            <a:r>
              <a:rPr lang="en-US" sz="3200" dirty="0" smtClean="0"/>
              <a:t> </a:t>
            </a:r>
            <a:r>
              <a:rPr lang="en-US" sz="3200" dirty="0" err="1" smtClean="0"/>
              <a:t>detil-detil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terlihat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luar</a:t>
            </a:r>
            <a:r>
              <a:rPr lang="en-US" sz="3200" dirty="0" smtClean="0"/>
              <a:t> (</a:t>
            </a:r>
            <a:r>
              <a:rPr lang="en-US" sz="3200" dirty="0" err="1" smtClean="0"/>
              <a:t>bersifat</a:t>
            </a:r>
            <a:r>
              <a:rPr lang="en-US" sz="3200" dirty="0" smtClean="0"/>
              <a:t> </a:t>
            </a:r>
            <a:r>
              <a:rPr lang="en-US" sz="3200" dirty="0" err="1" smtClean="0"/>
              <a:t>privat</a:t>
            </a:r>
            <a:r>
              <a:rPr lang="en-US" sz="3200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en-US" sz="3200" dirty="0" err="1" smtClean="0"/>
              <a:t>Independensi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aspek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privat</a:t>
            </a:r>
            <a:r>
              <a:rPr lang="en-US" sz="3200" dirty="0" smtClean="0"/>
              <a:t> </a:t>
            </a:r>
            <a:r>
              <a:rPr lang="en-US" sz="3200" dirty="0" err="1" smtClean="0"/>
              <a:t>dieksploitasi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menangani</a:t>
            </a:r>
            <a:r>
              <a:rPr lang="en-US" sz="3200" dirty="0" smtClean="0"/>
              <a:t> </a:t>
            </a:r>
            <a:r>
              <a:rPr lang="en-US" sz="3200" dirty="0" err="1" smtClean="0"/>
              <a:t>isu</a:t>
            </a:r>
            <a:r>
              <a:rPr lang="en-US" sz="3200" dirty="0" smtClean="0"/>
              <a:t> </a:t>
            </a:r>
            <a:r>
              <a:rPr lang="en-US" sz="3200" dirty="0" err="1" smtClean="0"/>
              <a:t>interoperabilitas</a:t>
            </a:r>
            <a:r>
              <a:rPr lang="en-US" sz="3200" dirty="0" smtClean="0"/>
              <a:t>: </a:t>
            </a:r>
            <a:r>
              <a:rPr lang="en-US" sz="3200" dirty="0" err="1" smtClean="0"/>
              <a:t>implementasi</a:t>
            </a:r>
            <a:r>
              <a:rPr lang="en-US" sz="3200" dirty="0" smtClean="0"/>
              <a:t> </a:t>
            </a:r>
            <a:r>
              <a:rPr lang="en-US" sz="3200" dirty="0" err="1" smtClean="0"/>
              <a:t>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tergantung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siapa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mengaksesnya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938260" cy="1149456"/>
          </a:xfrm>
        </p:spPr>
        <p:txBody>
          <a:bodyPr/>
          <a:lstStyle/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– </a:t>
            </a:r>
            <a:r>
              <a:rPr lang="en-US" dirty="0" err="1" smtClean="0"/>
              <a:t>Privat</a:t>
            </a:r>
            <a:endParaRPr lang="en-US" dirty="0" smtClean="0"/>
          </a:p>
        </p:txBody>
      </p:sp>
      <p:pic>
        <p:nvPicPr>
          <p:cNvPr id="22531" name="Picture 9" descr="dude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24400"/>
            <a:ext cx="876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user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8320" y="3024400"/>
            <a:ext cx="876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5062" y="2970425"/>
            <a:ext cx="10953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7" descr="star_gree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936577"/>
            <a:ext cx="4381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4933950" y="3974360"/>
            <a:ext cx="1530501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dirty="0" err="1"/>
              <a:t>Nasi</a:t>
            </a:r>
            <a:r>
              <a:rPr lang="en-US" sz="2400" dirty="0"/>
              <a:t> </a:t>
            </a:r>
            <a:r>
              <a:rPr lang="en-US" sz="2400" dirty="0" err="1"/>
              <a:t>goreng</a:t>
            </a:r>
            <a:endParaRPr lang="en-US" sz="2400" dirty="0"/>
          </a:p>
        </p:txBody>
      </p:sp>
      <p:pic>
        <p:nvPicPr>
          <p:cNvPr id="22536" name="Picture 9" descr="star_gree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4406160"/>
            <a:ext cx="4381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TextBox 10"/>
          <p:cNvSpPr txBox="1">
            <a:spLocks noChangeArrowheads="1"/>
          </p:cNvSpPr>
          <p:nvPr/>
        </p:nvSpPr>
        <p:spPr bwMode="auto">
          <a:xfrm>
            <a:off x="4933951" y="4445742"/>
            <a:ext cx="1479205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dirty="0"/>
              <a:t>Mie </a:t>
            </a:r>
            <a:r>
              <a:rPr lang="en-US" sz="2400" dirty="0" err="1"/>
              <a:t>goreng</a:t>
            </a:r>
            <a:endParaRPr lang="en-US" sz="2400" dirty="0"/>
          </a:p>
        </p:txBody>
      </p:sp>
      <p:pic>
        <p:nvPicPr>
          <p:cNvPr id="22538" name="Picture 11" descr="star_gree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4837960"/>
            <a:ext cx="4381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4933950" y="4877542"/>
            <a:ext cx="1334743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dirty="0"/>
              <a:t>Mie </a:t>
            </a:r>
            <a:r>
              <a:rPr lang="en-US" sz="2400" dirty="0" err="1"/>
              <a:t>bakso</a:t>
            </a:r>
            <a:endParaRPr lang="en-US" sz="2400" dirty="0"/>
          </a:p>
        </p:txBody>
      </p:sp>
      <p:sp>
        <p:nvSpPr>
          <p:cNvPr id="14" name="Right Arrow 13"/>
          <p:cNvSpPr/>
          <p:nvPr/>
        </p:nvSpPr>
        <p:spPr>
          <a:xfrm>
            <a:off x="2804160" y="3369840"/>
            <a:ext cx="2628900" cy="3454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22541" name="TextBox 14"/>
          <p:cNvSpPr txBox="1">
            <a:spLocks noChangeArrowheads="1"/>
          </p:cNvSpPr>
          <p:nvPr/>
        </p:nvSpPr>
        <p:spPr bwMode="auto">
          <a:xfrm>
            <a:off x="2979421" y="3072977"/>
            <a:ext cx="2109377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i="1" dirty="0"/>
              <a:t>“</a:t>
            </a:r>
            <a:r>
              <a:rPr lang="en-US" sz="2400" i="1" dirty="0" err="1"/>
              <a:t>pesan</a:t>
            </a:r>
            <a:r>
              <a:rPr lang="en-US" sz="2400" i="1" dirty="0"/>
              <a:t> </a:t>
            </a:r>
            <a:r>
              <a:rPr lang="en-US" sz="2400" i="1" dirty="0" err="1"/>
              <a:t>nasi</a:t>
            </a:r>
            <a:r>
              <a:rPr lang="en-US" sz="2400" i="1" dirty="0"/>
              <a:t> </a:t>
            </a:r>
            <a:r>
              <a:rPr lang="en-US" sz="2400" i="1" dirty="0" err="1"/>
              <a:t>goreng</a:t>
            </a:r>
            <a:r>
              <a:rPr lang="en-US" sz="2400" i="1" dirty="0"/>
              <a:t>”</a:t>
            </a:r>
          </a:p>
        </p:txBody>
      </p:sp>
      <p:pic>
        <p:nvPicPr>
          <p:cNvPr id="22542" name="Picture 15" descr="undo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9803677">
            <a:off x="6408662" y="3362625"/>
            <a:ext cx="702866" cy="69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7273291" y="3834025"/>
            <a:ext cx="1415277" cy="84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algn="ctr"/>
            <a:r>
              <a:rPr lang="en-US" sz="2400" i="1" dirty="0"/>
              <a:t>“</a:t>
            </a:r>
            <a:r>
              <a:rPr lang="en-US" sz="2400" i="1" dirty="0" err="1"/>
              <a:t>memasak</a:t>
            </a:r>
            <a:r>
              <a:rPr lang="en-US" sz="2400" i="1" dirty="0"/>
              <a:t> </a:t>
            </a:r>
          </a:p>
          <a:p>
            <a:pPr algn="ctr"/>
            <a:r>
              <a:rPr lang="en-US" sz="2400" i="1" dirty="0" err="1"/>
              <a:t>nasi</a:t>
            </a:r>
            <a:r>
              <a:rPr lang="en-US" sz="2400" i="1" dirty="0"/>
              <a:t> </a:t>
            </a:r>
            <a:r>
              <a:rPr lang="en-US" sz="2400" i="1" dirty="0" err="1"/>
              <a:t>goreng</a:t>
            </a:r>
            <a:r>
              <a:rPr lang="en-US" sz="2400" i="1" dirty="0"/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6067147" y="2807587"/>
            <a:ext cx="1122680" cy="1826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690513" y="4707507"/>
            <a:ext cx="1468120" cy="1826"/>
          </a:xfrm>
          <a:prstGeom prst="line">
            <a:avLst/>
          </a:prstGeom>
          <a:ln w="762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6" name="TextBox 20"/>
          <p:cNvSpPr txBox="1">
            <a:spLocks noChangeArrowheads="1"/>
          </p:cNvSpPr>
          <p:nvPr/>
        </p:nvSpPr>
        <p:spPr bwMode="auto">
          <a:xfrm>
            <a:off x="5257800" y="2074440"/>
            <a:ext cx="905266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algn="ctr"/>
            <a:r>
              <a:rPr lang="en-US" sz="2400"/>
              <a:t>publik</a:t>
            </a:r>
          </a:p>
        </p:txBody>
      </p:sp>
      <p:sp>
        <p:nvSpPr>
          <p:cNvPr id="22547" name="TextBox 21"/>
          <p:cNvSpPr txBox="1">
            <a:spLocks noChangeArrowheads="1"/>
          </p:cNvSpPr>
          <p:nvPr/>
        </p:nvSpPr>
        <p:spPr bwMode="auto">
          <a:xfrm>
            <a:off x="7010400" y="2072640"/>
            <a:ext cx="857111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algn="ctr"/>
            <a:r>
              <a:rPr lang="en-US" sz="2400"/>
              <a:t>privat</a:t>
            </a:r>
          </a:p>
        </p:txBody>
      </p:sp>
      <p:sp>
        <p:nvSpPr>
          <p:cNvPr id="22548" name="TextBox 23"/>
          <p:cNvSpPr txBox="1">
            <a:spLocks noChangeArrowheads="1"/>
          </p:cNvSpPr>
          <p:nvPr/>
        </p:nvSpPr>
        <p:spPr bwMode="auto">
          <a:xfrm>
            <a:off x="788670" y="5786120"/>
            <a:ext cx="8879244" cy="139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800" dirty="0" err="1"/>
              <a:t>Pemilik</a:t>
            </a:r>
            <a:r>
              <a:rPr lang="en-US" sz="2800" dirty="0"/>
              <a:t> </a:t>
            </a:r>
            <a:r>
              <a:rPr lang="en-US" sz="2800" dirty="0" err="1"/>
              <a:t>warung</a:t>
            </a:r>
            <a:r>
              <a:rPr lang="en-US" sz="2800" dirty="0"/>
              <a:t> (server)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memasak</a:t>
            </a:r>
            <a:r>
              <a:rPr lang="en-US" sz="2800" dirty="0"/>
              <a:t> </a:t>
            </a:r>
            <a:r>
              <a:rPr lang="en-US" sz="2800" dirty="0" err="1"/>
              <a:t>nasi</a:t>
            </a:r>
            <a:r>
              <a:rPr lang="en-US" sz="2800" dirty="0"/>
              <a:t> </a:t>
            </a:r>
            <a:r>
              <a:rPr lang="en-US" sz="2800" dirty="0" err="1"/>
              <a:t>goreng</a:t>
            </a:r>
            <a:r>
              <a:rPr lang="en-US" sz="2800" dirty="0"/>
              <a:t> (</a:t>
            </a:r>
            <a:r>
              <a:rPr lang="en-US" sz="2800" dirty="0" err="1"/>
              <a:t>implementasi</a:t>
            </a:r>
            <a:endParaRPr lang="en-US" sz="2800" dirty="0"/>
          </a:p>
          <a:p>
            <a:r>
              <a:rPr lang="en-US" sz="2800" dirty="0" err="1"/>
              <a:t>layanan</a:t>
            </a:r>
            <a:r>
              <a:rPr lang="en-US" sz="2800" dirty="0"/>
              <a:t>)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tergantung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siapa</a:t>
            </a:r>
            <a:r>
              <a:rPr lang="en-US" sz="2800" dirty="0"/>
              <a:t> </a:t>
            </a:r>
          </a:p>
          <a:p>
            <a:r>
              <a:rPr lang="en-US" sz="2800" dirty="0"/>
              <a:t>yang </a:t>
            </a:r>
            <a:r>
              <a:rPr lang="en-US" sz="2800" dirty="0" err="1"/>
              <a:t>memesannya</a:t>
            </a:r>
            <a:r>
              <a:rPr lang="en-US" sz="2800" dirty="0"/>
              <a:t> (client).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938260" cy="1073256"/>
          </a:xfrm>
        </p:spPr>
        <p:txBody>
          <a:bodyPr/>
          <a:lstStyle/>
          <a:p>
            <a:pPr eaLnBrk="1" hangingPunct="1"/>
            <a:r>
              <a:rPr lang="en-US" b="1" u="sng" dirty="0" err="1" smtClean="0"/>
              <a:t>Konsep</a:t>
            </a:r>
            <a:r>
              <a:rPr lang="en-US" b="1" u="sng" dirty="0" smtClean="0"/>
              <a:t>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813560"/>
            <a:ext cx="9464040" cy="5527040"/>
          </a:xfrm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object, “object”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pemandang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object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abstraksi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pemandang</a:t>
            </a:r>
            <a:endParaRPr lang="en-US" dirty="0" smtClean="0">
              <a:sym typeface="Wingdings" pitchFamily="2" charset="2"/>
            </a:endParaRPr>
          </a:p>
          <a:p>
            <a:pPr lvl="1">
              <a:defRPr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akademik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kampus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beberapa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kandidat</a:t>
            </a:r>
            <a:r>
              <a:rPr lang="en-US" dirty="0" smtClean="0">
                <a:sym typeface="Wingdings" pitchFamily="2" charset="2"/>
              </a:rPr>
              <a:t> object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mahasiswa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dosen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kelas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kuliah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kurikulum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praktikum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laboratorium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perpustakaan</a:t>
            </a:r>
            <a:r>
              <a:rPr lang="en-US" dirty="0" smtClean="0">
                <a:sym typeface="Wingdings" pitchFamily="2" charset="2"/>
              </a:rPr>
              <a:t>, KRS, KHS, …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Object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menerima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(message)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mengolah</a:t>
            </a:r>
            <a:r>
              <a:rPr lang="en-US" dirty="0" smtClean="0">
                <a:sym typeface="Wingdings" pitchFamily="2" charset="2"/>
              </a:rPr>
              <a:t> data,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mengirimkan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object lain  </a:t>
            </a:r>
            <a:r>
              <a:rPr lang="en-US" dirty="0" err="1" smtClean="0">
                <a:sym typeface="Wingdings" pitchFamily="2" charset="2"/>
              </a:rPr>
              <a:t>membentuk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</a:t>
            </a:r>
            <a:r>
              <a:rPr lang="en-US" dirty="0" smtClean="0">
                <a:sym typeface="Wingdings" pitchFamily="2" charset="2"/>
              </a:rPr>
              <a:t> object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Object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independen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tiap</a:t>
            </a:r>
            <a:r>
              <a:rPr lang="en-US" dirty="0" smtClean="0">
                <a:sym typeface="Wingdings" pitchFamily="2" charset="2"/>
              </a:rPr>
              <a:t> object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dipandang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entitas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mandiri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tanggung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938260" cy="997056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Object </a:t>
            </a:r>
            <a:r>
              <a:rPr lang="en-US" b="1" u="sng" dirty="0" err="1" smtClean="0"/>
              <a:t>dan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Interaksinya</a:t>
            </a:r>
            <a:endParaRPr lang="en-US" b="1" u="sng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61011" y="4747975"/>
            <a:ext cx="3108960" cy="365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614778" y="4748888"/>
            <a:ext cx="3108960" cy="182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771283" y="4748887"/>
            <a:ext cx="3108960" cy="182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7" descr="user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4970" y="1986280"/>
            <a:ext cx="701040" cy="69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8" descr="dude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19650" y="1986280"/>
            <a:ext cx="701040" cy="69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9" descr="user3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85284" y="1986280"/>
            <a:ext cx="701040" cy="69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1433117" y="2677160"/>
            <a:ext cx="1272225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b="1"/>
              <a:t>pembeli</a:t>
            </a:r>
          </a:p>
        </p:txBody>
      </p:sp>
      <p:sp>
        <p:nvSpPr>
          <p:cNvPr id="6154" name="TextBox 11"/>
          <p:cNvSpPr txBox="1">
            <a:spLocks noChangeArrowheads="1"/>
          </p:cNvSpPr>
          <p:nvPr/>
        </p:nvSpPr>
        <p:spPr bwMode="auto">
          <a:xfrm>
            <a:off x="4772184" y="2677160"/>
            <a:ext cx="852238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b="1"/>
              <a:t>kasir</a:t>
            </a:r>
          </a:p>
        </p:txBody>
      </p:sp>
      <p:sp>
        <p:nvSpPr>
          <p:cNvPr id="6155" name="TextBox 12"/>
          <p:cNvSpPr txBox="1">
            <a:spLocks noChangeArrowheads="1"/>
          </p:cNvSpPr>
          <p:nvPr/>
        </p:nvSpPr>
        <p:spPr bwMode="auto">
          <a:xfrm>
            <a:off x="7768036" y="2677160"/>
            <a:ext cx="1216697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b="1"/>
              <a:t>pelayan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03120" y="3625322"/>
            <a:ext cx="2979420" cy="17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5"/>
          <p:cNvSpPr txBox="1">
            <a:spLocks noChangeArrowheads="1"/>
          </p:cNvSpPr>
          <p:nvPr/>
        </p:nvSpPr>
        <p:spPr bwMode="auto">
          <a:xfrm>
            <a:off x="2804160" y="3193522"/>
            <a:ext cx="2050258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b="1" dirty="0" err="1"/>
              <a:t>pesan</a:t>
            </a:r>
            <a:r>
              <a:rPr lang="en-US" sz="2400" b="1" dirty="0"/>
              <a:t> &amp; </a:t>
            </a:r>
            <a:r>
              <a:rPr lang="en-US" sz="2400" b="1" dirty="0" err="1"/>
              <a:t>bayar</a:t>
            </a:r>
            <a:endParaRPr lang="en-US" sz="24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257800" y="4057122"/>
            <a:ext cx="2979420" cy="17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9" name="TextBox 17"/>
          <p:cNvSpPr txBox="1">
            <a:spLocks noChangeArrowheads="1"/>
          </p:cNvSpPr>
          <p:nvPr/>
        </p:nvSpPr>
        <p:spPr bwMode="auto">
          <a:xfrm>
            <a:off x="5871211" y="3625322"/>
            <a:ext cx="2173434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b="1" dirty="0" err="1"/>
              <a:t>siapkan</a:t>
            </a:r>
            <a:r>
              <a:rPr lang="en-US" sz="2400" b="1" dirty="0"/>
              <a:t> burger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257800" y="4661642"/>
            <a:ext cx="2979420" cy="17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1" name="TextBox 19"/>
          <p:cNvSpPr txBox="1">
            <a:spLocks noChangeArrowheads="1"/>
          </p:cNvSpPr>
          <p:nvPr/>
        </p:nvSpPr>
        <p:spPr bwMode="auto">
          <a:xfrm>
            <a:off x="5783580" y="4229842"/>
            <a:ext cx="2343416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b="1" dirty="0" err="1"/>
              <a:t>siapkan</a:t>
            </a:r>
            <a:r>
              <a:rPr lang="en-US" sz="2400" b="1" dirty="0"/>
              <a:t> </a:t>
            </a:r>
            <a:r>
              <a:rPr lang="en-US" sz="2400" b="1" dirty="0" err="1"/>
              <a:t>kentang</a:t>
            </a:r>
            <a:endParaRPr lang="en-US" sz="2400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257800" y="5266162"/>
            <a:ext cx="2979420" cy="17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3" name="TextBox 21"/>
          <p:cNvSpPr txBox="1">
            <a:spLocks noChangeArrowheads="1"/>
          </p:cNvSpPr>
          <p:nvPr/>
        </p:nvSpPr>
        <p:spPr bwMode="auto">
          <a:xfrm>
            <a:off x="5825571" y="4834362"/>
            <a:ext cx="2207033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b="1" dirty="0" err="1"/>
              <a:t>siapkan</a:t>
            </a:r>
            <a:r>
              <a:rPr lang="en-US" sz="2400" b="1" dirty="0"/>
              <a:t> </a:t>
            </a:r>
            <a:r>
              <a:rPr lang="en-US" sz="2400" b="1" dirty="0" err="1"/>
              <a:t>minum</a:t>
            </a:r>
            <a:endParaRPr lang="en-US" sz="2400" b="1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2103120" y="5870682"/>
            <a:ext cx="6134100" cy="179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5" name="TextBox 23"/>
          <p:cNvSpPr txBox="1">
            <a:spLocks noChangeArrowheads="1"/>
          </p:cNvSpPr>
          <p:nvPr/>
        </p:nvSpPr>
        <p:spPr bwMode="auto">
          <a:xfrm>
            <a:off x="6309360" y="5438882"/>
            <a:ext cx="1131161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b="1" dirty="0" err="1"/>
              <a:t>sajikan</a:t>
            </a:r>
            <a:endParaRPr lang="en-US" sz="2400" b="1" dirty="0"/>
          </a:p>
        </p:txBody>
      </p:sp>
      <p:sp>
        <p:nvSpPr>
          <p:cNvPr id="6166" name="TextBox 25"/>
          <p:cNvSpPr txBox="1">
            <a:spLocks noChangeArrowheads="1"/>
          </p:cNvSpPr>
          <p:nvPr/>
        </p:nvSpPr>
        <p:spPr bwMode="auto">
          <a:xfrm>
            <a:off x="2804161" y="6563361"/>
            <a:ext cx="3917886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b="1" dirty="0" err="1"/>
              <a:t>Skenario</a:t>
            </a:r>
            <a:r>
              <a:rPr lang="en-US" sz="2400" b="1" dirty="0"/>
              <a:t>: </a:t>
            </a:r>
            <a:r>
              <a:rPr lang="en-US" sz="2400" b="1" dirty="0" err="1"/>
              <a:t>restoran</a:t>
            </a:r>
            <a:r>
              <a:rPr lang="en-US" sz="2400" b="1" dirty="0"/>
              <a:t> </a:t>
            </a:r>
            <a:r>
              <a:rPr lang="en-US" sz="2400" b="1" dirty="0" err="1"/>
              <a:t>cepat-saji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97536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u="sng" dirty="0" smtClean="0"/>
              <a:t>Object </a:t>
            </a:r>
            <a:r>
              <a:rPr lang="en-US" b="1" u="sng" dirty="0" err="1" smtClean="0"/>
              <a:t>dan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Representasi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Lingkup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Permasalahan</a:t>
            </a:r>
            <a:endParaRPr lang="en-US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9906000" cy="571500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800" dirty="0" smtClean="0"/>
              <a:t>Object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en-US" sz="2800" dirty="0" smtClean="0"/>
              <a:t>Object </a:t>
            </a:r>
            <a:r>
              <a:rPr lang="en-US" sz="2800" dirty="0" err="1" smtClean="0"/>
              <a:t>merepresentasikan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entitas-entitas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dianggap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skenario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object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bentuk-bentuk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entitas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skenario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endParaRPr lang="en-US" sz="28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 smtClean="0"/>
              <a:t>OO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i="1" dirty="0" smtClean="0"/>
              <a:t>tool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memodelkan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 (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Simula-67)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setiap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sistem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selalu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dapat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digambarkan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melalui</a:t>
            </a:r>
            <a:r>
              <a:rPr lang="en-US" sz="2800" dirty="0" smtClean="0">
                <a:sym typeface="Wingdings" pitchFamily="2" charset="2"/>
              </a:rPr>
              <a:t> object-object </a:t>
            </a:r>
            <a:r>
              <a:rPr lang="en-US" sz="2800" dirty="0" err="1" smtClean="0">
                <a:sym typeface="Wingdings" pitchFamily="2" charset="2"/>
              </a:rPr>
              <a:t>penyusunnya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bagaimana</a:t>
            </a:r>
            <a:r>
              <a:rPr lang="en-US" sz="2800" dirty="0" smtClean="0">
                <a:sym typeface="Wingdings" pitchFamily="2" charset="2"/>
              </a:rPr>
              <a:t> object-object </a:t>
            </a:r>
            <a:r>
              <a:rPr lang="en-US" sz="2800" dirty="0" err="1" smtClean="0">
                <a:sym typeface="Wingdings" pitchFamily="2" charset="2"/>
              </a:rPr>
              <a:t>tersebut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saling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berinteraksi</a:t>
            </a:r>
            <a:endParaRPr lang="en-US" sz="2800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b="1" u="sng" dirty="0" err="1" smtClean="0">
                <a:sym typeface="Wingdings" pitchFamily="2" charset="2"/>
              </a:rPr>
              <a:t>Dalam</a:t>
            </a:r>
            <a:r>
              <a:rPr lang="en-US" sz="2800" b="1" u="sng" dirty="0" smtClean="0">
                <a:sym typeface="Wingdings" pitchFamily="2" charset="2"/>
              </a:rPr>
              <a:t> software engineering</a:t>
            </a:r>
            <a:r>
              <a:rPr lang="en-US" sz="2800" dirty="0" smtClean="0">
                <a:sym typeface="Wingdings" pitchFamily="2" charset="2"/>
              </a:rPr>
              <a:t>: OO analysis  OO design  OO programming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9677400" cy="103261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u="sng" dirty="0" err="1" smtClean="0"/>
              <a:t>Kelebihan</a:t>
            </a:r>
            <a:r>
              <a:rPr lang="en-US" b="1" u="sng" dirty="0" smtClean="0"/>
              <a:t> OO </a:t>
            </a:r>
            <a:r>
              <a:rPr lang="en-US" b="1" u="sng" dirty="0" err="1" smtClean="0"/>
              <a:t>Sebagai</a:t>
            </a:r>
            <a:r>
              <a:rPr lang="en-US" b="1" u="sng" dirty="0" smtClean="0"/>
              <a:t> Model </a:t>
            </a:r>
            <a:r>
              <a:rPr lang="en-US" b="1" u="sng" dirty="0" err="1" smtClean="0"/>
              <a:t>Representasi</a:t>
            </a:r>
            <a:endParaRPr lang="en-US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9677400" cy="51816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b="1" smtClean="0"/>
              <a:t>Natural</a:t>
            </a:r>
            <a:r>
              <a:rPr lang="en-US" smtClean="0"/>
              <a:t>: mengikuti cara berpikir manusia (manusia memandang dunianya sebagai kumpulan object yang berinteraksi)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smtClean="0"/>
              <a:t>Abstraksi</a:t>
            </a:r>
            <a:r>
              <a:rPr lang="en-US" smtClean="0"/>
              <a:t>: menjelaskan makna sebuah entitas secara cepat dan mudah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smtClean="0"/>
              <a:t>Enkapsulasi</a:t>
            </a:r>
            <a:r>
              <a:rPr lang="en-US" smtClean="0"/>
              <a:t>: dapat menyembunyikan detil yang tidak perlu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b="1" smtClean="0"/>
              <a:t>Modular</a:t>
            </a:r>
            <a:r>
              <a:rPr lang="en-US" smtClean="0"/>
              <a:t>: object adalah entitas yang independen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11256"/>
            <a:ext cx="893826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u="sng" dirty="0" err="1" smtClean="0"/>
              <a:t>Pemrograman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Bahasa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Pemrograman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Berbasis</a:t>
            </a:r>
            <a:r>
              <a:rPr lang="en-US" b="1" u="sng" dirty="0" smtClean="0"/>
              <a:t> OO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0840"/>
            <a:ext cx="8938260" cy="51816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3400" dirty="0" err="1" smtClean="0"/>
              <a:t>Merealisasikan</a:t>
            </a:r>
            <a:r>
              <a:rPr lang="en-US" sz="3400" dirty="0" smtClean="0"/>
              <a:t> </a:t>
            </a:r>
            <a:r>
              <a:rPr lang="en-US" sz="3400" dirty="0" err="1" smtClean="0"/>
              <a:t>entitas-entitas</a:t>
            </a:r>
            <a:r>
              <a:rPr lang="en-US" sz="3400" dirty="0" smtClean="0"/>
              <a:t> object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desain</a:t>
            </a:r>
            <a:r>
              <a:rPr lang="en-US" sz="3400" dirty="0" smtClean="0"/>
              <a:t> software (OOD)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bahasa</a:t>
            </a:r>
            <a:r>
              <a:rPr lang="en-US" sz="3400" dirty="0" smtClean="0"/>
              <a:t> </a:t>
            </a:r>
            <a:r>
              <a:rPr lang="en-US" sz="3400" dirty="0" err="1" smtClean="0"/>
              <a:t>pemrograman</a:t>
            </a:r>
            <a:endParaRPr lang="en-US" sz="3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400" dirty="0" err="1" smtClean="0"/>
              <a:t>Bahasa</a:t>
            </a:r>
            <a:r>
              <a:rPr lang="en-US" sz="3400" dirty="0" smtClean="0"/>
              <a:t> </a:t>
            </a:r>
            <a:r>
              <a:rPr lang="en-US" sz="3400" dirty="0" err="1" smtClean="0"/>
              <a:t>pemrograman</a:t>
            </a:r>
            <a:r>
              <a:rPr lang="en-US" sz="3400" dirty="0" smtClean="0"/>
              <a:t> </a:t>
            </a:r>
            <a:r>
              <a:rPr lang="en-US" sz="3400" dirty="0" err="1" smtClean="0"/>
              <a:t>berbasis</a:t>
            </a:r>
            <a:r>
              <a:rPr lang="en-US" sz="3400" dirty="0" smtClean="0"/>
              <a:t> object </a:t>
            </a:r>
            <a:r>
              <a:rPr lang="en-US" sz="3400" dirty="0" err="1" smtClean="0"/>
              <a:t>menyediakan</a:t>
            </a:r>
            <a:r>
              <a:rPr lang="en-US" sz="3400" dirty="0" smtClean="0"/>
              <a:t> </a:t>
            </a:r>
            <a:r>
              <a:rPr lang="en-US" sz="3400" dirty="0" err="1" smtClean="0"/>
              <a:t>mekanisme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bekerja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:</a:t>
            </a:r>
          </a:p>
          <a:p>
            <a:pPr lvl="1" eaLnBrk="1" hangingPunct="1">
              <a:defRPr/>
            </a:pP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object</a:t>
            </a:r>
          </a:p>
          <a:p>
            <a:pPr lvl="1" eaLnBrk="1" hangingPunct="1">
              <a:defRPr/>
            </a:pPr>
            <a:r>
              <a:rPr lang="en-US" sz="3400" dirty="0" smtClean="0"/>
              <a:t>methods</a:t>
            </a:r>
          </a:p>
          <a:p>
            <a:pPr lvl="1" eaLnBrk="1" hangingPunct="1">
              <a:defRPr/>
            </a:pPr>
            <a:r>
              <a:rPr lang="en-US" sz="3400" dirty="0" err="1" smtClean="0"/>
              <a:t>Pewarisan</a:t>
            </a:r>
            <a:r>
              <a:rPr lang="en-US" sz="3400" dirty="0" smtClean="0"/>
              <a:t> (</a:t>
            </a:r>
            <a:r>
              <a:rPr lang="en-US" sz="3400" i="1" dirty="0" smtClean="0"/>
              <a:t>inheritance</a:t>
            </a:r>
            <a:r>
              <a:rPr lang="en-US" sz="3400" dirty="0" smtClean="0"/>
              <a:t>)</a:t>
            </a:r>
            <a:endParaRPr lang="en-US" sz="3400" dirty="0" smtClean="0"/>
          </a:p>
          <a:p>
            <a:pPr lvl="1" eaLnBrk="1" hangingPunct="1">
              <a:defRPr/>
            </a:pPr>
            <a:r>
              <a:rPr lang="en-US" sz="3400" dirty="0" err="1" smtClean="0"/>
              <a:t>Polimorfisme</a:t>
            </a:r>
            <a:r>
              <a:rPr lang="en-US" sz="3400" dirty="0" smtClean="0"/>
              <a:t> (</a:t>
            </a:r>
            <a:r>
              <a:rPr lang="en-US" sz="3400" i="1" dirty="0" smtClean="0"/>
              <a:t>polymorphism</a:t>
            </a:r>
            <a:r>
              <a:rPr lang="en-US" sz="3400" dirty="0" smtClean="0"/>
              <a:t>)</a:t>
            </a:r>
            <a:endParaRPr lang="en-US" sz="3400" i="1" dirty="0" smtClean="0"/>
          </a:p>
          <a:p>
            <a:pPr lvl="1" eaLnBrk="1" hangingPunct="1">
              <a:defRPr/>
            </a:pPr>
            <a:r>
              <a:rPr lang="en-US" sz="3400" dirty="0" smtClean="0"/>
              <a:t>reusability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10668000" cy="80401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 smtClean="0"/>
              <a:t>Pemrograman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Pemrograman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OO..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9753600" cy="5791200"/>
          </a:xfrm>
        </p:spPr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en-US" sz="3400" dirty="0" err="1" smtClean="0"/>
              <a:t>Ragam</a:t>
            </a:r>
            <a:r>
              <a:rPr lang="en-US" sz="3400" dirty="0" smtClean="0"/>
              <a:t> </a:t>
            </a:r>
            <a:r>
              <a:rPr lang="en-US" sz="3400" dirty="0" err="1" smtClean="0"/>
              <a:t>bahasa</a:t>
            </a:r>
            <a:r>
              <a:rPr lang="en-US" sz="3400" dirty="0" smtClean="0"/>
              <a:t> </a:t>
            </a:r>
            <a:r>
              <a:rPr lang="en-US" sz="3400" dirty="0" err="1" smtClean="0"/>
              <a:t>pemrograman</a:t>
            </a:r>
            <a:r>
              <a:rPr lang="en-US" sz="3400" dirty="0" smtClean="0"/>
              <a:t> </a:t>
            </a:r>
            <a:r>
              <a:rPr lang="en-US" sz="3400" dirty="0" err="1" smtClean="0"/>
              <a:t>berbasis</a:t>
            </a:r>
            <a:r>
              <a:rPr lang="en-US" sz="3400" dirty="0" smtClean="0"/>
              <a:t> OO</a:t>
            </a:r>
          </a:p>
          <a:p>
            <a:pPr lvl="1" eaLnBrk="1" hangingPunct="1">
              <a:defRPr/>
            </a:pPr>
            <a:r>
              <a:rPr lang="en-US" sz="3400" dirty="0" err="1" smtClean="0"/>
              <a:t>Bahasa</a:t>
            </a:r>
            <a:r>
              <a:rPr lang="en-US" sz="3400" dirty="0" smtClean="0"/>
              <a:t> OO “</a:t>
            </a:r>
            <a:r>
              <a:rPr lang="en-US" sz="3400" dirty="0" err="1" smtClean="0"/>
              <a:t>murni</a:t>
            </a:r>
            <a:r>
              <a:rPr lang="en-US" sz="3400" dirty="0" smtClean="0"/>
              <a:t>” </a:t>
            </a:r>
            <a:r>
              <a:rPr lang="en-US" sz="3400" dirty="0" smtClean="0">
                <a:sym typeface="Wingdings" pitchFamily="2" charset="2"/>
              </a:rPr>
              <a:t> </a:t>
            </a:r>
            <a:r>
              <a:rPr lang="en-US" sz="3400" dirty="0" err="1" smtClean="0">
                <a:sym typeface="Wingdings" pitchFamily="2" charset="2"/>
              </a:rPr>
              <a:t>semua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diperlakukan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secara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konsisten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mengikuti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teori</a:t>
            </a:r>
            <a:r>
              <a:rPr lang="en-US" sz="3400" dirty="0" smtClean="0">
                <a:sym typeface="Wingdings" pitchFamily="2" charset="2"/>
              </a:rPr>
              <a:t> OO </a:t>
            </a:r>
            <a:r>
              <a:rPr lang="en-US" sz="3400" dirty="0" err="1" smtClean="0">
                <a:sym typeface="Wingdings" pitchFamily="2" charset="2"/>
              </a:rPr>
              <a:t>dan</a:t>
            </a:r>
            <a:r>
              <a:rPr lang="en-US" sz="3400" dirty="0" smtClean="0">
                <a:sym typeface="Wingdings" pitchFamily="2" charset="2"/>
              </a:rPr>
              <a:t> “</a:t>
            </a:r>
            <a:r>
              <a:rPr lang="en-US" sz="3400" dirty="0" err="1" smtClean="0">
                <a:sym typeface="Wingdings" pitchFamily="2" charset="2"/>
              </a:rPr>
              <a:t>memaksa</a:t>
            </a:r>
            <a:r>
              <a:rPr lang="en-US" sz="3400" dirty="0" smtClean="0">
                <a:sym typeface="Wingdings" pitchFamily="2" charset="2"/>
              </a:rPr>
              <a:t>” </a:t>
            </a:r>
            <a:r>
              <a:rPr lang="en-US" sz="3400" dirty="0" err="1" smtClean="0">
                <a:sym typeface="Wingdings" pitchFamily="2" charset="2"/>
              </a:rPr>
              <a:t>pemrogram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mengikutinya</a:t>
            </a:r>
            <a:r>
              <a:rPr lang="en-US" sz="3400" dirty="0" smtClean="0">
                <a:sym typeface="Wingdings" pitchFamily="2" charset="2"/>
              </a:rPr>
              <a:t>. </a:t>
            </a:r>
          </a:p>
          <a:p>
            <a:pPr lvl="1" eaLnBrk="1" hangingPunct="1">
              <a:buNone/>
              <a:defRPr/>
            </a:pPr>
            <a:r>
              <a:rPr lang="en-US" sz="3400" dirty="0" smtClean="0">
                <a:sym typeface="Wingdings" pitchFamily="2" charset="2"/>
              </a:rPr>
              <a:t>	</a:t>
            </a:r>
            <a:r>
              <a:rPr lang="en-US" sz="3400" u="sng" dirty="0" err="1" smtClean="0">
                <a:sym typeface="Wingdings" pitchFamily="2" charset="2"/>
              </a:rPr>
              <a:t>Contoh</a:t>
            </a:r>
            <a:r>
              <a:rPr lang="en-US" sz="3400" dirty="0" smtClean="0">
                <a:sym typeface="Wingdings" pitchFamily="2" charset="2"/>
              </a:rPr>
              <a:t>: Smalltalk, Eiffel, Ruby</a:t>
            </a:r>
          </a:p>
          <a:p>
            <a:pPr lvl="1" eaLnBrk="1" hangingPunct="1">
              <a:defRPr/>
            </a:pPr>
            <a:r>
              <a:rPr lang="en-US" sz="3400" dirty="0" err="1" smtClean="0">
                <a:sym typeface="Wingdings" pitchFamily="2" charset="2"/>
              </a:rPr>
              <a:t>Bahasa</a:t>
            </a:r>
            <a:r>
              <a:rPr lang="en-US" sz="3400" dirty="0" smtClean="0">
                <a:sym typeface="Wingdings" pitchFamily="2" charset="2"/>
              </a:rPr>
              <a:t> yang </a:t>
            </a:r>
            <a:r>
              <a:rPr lang="en-US" sz="3400" dirty="0" err="1" smtClean="0">
                <a:sym typeface="Wingdings" pitchFamily="2" charset="2"/>
              </a:rPr>
              <a:t>dirancang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untuk</a:t>
            </a:r>
            <a:r>
              <a:rPr lang="en-US" sz="3400" dirty="0" smtClean="0">
                <a:sym typeface="Wingdings" pitchFamily="2" charset="2"/>
              </a:rPr>
              <a:t> OOP, </a:t>
            </a:r>
            <a:r>
              <a:rPr lang="en-US" sz="3400" dirty="0" err="1" smtClean="0">
                <a:sym typeface="Wingdings" pitchFamily="2" charset="2"/>
              </a:rPr>
              <a:t>tetapi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dengan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beberapa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elemen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prosedural</a:t>
            </a:r>
            <a:r>
              <a:rPr lang="en-US" sz="3400" dirty="0" smtClean="0">
                <a:sym typeface="Wingdings" pitchFamily="2" charset="2"/>
              </a:rPr>
              <a:t>. </a:t>
            </a:r>
          </a:p>
          <a:p>
            <a:pPr lvl="1" eaLnBrk="1" hangingPunct="1">
              <a:buNone/>
              <a:defRPr/>
            </a:pPr>
            <a:r>
              <a:rPr lang="en-US" sz="3400" dirty="0" smtClean="0">
                <a:sym typeface="Wingdings" pitchFamily="2" charset="2"/>
              </a:rPr>
              <a:t>	</a:t>
            </a:r>
            <a:r>
              <a:rPr lang="en-US" sz="3400" u="sng" dirty="0" err="1" smtClean="0">
                <a:sym typeface="Wingdings" pitchFamily="2" charset="2"/>
              </a:rPr>
              <a:t>Contoh</a:t>
            </a:r>
            <a:r>
              <a:rPr lang="en-US" sz="3400" dirty="0" smtClean="0">
                <a:sym typeface="Wingdings" pitchFamily="2" charset="2"/>
              </a:rPr>
              <a:t>: Java (program </a:t>
            </a:r>
            <a:r>
              <a:rPr lang="en-US" sz="3400" dirty="0" err="1" smtClean="0">
                <a:sym typeface="Wingdings" pitchFamily="2" charset="2"/>
              </a:rPr>
              <a:t>utama</a:t>
            </a:r>
            <a:r>
              <a:rPr lang="en-US" sz="3400" dirty="0" smtClean="0">
                <a:sym typeface="Wingdings" pitchFamily="2" charset="2"/>
              </a:rPr>
              <a:t>/entry point)</a:t>
            </a:r>
          </a:p>
          <a:p>
            <a:pPr lvl="1" eaLnBrk="1" hangingPunct="1">
              <a:defRPr/>
            </a:pPr>
            <a:r>
              <a:rPr lang="en-US" sz="3400" dirty="0" err="1" smtClean="0">
                <a:sym typeface="Wingdings" pitchFamily="2" charset="2"/>
              </a:rPr>
              <a:t>Bahasa</a:t>
            </a:r>
            <a:r>
              <a:rPr lang="en-US" sz="3400" dirty="0" smtClean="0">
                <a:sym typeface="Wingdings" pitchFamily="2" charset="2"/>
              </a:rPr>
              <a:t> yang </a:t>
            </a:r>
            <a:r>
              <a:rPr lang="en-US" sz="3400" dirty="0" err="1" smtClean="0">
                <a:sym typeface="Wingdings" pitchFamily="2" charset="2"/>
              </a:rPr>
              <a:t>aslinya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prosedural</a:t>
            </a:r>
            <a:r>
              <a:rPr lang="en-US" sz="3400" dirty="0" smtClean="0">
                <a:sym typeface="Wingdings" pitchFamily="2" charset="2"/>
              </a:rPr>
              <a:t>, </a:t>
            </a:r>
            <a:r>
              <a:rPr lang="en-US" sz="3400" dirty="0" err="1" smtClean="0">
                <a:sym typeface="Wingdings" pitchFamily="2" charset="2"/>
              </a:rPr>
              <a:t>tetapi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kemudian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ditambah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fitur-fitur</a:t>
            </a:r>
            <a:r>
              <a:rPr lang="en-US" sz="3400" dirty="0" smtClean="0">
                <a:sym typeface="Wingdings" pitchFamily="2" charset="2"/>
              </a:rPr>
              <a:t> OO. </a:t>
            </a:r>
            <a:r>
              <a:rPr lang="en-US" sz="3400" u="sng" dirty="0" err="1" smtClean="0">
                <a:sym typeface="Wingdings" pitchFamily="2" charset="2"/>
              </a:rPr>
              <a:t>Contoh</a:t>
            </a:r>
            <a:r>
              <a:rPr lang="en-US" sz="3400" dirty="0" smtClean="0">
                <a:sym typeface="Wingdings" pitchFamily="2" charset="2"/>
              </a:rPr>
              <a:t>: C++, Perl, PHP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311256"/>
            <a:ext cx="96774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u="sng" dirty="0" err="1" smtClean="0"/>
              <a:t>Konsep-Konsep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dalam</a:t>
            </a:r>
            <a:r>
              <a:rPr lang="en-US" b="1" u="sng" dirty="0" smtClean="0"/>
              <a:t> OOP: </a:t>
            </a:r>
            <a:r>
              <a:rPr lang="en-US" b="1" u="sng" dirty="0" err="1" smtClean="0"/>
              <a:t>Kelas</a:t>
            </a:r>
            <a:r>
              <a:rPr lang="en-US" b="1" u="sng" dirty="0" smtClean="0"/>
              <a:t> (Class)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9677400" cy="51816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3400" dirty="0" err="1" smtClean="0"/>
              <a:t>Mendefinisikan</a:t>
            </a:r>
            <a:r>
              <a:rPr lang="en-US" sz="3400" dirty="0" smtClean="0"/>
              <a:t> </a:t>
            </a:r>
            <a:r>
              <a:rPr lang="en-US" sz="3400" dirty="0" err="1" smtClean="0"/>
              <a:t>karakteristik</a:t>
            </a:r>
            <a:r>
              <a:rPr lang="en-US" sz="3400" dirty="0" smtClean="0"/>
              <a:t> </a:t>
            </a:r>
            <a:r>
              <a:rPr lang="en-US" sz="3400" dirty="0" err="1" smtClean="0"/>
              <a:t>abstrak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sebuah</a:t>
            </a:r>
            <a:r>
              <a:rPr lang="en-US" sz="3400" dirty="0" smtClean="0"/>
              <a:t> </a:t>
            </a:r>
            <a:r>
              <a:rPr lang="en-US" sz="3400" dirty="0" err="1" smtClean="0"/>
              <a:t>entitas</a:t>
            </a:r>
            <a:endParaRPr lang="en-US" sz="340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3400" dirty="0" smtClean="0"/>
              <a:t>Property (</a:t>
            </a:r>
            <a:r>
              <a:rPr lang="en-US" sz="3400" dirty="0" err="1" smtClean="0"/>
              <a:t>statis</a:t>
            </a:r>
            <a:r>
              <a:rPr lang="en-US" sz="3400" dirty="0" smtClean="0"/>
              <a:t>) – fields, </a:t>
            </a:r>
            <a:r>
              <a:rPr lang="en-US" sz="3400" dirty="0" err="1" smtClean="0"/>
              <a:t>atribut</a:t>
            </a:r>
            <a:endParaRPr lang="en-US" sz="3400" dirty="0" smtClean="0"/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3400" dirty="0" err="1" smtClean="0"/>
              <a:t>Behaviour</a:t>
            </a:r>
            <a:r>
              <a:rPr lang="en-US" sz="3400" dirty="0" smtClean="0"/>
              <a:t> (</a:t>
            </a:r>
            <a:r>
              <a:rPr lang="en-US" sz="3400" dirty="0" err="1" smtClean="0"/>
              <a:t>dinamika</a:t>
            </a:r>
            <a:r>
              <a:rPr lang="en-US" sz="3400" dirty="0" smtClean="0"/>
              <a:t>) – </a:t>
            </a:r>
            <a:r>
              <a:rPr lang="en-US" sz="3400" dirty="0" err="1" smtClean="0"/>
              <a:t>fitur</a:t>
            </a:r>
            <a:r>
              <a:rPr lang="en-US" sz="3400" dirty="0" smtClean="0"/>
              <a:t>, methods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3400" dirty="0" err="1" smtClean="0"/>
              <a:t>Contoh</a:t>
            </a:r>
            <a:r>
              <a:rPr lang="en-US" sz="3400" dirty="0" smtClean="0"/>
              <a:t>: </a:t>
            </a:r>
            <a:r>
              <a:rPr lang="en-US" sz="3400" u="sng" dirty="0" err="1" smtClean="0"/>
              <a:t>abstraksi</a:t>
            </a:r>
            <a:r>
              <a:rPr lang="en-US" sz="3400" dirty="0" smtClean="0"/>
              <a:t> “</a:t>
            </a:r>
            <a:r>
              <a:rPr lang="en-US" sz="3400" dirty="0" err="1" smtClean="0"/>
              <a:t>sepeda</a:t>
            </a:r>
            <a:r>
              <a:rPr lang="en-US" sz="3400" dirty="0" smtClean="0"/>
              <a:t>” </a:t>
            </a:r>
            <a:r>
              <a:rPr lang="en-US" sz="3400" dirty="0" err="1" smtClean="0"/>
              <a:t>memiliki</a:t>
            </a:r>
            <a:r>
              <a:rPr lang="en-US" sz="3400" dirty="0" smtClean="0"/>
              <a:t> </a:t>
            </a:r>
            <a:r>
              <a:rPr lang="en-US" sz="3400" u="sng" dirty="0" smtClean="0"/>
              <a:t>property</a:t>
            </a:r>
            <a:r>
              <a:rPr lang="en-US" sz="3400" dirty="0" smtClean="0"/>
              <a:t> “</a:t>
            </a:r>
            <a:r>
              <a:rPr lang="en-US" sz="3400" dirty="0" err="1" smtClean="0"/>
              <a:t>punya</a:t>
            </a:r>
            <a:r>
              <a:rPr lang="en-US" sz="3400" dirty="0" smtClean="0"/>
              <a:t> </a:t>
            </a:r>
            <a:r>
              <a:rPr lang="en-US" sz="3400" dirty="0" err="1" smtClean="0"/>
              <a:t>roda</a:t>
            </a:r>
            <a:r>
              <a:rPr lang="en-US" sz="3400" dirty="0" smtClean="0"/>
              <a:t>”, “</a:t>
            </a:r>
            <a:r>
              <a:rPr lang="en-US" sz="3400" dirty="0" err="1" smtClean="0"/>
              <a:t>punya</a:t>
            </a:r>
            <a:r>
              <a:rPr lang="en-US" sz="3400" dirty="0" smtClean="0"/>
              <a:t> </a:t>
            </a:r>
            <a:r>
              <a:rPr lang="en-US" sz="3400" dirty="0" err="1" smtClean="0"/>
              <a:t>rantai</a:t>
            </a:r>
            <a:r>
              <a:rPr lang="en-US" sz="3400" dirty="0" smtClean="0"/>
              <a:t>”, </a:t>
            </a:r>
            <a:r>
              <a:rPr lang="en-US" sz="3400" dirty="0" err="1" smtClean="0"/>
              <a:t>dsb</a:t>
            </a:r>
            <a:r>
              <a:rPr lang="en-US" sz="3400" dirty="0" smtClean="0"/>
              <a:t>.,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u="sng" dirty="0" err="1" smtClean="0"/>
              <a:t>behaviour</a:t>
            </a:r>
            <a:r>
              <a:rPr lang="en-US" sz="3400" dirty="0" smtClean="0"/>
              <a:t> “</a:t>
            </a: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 smtClean="0"/>
              <a:t>berjalan</a:t>
            </a:r>
            <a:r>
              <a:rPr lang="en-US" sz="3400" dirty="0" smtClean="0"/>
              <a:t>”, “</a:t>
            </a: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 smtClean="0"/>
              <a:t>berbelok</a:t>
            </a:r>
            <a:r>
              <a:rPr lang="en-US" sz="3400" dirty="0" smtClean="0"/>
              <a:t>”, </a:t>
            </a:r>
            <a:r>
              <a:rPr lang="en-US" sz="3400" dirty="0" err="1" smtClean="0"/>
              <a:t>dsb</a:t>
            </a:r>
            <a:r>
              <a:rPr lang="en-US" sz="3400" dirty="0" smtClean="0"/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abstraksi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sebuah</a:t>
            </a:r>
            <a:r>
              <a:rPr lang="en-US" sz="3400" dirty="0" smtClean="0"/>
              <a:t> </a:t>
            </a:r>
            <a:r>
              <a:rPr lang="en-US" sz="3400" dirty="0" err="1" smtClean="0"/>
              <a:t>entitas</a:t>
            </a:r>
            <a:r>
              <a:rPr lang="en-US" sz="3400" dirty="0" smtClean="0"/>
              <a:t>, </a:t>
            </a:r>
            <a:r>
              <a:rPr lang="en-US" sz="3400" dirty="0" err="1" smtClean="0"/>
              <a:t>definisi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harus</a:t>
            </a:r>
            <a:r>
              <a:rPr lang="en-US" sz="3400" dirty="0" smtClean="0"/>
              <a:t> </a:t>
            </a:r>
            <a:r>
              <a:rPr lang="en-US" sz="3400" dirty="0" err="1" smtClean="0"/>
              <a:t>mencerminkan</a:t>
            </a:r>
            <a:r>
              <a:rPr lang="en-US" sz="3400" dirty="0" smtClean="0"/>
              <a:t> </a:t>
            </a:r>
            <a:r>
              <a:rPr lang="en-US" sz="3400" dirty="0" err="1" smtClean="0"/>
              <a:t>karakteristik</a:t>
            </a:r>
            <a:r>
              <a:rPr lang="en-US" sz="3400" dirty="0" smtClean="0"/>
              <a:t> </a:t>
            </a:r>
            <a:r>
              <a:rPr lang="en-US" sz="3400" dirty="0" err="1" smtClean="0"/>
              <a:t>sebenarnya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entitas</a:t>
            </a:r>
            <a:r>
              <a:rPr lang="en-US" sz="3400" dirty="0" smtClean="0"/>
              <a:t> </a:t>
            </a:r>
            <a:r>
              <a:rPr lang="en-US" sz="3400" dirty="0" err="1" smtClean="0"/>
              <a:t>tsb</a:t>
            </a:r>
            <a:r>
              <a:rPr lang="en-US" sz="3400" dirty="0" smtClean="0"/>
              <a:t>.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938260" cy="920856"/>
          </a:xfrm>
        </p:spPr>
        <p:txBody>
          <a:bodyPr/>
          <a:lstStyle/>
          <a:p>
            <a:r>
              <a:rPr lang="en-US" b="1" u="sng" dirty="0" err="1" smtClean="0"/>
              <a:t>Kelas</a:t>
            </a:r>
            <a:endParaRPr lang="en-US" b="1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813560"/>
            <a:ext cx="9464040" cy="224536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merupakan</a:t>
            </a:r>
            <a:r>
              <a:rPr lang="en-US" sz="3400" dirty="0" smtClean="0"/>
              <a:t> “</a:t>
            </a:r>
            <a:r>
              <a:rPr lang="en-US" sz="3400" dirty="0" err="1" smtClean="0"/>
              <a:t>cetakan</a:t>
            </a:r>
            <a:r>
              <a:rPr lang="en-US" sz="3400" dirty="0" smtClean="0"/>
              <a:t>” (template)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i="1" dirty="0" smtClean="0"/>
              <a:t>instance</a:t>
            </a:r>
            <a:r>
              <a:rPr lang="en-US" sz="3400" dirty="0" smtClean="0"/>
              <a:t> (</a:t>
            </a:r>
            <a:r>
              <a:rPr lang="en-US" sz="3400" dirty="0" err="1" smtClean="0"/>
              <a:t>wujud</a:t>
            </a:r>
            <a:r>
              <a:rPr lang="en-US" sz="3400" dirty="0" smtClean="0"/>
              <a:t> </a:t>
            </a:r>
            <a:r>
              <a:rPr lang="en-US" sz="3400" dirty="0" err="1" smtClean="0"/>
              <a:t>nyata</a:t>
            </a:r>
            <a:r>
              <a:rPr lang="en-US" sz="3400" dirty="0" smtClean="0"/>
              <a:t>) </a:t>
            </a:r>
            <a:r>
              <a:rPr lang="en-US" sz="3400" dirty="0" err="1" smtClean="0"/>
              <a:t>entitas-entitas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direpresentasikannya</a:t>
            </a:r>
            <a:endParaRPr lang="en-US" sz="3400" dirty="0" smtClean="0"/>
          </a:p>
          <a:p>
            <a:pPr lvl="1">
              <a:defRPr/>
            </a:pPr>
            <a:r>
              <a:rPr lang="en-US" sz="3400" dirty="0" err="1" smtClean="0"/>
              <a:t>Sebuah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melahirkan</a:t>
            </a:r>
            <a:r>
              <a:rPr lang="en-US" sz="3400" dirty="0" smtClean="0"/>
              <a:t> </a:t>
            </a:r>
            <a:r>
              <a:rPr lang="en-US" sz="3400" dirty="0" err="1" smtClean="0"/>
              <a:t>lebih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satu</a:t>
            </a:r>
            <a:r>
              <a:rPr lang="en-US" sz="3400" dirty="0" smtClean="0"/>
              <a:t> instance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1927860" y="4500880"/>
            <a:ext cx="1577340" cy="1122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cap="rnd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Top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84620" y="3810000"/>
            <a:ext cx="1489710" cy="103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cap="rnd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Top"/>
            <a:lightRig rig="threePt" dir="t"/>
          </a:scene3d>
          <a:sp3d extrusionH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84620" y="4587240"/>
            <a:ext cx="1489710" cy="1036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cap="rnd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Top"/>
            <a:lightRig rig="threePt" dir="t"/>
          </a:scene3d>
          <a:sp3d extrusionH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84620" y="5364480"/>
            <a:ext cx="1489710" cy="1036320"/>
          </a:xfrm>
          <a:prstGeom prst="rect">
            <a:avLst/>
          </a:prstGeom>
          <a:solidFill>
            <a:schemeClr val="accent6">
              <a:lumMod val="75000"/>
            </a:schemeClr>
          </a:solidFill>
          <a:ln cap="rnd"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isometricOffAxis2Top"/>
            <a:lightRig rig="threePt" dir="t"/>
          </a:scene3d>
          <a:sp3d extrusionH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381500" y="4932680"/>
            <a:ext cx="1314450" cy="3454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7" name="TextBox 8"/>
          <p:cNvSpPr txBox="1">
            <a:spLocks noChangeArrowheads="1"/>
          </p:cNvSpPr>
          <p:nvPr/>
        </p:nvSpPr>
        <p:spPr bwMode="auto">
          <a:xfrm>
            <a:off x="1874918" y="5537200"/>
            <a:ext cx="1690994" cy="4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r>
              <a:rPr lang="en-US" sz="2400" dirty="0" err="1"/>
              <a:t>satu</a:t>
            </a:r>
            <a:r>
              <a:rPr lang="en-US" sz="2400" dirty="0"/>
              <a:t> template</a:t>
            </a:r>
          </a:p>
        </p:txBody>
      </p:sp>
      <p:sp>
        <p:nvSpPr>
          <p:cNvPr id="12298" name="TextBox 9"/>
          <p:cNvSpPr txBox="1">
            <a:spLocks noChangeArrowheads="1"/>
          </p:cNvSpPr>
          <p:nvPr/>
        </p:nvSpPr>
        <p:spPr bwMode="auto">
          <a:xfrm>
            <a:off x="6166962" y="6314441"/>
            <a:ext cx="1931509" cy="84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algn="ctr"/>
            <a:r>
              <a:rPr lang="en-US" sz="2400" dirty="0" err="1"/>
              <a:t>banyak</a:t>
            </a:r>
            <a:r>
              <a:rPr lang="en-US" sz="2400" dirty="0"/>
              <a:t> instance</a:t>
            </a:r>
          </a:p>
          <a:p>
            <a:pPr algn="ctr"/>
            <a:r>
              <a:rPr lang="en-US" sz="2400" dirty="0"/>
              <a:t>(</a:t>
            </a:r>
            <a:r>
              <a:rPr lang="en-US" sz="2400" dirty="0" err="1"/>
              <a:t>wujud</a:t>
            </a:r>
            <a:r>
              <a:rPr lang="en-US" sz="2400" dirty="0"/>
              <a:t> </a:t>
            </a:r>
            <a:r>
              <a:rPr lang="en-US" sz="2400" dirty="0" err="1"/>
              <a:t>nyata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364</TotalTime>
  <Words>1218</Words>
  <Application>Microsoft Office PowerPoint</Application>
  <PresentationFormat>Custom</PresentationFormat>
  <Paragraphs>211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11. Konsep Berbasis Object  (Object-Oriented Concept)</vt:lpstr>
      <vt:lpstr>Konsep Object</vt:lpstr>
      <vt:lpstr>Object dan Interaksinya</vt:lpstr>
      <vt:lpstr>Object dan Representasi Lingkup Permasalahan</vt:lpstr>
      <vt:lpstr>Kelebihan OO Sebagai Model Representasi</vt:lpstr>
      <vt:lpstr>Pemrograman dan Bahasa Pemrograman Berbasis OO</vt:lpstr>
      <vt:lpstr>Pemrograman dan Bahasa Pemrograman Berbasis OO..</vt:lpstr>
      <vt:lpstr>Konsep-Konsep dalam OOP: Kelas (Class)</vt:lpstr>
      <vt:lpstr>Kelas</vt:lpstr>
      <vt:lpstr>Object</vt:lpstr>
      <vt:lpstr>Definisi Kelas dan Object</vt:lpstr>
      <vt:lpstr>Enkapsulasi</vt:lpstr>
      <vt:lpstr>Enkapsulasi</vt:lpstr>
      <vt:lpstr>Inheritance (Pewarisan Sifat)</vt:lpstr>
      <vt:lpstr>Inheritance</vt:lpstr>
      <vt:lpstr>Inheritance</vt:lpstr>
      <vt:lpstr>Polymorphism</vt:lpstr>
      <vt:lpstr>OO dan Interoperabilitas</vt:lpstr>
      <vt:lpstr>Pemisahan Publik – Privat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Berbasis Object  (Object-Oriented Concept)</dc:title>
  <dc:creator>Universitas Komputer Indonesia</dc:creator>
  <cp:lastModifiedBy>Universitas Komputer Indonesia</cp:lastModifiedBy>
  <cp:revision>4</cp:revision>
  <dcterms:created xsi:type="dcterms:W3CDTF">2009-08-08T13:13:00Z</dcterms:created>
  <dcterms:modified xsi:type="dcterms:W3CDTF">2009-08-10T07:35:16Z</dcterms:modified>
</cp:coreProperties>
</file>