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1" r:id="rId5"/>
    <p:sldId id="265" r:id="rId6"/>
    <p:sldId id="264" r:id="rId7"/>
    <p:sldId id="263" r:id="rId8"/>
    <p:sldId id="266" r:id="rId9"/>
  </p:sldIdLst>
  <p:sldSz cx="9144000" cy="6858000" type="screen4x3"/>
  <p:notesSz cx="9945688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3588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12. Pewarisan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3588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E0D18-1DD7-4129-B9DE-D11598E87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4164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57550" y="514350"/>
            <a:ext cx="3430588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569" y="3257550"/>
            <a:ext cx="795655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12. Pewarisan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4164" y="6513513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3A2D4-FB6A-43F0-8BFA-CF432ACB33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3A2D4-FB6A-43F0-8BFA-CF432ACB332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12. Pewarisan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5A6A-C1B9-4A66-BE59-FBB9172E54F2}" type="datetimeFigureOut">
              <a:rPr lang="en-US" smtClean="0"/>
              <a:pPr/>
              <a:t>12/21/2009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2612CC9-B1AE-484F-84FA-C1571B43D9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5A6A-C1B9-4A66-BE59-FBB9172E54F2}" type="datetimeFigureOut">
              <a:rPr lang="en-US" smtClean="0"/>
              <a:pPr/>
              <a:t>12/21/2009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2CC9-B1AE-484F-84FA-C1571B43D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5A6A-C1B9-4A66-BE59-FBB9172E54F2}" type="datetimeFigureOut">
              <a:rPr lang="en-US" smtClean="0"/>
              <a:pPr/>
              <a:t>12/21/2009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2CC9-B1AE-484F-84FA-C1571B43D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5A6A-C1B9-4A66-BE59-FBB9172E54F2}" type="datetimeFigureOut">
              <a:rPr lang="en-US" smtClean="0"/>
              <a:pPr/>
              <a:t>12/21/2009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2CC9-B1AE-484F-84FA-C1571B43D9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5A6A-C1B9-4A66-BE59-FBB9172E54F2}" type="datetimeFigureOut">
              <a:rPr lang="en-US" smtClean="0"/>
              <a:pPr/>
              <a:t>12/21/2009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2612CC9-B1AE-484F-84FA-C1571B43D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5A6A-C1B9-4A66-BE59-FBB9172E54F2}" type="datetimeFigureOut">
              <a:rPr lang="en-US" smtClean="0"/>
              <a:pPr/>
              <a:t>12/21/2009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2CC9-B1AE-484F-84FA-C1571B43D9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5A6A-C1B9-4A66-BE59-FBB9172E54F2}" type="datetimeFigureOut">
              <a:rPr lang="en-US" smtClean="0"/>
              <a:pPr/>
              <a:t>12/21/2009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2CC9-B1AE-484F-84FA-C1571B43D9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5A6A-C1B9-4A66-BE59-FBB9172E54F2}" type="datetimeFigureOut">
              <a:rPr lang="en-US" smtClean="0"/>
              <a:pPr/>
              <a:t>12/21/2009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2CC9-B1AE-484F-84FA-C1571B43D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5A6A-C1B9-4A66-BE59-FBB9172E54F2}" type="datetimeFigureOut">
              <a:rPr lang="en-US" smtClean="0"/>
              <a:pPr/>
              <a:t>12/21/2009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2CC9-B1AE-484F-84FA-C1571B43D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5A6A-C1B9-4A66-BE59-FBB9172E54F2}" type="datetimeFigureOut">
              <a:rPr lang="en-US" smtClean="0"/>
              <a:pPr/>
              <a:t>12/21/2009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2CC9-B1AE-484F-84FA-C1571B43D9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5A6A-C1B9-4A66-BE59-FBB9172E54F2}" type="datetimeFigureOut">
              <a:rPr lang="en-US" smtClean="0"/>
              <a:pPr/>
              <a:t>12/21/2009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2612CC9-B1AE-484F-84FA-C1571B43D9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5525A6A-C1B9-4A66-BE59-FBB9172E54F2}" type="datetimeFigureOut">
              <a:rPr lang="en-US" smtClean="0"/>
              <a:pPr/>
              <a:t>12/21/2009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2612CC9-B1AE-484F-84FA-C1571B43D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S. </a:t>
            </a:r>
            <a:r>
              <a:rPr lang="en-US" dirty="0" err="1" smtClean="0"/>
              <a:t>Indriani</a:t>
            </a:r>
            <a:r>
              <a:rPr lang="en-US" dirty="0" smtClean="0"/>
              <a:t> L, M.T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13. </a:t>
            </a:r>
            <a:r>
              <a:rPr smtClean="0"/>
              <a:t>Pewarisan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772400" cy="960438"/>
          </a:xfrm>
        </p:spPr>
        <p:txBody>
          <a:bodyPr>
            <a:normAutofit/>
          </a:bodyPr>
          <a:lstStyle/>
          <a:p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Pewarisan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458200" cy="457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C++ </a:t>
            </a:r>
            <a:r>
              <a:rPr lang="en-US" sz="3200" dirty="0" err="1" smtClean="0"/>
              <a:t>memungkinkan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kelas</a:t>
            </a:r>
            <a:r>
              <a:rPr lang="en-US" sz="3200" dirty="0" smtClean="0"/>
              <a:t> </a:t>
            </a:r>
            <a:r>
              <a:rPr lang="en-US" sz="3200" dirty="0" err="1" smtClean="0"/>
              <a:t>mewarisi</a:t>
            </a:r>
            <a:r>
              <a:rPr lang="en-US" sz="3200" dirty="0" smtClean="0"/>
              <a:t> data </a:t>
            </a:r>
            <a:r>
              <a:rPr lang="en-US" sz="3200" dirty="0" err="1" smtClean="0"/>
              <a:t>ataupun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r>
              <a:rPr lang="en-US" sz="3200" dirty="0" smtClean="0"/>
              <a:t> </a:t>
            </a:r>
            <a:r>
              <a:rPr lang="en-US" sz="3200" dirty="0" err="1" smtClean="0"/>
              <a:t>anggota</a:t>
            </a:r>
            <a:r>
              <a:rPr lang="en-US" sz="3200" dirty="0" smtClean="0"/>
              <a:t> </a:t>
            </a:r>
            <a:r>
              <a:rPr lang="en-US" sz="3200" dirty="0" err="1" smtClean="0"/>
              <a:t>kelas</a:t>
            </a:r>
            <a:r>
              <a:rPr lang="en-US" sz="3200" dirty="0" smtClean="0"/>
              <a:t> lain. Yang </a:t>
            </a:r>
            <a:r>
              <a:rPr lang="en-US" sz="3200" dirty="0" err="1" smtClean="0"/>
              <a:t>disebut</a:t>
            </a:r>
            <a:r>
              <a:rPr lang="en-US" sz="3200" dirty="0" smtClean="0"/>
              <a:t> </a:t>
            </a:r>
            <a:r>
              <a:rPr lang="en-US" sz="3200" dirty="0" err="1" smtClean="0"/>
              <a:t>Pewarisan</a:t>
            </a:r>
            <a:r>
              <a:rPr lang="en-US" sz="3200" dirty="0" smtClean="0"/>
              <a:t> (</a:t>
            </a:r>
            <a:r>
              <a:rPr lang="en-US" sz="3200" i="1" dirty="0" smtClean="0"/>
              <a:t>Inheritance</a:t>
            </a:r>
            <a:r>
              <a:rPr lang="en-US" sz="3200" dirty="0" smtClean="0"/>
              <a:t>)</a:t>
            </a:r>
          </a:p>
          <a:p>
            <a:r>
              <a:rPr lang="en-US" sz="3200" u="sng" dirty="0" err="1" smtClean="0"/>
              <a:t>Kelas</a:t>
            </a:r>
            <a:r>
              <a:rPr lang="en-US" sz="3200" u="sng" dirty="0" smtClean="0"/>
              <a:t> yang </a:t>
            </a:r>
            <a:r>
              <a:rPr lang="en-US" sz="3200" u="sng" dirty="0" err="1" smtClean="0"/>
              <a:t>mewarisi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sifat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kelas</a:t>
            </a:r>
            <a:r>
              <a:rPr lang="en-US" sz="3200" u="sng" dirty="0" smtClean="0"/>
              <a:t> lain </a:t>
            </a:r>
            <a:r>
              <a:rPr lang="en-US" sz="3200" dirty="0" err="1" smtClean="0"/>
              <a:t>disebut</a:t>
            </a:r>
            <a:r>
              <a:rPr lang="en-US" sz="3200" dirty="0" smtClean="0"/>
              <a:t> </a:t>
            </a:r>
            <a:r>
              <a:rPr lang="en-US" sz="3200" b="1" dirty="0" err="1" smtClean="0"/>
              <a:t>kelas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turunan</a:t>
            </a:r>
            <a:r>
              <a:rPr lang="en-US" sz="3200" b="1" dirty="0" smtClean="0"/>
              <a:t> </a:t>
            </a:r>
          </a:p>
          <a:p>
            <a:r>
              <a:rPr lang="en-US" sz="3200" dirty="0" err="1" smtClean="0"/>
              <a:t>Sedangkan</a:t>
            </a:r>
            <a:r>
              <a:rPr lang="en-US" sz="3200" dirty="0" smtClean="0"/>
              <a:t> </a:t>
            </a:r>
            <a:r>
              <a:rPr lang="en-US" sz="3200" u="sng" dirty="0" err="1" smtClean="0"/>
              <a:t>kelas</a:t>
            </a:r>
            <a:r>
              <a:rPr lang="en-US" sz="3200" u="sng" dirty="0" smtClean="0"/>
              <a:t> yang </a:t>
            </a:r>
            <a:r>
              <a:rPr lang="en-US" sz="3200" u="sng" dirty="0" err="1" smtClean="0"/>
              <a:t>mewariskan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sifat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ke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kelas</a:t>
            </a:r>
            <a:r>
              <a:rPr lang="en-US" sz="3200" u="sng" dirty="0" smtClean="0"/>
              <a:t> lain </a:t>
            </a:r>
            <a:r>
              <a:rPr lang="en-US" sz="3200" dirty="0" err="1" smtClean="0"/>
              <a:t>biasa</a:t>
            </a:r>
            <a:r>
              <a:rPr lang="en-US" sz="3200" dirty="0" smtClean="0"/>
              <a:t> </a:t>
            </a:r>
            <a:r>
              <a:rPr lang="en-US" sz="3200" dirty="0" err="1" smtClean="0"/>
              <a:t>dinamakan</a:t>
            </a:r>
            <a:r>
              <a:rPr lang="en-US" sz="3200" dirty="0" smtClean="0"/>
              <a:t> </a:t>
            </a:r>
            <a:r>
              <a:rPr lang="en-US" sz="3200" b="1" dirty="0" err="1" smtClean="0"/>
              <a:t>kelas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dasar</a:t>
            </a:r>
            <a:endParaRPr lang="en-US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Inheritance</a:t>
            </a:r>
          </a:p>
        </p:txBody>
      </p:sp>
      <p:sp>
        <p:nvSpPr>
          <p:cNvPr id="6" name="Freeform 5"/>
          <p:cNvSpPr/>
          <p:nvPr/>
        </p:nvSpPr>
        <p:spPr>
          <a:xfrm>
            <a:off x="4032250" y="1397000"/>
            <a:ext cx="1416050" cy="889000"/>
          </a:xfrm>
          <a:custGeom>
            <a:avLst/>
            <a:gdLst>
              <a:gd name="connsiteX0" fmla="*/ 148855 w 1417070"/>
              <a:gd name="connsiteY0" fmla="*/ 269239 h 889609"/>
              <a:gd name="connsiteX1" fmla="*/ 116958 w 1417070"/>
              <a:gd name="connsiteY1" fmla="*/ 279871 h 889609"/>
              <a:gd name="connsiteX2" fmla="*/ 0 w 1417070"/>
              <a:gd name="connsiteY2" fmla="*/ 428727 h 889609"/>
              <a:gd name="connsiteX3" fmla="*/ 10632 w 1417070"/>
              <a:gd name="connsiteY3" fmla="*/ 492523 h 889609"/>
              <a:gd name="connsiteX4" fmla="*/ 74428 w 1417070"/>
              <a:gd name="connsiteY4" fmla="*/ 524420 h 889609"/>
              <a:gd name="connsiteX5" fmla="*/ 116958 w 1417070"/>
              <a:gd name="connsiteY5" fmla="*/ 577583 h 889609"/>
              <a:gd name="connsiteX6" fmla="*/ 148855 w 1417070"/>
              <a:gd name="connsiteY6" fmla="*/ 726439 h 889609"/>
              <a:gd name="connsiteX7" fmla="*/ 233916 w 1417070"/>
              <a:gd name="connsiteY7" fmla="*/ 758336 h 889609"/>
              <a:gd name="connsiteX8" fmla="*/ 404037 w 1417070"/>
              <a:gd name="connsiteY8" fmla="*/ 747704 h 889609"/>
              <a:gd name="connsiteX9" fmla="*/ 435935 w 1417070"/>
              <a:gd name="connsiteY9" fmla="*/ 737071 h 889609"/>
              <a:gd name="connsiteX10" fmla="*/ 595423 w 1417070"/>
              <a:gd name="connsiteY10" fmla="*/ 758336 h 889609"/>
              <a:gd name="connsiteX11" fmla="*/ 659218 w 1417070"/>
              <a:gd name="connsiteY11" fmla="*/ 790234 h 889609"/>
              <a:gd name="connsiteX12" fmla="*/ 776176 w 1417070"/>
              <a:gd name="connsiteY12" fmla="*/ 875295 h 889609"/>
              <a:gd name="connsiteX13" fmla="*/ 988828 w 1417070"/>
              <a:gd name="connsiteY13" fmla="*/ 854030 h 889609"/>
              <a:gd name="connsiteX14" fmla="*/ 1020725 w 1417070"/>
              <a:gd name="connsiteY14" fmla="*/ 832764 h 889609"/>
              <a:gd name="connsiteX15" fmla="*/ 1084521 w 1417070"/>
              <a:gd name="connsiteY15" fmla="*/ 800867 h 889609"/>
              <a:gd name="connsiteX16" fmla="*/ 1137683 w 1417070"/>
              <a:gd name="connsiteY16" fmla="*/ 737071 h 889609"/>
              <a:gd name="connsiteX17" fmla="*/ 1180214 w 1417070"/>
              <a:gd name="connsiteY17" fmla="*/ 652011 h 889609"/>
              <a:gd name="connsiteX18" fmla="*/ 1360967 w 1417070"/>
              <a:gd name="connsiteY18" fmla="*/ 641378 h 889609"/>
              <a:gd name="connsiteX19" fmla="*/ 1392865 w 1417070"/>
              <a:gd name="connsiteY19" fmla="*/ 598848 h 889609"/>
              <a:gd name="connsiteX20" fmla="*/ 1414130 w 1417070"/>
              <a:gd name="connsiteY20" fmla="*/ 513788 h 889609"/>
              <a:gd name="connsiteX21" fmla="*/ 1403497 w 1417070"/>
              <a:gd name="connsiteY21" fmla="*/ 322402 h 889609"/>
              <a:gd name="connsiteX22" fmla="*/ 1360967 w 1417070"/>
              <a:gd name="connsiteY22" fmla="*/ 269239 h 889609"/>
              <a:gd name="connsiteX23" fmla="*/ 1339702 w 1417070"/>
              <a:gd name="connsiteY23" fmla="*/ 237341 h 889609"/>
              <a:gd name="connsiteX24" fmla="*/ 1222744 w 1417070"/>
              <a:gd name="connsiteY24" fmla="*/ 173546 h 889609"/>
              <a:gd name="connsiteX25" fmla="*/ 1158948 w 1417070"/>
              <a:gd name="connsiteY25" fmla="*/ 162913 h 889609"/>
              <a:gd name="connsiteX26" fmla="*/ 978195 w 1417070"/>
              <a:gd name="connsiteY26" fmla="*/ 184178 h 889609"/>
              <a:gd name="connsiteX27" fmla="*/ 946297 w 1417070"/>
              <a:gd name="connsiteY27" fmla="*/ 194811 h 889609"/>
              <a:gd name="connsiteX28" fmla="*/ 882502 w 1417070"/>
              <a:gd name="connsiteY28" fmla="*/ 184178 h 889609"/>
              <a:gd name="connsiteX29" fmla="*/ 829339 w 1417070"/>
              <a:gd name="connsiteY29" fmla="*/ 141648 h 889609"/>
              <a:gd name="connsiteX30" fmla="*/ 797441 w 1417070"/>
              <a:gd name="connsiteY30" fmla="*/ 109750 h 889609"/>
              <a:gd name="connsiteX31" fmla="*/ 765544 w 1417070"/>
              <a:gd name="connsiteY31" fmla="*/ 88485 h 889609"/>
              <a:gd name="connsiteX32" fmla="*/ 733646 w 1417070"/>
              <a:gd name="connsiteY32" fmla="*/ 56588 h 889609"/>
              <a:gd name="connsiteX33" fmla="*/ 669851 w 1417070"/>
              <a:gd name="connsiteY33" fmla="*/ 35323 h 889609"/>
              <a:gd name="connsiteX34" fmla="*/ 563525 w 1417070"/>
              <a:gd name="connsiteY34" fmla="*/ 3425 h 889609"/>
              <a:gd name="connsiteX35" fmla="*/ 382772 w 1417070"/>
              <a:gd name="connsiteY35" fmla="*/ 14057 h 889609"/>
              <a:gd name="connsiteX36" fmla="*/ 318976 w 1417070"/>
              <a:gd name="connsiteY36" fmla="*/ 88485 h 889609"/>
              <a:gd name="connsiteX37" fmla="*/ 244548 w 1417070"/>
              <a:gd name="connsiteY37" fmla="*/ 131016 h 889609"/>
              <a:gd name="connsiteX38" fmla="*/ 180753 w 1417070"/>
              <a:gd name="connsiteY38" fmla="*/ 162913 h 889609"/>
              <a:gd name="connsiteX39" fmla="*/ 170121 w 1417070"/>
              <a:gd name="connsiteY39" fmla="*/ 194811 h 889609"/>
              <a:gd name="connsiteX40" fmla="*/ 159488 w 1417070"/>
              <a:gd name="connsiteY40" fmla="*/ 247974 h 889609"/>
              <a:gd name="connsiteX41" fmla="*/ 148855 w 1417070"/>
              <a:gd name="connsiteY41" fmla="*/ 269239 h 889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417070" h="889609">
                <a:moveTo>
                  <a:pt x="148855" y="269239"/>
                </a:moveTo>
                <a:cubicBezTo>
                  <a:pt x="141767" y="274555"/>
                  <a:pt x="125220" y="272298"/>
                  <a:pt x="116958" y="279871"/>
                </a:cubicBezTo>
                <a:cubicBezTo>
                  <a:pt x="29741" y="359820"/>
                  <a:pt x="36247" y="356233"/>
                  <a:pt x="0" y="428727"/>
                </a:cubicBezTo>
                <a:cubicBezTo>
                  <a:pt x="3544" y="449992"/>
                  <a:pt x="991" y="473240"/>
                  <a:pt x="10632" y="492523"/>
                </a:cubicBezTo>
                <a:cubicBezTo>
                  <a:pt x="18877" y="509013"/>
                  <a:pt x="59331" y="519388"/>
                  <a:pt x="74428" y="524420"/>
                </a:cubicBezTo>
                <a:cubicBezTo>
                  <a:pt x="88605" y="542141"/>
                  <a:pt x="110189" y="555922"/>
                  <a:pt x="116958" y="577583"/>
                </a:cubicBezTo>
                <a:cubicBezTo>
                  <a:pt x="130513" y="620959"/>
                  <a:pt x="105299" y="690143"/>
                  <a:pt x="148855" y="726439"/>
                </a:cubicBezTo>
                <a:cubicBezTo>
                  <a:pt x="172684" y="746296"/>
                  <a:pt x="205301" y="751183"/>
                  <a:pt x="233916" y="758336"/>
                </a:cubicBezTo>
                <a:cubicBezTo>
                  <a:pt x="290623" y="754792"/>
                  <a:pt x="347532" y="753652"/>
                  <a:pt x="404037" y="747704"/>
                </a:cubicBezTo>
                <a:cubicBezTo>
                  <a:pt x="415183" y="746531"/>
                  <a:pt x="424744" y="736449"/>
                  <a:pt x="435935" y="737071"/>
                </a:cubicBezTo>
                <a:cubicBezTo>
                  <a:pt x="489486" y="740046"/>
                  <a:pt x="542260" y="751248"/>
                  <a:pt x="595423" y="758336"/>
                </a:cubicBezTo>
                <a:cubicBezTo>
                  <a:pt x="616688" y="768969"/>
                  <a:pt x="640198" y="775969"/>
                  <a:pt x="659218" y="790234"/>
                </a:cubicBezTo>
                <a:cubicBezTo>
                  <a:pt x="791716" y="889609"/>
                  <a:pt x="660055" y="828846"/>
                  <a:pt x="776176" y="875295"/>
                </a:cubicBezTo>
                <a:cubicBezTo>
                  <a:pt x="847060" y="868207"/>
                  <a:pt x="918644" y="866236"/>
                  <a:pt x="988828" y="854030"/>
                </a:cubicBezTo>
                <a:cubicBezTo>
                  <a:pt x="1001418" y="851840"/>
                  <a:pt x="1009554" y="838970"/>
                  <a:pt x="1020725" y="832764"/>
                </a:cubicBezTo>
                <a:cubicBezTo>
                  <a:pt x="1041508" y="821218"/>
                  <a:pt x="1063256" y="811499"/>
                  <a:pt x="1084521" y="800867"/>
                </a:cubicBezTo>
                <a:cubicBezTo>
                  <a:pt x="1099327" y="786061"/>
                  <a:pt x="1130281" y="759275"/>
                  <a:pt x="1137683" y="737071"/>
                </a:cubicBezTo>
                <a:cubicBezTo>
                  <a:pt x="1148579" y="704384"/>
                  <a:pt x="1131468" y="659323"/>
                  <a:pt x="1180214" y="652011"/>
                </a:cubicBezTo>
                <a:cubicBezTo>
                  <a:pt x="1239901" y="643058"/>
                  <a:pt x="1300716" y="644922"/>
                  <a:pt x="1360967" y="641378"/>
                </a:cubicBezTo>
                <a:cubicBezTo>
                  <a:pt x="1371600" y="627201"/>
                  <a:pt x="1384073" y="614234"/>
                  <a:pt x="1392865" y="598848"/>
                </a:cubicBezTo>
                <a:cubicBezTo>
                  <a:pt x="1402923" y="581247"/>
                  <a:pt x="1411439" y="527244"/>
                  <a:pt x="1414130" y="513788"/>
                </a:cubicBezTo>
                <a:cubicBezTo>
                  <a:pt x="1410586" y="449993"/>
                  <a:pt x="1417070" y="384837"/>
                  <a:pt x="1403497" y="322402"/>
                </a:cubicBezTo>
                <a:cubicBezTo>
                  <a:pt x="1398676" y="300226"/>
                  <a:pt x="1374583" y="287394"/>
                  <a:pt x="1360967" y="269239"/>
                </a:cubicBezTo>
                <a:cubicBezTo>
                  <a:pt x="1353300" y="259016"/>
                  <a:pt x="1349319" y="245756"/>
                  <a:pt x="1339702" y="237341"/>
                </a:cubicBezTo>
                <a:cubicBezTo>
                  <a:pt x="1309345" y="210778"/>
                  <a:pt x="1262806" y="184472"/>
                  <a:pt x="1222744" y="173546"/>
                </a:cubicBezTo>
                <a:cubicBezTo>
                  <a:pt x="1201945" y="167874"/>
                  <a:pt x="1180213" y="166457"/>
                  <a:pt x="1158948" y="162913"/>
                </a:cubicBezTo>
                <a:cubicBezTo>
                  <a:pt x="1098697" y="170001"/>
                  <a:pt x="1038190" y="175179"/>
                  <a:pt x="978195" y="184178"/>
                </a:cubicBezTo>
                <a:cubicBezTo>
                  <a:pt x="967111" y="185841"/>
                  <a:pt x="957505" y="194811"/>
                  <a:pt x="946297" y="194811"/>
                </a:cubicBezTo>
                <a:cubicBezTo>
                  <a:pt x="924739" y="194811"/>
                  <a:pt x="903767" y="187722"/>
                  <a:pt x="882502" y="184178"/>
                </a:cubicBezTo>
                <a:cubicBezTo>
                  <a:pt x="864781" y="170001"/>
                  <a:pt x="846418" y="156592"/>
                  <a:pt x="829339" y="141648"/>
                </a:cubicBezTo>
                <a:cubicBezTo>
                  <a:pt x="818023" y="131746"/>
                  <a:pt x="808993" y="119376"/>
                  <a:pt x="797441" y="109750"/>
                </a:cubicBezTo>
                <a:cubicBezTo>
                  <a:pt x="787624" y="101569"/>
                  <a:pt x="775361" y="96666"/>
                  <a:pt x="765544" y="88485"/>
                </a:cubicBezTo>
                <a:cubicBezTo>
                  <a:pt x="753992" y="78859"/>
                  <a:pt x="746790" y="63890"/>
                  <a:pt x="733646" y="56588"/>
                </a:cubicBezTo>
                <a:cubicBezTo>
                  <a:pt x="714051" y="45702"/>
                  <a:pt x="690663" y="43648"/>
                  <a:pt x="669851" y="35323"/>
                </a:cubicBezTo>
                <a:cubicBezTo>
                  <a:pt x="581546" y="0"/>
                  <a:pt x="678989" y="22668"/>
                  <a:pt x="563525" y="3425"/>
                </a:cubicBezTo>
                <a:cubicBezTo>
                  <a:pt x="503274" y="6969"/>
                  <a:pt x="441955" y="2220"/>
                  <a:pt x="382772" y="14057"/>
                </a:cubicBezTo>
                <a:cubicBezTo>
                  <a:pt x="368305" y="16950"/>
                  <a:pt x="324586" y="82875"/>
                  <a:pt x="318976" y="88485"/>
                </a:cubicBezTo>
                <a:cubicBezTo>
                  <a:pt x="267555" y="139906"/>
                  <a:pt x="293210" y="106685"/>
                  <a:pt x="244548" y="131016"/>
                </a:cubicBezTo>
                <a:cubicBezTo>
                  <a:pt x="162110" y="172236"/>
                  <a:pt x="260923" y="136191"/>
                  <a:pt x="180753" y="162913"/>
                </a:cubicBezTo>
                <a:cubicBezTo>
                  <a:pt x="177209" y="173546"/>
                  <a:pt x="172839" y="183938"/>
                  <a:pt x="170121" y="194811"/>
                </a:cubicBezTo>
                <a:cubicBezTo>
                  <a:pt x="165738" y="212343"/>
                  <a:pt x="168454" y="232283"/>
                  <a:pt x="159488" y="247974"/>
                </a:cubicBezTo>
                <a:cubicBezTo>
                  <a:pt x="153148" y="259069"/>
                  <a:pt x="155943" y="263923"/>
                  <a:pt x="148855" y="269239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36" name="TextBox 6"/>
          <p:cNvSpPr txBox="1">
            <a:spLocks noChangeArrowheads="1"/>
          </p:cNvSpPr>
          <p:nvPr/>
        </p:nvSpPr>
        <p:spPr bwMode="auto">
          <a:xfrm>
            <a:off x="4319588" y="1676400"/>
            <a:ext cx="9382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“bentuk”</a:t>
            </a:r>
          </a:p>
        </p:txBody>
      </p:sp>
      <p:sp>
        <p:nvSpPr>
          <p:cNvPr id="10" name="Freeform 9"/>
          <p:cNvSpPr/>
          <p:nvPr/>
        </p:nvSpPr>
        <p:spPr>
          <a:xfrm rot="14019059">
            <a:off x="2453482" y="2628106"/>
            <a:ext cx="1084262" cy="1222375"/>
          </a:xfrm>
          <a:custGeom>
            <a:avLst/>
            <a:gdLst>
              <a:gd name="connsiteX0" fmla="*/ 276446 w 1084521"/>
              <a:gd name="connsiteY0" fmla="*/ 499730 h 1222744"/>
              <a:gd name="connsiteX1" fmla="*/ 0 w 1084521"/>
              <a:gd name="connsiteY1" fmla="*/ 1041991 h 1222744"/>
              <a:gd name="connsiteX2" fmla="*/ 499730 w 1084521"/>
              <a:gd name="connsiteY2" fmla="*/ 1222744 h 1222744"/>
              <a:gd name="connsiteX3" fmla="*/ 1084521 w 1084521"/>
              <a:gd name="connsiteY3" fmla="*/ 744279 h 1222744"/>
              <a:gd name="connsiteX4" fmla="*/ 893135 w 1084521"/>
              <a:gd name="connsiteY4" fmla="*/ 0 h 1222744"/>
              <a:gd name="connsiteX5" fmla="*/ 276446 w 1084521"/>
              <a:gd name="connsiteY5" fmla="*/ 499730 h 1222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4521" h="1222744">
                <a:moveTo>
                  <a:pt x="276446" y="499730"/>
                </a:moveTo>
                <a:lnTo>
                  <a:pt x="0" y="1041991"/>
                </a:lnTo>
                <a:lnTo>
                  <a:pt x="499730" y="1222744"/>
                </a:lnTo>
                <a:lnTo>
                  <a:pt x="1084521" y="744279"/>
                </a:lnTo>
                <a:lnTo>
                  <a:pt x="893135" y="0"/>
                </a:lnTo>
                <a:lnTo>
                  <a:pt x="276446" y="49973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38" name="TextBox 10"/>
          <p:cNvSpPr txBox="1">
            <a:spLocks noChangeArrowheads="1"/>
          </p:cNvSpPr>
          <p:nvPr/>
        </p:nvSpPr>
        <p:spPr bwMode="auto">
          <a:xfrm>
            <a:off x="2622550" y="2971800"/>
            <a:ext cx="8429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poligon</a:t>
            </a:r>
          </a:p>
        </p:txBody>
      </p:sp>
      <p:sp>
        <p:nvSpPr>
          <p:cNvPr id="12" name="Isosceles Triangle 11"/>
          <p:cNvSpPr/>
          <p:nvPr/>
        </p:nvSpPr>
        <p:spPr>
          <a:xfrm>
            <a:off x="1600200" y="4267200"/>
            <a:ext cx="914400" cy="76200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48000" y="4267200"/>
            <a:ext cx="1066800" cy="685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124200" y="5562600"/>
            <a:ext cx="914400" cy="838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638800" y="2743200"/>
            <a:ext cx="1371600" cy="685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019800" y="4191000"/>
            <a:ext cx="762000" cy="6858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44" name="TextBox 16"/>
          <p:cNvSpPr txBox="1">
            <a:spLocks noChangeArrowheads="1"/>
          </p:cNvSpPr>
          <p:nvPr/>
        </p:nvSpPr>
        <p:spPr bwMode="auto">
          <a:xfrm>
            <a:off x="6019800" y="2895600"/>
            <a:ext cx="6492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ellips</a:t>
            </a:r>
          </a:p>
        </p:txBody>
      </p:sp>
      <p:sp>
        <p:nvSpPr>
          <p:cNvPr id="18445" name="TextBox 17"/>
          <p:cNvSpPr txBox="1">
            <a:spLocks noChangeArrowheads="1"/>
          </p:cNvSpPr>
          <p:nvPr/>
        </p:nvSpPr>
        <p:spPr bwMode="auto">
          <a:xfrm>
            <a:off x="5891213" y="4876800"/>
            <a:ext cx="10144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lingkaran</a:t>
            </a:r>
          </a:p>
        </p:txBody>
      </p:sp>
      <p:sp>
        <p:nvSpPr>
          <p:cNvPr id="18446" name="TextBox 18"/>
          <p:cNvSpPr txBox="1">
            <a:spLocks noChangeArrowheads="1"/>
          </p:cNvSpPr>
          <p:nvPr/>
        </p:nvSpPr>
        <p:spPr bwMode="auto">
          <a:xfrm>
            <a:off x="3125788" y="4322763"/>
            <a:ext cx="912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persegi</a:t>
            </a:r>
          </a:p>
          <a:p>
            <a:r>
              <a:rPr lang="en-US" sz="1600"/>
              <a:t>panjang</a:t>
            </a:r>
          </a:p>
        </p:txBody>
      </p:sp>
      <p:sp>
        <p:nvSpPr>
          <p:cNvPr id="18447" name="TextBox 19"/>
          <p:cNvSpPr txBox="1">
            <a:spLocks noChangeArrowheads="1"/>
          </p:cNvSpPr>
          <p:nvPr/>
        </p:nvSpPr>
        <p:spPr bwMode="auto">
          <a:xfrm>
            <a:off x="1612900" y="5029200"/>
            <a:ext cx="889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segitiga</a:t>
            </a:r>
          </a:p>
        </p:txBody>
      </p:sp>
      <p:sp>
        <p:nvSpPr>
          <p:cNvPr id="18448" name="TextBox 20"/>
          <p:cNvSpPr txBox="1">
            <a:spLocks noChangeArrowheads="1"/>
          </p:cNvSpPr>
          <p:nvPr/>
        </p:nvSpPr>
        <p:spPr bwMode="auto">
          <a:xfrm>
            <a:off x="3124200" y="5681663"/>
            <a:ext cx="914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/>
              <a:t>bujur</a:t>
            </a:r>
          </a:p>
          <a:p>
            <a:pPr algn="ctr"/>
            <a:r>
              <a:rPr lang="en-US" sz="1600"/>
              <a:t>sangkar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3352800" y="2133600"/>
            <a:ext cx="762000" cy="609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2209800" y="3733800"/>
            <a:ext cx="914400" cy="609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6200000" flipV="1">
            <a:off x="3238500" y="3771900"/>
            <a:ext cx="609600" cy="228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 flipV="1">
            <a:off x="3352801" y="5257800"/>
            <a:ext cx="457200" cy="31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>
            <a:off x="5257800" y="2133600"/>
            <a:ext cx="7620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6096794" y="3809206"/>
            <a:ext cx="609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28600"/>
            <a:ext cx="8305800" cy="5791200"/>
          </a:xfrm>
        </p:spPr>
        <p:txBody>
          <a:bodyPr>
            <a:noAutofit/>
          </a:bodyPr>
          <a:lstStyle/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#include&lt;</a:t>
            </a:r>
            <a:r>
              <a:rPr lang="en-US" sz="1600" b="1" dirty="0" err="1" smtClean="0">
                <a:latin typeface="Consolas" pitchFamily="49" charset="0"/>
              </a:rPr>
              <a:t>iostream.h</a:t>
            </a:r>
            <a:r>
              <a:rPr lang="en-US" sz="1600" b="1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#include&lt;</a:t>
            </a:r>
            <a:r>
              <a:rPr lang="en-US" sz="1600" b="1" dirty="0" err="1" smtClean="0">
                <a:latin typeface="Consolas" pitchFamily="49" charset="0"/>
              </a:rPr>
              <a:t>conio.h</a:t>
            </a:r>
            <a:r>
              <a:rPr lang="en-US" sz="1600" b="1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endParaRPr lang="en-US" sz="1600" b="1" dirty="0" smtClean="0">
              <a:latin typeface="Consolas" pitchFamily="49" charset="0"/>
            </a:endParaRP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class Basis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{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private: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	</a:t>
            </a:r>
            <a:r>
              <a:rPr lang="en-US" sz="1600" b="1" dirty="0" err="1" smtClean="0">
                <a:latin typeface="Consolas" pitchFamily="49" charset="0"/>
              </a:rPr>
              <a:t>int</a:t>
            </a:r>
            <a:r>
              <a:rPr lang="en-US" sz="1600" b="1" dirty="0" smtClean="0">
                <a:latin typeface="Consolas" pitchFamily="49" charset="0"/>
              </a:rPr>
              <a:t> alpha;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	</a:t>
            </a:r>
            <a:r>
              <a:rPr lang="en-US" sz="1600" b="1" dirty="0" err="1" smtClean="0">
                <a:latin typeface="Consolas" pitchFamily="49" charset="0"/>
              </a:rPr>
              <a:t>int</a:t>
            </a:r>
            <a:r>
              <a:rPr lang="en-US" sz="1600" b="1" dirty="0" smtClean="0">
                <a:latin typeface="Consolas" pitchFamily="49" charset="0"/>
              </a:rPr>
              <a:t> beta;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endParaRPr lang="en-US" sz="1600" b="1" dirty="0" smtClean="0">
              <a:latin typeface="Consolas" pitchFamily="49" charset="0"/>
            </a:endParaRP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	public: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	void </a:t>
            </a:r>
            <a:r>
              <a:rPr lang="en-US" sz="1600" b="1" dirty="0" err="1" smtClean="0">
                <a:latin typeface="Consolas" pitchFamily="49" charset="0"/>
              </a:rPr>
              <a:t>info_basis</a:t>
            </a:r>
            <a:r>
              <a:rPr lang="en-US" sz="1600" b="1" dirty="0" smtClean="0">
                <a:latin typeface="Consolas" pitchFamily="49" charset="0"/>
              </a:rPr>
              <a:t>()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	{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	</a:t>
            </a:r>
            <a:r>
              <a:rPr lang="en-US" sz="1600" b="1" dirty="0" err="1" smtClean="0">
                <a:latin typeface="Consolas" pitchFamily="49" charset="0"/>
              </a:rPr>
              <a:t>cout</a:t>
            </a:r>
            <a:r>
              <a:rPr lang="en-US" sz="1600" b="1" dirty="0" smtClean="0">
                <a:latin typeface="Consolas" pitchFamily="49" charset="0"/>
              </a:rPr>
              <a:t>&lt;&lt;"</a:t>
            </a:r>
            <a:r>
              <a:rPr lang="en-US" sz="1600" b="1" dirty="0" err="1" smtClean="0">
                <a:latin typeface="Consolas" pitchFamily="49" charset="0"/>
              </a:rPr>
              <a:t>info_basis</a:t>
            </a:r>
            <a:r>
              <a:rPr lang="en-US" sz="1600" b="1" dirty="0" smtClean="0">
                <a:latin typeface="Consolas" pitchFamily="49" charset="0"/>
              </a:rPr>
              <a:t>() </a:t>
            </a:r>
            <a:r>
              <a:rPr lang="en-US" sz="1600" b="1" dirty="0" err="1" smtClean="0">
                <a:latin typeface="Consolas" pitchFamily="49" charset="0"/>
              </a:rPr>
              <a:t>dijalankan</a:t>
            </a:r>
            <a:r>
              <a:rPr lang="en-US" sz="1600" b="1" dirty="0" smtClean="0">
                <a:latin typeface="Consolas" pitchFamily="49" charset="0"/>
              </a:rPr>
              <a:t>.."&lt;&lt;</a:t>
            </a:r>
            <a:r>
              <a:rPr lang="en-US" sz="1600" b="1" dirty="0" err="1" smtClean="0">
                <a:latin typeface="Consolas" pitchFamily="49" charset="0"/>
              </a:rPr>
              <a:t>endl</a:t>
            </a:r>
            <a:r>
              <a:rPr lang="en-US" sz="16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	}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};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endParaRPr lang="en-US" sz="1600" b="1" dirty="0" smtClean="0">
              <a:latin typeface="Consolas" pitchFamily="49" charset="0"/>
            </a:endParaRP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class </a:t>
            </a:r>
            <a:r>
              <a:rPr lang="en-US" sz="1600" b="1" dirty="0" err="1" smtClean="0">
                <a:latin typeface="Consolas" pitchFamily="49" charset="0"/>
              </a:rPr>
              <a:t>Turunan:public</a:t>
            </a:r>
            <a:r>
              <a:rPr lang="en-US" sz="1600" b="1" dirty="0" smtClean="0">
                <a:latin typeface="Consolas" pitchFamily="49" charset="0"/>
              </a:rPr>
              <a:t> Basis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{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public: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	void </a:t>
            </a:r>
            <a:r>
              <a:rPr lang="en-US" sz="1600" b="1" dirty="0" err="1" smtClean="0">
                <a:latin typeface="Consolas" pitchFamily="49" charset="0"/>
              </a:rPr>
              <a:t>info_turunan</a:t>
            </a:r>
            <a:r>
              <a:rPr lang="en-US" sz="1600" b="1" dirty="0" smtClean="0">
                <a:latin typeface="Consolas" pitchFamily="49" charset="0"/>
              </a:rPr>
              <a:t>()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	{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	</a:t>
            </a:r>
            <a:r>
              <a:rPr lang="en-US" sz="1600" b="1" dirty="0" err="1" smtClean="0">
                <a:latin typeface="Consolas" pitchFamily="49" charset="0"/>
              </a:rPr>
              <a:t>cout</a:t>
            </a:r>
            <a:r>
              <a:rPr lang="en-US" sz="1600" b="1" dirty="0" smtClean="0">
                <a:latin typeface="Consolas" pitchFamily="49" charset="0"/>
              </a:rPr>
              <a:t>&lt;&lt;"info </a:t>
            </a:r>
            <a:r>
              <a:rPr lang="en-US" sz="1600" b="1" dirty="0" err="1" smtClean="0">
                <a:latin typeface="Consolas" pitchFamily="49" charset="0"/>
              </a:rPr>
              <a:t>turunan</a:t>
            </a:r>
            <a:r>
              <a:rPr lang="en-US" sz="1600" b="1" dirty="0" smtClean="0">
                <a:latin typeface="Consolas" pitchFamily="49" charset="0"/>
              </a:rPr>
              <a:t>() </a:t>
            </a:r>
            <a:r>
              <a:rPr lang="en-US" sz="1600" b="1" dirty="0" err="1" smtClean="0">
                <a:latin typeface="Consolas" pitchFamily="49" charset="0"/>
              </a:rPr>
              <a:t>dijalankan</a:t>
            </a:r>
            <a:r>
              <a:rPr lang="en-US" sz="1600" b="1" dirty="0" smtClean="0">
                <a:latin typeface="Consolas" pitchFamily="49" charset="0"/>
              </a:rPr>
              <a:t>.."&lt;&lt;</a:t>
            </a:r>
            <a:r>
              <a:rPr lang="en-US" sz="1600" b="1" dirty="0" err="1" smtClean="0">
                <a:latin typeface="Consolas" pitchFamily="49" charset="0"/>
              </a:rPr>
              <a:t>endl</a:t>
            </a:r>
            <a:r>
              <a:rPr lang="en-US" sz="16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	}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};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endParaRPr lang="en-US" sz="1600" b="1" dirty="0" smtClean="0">
              <a:latin typeface="Consolas" pitchFamily="49" charset="0"/>
            </a:endParaRP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void main()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{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</a:t>
            </a:r>
            <a:r>
              <a:rPr lang="en-US" sz="1600" b="1" dirty="0" err="1" smtClean="0">
                <a:latin typeface="Consolas" pitchFamily="49" charset="0"/>
              </a:rPr>
              <a:t>clrscr</a:t>
            </a:r>
            <a:r>
              <a:rPr lang="en-US" sz="1600" b="1" dirty="0" smtClean="0">
                <a:latin typeface="Consolas" pitchFamily="49" charset="0"/>
              </a:rPr>
              <a:t>();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</a:t>
            </a:r>
            <a:r>
              <a:rPr lang="en-US" sz="1600" b="1" dirty="0" err="1" smtClean="0">
                <a:latin typeface="Consolas" pitchFamily="49" charset="0"/>
              </a:rPr>
              <a:t>Turunan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anak</a:t>
            </a:r>
            <a:r>
              <a:rPr lang="en-US" sz="16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endParaRPr lang="en-US" sz="1600" b="1" dirty="0" smtClean="0">
              <a:latin typeface="Consolas" pitchFamily="49" charset="0"/>
            </a:endParaRP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</a:t>
            </a:r>
            <a:r>
              <a:rPr lang="en-US" sz="1600" b="1" dirty="0" err="1" smtClean="0">
                <a:latin typeface="Consolas" pitchFamily="49" charset="0"/>
              </a:rPr>
              <a:t>anak.info_basis</a:t>
            </a:r>
            <a:r>
              <a:rPr lang="en-US" sz="1600" b="1" dirty="0" smtClean="0">
                <a:latin typeface="Consolas" pitchFamily="49" charset="0"/>
              </a:rPr>
              <a:t>();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</a:t>
            </a:r>
            <a:r>
              <a:rPr lang="en-US" sz="1600" b="1" dirty="0" err="1" smtClean="0">
                <a:latin typeface="Consolas" pitchFamily="49" charset="0"/>
              </a:rPr>
              <a:t>anak.info_turunan</a:t>
            </a:r>
            <a:r>
              <a:rPr lang="en-US" sz="1600" b="1" dirty="0" smtClean="0">
                <a:latin typeface="Consolas" pitchFamily="49" charset="0"/>
              </a:rPr>
              <a:t>();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}</a:t>
            </a:r>
            <a:endParaRPr lang="en-US" sz="1600" b="1" dirty="0">
              <a:latin typeface="Consolas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52600"/>
            <a:ext cx="8304324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305800" cy="4572000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Bagian</a:t>
            </a:r>
            <a:r>
              <a:rPr lang="en-US" sz="3000" dirty="0" smtClean="0"/>
              <a:t> Private </a:t>
            </a:r>
            <a:r>
              <a:rPr lang="en-US" sz="3000" dirty="0" err="1" smtClean="0"/>
              <a:t>tidak</a:t>
            </a:r>
            <a:r>
              <a:rPr lang="en-US" sz="3000" dirty="0" smtClean="0"/>
              <a:t> </a:t>
            </a:r>
            <a:r>
              <a:rPr lang="en-US" sz="3000" dirty="0" err="1" smtClean="0"/>
              <a:t>diwariskan</a:t>
            </a:r>
            <a:r>
              <a:rPr lang="en-US" sz="3000" dirty="0" smtClean="0"/>
              <a:t> </a:t>
            </a:r>
            <a:r>
              <a:rPr lang="en-US" sz="3000" dirty="0" err="1" smtClean="0"/>
              <a:t>ke</a:t>
            </a:r>
            <a:r>
              <a:rPr lang="en-US" sz="3000" dirty="0" smtClean="0"/>
              <a:t> </a:t>
            </a:r>
            <a:r>
              <a:rPr lang="en-US" sz="3000" dirty="0" err="1" smtClean="0"/>
              <a:t>kelas</a:t>
            </a:r>
            <a:r>
              <a:rPr lang="en-US" sz="3000" dirty="0" smtClean="0"/>
              <a:t> </a:t>
            </a:r>
            <a:r>
              <a:rPr lang="en-US" sz="3000" dirty="0" err="1" smtClean="0"/>
              <a:t>turunan</a:t>
            </a:r>
            <a:r>
              <a:rPr lang="en-US" sz="3000" dirty="0" smtClean="0"/>
              <a:t>.</a:t>
            </a:r>
          </a:p>
          <a:p>
            <a:r>
              <a:rPr lang="en-US" sz="3000" dirty="0" err="1" smtClean="0"/>
              <a:t>Bagaimana</a:t>
            </a:r>
            <a:r>
              <a:rPr lang="en-US" sz="3000" dirty="0" smtClean="0"/>
              <a:t> </a:t>
            </a:r>
            <a:r>
              <a:rPr lang="en-US" sz="3000" dirty="0" err="1" smtClean="0"/>
              <a:t>caranya</a:t>
            </a:r>
            <a:r>
              <a:rPr lang="en-US" sz="3000" dirty="0" smtClean="0"/>
              <a:t> agar </a:t>
            </a:r>
            <a:r>
              <a:rPr lang="en-US" sz="3000" dirty="0" err="1" smtClean="0"/>
              <a:t>anggota</a:t>
            </a:r>
            <a:r>
              <a:rPr lang="en-US" sz="3000" dirty="0" smtClean="0"/>
              <a:t> data </a:t>
            </a:r>
            <a:r>
              <a:rPr lang="en-US" sz="3000" dirty="0" err="1" smtClean="0"/>
              <a:t>ini</a:t>
            </a:r>
            <a:r>
              <a:rPr lang="en-US" sz="3000" dirty="0" smtClean="0"/>
              <a:t> </a:t>
            </a:r>
            <a:r>
              <a:rPr lang="en-US" sz="3000" dirty="0" err="1" smtClean="0"/>
              <a:t>diwariskan</a:t>
            </a:r>
            <a:r>
              <a:rPr lang="en-US" sz="3000" dirty="0" smtClean="0"/>
              <a:t> </a:t>
            </a:r>
            <a:r>
              <a:rPr lang="en-US" sz="3000" dirty="0" err="1" smtClean="0"/>
              <a:t>ke</a:t>
            </a:r>
            <a:r>
              <a:rPr lang="en-US" sz="3000" dirty="0" smtClean="0"/>
              <a:t> </a:t>
            </a:r>
            <a:r>
              <a:rPr lang="en-US" sz="3000" dirty="0" err="1" smtClean="0"/>
              <a:t>kelas</a:t>
            </a:r>
            <a:r>
              <a:rPr lang="en-US" sz="3000" dirty="0" smtClean="0"/>
              <a:t> </a:t>
            </a:r>
            <a:r>
              <a:rPr lang="en-US" sz="3000" dirty="0" err="1" smtClean="0"/>
              <a:t>turunan</a:t>
            </a:r>
            <a:r>
              <a:rPr lang="en-US" sz="3000" dirty="0" smtClean="0"/>
              <a:t>??</a:t>
            </a:r>
          </a:p>
          <a:p>
            <a:r>
              <a:rPr lang="en-US" sz="3000" dirty="0" err="1" smtClean="0"/>
              <a:t>mengganti</a:t>
            </a:r>
            <a:r>
              <a:rPr lang="en-US" sz="3000" dirty="0" smtClean="0"/>
              <a:t> </a:t>
            </a:r>
            <a:r>
              <a:rPr lang="en-US" sz="3000" dirty="0" err="1" smtClean="0"/>
              <a:t>kata</a:t>
            </a:r>
            <a:r>
              <a:rPr lang="en-US" sz="3000" dirty="0" smtClean="0"/>
              <a:t> </a:t>
            </a:r>
            <a:r>
              <a:rPr lang="en-US" sz="3000" b="1" dirty="0" smtClean="0"/>
              <a:t>private</a:t>
            </a:r>
            <a:r>
              <a:rPr lang="en-US" sz="3000" b="1" i="1" dirty="0" smtClean="0"/>
              <a:t> </a:t>
            </a:r>
            <a:r>
              <a:rPr lang="en-US" sz="3000" dirty="0" err="1" smtClean="0"/>
              <a:t>pada</a:t>
            </a:r>
            <a:r>
              <a:rPr lang="en-US" sz="3000" dirty="0" smtClean="0"/>
              <a:t> </a:t>
            </a:r>
            <a:r>
              <a:rPr lang="en-US" sz="3000" dirty="0" err="1" smtClean="0"/>
              <a:t>kelas</a:t>
            </a:r>
            <a:r>
              <a:rPr lang="en-US" sz="3000" dirty="0" smtClean="0"/>
              <a:t> Basis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kata</a:t>
            </a:r>
            <a:r>
              <a:rPr lang="en-US" sz="3000" dirty="0" smtClean="0"/>
              <a:t> </a:t>
            </a:r>
            <a:r>
              <a:rPr lang="en-US" sz="3000" b="1" dirty="0" smtClean="0"/>
              <a:t>public </a:t>
            </a:r>
            <a:r>
              <a:rPr lang="en-US" sz="3000" dirty="0" smtClean="0"/>
              <a:t>(</a:t>
            </a:r>
            <a:r>
              <a:rPr lang="en-US" sz="3000" dirty="0" err="1" smtClean="0"/>
              <a:t>cara</a:t>
            </a:r>
            <a:r>
              <a:rPr lang="en-US" sz="3000" dirty="0" smtClean="0"/>
              <a:t> </a:t>
            </a:r>
            <a:r>
              <a:rPr lang="en-US" sz="3000" dirty="0" err="1" smtClean="0"/>
              <a:t>termudah</a:t>
            </a:r>
            <a:r>
              <a:rPr lang="en-US" sz="3000" dirty="0" smtClean="0"/>
              <a:t>)</a:t>
            </a:r>
            <a:r>
              <a:rPr lang="en-US" sz="3000" dirty="0" smtClean="0">
                <a:sym typeface="Wingdings" pitchFamily="2" charset="2"/>
              </a:rPr>
              <a:t> </a:t>
            </a:r>
            <a:r>
              <a:rPr lang="en-US" sz="3000" dirty="0" err="1" smtClean="0">
                <a:sym typeface="Wingdings" pitchFamily="2" charset="2"/>
              </a:rPr>
              <a:t>namun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akibatnya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anggota</a:t>
            </a:r>
            <a:r>
              <a:rPr lang="en-US" sz="3000" dirty="0" smtClean="0">
                <a:sym typeface="Wingdings" pitchFamily="2" charset="2"/>
              </a:rPr>
              <a:t> data alpha </a:t>
            </a:r>
            <a:r>
              <a:rPr lang="en-US" sz="3000" dirty="0" err="1" smtClean="0">
                <a:sym typeface="Wingdings" pitchFamily="2" charset="2"/>
              </a:rPr>
              <a:t>dan</a:t>
            </a:r>
            <a:r>
              <a:rPr lang="en-US" sz="3000" dirty="0" smtClean="0">
                <a:sym typeface="Wingdings" pitchFamily="2" charset="2"/>
              </a:rPr>
              <a:t> beta </a:t>
            </a:r>
            <a:r>
              <a:rPr lang="en-US" sz="3000" dirty="0" err="1" smtClean="0">
                <a:sym typeface="Wingdings" pitchFamily="2" charset="2"/>
              </a:rPr>
              <a:t>juga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dapat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diakses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pada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fungsi</a:t>
            </a:r>
            <a:r>
              <a:rPr lang="en-US" sz="3000" dirty="0" smtClean="0">
                <a:sym typeface="Wingdings" pitchFamily="2" charset="2"/>
              </a:rPr>
              <a:t> main() </a:t>
            </a:r>
            <a:r>
              <a:rPr lang="en-US" sz="3000" dirty="0" err="1" smtClean="0">
                <a:sym typeface="Wingdings" pitchFamily="2" charset="2"/>
              </a:rPr>
              <a:t>konsep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penyembunyian</a:t>
            </a:r>
            <a:r>
              <a:rPr lang="en-US" sz="3000" dirty="0" smtClean="0">
                <a:sym typeface="Wingdings" pitchFamily="2" charset="2"/>
              </a:rPr>
              <a:t> data </a:t>
            </a:r>
            <a:r>
              <a:rPr lang="en-US" sz="3000" dirty="0" err="1" smtClean="0">
                <a:sym typeface="Wingdings" pitchFamily="2" charset="2"/>
              </a:rPr>
              <a:t>tidak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berarti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lagi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karena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bisa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diakses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dimana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saja</a:t>
            </a:r>
            <a:r>
              <a:rPr lang="en-US" sz="3000" dirty="0" smtClean="0">
                <a:sym typeface="Wingdings" pitchFamily="2" charset="2"/>
              </a:rPr>
              <a:t> </a:t>
            </a:r>
            <a:r>
              <a:rPr lang="en-US" sz="3000" dirty="0" err="1" smtClean="0">
                <a:sym typeface="Wingdings" pitchFamily="2" charset="2"/>
              </a:rPr>
              <a:t>solusinya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adalah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menyediakan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penentu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akses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bernama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b="1" dirty="0" smtClean="0">
                <a:sym typeface="Wingdings" pitchFamily="2" charset="2"/>
              </a:rPr>
              <a:t>protected</a:t>
            </a:r>
            <a:endParaRPr lang="en-US" sz="3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"/>
            <a:ext cx="8839200" cy="6705600"/>
          </a:xfrm>
        </p:spPr>
        <p:txBody>
          <a:bodyPr>
            <a:noAutofit/>
          </a:bodyPr>
          <a:lstStyle/>
          <a:p>
            <a:pPr>
              <a:lnSpc>
                <a:spcPts val="1400"/>
              </a:lnSpc>
              <a:spcBef>
                <a:spcPts val="0"/>
              </a:spcBef>
              <a:buNone/>
            </a:pPr>
            <a:r>
              <a:rPr lang="en-US" sz="1700" b="1" dirty="0" smtClean="0">
                <a:latin typeface="Consolas" pitchFamily="49" charset="0"/>
              </a:rPr>
              <a:t>#include&lt;</a:t>
            </a:r>
            <a:r>
              <a:rPr lang="en-US" sz="1700" b="1" dirty="0" err="1" smtClean="0">
                <a:latin typeface="Consolas" pitchFamily="49" charset="0"/>
              </a:rPr>
              <a:t>iostream.h</a:t>
            </a:r>
            <a:r>
              <a:rPr lang="en-US" sz="1700" b="1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1400"/>
              </a:lnSpc>
              <a:spcBef>
                <a:spcPts val="0"/>
              </a:spcBef>
              <a:buNone/>
            </a:pPr>
            <a:r>
              <a:rPr lang="en-US" sz="1700" b="1" dirty="0" smtClean="0">
                <a:latin typeface="Consolas" pitchFamily="49" charset="0"/>
              </a:rPr>
              <a:t>#include&lt;</a:t>
            </a:r>
            <a:r>
              <a:rPr lang="en-US" sz="1700" b="1" dirty="0" err="1" smtClean="0">
                <a:latin typeface="Consolas" pitchFamily="49" charset="0"/>
              </a:rPr>
              <a:t>conio.h</a:t>
            </a:r>
            <a:r>
              <a:rPr lang="en-US" sz="1700" b="1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1400"/>
              </a:lnSpc>
              <a:spcBef>
                <a:spcPts val="0"/>
              </a:spcBef>
              <a:buNone/>
            </a:pPr>
            <a:endParaRPr lang="en-US" sz="1700" b="1" dirty="0" smtClean="0">
              <a:latin typeface="Consolas" pitchFamily="49" charset="0"/>
            </a:endParaRPr>
          </a:p>
          <a:p>
            <a:pPr>
              <a:lnSpc>
                <a:spcPts val="1400"/>
              </a:lnSpc>
              <a:spcBef>
                <a:spcPts val="0"/>
              </a:spcBef>
              <a:buNone/>
            </a:pPr>
            <a:r>
              <a:rPr lang="en-US" sz="1700" b="1" dirty="0" smtClean="0">
                <a:latin typeface="Consolas" pitchFamily="49" charset="0"/>
              </a:rPr>
              <a:t>class Basis</a:t>
            </a:r>
          </a:p>
          <a:p>
            <a:pPr>
              <a:lnSpc>
                <a:spcPts val="1400"/>
              </a:lnSpc>
              <a:spcBef>
                <a:spcPts val="0"/>
              </a:spcBef>
              <a:buNone/>
            </a:pPr>
            <a:r>
              <a:rPr lang="en-US" sz="1700" b="1" dirty="0" smtClean="0">
                <a:latin typeface="Consolas" pitchFamily="49" charset="0"/>
              </a:rPr>
              <a:t>{</a:t>
            </a:r>
          </a:p>
          <a:p>
            <a:pPr>
              <a:lnSpc>
                <a:spcPts val="1400"/>
              </a:lnSpc>
              <a:spcBef>
                <a:spcPts val="0"/>
              </a:spcBef>
              <a:buNone/>
            </a:pPr>
            <a:r>
              <a:rPr lang="en-US" sz="1700" b="1" dirty="0" smtClean="0">
                <a:latin typeface="Consolas" pitchFamily="49" charset="0"/>
              </a:rPr>
              <a:t>	protected:</a:t>
            </a:r>
          </a:p>
          <a:p>
            <a:pPr>
              <a:lnSpc>
                <a:spcPts val="1400"/>
              </a:lnSpc>
              <a:spcBef>
                <a:spcPts val="0"/>
              </a:spcBef>
              <a:buNone/>
            </a:pPr>
            <a:r>
              <a:rPr lang="en-US" sz="1700" b="1" dirty="0" smtClean="0">
                <a:latin typeface="Consolas" pitchFamily="49" charset="0"/>
              </a:rPr>
              <a:t>		</a:t>
            </a:r>
            <a:r>
              <a:rPr lang="en-US" sz="1700" b="1" dirty="0" err="1" smtClean="0">
                <a:latin typeface="Consolas" pitchFamily="49" charset="0"/>
              </a:rPr>
              <a:t>int</a:t>
            </a:r>
            <a:r>
              <a:rPr lang="en-US" sz="1700" b="1" dirty="0" smtClean="0">
                <a:latin typeface="Consolas" pitchFamily="49" charset="0"/>
              </a:rPr>
              <a:t> alpha;</a:t>
            </a:r>
          </a:p>
          <a:p>
            <a:pPr>
              <a:lnSpc>
                <a:spcPts val="1400"/>
              </a:lnSpc>
              <a:spcBef>
                <a:spcPts val="0"/>
              </a:spcBef>
              <a:buNone/>
            </a:pPr>
            <a:r>
              <a:rPr lang="en-US" sz="1700" b="1" dirty="0" smtClean="0">
                <a:latin typeface="Consolas" pitchFamily="49" charset="0"/>
              </a:rPr>
              <a:t>		</a:t>
            </a:r>
            <a:r>
              <a:rPr lang="en-US" sz="1700" b="1" dirty="0" err="1" smtClean="0">
                <a:latin typeface="Consolas" pitchFamily="49" charset="0"/>
              </a:rPr>
              <a:t>int</a:t>
            </a:r>
            <a:r>
              <a:rPr lang="en-US" sz="1700" b="1" dirty="0" smtClean="0">
                <a:latin typeface="Consolas" pitchFamily="49" charset="0"/>
              </a:rPr>
              <a:t> beta;</a:t>
            </a:r>
          </a:p>
          <a:p>
            <a:pPr>
              <a:lnSpc>
                <a:spcPts val="1400"/>
              </a:lnSpc>
              <a:spcBef>
                <a:spcPts val="0"/>
              </a:spcBef>
              <a:buNone/>
            </a:pPr>
            <a:endParaRPr lang="en-US" sz="1700" b="1" dirty="0" smtClean="0">
              <a:latin typeface="Consolas" pitchFamily="49" charset="0"/>
            </a:endParaRPr>
          </a:p>
          <a:p>
            <a:pPr>
              <a:lnSpc>
                <a:spcPts val="1400"/>
              </a:lnSpc>
              <a:spcBef>
                <a:spcPts val="0"/>
              </a:spcBef>
              <a:buNone/>
            </a:pPr>
            <a:r>
              <a:rPr lang="en-US" sz="1700" b="1" dirty="0" smtClean="0">
                <a:latin typeface="Consolas" pitchFamily="49" charset="0"/>
              </a:rPr>
              <a:t>		public:</a:t>
            </a:r>
          </a:p>
          <a:p>
            <a:pPr>
              <a:lnSpc>
                <a:spcPts val="1400"/>
              </a:lnSpc>
              <a:spcBef>
                <a:spcPts val="0"/>
              </a:spcBef>
              <a:buNone/>
            </a:pPr>
            <a:r>
              <a:rPr lang="en-US" sz="1700" b="1" dirty="0" smtClean="0">
                <a:latin typeface="Consolas" pitchFamily="49" charset="0"/>
              </a:rPr>
              <a:t>		void </a:t>
            </a:r>
            <a:r>
              <a:rPr lang="en-US" sz="1700" b="1" dirty="0" err="1" smtClean="0">
                <a:latin typeface="Consolas" pitchFamily="49" charset="0"/>
              </a:rPr>
              <a:t>info_basis</a:t>
            </a:r>
            <a:r>
              <a:rPr lang="en-US" sz="1700" b="1" dirty="0" smtClean="0">
                <a:latin typeface="Consolas" pitchFamily="49" charset="0"/>
              </a:rPr>
              <a:t>()</a:t>
            </a:r>
          </a:p>
          <a:p>
            <a:pPr>
              <a:lnSpc>
                <a:spcPts val="1400"/>
              </a:lnSpc>
              <a:spcBef>
                <a:spcPts val="0"/>
              </a:spcBef>
              <a:buNone/>
            </a:pPr>
            <a:r>
              <a:rPr lang="en-US" sz="1700" b="1" dirty="0" smtClean="0">
                <a:latin typeface="Consolas" pitchFamily="49" charset="0"/>
              </a:rPr>
              <a:t>		{</a:t>
            </a:r>
          </a:p>
          <a:p>
            <a:pPr>
              <a:lnSpc>
                <a:spcPts val="1400"/>
              </a:lnSpc>
              <a:spcBef>
                <a:spcPts val="0"/>
              </a:spcBef>
              <a:buNone/>
            </a:pPr>
            <a:r>
              <a:rPr lang="en-US" sz="1700" b="1" dirty="0" smtClean="0">
                <a:latin typeface="Consolas" pitchFamily="49" charset="0"/>
              </a:rPr>
              <a:t>			</a:t>
            </a:r>
            <a:r>
              <a:rPr lang="en-US" sz="1700" b="1" dirty="0" err="1" smtClean="0">
                <a:latin typeface="Consolas" pitchFamily="49" charset="0"/>
              </a:rPr>
              <a:t>cout</a:t>
            </a:r>
            <a:r>
              <a:rPr lang="en-US" sz="1700" b="1" dirty="0" smtClean="0">
                <a:latin typeface="Consolas" pitchFamily="49" charset="0"/>
              </a:rPr>
              <a:t>&lt;&lt;"</a:t>
            </a:r>
            <a:r>
              <a:rPr lang="en-US" sz="1700" b="1" dirty="0" err="1" smtClean="0">
                <a:latin typeface="Consolas" pitchFamily="49" charset="0"/>
              </a:rPr>
              <a:t>info_basis</a:t>
            </a:r>
            <a:r>
              <a:rPr lang="en-US" sz="1700" b="1" dirty="0" smtClean="0">
                <a:latin typeface="Consolas" pitchFamily="49" charset="0"/>
              </a:rPr>
              <a:t>() </a:t>
            </a:r>
            <a:r>
              <a:rPr lang="en-US" sz="1700" b="1" dirty="0" err="1" smtClean="0">
                <a:latin typeface="Consolas" pitchFamily="49" charset="0"/>
              </a:rPr>
              <a:t>dijalankan</a:t>
            </a:r>
            <a:r>
              <a:rPr lang="en-US" sz="1700" b="1" dirty="0" smtClean="0">
                <a:latin typeface="Consolas" pitchFamily="49" charset="0"/>
              </a:rPr>
              <a:t>.."&lt;&lt;</a:t>
            </a:r>
            <a:r>
              <a:rPr lang="en-US" sz="1700" b="1" dirty="0" err="1" smtClean="0">
                <a:latin typeface="Consolas" pitchFamily="49" charset="0"/>
              </a:rPr>
              <a:t>endl</a:t>
            </a:r>
            <a:r>
              <a:rPr lang="en-US" sz="17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400"/>
              </a:lnSpc>
              <a:spcBef>
                <a:spcPts val="0"/>
              </a:spcBef>
              <a:buNone/>
            </a:pPr>
            <a:r>
              <a:rPr lang="en-US" sz="1700" b="1" dirty="0" smtClean="0">
                <a:latin typeface="Consolas" pitchFamily="49" charset="0"/>
              </a:rPr>
              <a:t>		}</a:t>
            </a:r>
          </a:p>
          <a:p>
            <a:pPr>
              <a:lnSpc>
                <a:spcPts val="1400"/>
              </a:lnSpc>
              <a:spcBef>
                <a:spcPts val="0"/>
              </a:spcBef>
              <a:buNone/>
            </a:pPr>
            <a:r>
              <a:rPr lang="en-US" sz="1700" b="1" dirty="0" smtClean="0">
                <a:latin typeface="Consolas" pitchFamily="49" charset="0"/>
              </a:rPr>
              <a:t>};</a:t>
            </a:r>
          </a:p>
          <a:p>
            <a:pPr>
              <a:lnSpc>
                <a:spcPts val="1400"/>
              </a:lnSpc>
              <a:spcBef>
                <a:spcPts val="0"/>
              </a:spcBef>
              <a:buNone/>
            </a:pPr>
            <a:endParaRPr lang="en-US" sz="1700" b="1" dirty="0" smtClean="0">
              <a:latin typeface="Consolas" pitchFamily="49" charset="0"/>
            </a:endParaRPr>
          </a:p>
          <a:p>
            <a:pPr>
              <a:lnSpc>
                <a:spcPts val="1400"/>
              </a:lnSpc>
              <a:spcBef>
                <a:spcPts val="0"/>
              </a:spcBef>
              <a:buNone/>
            </a:pPr>
            <a:r>
              <a:rPr lang="en-US" sz="1700" b="1" dirty="0" smtClean="0">
                <a:latin typeface="Consolas" pitchFamily="49" charset="0"/>
              </a:rPr>
              <a:t>class </a:t>
            </a:r>
            <a:r>
              <a:rPr lang="en-US" sz="1700" b="1" dirty="0" err="1" smtClean="0">
                <a:latin typeface="Consolas" pitchFamily="49" charset="0"/>
              </a:rPr>
              <a:t>Turunan:public</a:t>
            </a:r>
            <a:r>
              <a:rPr lang="en-US" sz="1700" b="1" dirty="0" smtClean="0">
                <a:latin typeface="Consolas" pitchFamily="49" charset="0"/>
              </a:rPr>
              <a:t> Basis</a:t>
            </a:r>
          </a:p>
          <a:p>
            <a:pPr>
              <a:lnSpc>
                <a:spcPts val="1400"/>
              </a:lnSpc>
              <a:spcBef>
                <a:spcPts val="0"/>
              </a:spcBef>
              <a:buNone/>
            </a:pPr>
            <a:r>
              <a:rPr lang="en-US" sz="1700" b="1" dirty="0" smtClean="0">
                <a:latin typeface="Consolas" pitchFamily="49" charset="0"/>
              </a:rPr>
              <a:t>{</a:t>
            </a:r>
          </a:p>
          <a:p>
            <a:pPr>
              <a:lnSpc>
                <a:spcPts val="1400"/>
              </a:lnSpc>
              <a:spcBef>
                <a:spcPts val="0"/>
              </a:spcBef>
              <a:buNone/>
            </a:pPr>
            <a:r>
              <a:rPr lang="en-US" sz="1700" b="1" dirty="0" smtClean="0">
                <a:latin typeface="Consolas" pitchFamily="49" charset="0"/>
              </a:rPr>
              <a:t>	public:</a:t>
            </a:r>
          </a:p>
          <a:p>
            <a:pPr>
              <a:lnSpc>
                <a:spcPts val="1400"/>
              </a:lnSpc>
              <a:spcBef>
                <a:spcPts val="0"/>
              </a:spcBef>
              <a:buNone/>
            </a:pPr>
            <a:r>
              <a:rPr lang="en-US" sz="1700" b="1" dirty="0" smtClean="0">
                <a:latin typeface="Consolas" pitchFamily="49" charset="0"/>
              </a:rPr>
              <a:t>		void </a:t>
            </a:r>
            <a:r>
              <a:rPr lang="en-US" sz="1700" b="1" dirty="0" err="1" smtClean="0">
                <a:latin typeface="Consolas" pitchFamily="49" charset="0"/>
              </a:rPr>
              <a:t>inisialisasi</a:t>
            </a:r>
            <a:r>
              <a:rPr lang="en-US" sz="1700" b="1" dirty="0" smtClean="0">
                <a:latin typeface="Consolas" pitchFamily="49" charset="0"/>
              </a:rPr>
              <a:t>(</a:t>
            </a:r>
            <a:r>
              <a:rPr lang="en-US" sz="1700" b="1" dirty="0" err="1" smtClean="0">
                <a:latin typeface="Consolas" pitchFamily="49" charset="0"/>
              </a:rPr>
              <a:t>int</a:t>
            </a:r>
            <a:r>
              <a:rPr lang="en-US" sz="1700" b="1" dirty="0" smtClean="0">
                <a:latin typeface="Consolas" pitchFamily="49" charset="0"/>
              </a:rPr>
              <a:t> a, </a:t>
            </a:r>
            <a:r>
              <a:rPr lang="en-US" sz="1700" b="1" dirty="0" err="1" smtClean="0">
                <a:latin typeface="Consolas" pitchFamily="49" charset="0"/>
              </a:rPr>
              <a:t>int</a:t>
            </a:r>
            <a:r>
              <a:rPr lang="en-US" sz="1700" b="1" dirty="0" smtClean="0">
                <a:latin typeface="Consolas" pitchFamily="49" charset="0"/>
              </a:rPr>
              <a:t> b)</a:t>
            </a:r>
          </a:p>
          <a:p>
            <a:pPr>
              <a:lnSpc>
                <a:spcPts val="1400"/>
              </a:lnSpc>
              <a:spcBef>
                <a:spcPts val="0"/>
              </a:spcBef>
              <a:buNone/>
            </a:pPr>
            <a:r>
              <a:rPr lang="en-US" sz="1700" b="1" dirty="0" smtClean="0">
                <a:latin typeface="Consolas" pitchFamily="49" charset="0"/>
              </a:rPr>
              <a:t>			{ 	alpha = a;</a:t>
            </a:r>
          </a:p>
          <a:p>
            <a:pPr>
              <a:lnSpc>
                <a:spcPts val="1400"/>
              </a:lnSpc>
              <a:spcBef>
                <a:spcPts val="0"/>
              </a:spcBef>
              <a:buNone/>
            </a:pPr>
            <a:r>
              <a:rPr lang="en-US" sz="1700" b="1" dirty="0" smtClean="0">
                <a:latin typeface="Consolas" pitchFamily="49" charset="0"/>
              </a:rPr>
              <a:t>				beta = b;</a:t>
            </a:r>
          </a:p>
          <a:p>
            <a:pPr>
              <a:lnSpc>
                <a:spcPts val="1400"/>
              </a:lnSpc>
              <a:spcBef>
                <a:spcPts val="0"/>
              </a:spcBef>
              <a:buNone/>
            </a:pPr>
            <a:r>
              <a:rPr lang="en-US" sz="1700" b="1" dirty="0" smtClean="0">
                <a:latin typeface="Consolas" pitchFamily="49" charset="0"/>
              </a:rPr>
              <a:t>			}</a:t>
            </a:r>
          </a:p>
          <a:p>
            <a:pPr>
              <a:lnSpc>
                <a:spcPts val="1400"/>
              </a:lnSpc>
              <a:spcBef>
                <a:spcPts val="0"/>
              </a:spcBef>
              <a:buNone/>
            </a:pPr>
            <a:r>
              <a:rPr lang="en-US" sz="1700" b="1" dirty="0" smtClean="0">
                <a:latin typeface="Consolas" pitchFamily="49" charset="0"/>
              </a:rPr>
              <a:t>		void </a:t>
            </a:r>
            <a:r>
              <a:rPr lang="en-US" sz="1700" b="1" dirty="0" err="1" smtClean="0">
                <a:latin typeface="Consolas" pitchFamily="49" charset="0"/>
              </a:rPr>
              <a:t>info_turunan</a:t>
            </a:r>
            <a:r>
              <a:rPr lang="en-US" sz="1700" b="1" dirty="0" smtClean="0">
                <a:latin typeface="Consolas" pitchFamily="49" charset="0"/>
              </a:rPr>
              <a:t>()</a:t>
            </a:r>
          </a:p>
          <a:p>
            <a:pPr>
              <a:lnSpc>
                <a:spcPts val="1400"/>
              </a:lnSpc>
              <a:spcBef>
                <a:spcPts val="0"/>
              </a:spcBef>
              <a:buNone/>
            </a:pPr>
            <a:r>
              <a:rPr lang="en-US" sz="1700" b="1" dirty="0" smtClean="0">
                <a:latin typeface="Consolas" pitchFamily="49" charset="0"/>
              </a:rPr>
              <a:t>		{</a:t>
            </a:r>
          </a:p>
          <a:p>
            <a:pPr>
              <a:lnSpc>
                <a:spcPts val="1400"/>
              </a:lnSpc>
              <a:spcBef>
                <a:spcPts val="0"/>
              </a:spcBef>
              <a:buNone/>
            </a:pPr>
            <a:r>
              <a:rPr lang="en-US" sz="1700" b="1" dirty="0" smtClean="0">
                <a:latin typeface="Consolas" pitchFamily="49" charset="0"/>
              </a:rPr>
              <a:t>			</a:t>
            </a:r>
            <a:r>
              <a:rPr lang="en-US" sz="1700" b="1" dirty="0" err="1" smtClean="0">
                <a:latin typeface="Consolas" pitchFamily="49" charset="0"/>
              </a:rPr>
              <a:t>cout</a:t>
            </a:r>
            <a:r>
              <a:rPr lang="en-US" sz="1700" b="1" dirty="0" smtClean="0">
                <a:latin typeface="Consolas" pitchFamily="49" charset="0"/>
              </a:rPr>
              <a:t>&lt;&lt;"alpha="&lt;&lt;alpha&lt;&lt;</a:t>
            </a:r>
            <a:r>
              <a:rPr lang="en-US" sz="1700" b="1" dirty="0" err="1" smtClean="0">
                <a:latin typeface="Consolas" pitchFamily="49" charset="0"/>
              </a:rPr>
              <a:t>endl</a:t>
            </a:r>
            <a:r>
              <a:rPr lang="en-US" sz="1700" b="1" dirty="0" smtClean="0">
                <a:latin typeface="Consolas" pitchFamily="49" charset="0"/>
              </a:rPr>
              <a:t>&lt;&lt;"beta="&lt;&lt;beta&lt;&lt;</a:t>
            </a:r>
            <a:r>
              <a:rPr lang="en-US" sz="1700" b="1" dirty="0" err="1" smtClean="0">
                <a:latin typeface="Consolas" pitchFamily="49" charset="0"/>
              </a:rPr>
              <a:t>endl</a:t>
            </a:r>
            <a:r>
              <a:rPr lang="en-US" sz="17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400"/>
              </a:lnSpc>
              <a:spcBef>
                <a:spcPts val="0"/>
              </a:spcBef>
              <a:buNone/>
            </a:pPr>
            <a:r>
              <a:rPr lang="en-US" sz="1700" b="1" dirty="0" smtClean="0">
                <a:latin typeface="Consolas" pitchFamily="49" charset="0"/>
              </a:rPr>
              <a:t>		}</a:t>
            </a:r>
          </a:p>
          <a:p>
            <a:pPr>
              <a:lnSpc>
                <a:spcPts val="1400"/>
              </a:lnSpc>
              <a:spcBef>
                <a:spcPts val="0"/>
              </a:spcBef>
              <a:buNone/>
            </a:pPr>
            <a:r>
              <a:rPr lang="en-US" sz="1700" b="1" dirty="0" smtClean="0">
                <a:latin typeface="Consolas" pitchFamily="49" charset="0"/>
              </a:rPr>
              <a:t>};</a:t>
            </a:r>
          </a:p>
          <a:p>
            <a:pPr>
              <a:lnSpc>
                <a:spcPts val="1400"/>
              </a:lnSpc>
              <a:spcBef>
                <a:spcPts val="0"/>
              </a:spcBef>
              <a:buNone/>
            </a:pPr>
            <a:endParaRPr lang="en-US" sz="1700" b="1" dirty="0" smtClean="0">
              <a:latin typeface="Consolas" pitchFamily="49" charset="0"/>
            </a:endParaRPr>
          </a:p>
          <a:p>
            <a:pPr>
              <a:lnSpc>
                <a:spcPts val="1400"/>
              </a:lnSpc>
              <a:spcBef>
                <a:spcPts val="0"/>
              </a:spcBef>
              <a:buNone/>
            </a:pPr>
            <a:r>
              <a:rPr lang="en-US" sz="1700" b="1" dirty="0" smtClean="0">
                <a:latin typeface="Consolas" pitchFamily="49" charset="0"/>
              </a:rPr>
              <a:t>void main()</a:t>
            </a:r>
          </a:p>
          <a:p>
            <a:pPr>
              <a:lnSpc>
                <a:spcPts val="1400"/>
              </a:lnSpc>
              <a:spcBef>
                <a:spcPts val="0"/>
              </a:spcBef>
              <a:buNone/>
            </a:pPr>
            <a:r>
              <a:rPr lang="en-US" sz="1700" b="1" dirty="0" smtClean="0">
                <a:latin typeface="Consolas" pitchFamily="49" charset="0"/>
              </a:rPr>
              <a:t>{</a:t>
            </a:r>
          </a:p>
          <a:p>
            <a:pPr>
              <a:lnSpc>
                <a:spcPts val="1400"/>
              </a:lnSpc>
              <a:spcBef>
                <a:spcPts val="0"/>
              </a:spcBef>
              <a:buNone/>
            </a:pPr>
            <a:r>
              <a:rPr lang="en-US" sz="1700" b="1" dirty="0" smtClean="0">
                <a:latin typeface="Consolas" pitchFamily="49" charset="0"/>
              </a:rPr>
              <a:t>	</a:t>
            </a:r>
            <a:r>
              <a:rPr lang="en-US" sz="1700" b="1" dirty="0" err="1" smtClean="0">
                <a:latin typeface="Consolas" pitchFamily="49" charset="0"/>
              </a:rPr>
              <a:t>clrscr</a:t>
            </a:r>
            <a:r>
              <a:rPr lang="en-US" sz="1700" b="1" dirty="0" smtClean="0">
                <a:latin typeface="Consolas" pitchFamily="49" charset="0"/>
              </a:rPr>
              <a:t>();</a:t>
            </a:r>
          </a:p>
          <a:p>
            <a:pPr>
              <a:lnSpc>
                <a:spcPts val="1400"/>
              </a:lnSpc>
              <a:spcBef>
                <a:spcPts val="0"/>
              </a:spcBef>
              <a:buNone/>
            </a:pPr>
            <a:r>
              <a:rPr lang="en-US" sz="1700" b="1" dirty="0" smtClean="0">
                <a:latin typeface="Consolas" pitchFamily="49" charset="0"/>
              </a:rPr>
              <a:t>	</a:t>
            </a:r>
            <a:r>
              <a:rPr lang="en-US" sz="1700" b="1" dirty="0" err="1" smtClean="0">
                <a:latin typeface="Consolas" pitchFamily="49" charset="0"/>
              </a:rPr>
              <a:t>Turunan</a:t>
            </a:r>
            <a:r>
              <a:rPr lang="en-US" sz="1700" b="1" dirty="0" smtClean="0">
                <a:latin typeface="Consolas" pitchFamily="49" charset="0"/>
              </a:rPr>
              <a:t> </a:t>
            </a:r>
            <a:r>
              <a:rPr lang="en-US" sz="1700" b="1" dirty="0" err="1" smtClean="0">
                <a:latin typeface="Consolas" pitchFamily="49" charset="0"/>
              </a:rPr>
              <a:t>anak</a:t>
            </a:r>
            <a:r>
              <a:rPr lang="en-US" sz="17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400"/>
              </a:lnSpc>
              <a:spcBef>
                <a:spcPts val="0"/>
              </a:spcBef>
              <a:buNone/>
            </a:pPr>
            <a:r>
              <a:rPr lang="en-US" sz="1700" b="1" dirty="0" smtClean="0">
                <a:latin typeface="Consolas" pitchFamily="49" charset="0"/>
              </a:rPr>
              <a:t>	</a:t>
            </a:r>
            <a:r>
              <a:rPr lang="en-US" sz="1700" b="1" dirty="0" err="1" smtClean="0">
                <a:latin typeface="Consolas" pitchFamily="49" charset="0"/>
              </a:rPr>
              <a:t>anak.inisialisasi</a:t>
            </a:r>
            <a:r>
              <a:rPr lang="en-US" sz="1700" b="1" dirty="0" smtClean="0">
                <a:latin typeface="Consolas" pitchFamily="49" charset="0"/>
              </a:rPr>
              <a:t>(2,5);</a:t>
            </a:r>
          </a:p>
          <a:p>
            <a:pPr>
              <a:lnSpc>
                <a:spcPts val="1400"/>
              </a:lnSpc>
              <a:spcBef>
                <a:spcPts val="0"/>
              </a:spcBef>
              <a:buNone/>
            </a:pPr>
            <a:r>
              <a:rPr lang="en-US" sz="1700" b="1" dirty="0" smtClean="0">
                <a:latin typeface="Consolas" pitchFamily="49" charset="0"/>
              </a:rPr>
              <a:t>	</a:t>
            </a:r>
            <a:r>
              <a:rPr lang="en-US" sz="1700" b="1" dirty="0" err="1" smtClean="0">
                <a:latin typeface="Consolas" pitchFamily="49" charset="0"/>
              </a:rPr>
              <a:t>anak.info_turunan</a:t>
            </a:r>
            <a:r>
              <a:rPr lang="en-US" sz="1700" b="1" dirty="0" smtClean="0">
                <a:latin typeface="Consolas" pitchFamily="49" charset="0"/>
              </a:rPr>
              <a:t>();</a:t>
            </a:r>
          </a:p>
          <a:p>
            <a:pPr>
              <a:lnSpc>
                <a:spcPts val="1400"/>
              </a:lnSpc>
              <a:spcBef>
                <a:spcPts val="0"/>
              </a:spcBef>
              <a:buNone/>
            </a:pPr>
            <a:r>
              <a:rPr lang="en-US" sz="1700" b="1" dirty="0" smtClean="0">
                <a:latin typeface="Consolas" pitchFamily="49" charset="0"/>
              </a:rPr>
              <a:t>}</a:t>
            </a:r>
            <a:endParaRPr lang="en-US" sz="1700" b="1" dirty="0">
              <a:latin typeface="Consolas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772400" cy="1143000"/>
          </a:xfrm>
        </p:spPr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76400"/>
            <a:ext cx="7772400" cy="4572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Buatlah</a:t>
            </a:r>
            <a:r>
              <a:rPr lang="en-US" sz="3200" dirty="0" smtClean="0"/>
              <a:t> program </a:t>
            </a:r>
            <a:r>
              <a:rPr lang="en-US" sz="3200" dirty="0" err="1" smtClean="0"/>
              <a:t>pewarisan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gambar</a:t>
            </a:r>
            <a:r>
              <a:rPr lang="en-US" sz="3200" dirty="0" smtClean="0"/>
              <a:t> “</a:t>
            </a:r>
            <a:r>
              <a:rPr lang="en-US" sz="3200" dirty="0" err="1" smtClean="0"/>
              <a:t>bentuk</a:t>
            </a:r>
            <a:r>
              <a:rPr lang="en-US" sz="3200" dirty="0" smtClean="0"/>
              <a:t>”</a:t>
            </a:r>
          </a:p>
          <a:p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Tugas</a:t>
            </a:r>
            <a:r>
              <a:rPr lang="en-US" sz="3200" dirty="0" smtClean="0"/>
              <a:t> </a:t>
            </a:r>
            <a:r>
              <a:rPr lang="en-US" sz="3200" dirty="0" err="1" smtClean="0"/>
              <a:t>dikerjakan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kelompok</a:t>
            </a:r>
            <a:r>
              <a:rPr lang="en-US" sz="3200" dirty="0" smtClean="0"/>
              <a:t> 2 </a:t>
            </a:r>
            <a:r>
              <a:rPr lang="en-US" sz="3200" dirty="0" err="1" smtClean="0"/>
              <a:t>orang</a:t>
            </a:r>
            <a:r>
              <a:rPr lang="en-US" sz="3200" dirty="0" smtClean="0"/>
              <a:t>. </a:t>
            </a:r>
            <a:r>
              <a:rPr lang="en-US" sz="3200" dirty="0" err="1" smtClean="0"/>
              <a:t>Dikerjakan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kertas</a:t>
            </a:r>
            <a:r>
              <a:rPr lang="en-US" sz="3200" dirty="0" smtClean="0"/>
              <a:t> A4, </a:t>
            </a:r>
            <a:r>
              <a:rPr lang="en-US" sz="3200" dirty="0" err="1" smtClean="0"/>
              <a:t>berikut</a:t>
            </a:r>
            <a:r>
              <a:rPr lang="en-US" sz="3200" dirty="0" smtClean="0"/>
              <a:t> </a:t>
            </a:r>
            <a:r>
              <a:rPr lang="en-US" sz="3200" dirty="0" err="1" smtClean="0"/>
              <a:t>hasilnya</a:t>
            </a:r>
            <a:r>
              <a:rPr lang="en-US" sz="3200" dirty="0" smtClean="0"/>
              <a:t>!</a:t>
            </a:r>
            <a:endParaRPr 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1048</TotalTime>
  <Words>161</Words>
  <Application>Microsoft Office PowerPoint</Application>
  <PresentationFormat>On-screen Show (4:3)</PresentationFormat>
  <Paragraphs>94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13. Pewarisan</vt:lpstr>
      <vt:lpstr>Pengantar Pewarisan</vt:lpstr>
      <vt:lpstr>Inheritance</vt:lpstr>
      <vt:lpstr>Slide 4</vt:lpstr>
      <vt:lpstr>Slide 5</vt:lpstr>
      <vt:lpstr>Slide 6</vt:lpstr>
      <vt:lpstr>Slide 7</vt:lpstr>
      <vt:lpstr>Tugas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 Pewarisan</dc:title>
  <dc:creator>Universitas Komputer Indonesia</dc:creator>
  <cp:lastModifiedBy>Universitas Komputer Indonesia</cp:lastModifiedBy>
  <cp:revision>7</cp:revision>
  <dcterms:created xsi:type="dcterms:W3CDTF">2009-08-08T04:43:54Z</dcterms:created>
  <dcterms:modified xsi:type="dcterms:W3CDTF">2009-12-21T05:03:38Z</dcterms:modified>
</cp:coreProperties>
</file>