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3" r:id="rId5"/>
    <p:sldId id="262" r:id="rId6"/>
    <p:sldId id="260" r:id="rId7"/>
    <p:sldId id="261" r:id="rId8"/>
  </p:sldIdLst>
  <p:sldSz cx="10515600" cy="7772400"/>
  <p:notesSz cx="9945688" cy="6858000"/>
  <p:defaultTextStyle>
    <a:defPPr>
      <a:defRPr lang="en-US"/>
    </a:defPPr>
    <a:lvl1pPr marL="0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488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976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464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9953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441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4929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417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9905" algn="l" defTabSz="104497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38" y="-108"/>
      </p:cViewPr>
      <p:guideLst>
        <p:guide orient="horz" pos="2448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14. Polimorphisme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982D8-7D19-4121-B754-389C0E31C6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3738" y="514350"/>
            <a:ext cx="3478212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14. Polimorphisme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5126F-6CC5-41FD-A85A-A1817E3119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5126F-6CC5-41FD-A85A-A1817E3119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14. Polimorphisme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89710" y="3627120"/>
            <a:ext cx="7360920" cy="181356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522488" indent="0" algn="ctr">
              <a:buNone/>
            </a:lvl2pPr>
            <a:lvl3pPr marL="1044976" indent="0" algn="ctr">
              <a:buNone/>
            </a:lvl3pPr>
            <a:lvl4pPr marL="1567464" indent="0" algn="ctr">
              <a:buNone/>
            </a:lvl4pPr>
            <a:lvl5pPr marL="2089953" indent="0" algn="ctr">
              <a:buNone/>
            </a:lvl5pPr>
            <a:lvl6pPr marL="2612441" indent="0" algn="ctr">
              <a:buNone/>
            </a:lvl6pPr>
            <a:lvl7pPr marL="3134929" indent="0" algn="ctr">
              <a:buNone/>
            </a:lvl7pPr>
            <a:lvl8pPr marL="3657417" indent="0" algn="ctr">
              <a:buNone/>
            </a:lvl8pPr>
            <a:lvl9pPr marL="417990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371" y="1642544"/>
            <a:ext cx="10374768" cy="17309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72371" y="1582950"/>
            <a:ext cx="10374768" cy="13665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72371" y="3373535"/>
            <a:ext cx="10374768" cy="12527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25780" y="1706721"/>
            <a:ext cx="94640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311261"/>
            <a:ext cx="2313432" cy="663172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1560" y="311259"/>
            <a:ext cx="6396990" cy="663172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893826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5110" y="79056"/>
            <a:ext cx="10365378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660" y="1079501"/>
            <a:ext cx="8938260" cy="1543685"/>
          </a:xfrm>
        </p:spPr>
        <p:txBody>
          <a:bodyPr anchor="b" anchorCtr="0"/>
          <a:lstStyle>
            <a:lvl1pPr algn="l">
              <a:buNone/>
              <a:defRPr sz="46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660" y="2887663"/>
            <a:ext cx="8938260" cy="1516697"/>
          </a:xfrm>
        </p:spPr>
        <p:txBody>
          <a:bodyPr anchor="t" anchorCtr="0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0115" y="6995160"/>
            <a:ext cx="4600575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9825" y="2693741"/>
            <a:ext cx="10365542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9519" y="2653672"/>
            <a:ext cx="10365848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53" y="2798064"/>
            <a:ext cx="10366814" cy="518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51560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74043" y="1640840"/>
            <a:ext cx="431139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5950" y="1640840"/>
            <a:ext cx="4293870" cy="863600"/>
          </a:xfrm>
          <a:noFill/>
          <a:ln w="12700" cap="sq" cmpd="sng" algn="ctr">
            <a:noFill/>
            <a:prstDash val="solid"/>
          </a:ln>
        </p:spPr>
        <p:txBody>
          <a:bodyPr lIns="104498" anchor="b" anchorCtr="0">
            <a:noAutofit/>
          </a:bodyPr>
          <a:lstStyle>
            <a:lvl1pPr marL="0" indent="0">
              <a:buNone/>
              <a:defRPr sz="2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05156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695950" y="2547620"/>
            <a:ext cx="429387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309457"/>
            <a:ext cx="8938260" cy="1295400"/>
          </a:xfrm>
        </p:spPr>
        <p:txBody>
          <a:bodyPr anchor="b" anchorCtr="0"/>
          <a:lstStyle>
            <a:lvl1pPr algn="l">
              <a:buNone/>
              <a:defRPr sz="4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051560" y="1813560"/>
            <a:ext cx="2190750" cy="5095240"/>
          </a:xfrm>
        </p:spPr>
        <p:txBody>
          <a:bodyPr/>
          <a:lstStyle>
            <a:lvl1pPr marL="0" indent="0">
              <a:buNone/>
              <a:defRPr sz="2100"/>
            </a:lvl1pPr>
            <a:lvl2pPr>
              <a:buNone/>
              <a:defRPr sz="14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417570" y="1813560"/>
            <a:ext cx="6572250" cy="50952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60" y="5553957"/>
            <a:ext cx="8412480" cy="591926"/>
          </a:xfrm>
        </p:spPr>
        <p:txBody>
          <a:bodyPr anchor="ctr">
            <a:noAutofit/>
          </a:bodyPr>
          <a:lstStyle>
            <a:lvl1pPr algn="l">
              <a:buNone/>
              <a:defRPr sz="32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1560" y="6171935"/>
            <a:ext cx="8412480" cy="777240"/>
          </a:xfrm>
        </p:spPr>
        <p:txBody>
          <a:bodyPr/>
          <a:lstStyle>
            <a:lvl1pPr marL="0" indent="0">
              <a:buFontTx/>
              <a:buNone/>
              <a:defRPr sz="18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51560" y="6995160"/>
            <a:ext cx="446913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68250" y="7036613"/>
            <a:ext cx="525780" cy="518160"/>
          </a:xfrm>
        </p:spPr>
        <p:txBody>
          <a:bodyPr/>
          <a:lstStyle/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8553" y="5308029"/>
            <a:ext cx="10357866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8785" y="5270538"/>
            <a:ext cx="10357635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8787" y="5409654"/>
            <a:ext cx="10357633" cy="5531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555" y="75566"/>
            <a:ext cx="10352154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0515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498" tIns="52249" rIns="104498" bIns="52249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73609" y="79056"/>
            <a:ext cx="10365378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4498" tIns="52249" rIns="104498" bIns="5224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51560" y="311256"/>
            <a:ext cx="8938260" cy="1295400"/>
          </a:xfrm>
          <a:prstGeom prst="rect">
            <a:avLst/>
          </a:prstGeom>
        </p:spPr>
        <p:txBody>
          <a:bodyPr lIns="104498" tIns="52249" rIns="104498" bIns="104498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51560" y="1640840"/>
            <a:ext cx="8938260" cy="5181600"/>
          </a:xfrm>
          <a:prstGeom prst="rect">
            <a:avLst/>
          </a:prstGeom>
        </p:spPr>
        <p:txBody>
          <a:bodyPr lIns="104498" tIns="52249" rIns="104498" bIns="5224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098030" y="7016750"/>
            <a:ext cx="2847975" cy="53975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algn="r"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fld id="{1DBCD2A9-3FC4-4FCB-A37D-F29A5DB96520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51560" y="6995160"/>
            <a:ext cx="4556760" cy="518160"/>
          </a:xfrm>
          <a:prstGeom prst="rect">
            <a:avLst/>
          </a:prstGeom>
        </p:spPr>
        <p:txBody>
          <a:bodyPr lIns="104498" tIns="52249" rIns="104498" bIns="52249" anchor="ctr" anchorCtr="0"/>
          <a:lstStyle>
            <a:lvl1pPr eaLnBrk="1" latinLnBrk="0" hangingPunct="1">
              <a:defRPr kumimoji="0" sz="16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68250" y="7038340"/>
            <a:ext cx="5257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6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EB245E4-E4D8-453F-B10F-AC56B9EE17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3493" indent="-313493" algn="l" rtl="0" eaLnBrk="1" latinLnBrk="0" hangingPunct="1">
        <a:spcBef>
          <a:spcPts val="663"/>
        </a:spcBef>
        <a:buClr>
          <a:schemeClr val="accent1"/>
        </a:buClr>
        <a:buSzPct val="8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26986" indent="-261244" algn="l" rtl="0" eaLnBrk="1" latinLnBrk="0" hangingPunct="1">
        <a:spcBef>
          <a:spcPts val="423"/>
        </a:spcBef>
        <a:buClr>
          <a:schemeClr val="accent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40479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3972" indent="-261244" algn="l" rtl="0" eaLnBrk="1" latinLnBrk="0" hangingPunct="1">
        <a:spcBef>
          <a:spcPts val="423"/>
        </a:spcBef>
        <a:buClr>
          <a:schemeClr val="accent3"/>
        </a:buClr>
        <a:buSzPct val="80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indent="-261244" algn="l" rtl="0" eaLnBrk="1" latinLnBrk="0" hangingPunct="1">
        <a:spcBef>
          <a:spcPts val="423"/>
        </a:spcBef>
        <a:buClr>
          <a:schemeClr val="accent3"/>
        </a:buClr>
        <a:buFontTx/>
        <a:buChar char="o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0957" indent="-261244" algn="l" rtl="0" eaLnBrk="1" latinLnBrk="0" hangingPunct="1">
        <a:spcBef>
          <a:spcPts val="423"/>
        </a:spcBef>
        <a:buClr>
          <a:schemeClr val="accent3"/>
        </a:buClr>
        <a:buChar char="•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194450" indent="-261244" algn="l" rtl="0" eaLnBrk="1" latinLnBrk="0" hangingPunct="1">
        <a:spcBef>
          <a:spcPts val="423"/>
        </a:spcBef>
        <a:buClr>
          <a:schemeClr val="accent2"/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507943" indent="-261244" algn="l" rtl="0" eaLnBrk="1" latinLnBrk="0" hangingPunct="1">
        <a:spcBef>
          <a:spcPts val="423"/>
        </a:spcBef>
        <a:buClr>
          <a:schemeClr val="accent1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821436" indent="-261244" algn="l" rtl="0" eaLnBrk="1" latinLnBrk="0" hangingPunct="1">
        <a:spcBef>
          <a:spcPts val="423"/>
        </a:spcBef>
        <a:buClr>
          <a:schemeClr val="accent2">
            <a:tint val="60000"/>
          </a:schemeClr>
        </a:buClr>
        <a:buChar char="•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24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49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74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99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124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34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9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dirty="0" err="1" smtClean="0"/>
              <a:t>Indriani</a:t>
            </a:r>
            <a:r>
              <a:rPr lang="en-US" dirty="0" smtClean="0"/>
              <a:t> L, M.T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14. Polymorphisme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" y="311256"/>
            <a:ext cx="9471660" cy="1295400"/>
          </a:xfrm>
        </p:spPr>
        <p:txBody>
          <a:bodyPr/>
          <a:lstStyle/>
          <a:p>
            <a:r>
              <a:rPr lang="en-US" b="1" u="sng" dirty="0" err="1" smtClean="0"/>
              <a:t>Fungsi</a:t>
            </a:r>
            <a:r>
              <a:rPr lang="en-US" b="1" u="sng" dirty="0" smtClean="0"/>
              <a:t> Virtual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4340" y="1640840"/>
            <a:ext cx="9471660" cy="51816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Fungsi</a:t>
            </a:r>
            <a:r>
              <a:rPr lang="en-US" sz="3200" dirty="0" smtClean="0"/>
              <a:t> virtual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metode</a:t>
            </a:r>
            <a:r>
              <a:rPr lang="en-US" sz="3200" dirty="0" smtClean="0"/>
              <a:t> virtual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pemograman</a:t>
            </a:r>
            <a:r>
              <a:rPr lang="en-US" sz="3200" dirty="0" smtClean="0"/>
              <a:t> </a:t>
            </a:r>
            <a:r>
              <a:rPr lang="en-US" sz="3200" dirty="0" err="1" smtClean="0"/>
              <a:t>berorientasi</a:t>
            </a:r>
            <a:r>
              <a:rPr lang="en-US" sz="3200" dirty="0" smtClean="0"/>
              <a:t> </a:t>
            </a:r>
            <a:r>
              <a:rPr lang="en-US" sz="3200" dirty="0" err="1" smtClean="0"/>
              <a:t>objek</a:t>
            </a:r>
            <a:r>
              <a:rPr lang="en-US" sz="3200" dirty="0" smtClean="0"/>
              <a:t>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mendukung</a:t>
            </a:r>
            <a:r>
              <a:rPr lang="en-US" sz="3200" dirty="0" smtClean="0"/>
              <a:t> </a:t>
            </a:r>
            <a:r>
              <a:rPr lang="en-US" sz="3200" dirty="0" err="1" smtClean="0"/>
              <a:t>Polimorfisme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Fungsi</a:t>
            </a:r>
            <a:r>
              <a:rPr lang="en-US" sz="3200" dirty="0" smtClean="0"/>
              <a:t> virtual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bagian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ulang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kelas-kelas</a:t>
            </a:r>
            <a:r>
              <a:rPr lang="en-US" sz="3200" dirty="0" smtClean="0"/>
              <a:t> </a:t>
            </a:r>
            <a:r>
              <a:rPr lang="en-US" sz="3200" dirty="0" err="1" smtClean="0"/>
              <a:t>turunannya</a:t>
            </a:r>
            <a:endParaRPr lang="en-US" sz="3200" dirty="0" smtClean="0"/>
          </a:p>
          <a:p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mendefinisikan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virtual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kata</a:t>
            </a:r>
            <a:r>
              <a:rPr lang="en-US" sz="3200" dirty="0" smtClean="0"/>
              <a:t> </a:t>
            </a:r>
            <a:r>
              <a:rPr lang="en-US" sz="3200" b="1" dirty="0" smtClean="0"/>
              <a:t>virtual</a:t>
            </a:r>
            <a:r>
              <a:rPr lang="en-US" sz="3200" dirty="0" smtClean="0"/>
              <a:t>,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menempatkannya</a:t>
            </a:r>
            <a:r>
              <a:rPr lang="en-US" sz="3200" dirty="0" smtClean="0"/>
              <a:t> </a:t>
            </a:r>
            <a:r>
              <a:rPr lang="en-US" sz="3200" dirty="0" err="1" smtClean="0"/>
              <a:t>didepan</a:t>
            </a:r>
            <a:r>
              <a:rPr lang="en-US" sz="3200" dirty="0" smtClean="0"/>
              <a:t> </a:t>
            </a:r>
            <a:r>
              <a:rPr lang="en-US" sz="3200" dirty="0" err="1" smtClean="0"/>
              <a:t>pendeklarasian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10668000" cy="731520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  <a:spcBef>
                <a:spcPts val="0"/>
              </a:spcBef>
            </a:pPr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</a:p>
          <a:p>
            <a:pPr>
              <a:lnSpc>
                <a:spcPts val="3200"/>
              </a:lnSpc>
              <a:spcBef>
                <a:spcPts val="0"/>
              </a:spcBef>
              <a:buNone/>
            </a:pPr>
            <a:endParaRPr lang="en-US" sz="3200" dirty="0" smtClean="0"/>
          </a:p>
          <a:p>
            <a:pPr lvl="1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</a:rPr>
              <a:t>class </a:t>
            </a:r>
            <a:r>
              <a:rPr lang="en-US" sz="2400" dirty="0" err="1" smtClean="0">
                <a:latin typeface="Consolas" pitchFamily="49" charset="0"/>
              </a:rPr>
              <a:t>Binatang</a:t>
            </a:r>
            <a:endParaRPr lang="en-US" sz="2400" dirty="0" smtClean="0">
              <a:latin typeface="Consolas" pitchFamily="49" charset="0"/>
            </a:endParaRPr>
          </a:p>
          <a:p>
            <a:pPr lvl="1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</a:rPr>
              <a:t>{		public: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</a:rPr>
              <a:t>		</a:t>
            </a:r>
            <a:r>
              <a:rPr lang="en-US" sz="2400" b="1" dirty="0" smtClean="0">
                <a:latin typeface="Consolas" pitchFamily="49" charset="0"/>
              </a:rPr>
              <a:t>virtual</a:t>
            </a:r>
            <a:r>
              <a:rPr lang="en-US" sz="2400" dirty="0" smtClean="0">
                <a:latin typeface="Consolas" pitchFamily="49" charset="0"/>
              </a:rPr>
              <a:t> void </a:t>
            </a:r>
            <a:r>
              <a:rPr lang="en-US" sz="2400" dirty="0" err="1" smtClean="0">
                <a:latin typeface="Consolas" pitchFamily="49" charset="0"/>
              </a:rPr>
              <a:t>Makan</a:t>
            </a:r>
            <a:r>
              <a:rPr lang="en-US" sz="2400" dirty="0" smtClean="0">
                <a:latin typeface="Consolas" pitchFamily="49" charset="0"/>
              </a:rPr>
              <a:t>()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</a:rPr>
              <a:t>		{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</a:rPr>
              <a:t>			</a:t>
            </a:r>
            <a:r>
              <a:rPr lang="en-US" sz="2400" dirty="0" err="1" smtClean="0">
                <a:latin typeface="Consolas" pitchFamily="49" charset="0"/>
              </a:rPr>
              <a:t>cout</a:t>
            </a:r>
            <a:r>
              <a:rPr lang="en-US" sz="2400" dirty="0" smtClean="0">
                <a:latin typeface="Consolas" pitchFamily="49" charset="0"/>
              </a:rPr>
              <a:t>&lt;&lt;“</a:t>
            </a:r>
            <a:r>
              <a:rPr lang="en-US" sz="2400" dirty="0" err="1" smtClean="0">
                <a:latin typeface="Consolas" pitchFamily="49" charset="0"/>
              </a:rPr>
              <a:t>cara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makan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seperti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binatang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pada</a:t>
            </a:r>
            <a:r>
              <a:rPr lang="en-US" sz="2400" dirty="0" smtClean="0">
                <a:latin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</a:rPr>
              <a:t>umumnya</a:t>
            </a:r>
            <a:r>
              <a:rPr lang="en-US" sz="2400" dirty="0" smtClean="0">
                <a:latin typeface="Consolas" pitchFamily="49" charset="0"/>
              </a:rPr>
              <a:t>”;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</a:rPr>
              <a:t>			</a:t>
            </a:r>
            <a:r>
              <a:rPr lang="en-US" sz="2400" dirty="0" err="1" smtClean="0">
                <a:latin typeface="Consolas" pitchFamily="49" charset="0"/>
              </a:rPr>
              <a:t>cout</a:t>
            </a:r>
            <a:r>
              <a:rPr lang="en-US" sz="2400" dirty="0" smtClean="0">
                <a:latin typeface="Consolas" pitchFamily="49" charset="0"/>
              </a:rPr>
              <a:t>&lt;&lt;</a:t>
            </a:r>
            <a:r>
              <a:rPr lang="en-US" sz="2400" dirty="0" err="1" smtClean="0">
                <a:latin typeface="Consolas" pitchFamily="49" charset="0"/>
              </a:rPr>
              <a:t>endl</a:t>
            </a:r>
            <a:r>
              <a:rPr lang="en-US" sz="2400" dirty="0" smtClean="0">
                <a:latin typeface="Consolas" pitchFamily="49" charset="0"/>
              </a:rPr>
              <a:t>;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</a:rPr>
              <a:t>		}</a:t>
            </a:r>
          </a:p>
          <a:p>
            <a:pPr lvl="1">
              <a:lnSpc>
                <a:spcPts val="32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nsolas" pitchFamily="49" charset="0"/>
              </a:rPr>
              <a:t>};</a:t>
            </a:r>
          </a:p>
          <a:p>
            <a:pPr>
              <a:lnSpc>
                <a:spcPts val="3200"/>
              </a:lnSpc>
              <a:spcBef>
                <a:spcPts val="0"/>
              </a:spcBef>
              <a:buNone/>
            </a:pPr>
            <a:endParaRPr lang="en-US" sz="3200" dirty="0" smtClean="0"/>
          </a:p>
          <a:p>
            <a:pPr>
              <a:lnSpc>
                <a:spcPts val="3200"/>
              </a:lnSpc>
              <a:spcBef>
                <a:spcPts val="0"/>
              </a:spcBef>
            </a:pPr>
            <a:r>
              <a:rPr lang="en-US" sz="3200" dirty="0" err="1" smtClean="0"/>
              <a:t>Perbedaan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virtual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pemanggilan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.</a:t>
            </a:r>
          </a:p>
          <a:p>
            <a:pPr>
              <a:lnSpc>
                <a:spcPts val="3200"/>
              </a:lnSpc>
              <a:spcBef>
                <a:spcPts val="0"/>
              </a:spcBef>
            </a:pPr>
            <a:r>
              <a:rPr lang="en-US" sz="3200" dirty="0" err="1" smtClean="0"/>
              <a:t>Pemanggilan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virtual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sedang</a:t>
            </a:r>
            <a:r>
              <a:rPr lang="en-US" sz="3200" dirty="0" smtClean="0"/>
              <a:t> </a:t>
            </a:r>
            <a:r>
              <a:rPr lang="en-US" sz="3200" dirty="0" err="1" smtClean="0"/>
              <a:t>jalan</a:t>
            </a:r>
            <a:r>
              <a:rPr lang="en-US" sz="3200" dirty="0" smtClean="0"/>
              <a:t> (run-time), </a:t>
            </a:r>
            <a:r>
              <a:rPr lang="en-US" sz="3200" dirty="0" err="1" smtClean="0"/>
              <a:t>sedangkan</a:t>
            </a:r>
            <a:r>
              <a:rPr lang="en-US" sz="3200" dirty="0" smtClean="0"/>
              <a:t> </a:t>
            </a:r>
            <a:r>
              <a:rPr lang="en-US" sz="3200" dirty="0" err="1" smtClean="0"/>
              <a:t>pemanggilan</a:t>
            </a:r>
            <a:r>
              <a:rPr lang="en-US" sz="3200" dirty="0" smtClean="0"/>
              <a:t> </a:t>
            </a:r>
            <a:r>
              <a:rPr lang="en-US" sz="3200" dirty="0" err="1" smtClean="0"/>
              <a:t>fungsi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compile.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" y="311256"/>
            <a:ext cx="9852660" cy="12954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8140" y="1640840"/>
            <a:ext cx="9852660" cy="5181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anggota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dijadikan</a:t>
            </a:r>
            <a:r>
              <a:rPr lang="en-US" sz="3600" dirty="0" smtClean="0"/>
              <a:t>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virtual. </a:t>
            </a:r>
            <a:endParaRPr lang="en-US" sz="3600" dirty="0" smtClean="0"/>
          </a:p>
          <a:p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dideklarasikan</a:t>
            </a:r>
            <a:r>
              <a:rPr lang="en-US" sz="3600" dirty="0" smtClean="0"/>
              <a:t> </a:t>
            </a:r>
            <a:r>
              <a:rPr lang="en-US" sz="3600" dirty="0" err="1" smtClean="0"/>
              <a:t>kembali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turunan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pointer yang </a:t>
            </a:r>
            <a:r>
              <a:rPr lang="en-US" sz="3600" dirty="0" err="1" smtClean="0"/>
              <a:t>menunjuk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diciptakan</a:t>
            </a:r>
            <a:r>
              <a:rPr lang="en-US" sz="3600" dirty="0" smtClean="0"/>
              <a:t>, pointer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memilih</a:t>
            </a:r>
            <a:r>
              <a:rPr lang="en-US" sz="3600" dirty="0" smtClean="0"/>
              <a:t> </a:t>
            </a:r>
            <a:r>
              <a:rPr lang="en-US" sz="3600" dirty="0" err="1" smtClean="0"/>
              <a:t>objek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tepat</a:t>
            </a:r>
            <a:r>
              <a:rPr lang="en-US" sz="3600" dirty="0" smtClean="0"/>
              <a:t> </a:t>
            </a:r>
            <a:r>
              <a:rPr lang="en-US" sz="3600" dirty="0" err="1" smtClean="0"/>
              <a:t>sekiranya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anggota</a:t>
            </a:r>
            <a:r>
              <a:rPr lang="en-US" sz="3600" dirty="0" smtClean="0"/>
              <a:t>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dipanggil</a:t>
            </a:r>
            <a:r>
              <a:rPr lang="en-US" sz="3600" dirty="0" smtClean="0"/>
              <a:t> via </a:t>
            </a:r>
            <a:r>
              <a:rPr lang="en-US" sz="3600" b="1" dirty="0" smtClean="0"/>
              <a:t>pointer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5156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04800" y="762000"/>
          <a:ext cx="10064593" cy="5743575"/>
        </p:xfrm>
        <a:graphic>
          <a:graphicData uri="http://schemas.openxmlformats.org/presentationml/2006/ole">
            <p:oleObj spid="_x0000_s1025" name="Visio" r:id="rId3" imgW="6523101" imgH="3725037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1256"/>
            <a:ext cx="9372600" cy="1295400"/>
          </a:xfrm>
        </p:spPr>
        <p:txBody>
          <a:bodyPr/>
          <a:lstStyle/>
          <a:p>
            <a:r>
              <a:rPr lang="en-US" b="1" u="sng" dirty="0" err="1" smtClean="0"/>
              <a:t>Polimorphisme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40840"/>
            <a:ext cx="9372600" cy="5181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Polimorphisme</a:t>
            </a:r>
            <a:r>
              <a:rPr lang="en-US" sz="3600" dirty="0" smtClean="0"/>
              <a:t> </a:t>
            </a:r>
            <a:r>
              <a:rPr lang="en-US" sz="3600" dirty="0" err="1" smtClean="0"/>
              <a:t>merupakan</a:t>
            </a:r>
            <a:r>
              <a:rPr lang="en-US" sz="3600" dirty="0" smtClean="0"/>
              <a:t> </a:t>
            </a:r>
            <a:r>
              <a:rPr lang="en-US" sz="3600" dirty="0" err="1" smtClean="0"/>
              <a:t>fitur</a:t>
            </a:r>
            <a:r>
              <a:rPr lang="en-US" sz="3600" dirty="0" smtClean="0"/>
              <a:t> </a:t>
            </a:r>
            <a:r>
              <a:rPr lang="en-US" sz="3600" dirty="0" err="1" smtClean="0"/>
              <a:t>pemograman</a:t>
            </a:r>
            <a:r>
              <a:rPr lang="en-US" sz="3600" dirty="0" smtClean="0"/>
              <a:t> </a:t>
            </a:r>
            <a:r>
              <a:rPr lang="en-US" sz="3600" dirty="0" err="1" smtClean="0"/>
              <a:t>berorientasi</a:t>
            </a:r>
            <a:r>
              <a:rPr lang="en-US" sz="3600" dirty="0" smtClean="0"/>
              <a:t> </a:t>
            </a:r>
            <a:r>
              <a:rPr lang="en-US" sz="3600" dirty="0" err="1" smtClean="0"/>
              <a:t>objek</a:t>
            </a:r>
            <a:r>
              <a:rPr lang="en-US" sz="3600" dirty="0" smtClean="0"/>
              <a:t> yang </a:t>
            </a:r>
            <a:r>
              <a:rPr lang="en-US" sz="3600" dirty="0" err="1" smtClean="0"/>
              <a:t>penting</a:t>
            </a:r>
            <a:r>
              <a:rPr lang="en-US" sz="3600" dirty="0" smtClean="0"/>
              <a:t> </a:t>
            </a:r>
            <a:r>
              <a:rPr lang="en-US" sz="3600" dirty="0" err="1" smtClean="0"/>
              <a:t>setelah</a:t>
            </a:r>
            <a:r>
              <a:rPr lang="en-US" sz="3600" dirty="0" smtClean="0"/>
              <a:t> </a:t>
            </a:r>
            <a:r>
              <a:rPr lang="en-US" sz="3600" dirty="0" err="1" smtClean="0"/>
              <a:t>pengkapsulan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pewarisan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Polimorphisme</a:t>
            </a:r>
            <a:r>
              <a:rPr lang="en-US" sz="3600" dirty="0" smtClean="0"/>
              <a:t> </a:t>
            </a:r>
            <a:r>
              <a:rPr lang="en-US" sz="3600" dirty="0" err="1" smtClean="0"/>
              <a:t>berasal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kata</a:t>
            </a:r>
            <a:r>
              <a:rPr lang="en-US" sz="3600" dirty="0" smtClean="0"/>
              <a:t> </a:t>
            </a:r>
            <a:r>
              <a:rPr lang="en-US" sz="3600" dirty="0" err="1" smtClean="0"/>
              <a:t>Yunani</a:t>
            </a:r>
            <a:r>
              <a:rPr lang="en-US" sz="3600" dirty="0" smtClean="0"/>
              <a:t>, </a:t>
            </a:r>
            <a:r>
              <a:rPr lang="en-US" sz="3600" i="1" dirty="0" smtClean="0"/>
              <a:t>poly </a:t>
            </a:r>
            <a:r>
              <a:rPr lang="en-US" sz="3600" dirty="0" smtClean="0"/>
              <a:t>(</a:t>
            </a:r>
            <a:r>
              <a:rPr lang="en-US" sz="3600" dirty="0" err="1" smtClean="0"/>
              <a:t>banyak</a:t>
            </a:r>
            <a:r>
              <a:rPr lang="en-US" sz="3600" dirty="0" smtClean="0"/>
              <a:t>)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err="1" smtClean="0"/>
              <a:t>morfos</a:t>
            </a:r>
            <a:r>
              <a:rPr lang="en-US" sz="3600" dirty="0" smtClean="0"/>
              <a:t> (</a:t>
            </a:r>
            <a:r>
              <a:rPr lang="en-US" sz="3600" dirty="0" err="1" smtClean="0"/>
              <a:t>bentuk</a:t>
            </a:r>
            <a:r>
              <a:rPr lang="en-US" sz="3600" dirty="0" smtClean="0"/>
              <a:t>). </a:t>
            </a:r>
            <a:r>
              <a:rPr lang="en-US" sz="3600" dirty="0" err="1" smtClean="0"/>
              <a:t>Polimorphisme</a:t>
            </a:r>
            <a:r>
              <a:rPr lang="en-US" sz="3600" dirty="0" smtClean="0"/>
              <a:t> </a:t>
            </a:r>
            <a:r>
              <a:rPr lang="en-US" sz="3600" dirty="0" err="1" smtClean="0"/>
              <a:t>menggambarkan</a:t>
            </a:r>
            <a:r>
              <a:rPr lang="en-US" sz="3600" dirty="0" smtClean="0"/>
              <a:t>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kode</a:t>
            </a:r>
            <a:r>
              <a:rPr lang="en-US" sz="3600" dirty="0" smtClean="0"/>
              <a:t> C++ </a:t>
            </a:r>
            <a:r>
              <a:rPr lang="en-US" sz="3600" dirty="0" err="1" smtClean="0"/>
              <a:t>berperilaku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berbeda</a:t>
            </a:r>
            <a:r>
              <a:rPr lang="en-US" sz="3600" dirty="0" smtClean="0"/>
              <a:t> </a:t>
            </a:r>
            <a:r>
              <a:rPr lang="en-US" sz="3600" dirty="0" err="1" smtClean="0"/>
              <a:t>tergantung</a:t>
            </a:r>
            <a:r>
              <a:rPr lang="en-US" sz="3600" dirty="0" smtClean="0"/>
              <a:t> </a:t>
            </a:r>
            <a:r>
              <a:rPr lang="en-US" sz="3600" dirty="0" err="1" smtClean="0"/>
              <a:t>situasi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saat</a:t>
            </a:r>
            <a:r>
              <a:rPr lang="en-US" sz="3600" dirty="0" smtClean="0"/>
              <a:t> run (program </a:t>
            </a:r>
            <a:r>
              <a:rPr lang="en-US" sz="3600" dirty="0" err="1" smtClean="0"/>
              <a:t>berjalan</a:t>
            </a:r>
            <a:r>
              <a:rPr lang="en-US" sz="3600" dirty="0" smtClean="0"/>
              <a:t>)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9525000" cy="5181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Perhatikan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didepan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juga</a:t>
            </a:r>
            <a:r>
              <a:rPr lang="en-US" sz="3600" dirty="0" smtClean="0"/>
              <a:t> </a:t>
            </a:r>
            <a:r>
              <a:rPr lang="en-US" sz="3600" dirty="0" err="1" smtClean="0"/>
              <a:t>fungsi-fungsi</a:t>
            </a:r>
            <a:r>
              <a:rPr lang="en-US" sz="3600" dirty="0" smtClean="0"/>
              <a:t> </a:t>
            </a:r>
            <a:r>
              <a:rPr lang="en-US" sz="3600" dirty="0" err="1" smtClean="0"/>
              <a:t>anggota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yang </a:t>
            </a:r>
            <a:r>
              <a:rPr lang="en-US" sz="3600" dirty="0" err="1" smtClean="0"/>
              <a:t>ada</a:t>
            </a:r>
            <a:r>
              <a:rPr lang="en-US" sz="3600" dirty="0" smtClean="0"/>
              <a:t>: </a:t>
            </a:r>
            <a:r>
              <a:rPr lang="en-US" sz="3600" dirty="0" err="1" smtClean="0"/>
              <a:t>kelas</a:t>
            </a:r>
            <a:r>
              <a:rPr lang="en-US" sz="3600" dirty="0" smtClean="0"/>
              <a:t>(</a:t>
            </a:r>
            <a:r>
              <a:rPr lang="en-US" sz="3600" i="1" dirty="0" err="1" smtClean="0"/>
              <a:t>Mahluk</a:t>
            </a:r>
            <a:r>
              <a:rPr lang="en-US" sz="3600" i="1" dirty="0" smtClean="0"/>
              <a:t>, </a:t>
            </a:r>
            <a:r>
              <a:rPr lang="en-US" sz="3600" i="1" dirty="0" err="1" smtClean="0"/>
              <a:t>Mamalia</a:t>
            </a:r>
            <a:r>
              <a:rPr lang="en-US" sz="3600" i="1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err="1" smtClean="0"/>
              <a:t>Sapi</a:t>
            </a:r>
            <a:r>
              <a:rPr lang="en-US" sz="3600" dirty="0" smtClean="0"/>
              <a:t>)</a:t>
            </a:r>
          </a:p>
          <a:p>
            <a:pPr marL="827843" lvl="1" indent="-514350">
              <a:buFont typeface="+mj-lt"/>
              <a:buAutoNum type="arabicPeriod"/>
            </a:pP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mamalia</a:t>
            </a:r>
            <a:r>
              <a:rPr lang="en-US" sz="3600" dirty="0" smtClean="0"/>
              <a:t> </a:t>
            </a:r>
            <a:r>
              <a:rPr lang="en-US" sz="3600" dirty="0" err="1" smtClean="0"/>
              <a:t>mewarisi</a:t>
            </a:r>
            <a:r>
              <a:rPr lang="en-US" sz="3600" dirty="0" smtClean="0"/>
              <a:t> </a:t>
            </a:r>
            <a:r>
              <a:rPr lang="en-US" sz="3600" dirty="0" err="1" smtClean="0"/>
              <a:t>Mahluk</a:t>
            </a:r>
            <a:endParaRPr lang="en-US" sz="3600" dirty="0" smtClean="0"/>
          </a:p>
          <a:p>
            <a:pPr marL="827843" lvl="1" indent="-514350">
              <a:buFont typeface="+mj-lt"/>
              <a:buAutoNum type="arabicPeriod"/>
            </a:pP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sapi</a:t>
            </a:r>
            <a:r>
              <a:rPr lang="en-US" sz="3600" dirty="0" smtClean="0"/>
              <a:t> </a:t>
            </a:r>
            <a:r>
              <a:rPr lang="en-US" sz="3600" dirty="0" err="1" smtClean="0"/>
              <a:t>mewarisi</a:t>
            </a:r>
            <a:r>
              <a:rPr lang="en-US" sz="3600" dirty="0" smtClean="0"/>
              <a:t> </a:t>
            </a:r>
            <a:r>
              <a:rPr lang="en-US" sz="3600" dirty="0" err="1" smtClean="0"/>
              <a:t>mamalia</a:t>
            </a:r>
            <a:endParaRPr lang="en-US" sz="3600" dirty="0" smtClean="0"/>
          </a:p>
          <a:p>
            <a:pPr marL="514350" indent="-514350"/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pendeklarasian</a:t>
            </a:r>
            <a:r>
              <a:rPr lang="en-US" sz="3600" dirty="0" smtClean="0"/>
              <a:t> </a:t>
            </a:r>
            <a:r>
              <a:rPr lang="en-US" sz="3600" dirty="0" err="1" smtClean="0"/>
              <a:t>kelas</a:t>
            </a:r>
            <a:r>
              <a:rPr lang="en-US" sz="3600" dirty="0" smtClean="0"/>
              <a:t> </a:t>
            </a:r>
            <a:r>
              <a:rPr lang="en-US" sz="3600" dirty="0" err="1" smtClean="0"/>
              <a:t>Mahluk</a:t>
            </a:r>
            <a:r>
              <a:rPr lang="en-US" sz="3600" dirty="0" smtClean="0"/>
              <a:t>, </a:t>
            </a:r>
            <a:r>
              <a:rPr lang="en-US" sz="3600" dirty="0" err="1" smtClean="0"/>
              <a:t>perbedaan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menyolok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fungsi</a:t>
            </a:r>
            <a:r>
              <a:rPr lang="en-US" sz="3600" dirty="0" smtClean="0"/>
              <a:t> </a:t>
            </a:r>
            <a:r>
              <a:rPr lang="en-US" sz="3600" dirty="0" err="1" smtClean="0"/>
              <a:t>anggota</a:t>
            </a:r>
            <a:r>
              <a:rPr lang="en-US" sz="3600" dirty="0" smtClean="0"/>
              <a:t> </a:t>
            </a:r>
            <a:r>
              <a:rPr lang="en-US" sz="3600" i="1" dirty="0" err="1" smtClean="0"/>
              <a:t>informasi</a:t>
            </a:r>
            <a:r>
              <a:rPr lang="en-US" sz="3600" i="1" dirty="0" smtClean="0"/>
              <a:t>()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err="1" smtClean="0"/>
              <a:t>keterangan</a:t>
            </a:r>
            <a:r>
              <a:rPr lang="en-US" sz="3600" i="1" dirty="0" smtClean="0"/>
              <a:t>()</a:t>
            </a:r>
            <a:r>
              <a:rPr lang="en-US" sz="3600" dirty="0" smtClean="0"/>
              <a:t>, </a:t>
            </a:r>
            <a:r>
              <a:rPr lang="en-US" sz="3600" dirty="0" err="1" smtClean="0"/>
              <a:t>terletak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kata-kata</a:t>
            </a:r>
            <a:r>
              <a:rPr lang="en-US" sz="3600" dirty="0" smtClean="0"/>
              <a:t> </a:t>
            </a:r>
            <a:r>
              <a:rPr lang="en-US" sz="3600" dirty="0" err="1" smtClean="0"/>
              <a:t>kunci</a:t>
            </a:r>
            <a:r>
              <a:rPr lang="en-US" sz="3600" dirty="0" smtClean="0"/>
              <a:t> </a:t>
            </a:r>
            <a:r>
              <a:rPr lang="en-US" sz="3600" b="1" dirty="0" smtClean="0"/>
              <a:t>virtual</a:t>
            </a:r>
            <a:r>
              <a:rPr lang="en-US" sz="3600" dirty="0" smtClean="0"/>
              <a:t>.</a:t>
            </a:r>
          </a:p>
          <a:p>
            <a:pPr marL="514350" indent="-514350"/>
            <a:endParaRPr lang="en-US" sz="3600" dirty="0" smtClean="0"/>
          </a:p>
          <a:p>
            <a:pPr>
              <a:buNone/>
            </a:pPr>
            <a:endParaRPr lang="en-US" sz="3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499</TotalTime>
  <Words>206</Words>
  <Application>Microsoft Office PowerPoint</Application>
  <PresentationFormat>Custom</PresentationFormat>
  <Paragraphs>30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Equity</vt:lpstr>
      <vt:lpstr>Microsoft Office Visio Drawing</vt:lpstr>
      <vt:lpstr>14. Polymorphisme</vt:lpstr>
      <vt:lpstr>Fungsi Virtual</vt:lpstr>
      <vt:lpstr>Slide 3</vt:lpstr>
      <vt:lpstr>Slide 4</vt:lpstr>
      <vt:lpstr>Slide 5</vt:lpstr>
      <vt:lpstr>Polimorphisme</vt:lpstr>
      <vt:lpstr>Slide 7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Polymorfisme</dc:title>
  <dc:creator>Universitas Komputer Indonesia</dc:creator>
  <cp:lastModifiedBy>Universitas Komputer Indonesia</cp:lastModifiedBy>
  <cp:revision>5</cp:revision>
  <dcterms:created xsi:type="dcterms:W3CDTF">2009-08-09T13:18:17Z</dcterms:created>
  <dcterms:modified xsi:type="dcterms:W3CDTF">2009-08-19T04:52:01Z</dcterms:modified>
</cp:coreProperties>
</file>