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975E-C996-444A-83E4-4901F038618F}" type="datetimeFigureOut">
              <a:rPr lang="id-ID" smtClean="0"/>
              <a:pPr/>
              <a:t>13/01/2010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A130-67BA-415A-AE05-8A75725DA4B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975E-C996-444A-83E4-4901F038618F}" type="datetimeFigureOut">
              <a:rPr lang="id-ID" smtClean="0"/>
              <a:pPr/>
              <a:t>13/01/2010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A130-67BA-415A-AE05-8A75725DA4B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975E-C996-444A-83E4-4901F038618F}" type="datetimeFigureOut">
              <a:rPr lang="id-ID" smtClean="0"/>
              <a:pPr/>
              <a:t>13/01/2010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A130-67BA-415A-AE05-8A75725DA4B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975E-C996-444A-83E4-4901F038618F}" type="datetimeFigureOut">
              <a:rPr lang="id-ID" smtClean="0"/>
              <a:pPr/>
              <a:t>13/01/2010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A130-67BA-415A-AE05-8A75725DA4B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975E-C996-444A-83E4-4901F038618F}" type="datetimeFigureOut">
              <a:rPr lang="id-ID" smtClean="0"/>
              <a:pPr/>
              <a:t>13/01/2010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6A3A130-67BA-415A-AE05-8A75725DA4B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975E-C996-444A-83E4-4901F038618F}" type="datetimeFigureOut">
              <a:rPr lang="id-ID" smtClean="0"/>
              <a:pPr/>
              <a:t>13/01/2010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A130-67BA-415A-AE05-8A75725DA4B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975E-C996-444A-83E4-4901F038618F}" type="datetimeFigureOut">
              <a:rPr lang="id-ID" smtClean="0"/>
              <a:pPr/>
              <a:t>13/01/2010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A130-67BA-415A-AE05-8A75725DA4B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975E-C996-444A-83E4-4901F038618F}" type="datetimeFigureOut">
              <a:rPr lang="id-ID" smtClean="0"/>
              <a:pPr/>
              <a:t>13/01/2010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A130-67BA-415A-AE05-8A75725DA4B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975E-C996-444A-83E4-4901F038618F}" type="datetimeFigureOut">
              <a:rPr lang="id-ID" smtClean="0"/>
              <a:pPr/>
              <a:t>13/01/2010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A130-67BA-415A-AE05-8A75725DA4B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975E-C996-444A-83E4-4901F038618F}" type="datetimeFigureOut">
              <a:rPr lang="id-ID" smtClean="0"/>
              <a:pPr/>
              <a:t>13/01/2010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A130-67BA-415A-AE05-8A75725DA4B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975E-C996-444A-83E4-4901F038618F}" type="datetimeFigureOut">
              <a:rPr lang="id-ID" smtClean="0"/>
              <a:pPr/>
              <a:t>13/01/2010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A130-67BA-415A-AE05-8A75725DA4B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588975E-C996-444A-83E4-4901F038618F}" type="datetimeFigureOut">
              <a:rPr lang="id-ID" smtClean="0"/>
              <a:pPr/>
              <a:t>13/01/2010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6A3A130-67BA-415A-AE05-8A75725DA4B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928670"/>
            <a:ext cx="7772400" cy="512757"/>
          </a:xfrm>
        </p:spPr>
        <p:txBody>
          <a:bodyPr anchor="t">
            <a:normAutofit fontScale="90000"/>
          </a:bodyPr>
          <a:lstStyle/>
          <a:p>
            <a:r>
              <a:rPr lang="en-US" sz="2000" b="1" dirty="0"/>
              <a:t>BEBERAPA BASIS TEKNOLOGI REVOLUSI KOMUNIKASI</a:t>
            </a:r>
            <a:r>
              <a:rPr lang="id-ID" sz="2000" dirty="0"/>
              <a:t/>
            </a:r>
            <a:br>
              <a:rPr lang="id-ID" sz="2000" dirty="0"/>
            </a:br>
            <a:endParaRPr lang="id-ID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1928802"/>
            <a:ext cx="7715304" cy="3714776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dirty="0" err="1"/>
              <a:t>Elektronika</a:t>
            </a:r>
            <a:r>
              <a:rPr lang="en-US" dirty="0"/>
              <a:t>,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lain-lain </a:t>
            </a:r>
            <a:r>
              <a:rPr lang="en-US" dirty="0" err="1"/>
              <a:t>setidak-tidaknya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pasca</a:t>
            </a:r>
            <a:r>
              <a:rPr lang="en-US" dirty="0"/>
              <a:t>-industrial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yang </a:t>
            </a:r>
            <a:r>
              <a:rPr lang="en-US" dirty="0" err="1"/>
              <a:t>perkembangannya</a:t>
            </a:r>
            <a:r>
              <a:rPr lang="en-US" dirty="0"/>
              <a:t> paling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paruh-terakhir</a:t>
            </a:r>
            <a:r>
              <a:rPr lang="en-US" dirty="0"/>
              <a:t> Abad-20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era </a:t>
            </a:r>
            <a:r>
              <a:rPr lang="en-US" dirty="0" err="1"/>
              <a:t>nuklir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 </a:t>
            </a:r>
            <a:r>
              <a:rPr lang="en-US" i="1" dirty="0" err="1"/>
              <a:t>mesin</a:t>
            </a:r>
            <a:r>
              <a:rPr lang="en-US" i="1" dirty="0"/>
              <a:t> </a:t>
            </a:r>
            <a:r>
              <a:rPr lang="en-US" i="1" dirty="0" err="1"/>
              <a:t>uap</a:t>
            </a:r>
            <a:r>
              <a:rPr lang="en-US" dirty="0"/>
              <a:t>, </a:t>
            </a:r>
            <a:r>
              <a:rPr lang="en-US" i="1" dirty="0" err="1"/>
              <a:t>baja</a:t>
            </a:r>
            <a:r>
              <a:rPr lang="en-US" dirty="0"/>
              <a:t>, </a:t>
            </a:r>
            <a:r>
              <a:rPr lang="en-US" i="1" dirty="0" err="1"/>
              <a:t>tenaga</a:t>
            </a:r>
            <a:r>
              <a:rPr lang="en-US" i="1" dirty="0"/>
              <a:t> </a:t>
            </a:r>
            <a:r>
              <a:rPr lang="en-US" i="1" dirty="0" err="1"/>
              <a:t>listrik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 err="1"/>
              <a:t>otomobil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abad-20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 </a:t>
            </a:r>
            <a:r>
              <a:rPr lang="en-US" i="1" dirty="0" err="1"/>
              <a:t>elektronik</a:t>
            </a:r>
            <a:r>
              <a:rPr lang="en-US" dirty="0"/>
              <a:t>, </a:t>
            </a:r>
            <a:r>
              <a:rPr lang="en-US" i="1" dirty="0" err="1"/>
              <a:t>komputer</a:t>
            </a:r>
            <a:r>
              <a:rPr lang="en-US" dirty="0"/>
              <a:t>, </a:t>
            </a:r>
            <a:r>
              <a:rPr lang="en-US" i="1" dirty="0" err="1"/>
              <a:t>otomatisasi</a:t>
            </a:r>
            <a:r>
              <a:rPr lang="en-US" dirty="0"/>
              <a:t>, </a:t>
            </a:r>
            <a:r>
              <a:rPr lang="en-US" i="1" dirty="0" err="1"/>
              <a:t>sybernasi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 err="1"/>
              <a:t>pengolahan</a:t>
            </a:r>
            <a:r>
              <a:rPr lang="en-US" i="1" dirty="0"/>
              <a:t> data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ide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. (Kahn et al., 1967).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lapangan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yang paling </a:t>
            </a:r>
            <a:r>
              <a:rPr lang="en-US" dirty="0" err="1"/>
              <a:t>dinamik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(</a:t>
            </a:r>
            <a:r>
              <a:rPr lang="en-US" i="1" dirty="0"/>
              <a:t>volatile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.</a:t>
            </a:r>
            <a:endParaRPr lang="id-ID" dirty="0"/>
          </a:p>
          <a:p>
            <a:pPr algn="l"/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 anchor="t">
            <a:normAutofit fontScale="90000"/>
          </a:bodyPr>
          <a:lstStyle/>
          <a:p>
            <a:r>
              <a:rPr lang="en-US" sz="2400" b="1" dirty="0" smtClean="0"/>
              <a:t> </a:t>
            </a:r>
            <a:r>
              <a:rPr lang="en-US" sz="2400" b="1" dirty="0" smtClean="0"/>
              <a:t> </a:t>
            </a:r>
            <a:r>
              <a:rPr lang="en-US" sz="2400" b="1" dirty="0" err="1"/>
              <a:t>Fondasi</a:t>
            </a:r>
            <a:r>
              <a:rPr lang="en-US" sz="2400" b="1" dirty="0"/>
              <a:t> </a:t>
            </a:r>
            <a:r>
              <a:rPr lang="en-US" sz="2400" b="1" dirty="0" err="1"/>
              <a:t>teknologis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perkembangan</a:t>
            </a:r>
            <a:r>
              <a:rPr lang="id-ID" sz="2400" dirty="0"/>
              <a:t/>
            </a:r>
            <a:br>
              <a:rPr lang="id-ID" sz="2400" dirty="0"/>
            </a:br>
            <a:endParaRPr lang="id-ID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28661" y="1000109"/>
          <a:ext cx="7500990" cy="5214972"/>
        </p:xfrm>
        <a:graphic>
          <a:graphicData uri="http://schemas.openxmlformats.org/drawingml/2006/table">
            <a:tbl>
              <a:tblPr/>
              <a:tblGrid>
                <a:gridCol w="5164090"/>
                <a:gridCol w="2336900"/>
              </a:tblGrid>
              <a:tr h="9778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Vacuum tube (</a:t>
                      </a:r>
                      <a:r>
                        <a:rPr lang="en-US" sz="2000" dirty="0" err="1">
                          <a:solidFill>
                            <a:srgbClr val="FFFF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kurang</a:t>
                      </a:r>
                      <a:r>
                        <a:rPr lang="en-US" sz="2000" dirty="0">
                          <a:solidFill>
                            <a:srgbClr val="FFFF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FF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lebih</a:t>
                      </a:r>
                      <a:r>
                        <a:rPr lang="en-US" sz="2000" dirty="0">
                          <a:solidFill>
                            <a:srgbClr val="FFFF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</a:t>
                      </a:r>
                      <a:endParaRPr lang="id-ID" sz="2000" dirty="0">
                        <a:solidFill>
                          <a:srgbClr val="FFFF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75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385"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FFFF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tahun</a:t>
                      </a:r>
                      <a:r>
                        <a:rPr lang="en-US" sz="2000" dirty="0">
                          <a:solidFill>
                            <a:srgbClr val="FFFF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1900</a:t>
                      </a:r>
                      <a:endParaRPr lang="id-ID" sz="2000" dirty="0">
                        <a:solidFill>
                          <a:srgbClr val="FFFF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75000"/>
                        <a:alpha val="41000"/>
                      </a:schemeClr>
                    </a:solidFill>
                  </a:tcPr>
                </a:tc>
              </a:tr>
              <a:tr h="9778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Transistor </a:t>
                      </a:r>
                      <a:r>
                        <a:rPr lang="en-US" sz="2000" dirty="0" err="1">
                          <a:solidFill>
                            <a:srgbClr val="FFFF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praktis</a:t>
                      </a:r>
                      <a:r>
                        <a:rPr lang="en-US" sz="2000" dirty="0">
                          <a:solidFill>
                            <a:srgbClr val="FFFF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yang </a:t>
                      </a:r>
                      <a:r>
                        <a:rPr lang="en-US" sz="2000" dirty="0" err="1">
                          <a:solidFill>
                            <a:srgbClr val="FFFF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pertama</a:t>
                      </a:r>
                      <a:endParaRPr lang="id-ID" sz="2000" dirty="0">
                        <a:solidFill>
                          <a:srgbClr val="FFFF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385"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FFFF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tahun</a:t>
                      </a:r>
                      <a:r>
                        <a:rPr lang="en-US" sz="2000" dirty="0">
                          <a:solidFill>
                            <a:srgbClr val="FFFF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1948</a:t>
                      </a:r>
                      <a:endParaRPr lang="id-ID" sz="2000" dirty="0">
                        <a:solidFill>
                          <a:srgbClr val="FFFF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  <a:alpha val="41000"/>
                      </a:schemeClr>
                    </a:solidFill>
                  </a:tcPr>
                </a:tc>
              </a:tr>
              <a:tr h="9778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FFFF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Penggunaan</a:t>
                      </a:r>
                      <a:r>
                        <a:rPr lang="en-US" sz="2000" dirty="0">
                          <a:solidFill>
                            <a:srgbClr val="FFFF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transistor </a:t>
                      </a:r>
                      <a:r>
                        <a:rPr lang="en-US" sz="2000" dirty="0" err="1">
                          <a:solidFill>
                            <a:srgbClr val="FFFF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dan</a:t>
                      </a:r>
                      <a:r>
                        <a:rPr lang="en-US" sz="2000" dirty="0">
                          <a:solidFill>
                            <a:srgbClr val="FFFF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FF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invensi</a:t>
                      </a:r>
                      <a:r>
                        <a:rPr lang="en-US" sz="2000" dirty="0">
                          <a:solidFill>
                            <a:srgbClr val="FFFF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IC</a:t>
                      </a:r>
                      <a:endParaRPr lang="id-ID" sz="2000" dirty="0">
                        <a:solidFill>
                          <a:srgbClr val="FFFF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385"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FFFF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tahun</a:t>
                      </a:r>
                      <a:r>
                        <a:rPr lang="en-US" sz="2000" dirty="0">
                          <a:solidFill>
                            <a:srgbClr val="FFFF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1958</a:t>
                      </a:r>
                      <a:endParaRPr lang="id-ID" sz="2000" dirty="0">
                        <a:solidFill>
                          <a:srgbClr val="FFFF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  <a:alpha val="41000"/>
                      </a:schemeClr>
                    </a:solidFill>
                  </a:tcPr>
                </a:tc>
              </a:tr>
              <a:tr h="9778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FFFF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pengembangan</a:t>
                      </a:r>
                      <a:r>
                        <a:rPr lang="en-US" sz="2000" dirty="0">
                          <a:solidFill>
                            <a:srgbClr val="FFFF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IC</a:t>
                      </a:r>
                      <a:endParaRPr lang="id-ID" sz="2000" dirty="0">
                        <a:solidFill>
                          <a:srgbClr val="FFFF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385"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FFFF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tahun</a:t>
                      </a:r>
                      <a:r>
                        <a:rPr lang="en-US" sz="2000" dirty="0">
                          <a:solidFill>
                            <a:srgbClr val="FFFF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1960-1963</a:t>
                      </a:r>
                      <a:endParaRPr lang="id-ID" sz="2000" dirty="0">
                        <a:solidFill>
                          <a:srgbClr val="FFFF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  <a:alpha val="41000"/>
                      </a:schemeClr>
                    </a:solidFill>
                  </a:tcPr>
                </a:tc>
              </a:tr>
              <a:tr h="13037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FFFF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Invensi</a:t>
                      </a:r>
                      <a:r>
                        <a:rPr lang="en-US" sz="2000" dirty="0">
                          <a:solidFill>
                            <a:srgbClr val="FFFF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FF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generasi</a:t>
                      </a:r>
                      <a:r>
                        <a:rPr lang="en-US" sz="2000" dirty="0">
                          <a:solidFill>
                            <a:srgbClr val="FFFF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FF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ke</a:t>
                      </a:r>
                      <a:r>
                        <a:rPr lang="en-US" sz="2000" dirty="0">
                          <a:solidFill>
                            <a:srgbClr val="FFFF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-IV (large Scale</a:t>
                      </a:r>
                      <a:endParaRPr lang="id-ID" sz="2000" dirty="0">
                        <a:solidFill>
                          <a:srgbClr val="FFFF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Integration/LSI)</a:t>
                      </a:r>
                      <a:endParaRPr lang="id-ID" sz="2000" dirty="0">
                        <a:solidFill>
                          <a:srgbClr val="FFFF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385"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FFFF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tahun</a:t>
                      </a:r>
                      <a:r>
                        <a:rPr lang="en-US" sz="2000" dirty="0">
                          <a:solidFill>
                            <a:srgbClr val="FFFF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1967</a:t>
                      </a:r>
                      <a:endParaRPr lang="id-ID" sz="2000" dirty="0">
                        <a:solidFill>
                          <a:srgbClr val="FFFF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  <a:alpha val="41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 anchor="t">
            <a:normAutofit fontScale="90000"/>
          </a:bodyPr>
          <a:lstStyle/>
          <a:p>
            <a:r>
              <a:rPr lang="en-US" b="1" dirty="0" err="1" smtClean="0"/>
              <a:t>Komputer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Komunikasi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None/>
            </a:pPr>
            <a:endParaRPr lang="id-ID" dirty="0"/>
          </a:p>
          <a:p>
            <a:r>
              <a:rPr lang="id-ID" dirty="0" smtClean="0"/>
              <a:t>t</a:t>
            </a:r>
            <a:r>
              <a:rPr lang="en-US" dirty="0" err="1" smtClean="0"/>
              <a:t>eknologi</a:t>
            </a:r>
            <a:r>
              <a:rPr lang="en-US" dirty="0" smtClean="0"/>
              <a:t> </a:t>
            </a:r>
            <a:r>
              <a:rPr lang="en-US" dirty="0" err="1"/>
              <a:t>komunikasi</a:t>
            </a:r>
            <a:r>
              <a:rPr lang="en-US" dirty="0"/>
              <a:t> yang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pesat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kecanggihan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keandalannya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alami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.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yang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menjadikan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andal</a:t>
            </a:r>
            <a:r>
              <a:rPr lang="en-US" dirty="0"/>
              <a:t>, </a:t>
            </a:r>
            <a:r>
              <a:rPr lang="en-US" dirty="0" err="1"/>
              <a:t>murah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praktis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 anchor="t">
            <a:normAutofit fontScale="90000"/>
          </a:bodyPr>
          <a:lstStyle/>
          <a:p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riwayat</a:t>
            </a:r>
            <a:r>
              <a:rPr lang="en-US" sz="2000" dirty="0" smtClean="0"/>
              <a:t> </a:t>
            </a:r>
            <a:r>
              <a:rPr lang="en-US" sz="2000" dirty="0" err="1" smtClean="0"/>
              <a:t>perkembangan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komputer</a:t>
            </a:r>
            <a:r>
              <a:rPr lang="en-US" sz="2000" dirty="0" smtClean="0"/>
              <a:t> </a:t>
            </a:r>
            <a:r>
              <a:rPr lang="en-US" sz="2000" dirty="0" err="1" smtClean="0"/>
              <a:t>dikenal</a:t>
            </a:r>
            <a:r>
              <a:rPr lang="en-US" sz="2000" dirty="0" smtClean="0"/>
              <a:t> </a:t>
            </a:r>
            <a:r>
              <a:rPr lang="en-US" sz="2000" dirty="0" err="1" smtClean="0"/>
              <a:t>adanya</a:t>
            </a:r>
            <a:r>
              <a:rPr lang="en-US" sz="2000" dirty="0" smtClean="0"/>
              <a:t> lima </a:t>
            </a:r>
            <a:r>
              <a:rPr lang="en-US" sz="2000" dirty="0" err="1" smtClean="0"/>
              <a:t>generasi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:</a:t>
            </a:r>
            <a:r>
              <a:rPr lang="id-ID" sz="2000" dirty="0" smtClean="0"/>
              <a:t/>
            </a:r>
            <a:br>
              <a:rPr lang="id-ID" sz="2000" dirty="0" smtClean="0"/>
            </a:br>
            <a:endParaRPr lang="id-ID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i="1" dirty="0" err="1" smtClean="0"/>
              <a:t>Generasi</a:t>
            </a:r>
            <a:r>
              <a:rPr lang="en-US" b="1" i="1" dirty="0" smtClean="0"/>
              <a:t> </a:t>
            </a:r>
            <a:r>
              <a:rPr lang="en-US" b="1" i="1" dirty="0" err="1"/>
              <a:t>pertama</a:t>
            </a:r>
            <a:r>
              <a:rPr lang="en-US" b="1" i="1" dirty="0"/>
              <a:t> (1953 - 1958)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computer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tabung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magnetis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 data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coba-coba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b="1" i="1" dirty="0" err="1"/>
              <a:t>Generasi</a:t>
            </a:r>
            <a:r>
              <a:rPr lang="en-US" b="1" i="1" dirty="0"/>
              <a:t> </a:t>
            </a:r>
            <a:r>
              <a:rPr lang="en-US" b="1" i="1" dirty="0" err="1"/>
              <a:t>kedua</a:t>
            </a:r>
            <a:r>
              <a:rPr lang="en-US" b="1" i="1" dirty="0"/>
              <a:t> (1958 - 1966) </a:t>
            </a:r>
            <a:r>
              <a:rPr lang="en-US" dirty="0"/>
              <a:t>yang </a:t>
            </a:r>
            <a:r>
              <a:rPr lang="en-US" dirty="0" err="1"/>
              <a:t>ditandai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digantinya</a:t>
            </a:r>
            <a:r>
              <a:rPr lang="en-US" dirty="0"/>
              <a:t> </a:t>
            </a:r>
            <a:r>
              <a:rPr lang="en-US" dirty="0" err="1"/>
              <a:t>tabung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transistor.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pula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disempurnakan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magnetis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simpannya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.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pengolah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(</a:t>
            </a:r>
            <a:r>
              <a:rPr lang="en-US" i="1" dirty="0"/>
              <a:t>compilers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input-output.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 data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.	</a:t>
            </a:r>
            <a:endParaRPr lang="id-ID" dirty="0"/>
          </a:p>
          <a:p>
            <a:pPr lvl="0"/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b="1" i="1" dirty="0" err="1" smtClean="0"/>
              <a:t>Generasi</a:t>
            </a:r>
            <a:r>
              <a:rPr lang="en-US" b="1" i="1" dirty="0" smtClean="0"/>
              <a:t> </a:t>
            </a:r>
            <a:r>
              <a:rPr lang="en-US" b="1" i="1" dirty="0" err="1" smtClean="0"/>
              <a:t>ketiga</a:t>
            </a:r>
            <a:r>
              <a:rPr lang="en-US" b="1" i="1" dirty="0" smtClean="0"/>
              <a:t> (1966- 1974) </a:t>
            </a: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digantikannya</a:t>
            </a:r>
            <a:r>
              <a:rPr lang="en-US" dirty="0" smtClean="0"/>
              <a:t> transistor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berukuran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(</a:t>
            </a:r>
            <a:r>
              <a:rPr lang="en-US" i="1" dirty="0" smtClean="0"/>
              <a:t>large scale integration</a:t>
            </a:r>
            <a:r>
              <a:rPr lang="en-US" dirty="0" smtClean="0"/>
              <a:t>/LSI).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terpadu</a:t>
            </a:r>
            <a:r>
              <a:rPr lang="en-US" dirty="0" smtClean="0"/>
              <a:t> </a:t>
            </a:r>
            <a:r>
              <a:rPr lang="en-US" dirty="0" err="1" smtClean="0"/>
              <a:t>menggantikan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magnetis</a:t>
            </a:r>
            <a:r>
              <a:rPr lang="en-US" dirty="0" smtClean="0"/>
              <a:t>.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pula terminal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 video.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pengoperasian</a:t>
            </a:r>
            <a:r>
              <a:rPr lang="en-US" dirty="0" smtClean="0"/>
              <a:t> yang </a:t>
            </a:r>
            <a:r>
              <a:rPr lang="en-US" dirty="0" err="1" smtClean="0"/>
              <a:t>canggih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pengendali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antarkomputer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.</a:t>
            </a:r>
            <a:endParaRPr lang="id-ID" dirty="0" smtClean="0"/>
          </a:p>
          <a:p>
            <a:pPr lvl="0"/>
            <a:r>
              <a:rPr lang="en-US" b="1" i="1" dirty="0" err="1" smtClean="0"/>
              <a:t>Generasi</a:t>
            </a:r>
            <a:r>
              <a:rPr lang="en-US" b="1" i="1" dirty="0" smtClean="0"/>
              <a:t> </a:t>
            </a:r>
            <a:r>
              <a:rPr lang="en-US" b="1" i="1" dirty="0" err="1" smtClean="0"/>
              <a:t>keempat</a:t>
            </a:r>
            <a:r>
              <a:rPr lang="en-US" b="1" i="1" dirty="0" smtClean="0"/>
              <a:t> (1974 -1982)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LSI </a:t>
            </a:r>
            <a:r>
              <a:rPr lang="en-US" dirty="0" err="1" smtClean="0"/>
              <a:t>digantikan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VLSI (</a:t>
            </a:r>
            <a:r>
              <a:rPr lang="en-US" i="1" dirty="0" smtClean="0"/>
              <a:t>very large scale integration</a:t>
            </a:r>
            <a:r>
              <a:rPr lang="en-US" dirty="0" smtClean="0"/>
              <a:t>) yang </a:t>
            </a:r>
            <a:r>
              <a:rPr lang="en-US" dirty="0" err="1" smtClean="0"/>
              <a:t>berukuran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amat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. </a:t>
            </a:r>
            <a:r>
              <a:rPr lang="en-US" dirty="0" err="1" smtClean="0"/>
              <a:t>Peralatan</a:t>
            </a:r>
            <a:r>
              <a:rPr lang="en-US" dirty="0" smtClean="0"/>
              <a:t> input-output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canggih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berkapasitas</a:t>
            </a:r>
            <a:r>
              <a:rPr lang="en-US" dirty="0" smtClean="0"/>
              <a:t> </a:t>
            </a:r>
            <a:r>
              <a:rPr lang="en-US" dirty="0" err="1" smtClean="0"/>
              <a:t>raksasa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satelit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data.</a:t>
            </a:r>
            <a:endParaRPr lang="id-ID" dirty="0" smtClean="0"/>
          </a:p>
          <a:p>
            <a:pPr lvl="0"/>
            <a:r>
              <a:rPr lang="en-US" b="1" i="1" dirty="0" err="1" smtClean="0"/>
              <a:t>Generasi</a:t>
            </a:r>
            <a:r>
              <a:rPr lang="en-US" b="1" i="1" dirty="0" smtClean="0"/>
              <a:t> </a:t>
            </a:r>
            <a:r>
              <a:rPr lang="en-US" b="1" i="1" dirty="0" err="1" smtClean="0"/>
              <a:t>kelima</a:t>
            </a:r>
            <a:r>
              <a:rPr lang="en-US" b="1" i="1" dirty="0" smtClean="0"/>
              <a:t> (1982 .- </a:t>
            </a:r>
            <a:r>
              <a:rPr lang="en-US" b="1" i="1" dirty="0" err="1" smtClean="0"/>
              <a:t>sekarang</a:t>
            </a:r>
            <a:r>
              <a:rPr lang="en-US" b="1" i="1" dirty="0" smtClean="0"/>
              <a:t>) </a:t>
            </a:r>
            <a:r>
              <a:rPr lang="en-US" dirty="0" err="1" smtClean="0"/>
              <a:t>meski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konkret</a:t>
            </a:r>
            <a:r>
              <a:rPr lang="en-US" dirty="0" smtClean="0"/>
              <a:t> </a:t>
            </a:r>
            <a:r>
              <a:rPr lang="en-US" dirty="0" err="1" smtClean="0"/>
              <a:t>sosoknya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bertambah</a:t>
            </a:r>
            <a:r>
              <a:rPr lang="en-US" dirty="0" smtClean="0"/>
              <a:t> </a:t>
            </a:r>
            <a:r>
              <a:rPr lang="en-US" dirty="0" err="1" smtClean="0"/>
              <a:t>canggih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kehandalan</a:t>
            </a:r>
            <a:r>
              <a:rPr lang="en-US" dirty="0" smtClean="0"/>
              <a:t> yang </a:t>
            </a:r>
            <a:r>
              <a:rPr lang="en-US" dirty="0" err="1" smtClean="0"/>
              <a:t>meningkat</a:t>
            </a:r>
            <a:r>
              <a:rPr lang="en-US" dirty="0" smtClean="0"/>
              <a:t>. </a:t>
            </a:r>
            <a:r>
              <a:rPr lang="en-US" dirty="0" err="1" smtClean="0"/>
              <a:t>Diperkirakan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, </a:t>
            </a:r>
            <a:r>
              <a:rPr lang="en-US" dirty="0" err="1" smtClean="0"/>
              <a:t>pengolahan</a:t>
            </a:r>
            <a:r>
              <a:rPr lang="en-US" dirty="0" smtClean="0"/>
              <a:t> data yang </a:t>
            </a:r>
            <a:r>
              <a:rPr lang="en-US" dirty="0" err="1" smtClean="0"/>
              <a:t>tersebar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rumah-rumah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berukuran</a:t>
            </a:r>
            <a:r>
              <a:rPr lang="en-US" dirty="0" smtClean="0"/>
              <a:t> </a:t>
            </a:r>
            <a:r>
              <a:rPr lang="en-US" dirty="0" err="1" smtClean="0"/>
              <a:t>raksasa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 anchor="t">
            <a:noAutofit/>
          </a:bodyPr>
          <a:lstStyle/>
          <a:p>
            <a:r>
              <a:rPr lang="en-US" sz="3200" dirty="0" err="1" smtClean="0"/>
              <a:t>Perlu</a:t>
            </a:r>
            <a:r>
              <a:rPr lang="en-US" sz="3200" dirty="0" smtClean="0"/>
              <a:t> pula </a:t>
            </a:r>
            <a:r>
              <a:rPr lang="en-US" sz="3200" dirty="0" err="1" smtClean="0"/>
              <a:t>diketahui</a:t>
            </a:r>
            <a:r>
              <a:rPr lang="en-US" sz="3200" dirty="0" smtClean="0"/>
              <a:t> </a:t>
            </a:r>
            <a:r>
              <a:rPr lang="en-US" sz="3200" dirty="0" err="1" smtClean="0"/>
              <a:t>bagaimana</a:t>
            </a:r>
            <a:r>
              <a:rPr lang="en-US" sz="3200" dirty="0" smtClean="0"/>
              <a:t> </a:t>
            </a:r>
            <a:r>
              <a:rPr lang="en-US" sz="3200" dirty="0" err="1" smtClean="0"/>
              <a:t>peran</a:t>
            </a:r>
            <a:r>
              <a:rPr lang="en-US" sz="3200" dirty="0" smtClean="0"/>
              <a:t> </a:t>
            </a:r>
            <a:r>
              <a:rPr lang="en-US" sz="3200" dirty="0" err="1" smtClean="0"/>
              <a:t>komputer</a:t>
            </a:r>
            <a:r>
              <a:rPr lang="en-US" sz="3200" dirty="0" smtClean="0"/>
              <a:t> </a:t>
            </a:r>
            <a:r>
              <a:rPr lang="en-US" sz="3200" dirty="0" err="1" smtClean="0"/>
              <a:t>telah</a:t>
            </a:r>
            <a:r>
              <a:rPr lang="en-US" sz="3200" dirty="0" smtClean="0"/>
              <a:t> </a:t>
            </a:r>
            <a:r>
              <a:rPr lang="en-US" sz="3200" dirty="0" err="1" smtClean="0"/>
              <a:t>berkaitan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berbagai</a:t>
            </a:r>
            <a:r>
              <a:rPr lang="en-US" sz="3200" dirty="0" smtClean="0"/>
              <a:t> </a:t>
            </a:r>
            <a:r>
              <a:rPr lang="en-US" sz="3200" dirty="0" err="1" smtClean="0"/>
              <a:t>bidang</a:t>
            </a:r>
            <a:r>
              <a:rPr lang="en-US" sz="3200" dirty="0" smtClean="0"/>
              <a:t> </a:t>
            </a:r>
            <a:r>
              <a:rPr lang="en-US" sz="3200" dirty="0" err="1" smtClean="0"/>
              <a:t>kehidupan</a:t>
            </a:r>
            <a:r>
              <a:rPr lang="en-US" sz="3200" dirty="0" smtClean="0"/>
              <a:t> </a:t>
            </a:r>
            <a:r>
              <a:rPr lang="en-US" sz="3200" dirty="0" err="1" smtClean="0"/>
              <a:t>seperti</a:t>
            </a:r>
            <a:r>
              <a:rPr lang="en-US" sz="3200" dirty="0" smtClean="0"/>
              <a:t> </a:t>
            </a:r>
            <a:r>
              <a:rPr lang="en-US" sz="3200" dirty="0" err="1" smtClean="0"/>
              <a:t>berikut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:</a:t>
            </a:r>
            <a:r>
              <a:rPr lang="id-ID" sz="3200" dirty="0" smtClean="0"/>
              <a:t/>
            </a:r>
            <a:br>
              <a:rPr lang="id-ID" sz="3200" dirty="0" smtClean="0"/>
            </a:b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d-ID" dirty="0"/>
          </a:p>
          <a:p>
            <a:r>
              <a:rPr lang="en-US" b="1" dirty="0"/>
              <a:t>Robot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otomasi</a:t>
            </a:r>
            <a:r>
              <a:rPr lang="en-US" b="1" dirty="0"/>
              <a:t> </a:t>
            </a:r>
            <a:r>
              <a:rPr lang="en-US" b="1" dirty="0" err="1" smtClean="0"/>
              <a:t>industri</a:t>
            </a:r>
            <a:endParaRPr lang="id-ID" dirty="0"/>
          </a:p>
          <a:p>
            <a:r>
              <a:rPr lang="en-US" b="1" dirty="0" err="1"/>
              <a:t>Otomasi</a:t>
            </a:r>
            <a:r>
              <a:rPr lang="en-US" b="1" dirty="0"/>
              <a:t> </a:t>
            </a:r>
            <a:r>
              <a:rPr lang="en-US" b="1" dirty="0" err="1" smtClean="0"/>
              <a:t>perkantoran</a:t>
            </a:r>
            <a:endParaRPr lang="id-ID" dirty="0"/>
          </a:p>
          <a:p>
            <a:r>
              <a:rPr lang="en-US" b="1" dirty="0" smtClean="0"/>
              <a:t>Telekomunikasi</a:t>
            </a:r>
            <a:endParaRPr lang="id-ID" dirty="0"/>
          </a:p>
          <a:p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keuangan</a:t>
            </a:r>
            <a:r>
              <a:rPr lang="en-US" b="1" dirty="0"/>
              <a:t> </a:t>
            </a:r>
            <a:r>
              <a:rPr lang="en-US" b="1" dirty="0" err="1" smtClean="0"/>
              <a:t>elektronik</a:t>
            </a:r>
            <a:endParaRPr lang="id-ID" dirty="0"/>
          </a:p>
          <a:p>
            <a:r>
              <a:rPr lang="en-US" b="1" dirty="0" err="1"/>
              <a:t>Komputer</a:t>
            </a:r>
            <a:r>
              <a:rPr lang="en-US" b="1" dirty="0"/>
              <a:t> </a:t>
            </a:r>
            <a:r>
              <a:rPr lang="en-US" b="1" dirty="0" err="1" smtClean="0"/>
              <a:t>pribadi</a:t>
            </a:r>
            <a:endParaRPr lang="id-ID" dirty="0"/>
          </a:p>
          <a:p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informasi</a:t>
            </a:r>
            <a:r>
              <a:rPr lang="en-US" b="1" dirty="0"/>
              <a:t> </a:t>
            </a:r>
            <a:r>
              <a:rPr lang="en-US" b="1" dirty="0" err="1"/>
              <a:t>ke</a:t>
            </a:r>
            <a:r>
              <a:rPr lang="en-US" b="1" dirty="0"/>
              <a:t> </a:t>
            </a:r>
            <a:r>
              <a:rPr lang="en-US" b="1" dirty="0" err="1" smtClean="0"/>
              <a:t>rumah</a:t>
            </a:r>
            <a:endParaRPr lang="id-ID" dirty="0"/>
          </a:p>
          <a:p>
            <a:r>
              <a:rPr lang="en-US" b="1" dirty="0" err="1"/>
              <a:t>Surat</a:t>
            </a:r>
            <a:r>
              <a:rPr lang="en-US" b="1" dirty="0"/>
              <a:t> </a:t>
            </a:r>
            <a:r>
              <a:rPr lang="en-US" b="1" dirty="0" err="1"/>
              <a:t>elektronik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konferensi</a:t>
            </a:r>
            <a:r>
              <a:rPr lang="en-US" b="1" dirty="0"/>
              <a:t> </a:t>
            </a:r>
            <a:r>
              <a:rPr lang="en-US" b="1" dirty="0" err="1"/>
              <a:t>jarak</a:t>
            </a:r>
            <a:r>
              <a:rPr lang="en-US" b="1" dirty="0"/>
              <a:t> </a:t>
            </a:r>
            <a:r>
              <a:rPr lang="en-US" b="1" dirty="0" err="1" smtClean="0"/>
              <a:t>jauh</a:t>
            </a:r>
            <a:endParaRPr lang="id-ID" dirty="0"/>
          </a:p>
          <a:p>
            <a:r>
              <a:rPr lang="en-US" b="1" dirty="0" err="1"/>
              <a:t>Kecerdasan</a:t>
            </a:r>
            <a:r>
              <a:rPr lang="en-US" b="1" dirty="0"/>
              <a:t> </a:t>
            </a:r>
            <a:r>
              <a:rPr lang="en-US" b="1" dirty="0" err="1" smtClean="0"/>
              <a:t>buatan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467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BEBERAPA BASIS TEKNOLOGI REVOLUSI KOMUNIKASI </vt:lpstr>
      <vt:lpstr>  Fondasi teknologis dan perkembangan </vt:lpstr>
      <vt:lpstr>Komputer dan Komunikasi </vt:lpstr>
      <vt:lpstr>Dalam riwayat perkembangan komputer dikenal adanya lima generasi sebagai berikut: </vt:lpstr>
      <vt:lpstr>Slide 5</vt:lpstr>
      <vt:lpstr>Perlu pula diketahui bagaimana peran komputer telah berkaitan dengan berbagai bidang kehidupan seperti berikut ini: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BEBERAPA BASIS TEKNOLOGI REVOLUSI KOMUNIKASI </dc:title>
  <dc:creator>compaq</dc:creator>
  <cp:lastModifiedBy>compaq</cp:lastModifiedBy>
  <cp:revision>6</cp:revision>
  <dcterms:created xsi:type="dcterms:W3CDTF">2010-01-12T13:49:22Z</dcterms:created>
  <dcterms:modified xsi:type="dcterms:W3CDTF">2010-01-13T13:03:15Z</dcterms:modified>
</cp:coreProperties>
</file>