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25" r:id="rId63"/>
    <p:sldId id="317" r:id="rId64"/>
    <p:sldId id="319" r:id="rId65"/>
    <p:sldId id="320" r:id="rId66"/>
    <p:sldId id="321" r:id="rId67"/>
    <p:sldId id="322" r:id="rId68"/>
    <p:sldId id="323" r:id="rId69"/>
    <p:sldId id="324" r:id="rId70"/>
    <p:sldId id="318" r:id="rId71"/>
    <p:sldId id="326" r:id="rId72"/>
    <p:sldId id="327" r:id="rId73"/>
    <p:sldId id="328" r:id="rId74"/>
    <p:sldId id="329" r:id="rId75"/>
    <p:sldId id="330" r:id="rId76"/>
    <p:sldId id="331" r:id="rId77"/>
    <p:sldId id="332"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080"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362"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536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5364" name="Rectangle 4"/>
          <p:cNvSpPr>
            <a:spLocks noGrp="1" noChangeArrowheads="1"/>
          </p:cNvSpPr>
          <p:nvPr>
            <p:ph type="dt" sz="quarter" idx="2"/>
          </p:nvPr>
        </p:nvSpPr>
        <p:spPr/>
        <p:txBody>
          <a:bodyPr/>
          <a:lstStyle>
            <a:lvl1pPr>
              <a:defRPr/>
            </a:lvl1pPr>
          </a:lstStyle>
          <a:p>
            <a:endParaRPr lang="en-US"/>
          </a:p>
        </p:txBody>
      </p:sp>
      <p:sp>
        <p:nvSpPr>
          <p:cNvPr id="15365" name="Rectangle 5"/>
          <p:cNvSpPr>
            <a:spLocks noGrp="1" noChangeArrowheads="1"/>
          </p:cNvSpPr>
          <p:nvPr>
            <p:ph type="ftr" sz="quarter" idx="3"/>
          </p:nvPr>
        </p:nvSpPr>
        <p:spPr/>
        <p:txBody>
          <a:bodyPr/>
          <a:lstStyle>
            <a:lvl1pPr>
              <a:defRPr/>
            </a:lvl1pPr>
          </a:lstStyle>
          <a:p>
            <a:endParaRPr lang="en-US"/>
          </a:p>
        </p:txBody>
      </p:sp>
      <p:sp>
        <p:nvSpPr>
          <p:cNvPr id="15366" name="Rectangle 6"/>
          <p:cNvSpPr>
            <a:spLocks noGrp="1" noChangeArrowheads="1"/>
          </p:cNvSpPr>
          <p:nvPr>
            <p:ph type="sldNum" sz="quarter" idx="4"/>
          </p:nvPr>
        </p:nvSpPr>
        <p:spPr/>
        <p:txBody>
          <a:bodyPr/>
          <a:lstStyle>
            <a:lvl1pPr>
              <a:defRPr/>
            </a:lvl1pPr>
          </a:lstStyle>
          <a:p>
            <a:fld id="{9F16912D-6932-4CF9-A044-6609FD8FDBD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F7E209-1D75-4A4B-AF67-D30413BE22F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2593B1-E5AA-4A07-83F3-8E573BC3E80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SG"/>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9CB0AD76-11C8-4E95-9898-DB4DF10508E4}"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SG"/>
          </a:p>
        </p:txBody>
      </p:sp>
      <p:sp>
        <p:nvSpPr>
          <p:cNvPr id="3" name="Table Placeholder 2"/>
          <p:cNvSpPr>
            <a:spLocks noGrp="1"/>
          </p:cNvSpPr>
          <p:nvPr>
            <p:ph type="tbl" idx="1"/>
          </p:nvPr>
        </p:nvSpPr>
        <p:spPr>
          <a:xfrm>
            <a:off x="457200" y="1981200"/>
            <a:ext cx="8229600" cy="4114800"/>
          </a:xfrm>
        </p:spPr>
        <p:txBody>
          <a:bodyPr/>
          <a:lstStyle/>
          <a:p>
            <a:endParaRPr lang="en-SG"/>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A682645A-7A28-4E2C-8351-9A38F45EF31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53BC2C-BFBE-4A2F-8F00-4948ABC60D1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DD6AA2-9258-431E-923F-76B5112A605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B9051C-4DF0-418C-8532-B9357632E7F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E64B813-7231-4330-9838-BEADFDFC9E0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F4AA6F6-9487-4FA5-897B-FD19C46D9A4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CA0E19C-6899-4A3B-BFB2-AC7EFF2BA2E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28B8C3B-A7BC-4A6A-92E3-47E22FF6BDE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9F8FC76-A8D8-4765-B157-C3C52C1BB16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pitchFamily="34" charset="0"/>
              </a:defRPr>
            </a:lvl1pPr>
          </a:lstStyle>
          <a:p>
            <a:endParaRPr lang="en-US"/>
          </a:p>
        </p:txBody>
      </p:sp>
      <p:sp>
        <p:nvSpPr>
          <p:cNvPr id="143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pitchFamily="34" charset="0"/>
              </a:defRPr>
            </a:lvl1pPr>
          </a:lstStyle>
          <a:p>
            <a:endParaRPr lang="en-US"/>
          </a:p>
        </p:txBody>
      </p:sp>
      <p:sp>
        <p:nvSpPr>
          <p:cNvPr id="143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itchFamily="34" charset="0"/>
              </a:defRPr>
            </a:lvl1pPr>
          </a:lstStyle>
          <a:p>
            <a:fld id="{F4F7F9C4-F846-4FAB-968C-13E6759DDE41}"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b="1"/>
              <a:t>WIDE AREA NETWORK TOPOLOGY</a:t>
            </a:r>
          </a:p>
        </p:txBody>
      </p:sp>
      <p:sp>
        <p:nvSpPr>
          <p:cNvPr id="2051" name="Rectangle 3"/>
          <p:cNvSpPr>
            <a:spLocks noGrp="1" noChangeArrowheads="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endParaRPr lang="en-US"/>
          </a:p>
        </p:txBody>
      </p:sp>
      <p:sp>
        <p:nvSpPr>
          <p:cNvPr id="26627" name="Rectangle 3"/>
          <p:cNvSpPr>
            <a:spLocks noGrp="1" noChangeArrowheads="1"/>
          </p:cNvSpPr>
          <p:nvPr>
            <p:ph type="body" idx="1"/>
          </p:nvPr>
        </p:nvSpPr>
        <p:spPr/>
        <p:txBody>
          <a:bodyPr/>
          <a:lstStyle/>
          <a:p>
            <a:pPr>
              <a:lnSpc>
                <a:spcPct val="90000"/>
              </a:lnSpc>
            </a:pPr>
            <a:r>
              <a:rPr lang="id-ID" sz="2800" b="1"/>
              <a:t>Data Service Unit (DSU)</a:t>
            </a:r>
            <a:r>
              <a:rPr lang="id-ID" sz="2800"/>
              <a:t> adalah peralatan yang menyesuaikan physical interface dari DTE ke fasilitas transmisi seperti T1. DSU juga berfungsi mengatur timing jaringan</a:t>
            </a:r>
            <a:endParaRPr lang="id-ID" sz="2800" b="1"/>
          </a:p>
          <a:p>
            <a:pPr>
              <a:lnSpc>
                <a:spcPct val="90000"/>
              </a:lnSpc>
            </a:pPr>
            <a:r>
              <a:rPr lang="id-ID" sz="2800" b="1"/>
              <a:t>Channel Service Unit (CSU)</a:t>
            </a:r>
            <a:r>
              <a:rPr lang="id-ID" sz="2800"/>
              <a:t> adalah peralatan digital interface yang menghubungkan peralatan pemakai dengan jaringan digital telepon lokal. Biasanya CSU/DSU tergabung menjadi suatu peralatan.</a:t>
            </a:r>
            <a:r>
              <a:rPr lang="en-US" sz="2800"/>
              <a:t> CSU/DSU ada juga yang buat ke dalam bentuk interface card pada router.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5"/>
          <p:cNvSpPr>
            <a:spLocks noGrp="1" noChangeArrowheads="1"/>
          </p:cNvSpPr>
          <p:nvPr>
            <p:ph type="title"/>
          </p:nvPr>
        </p:nvSpPr>
        <p:spPr/>
        <p:txBody>
          <a:bodyPr/>
          <a:lstStyle/>
          <a:p>
            <a:endParaRPr lang="en-US"/>
          </a:p>
        </p:txBody>
      </p:sp>
      <p:pic>
        <p:nvPicPr>
          <p:cNvPr id="27652" name="Picture 4" descr="DSU-CSU"/>
          <p:cNvPicPr>
            <a:picLocks noChangeAspect="1" noChangeArrowheads="1"/>
          </p:cNvPicPr>
          <p:nvPr>
            <p:ph idx="1"/>
          </p:nvPr>
        </p:nvPicPr>
        <p:blipFill>
          <a:blip r:embed="rId2"/>
          <a:srcRect/>
          <a:stretch>
            <a:fillRect/>
          </a:stretch>
        </p:blipFill>
        <p:spPr>
          <a:xfrm>
            <a:off x="1547813" y="2205038"/>
            <a:ext cx="5980112" cy="3540125"/>
          </a:xfrm>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5"/>
          <p:cNvSpPr>
            <a:spLocks noGrp="1" noChangeArrowheads="1"/>
          </p:cNvSpPr>
          <p:nvPr>
            <p:ph type="title"/>
          </p:nvPr>
        </p:nvSpPr>
        <p:spPr/>
        <p:txBody>
          <a:bodyPr/>
          <a:lstStyle/>
          <a:p>
            <a:endParaRPr lang="en-US"/>
          </a:p>
        </p:txBody>
      </p:sp>
      <p:sp>
        <p:nvSpPr>
          <p:cNvPr id="28675" name="Rectangle 3"/>
          <p:cNvSpPr>
            <a:spLocks noGrp="1" noChangeArrowheads="1"/>
          </p:cNvSpPr>
          <p:nvPr>
            <p:ph type="body" sz="half" idx="1"/>
          </p:nvPr>
        </p:nvSpPr>
        <p:spPr>
          <a:xfrm>
            <a:off x="468313" y="981075"/>
            <a:ext cx="8218487" cy="1376363"/>
          </a:xfrm>
        </p:spPr>
        <p:txBody>
          <a:bodyPr/>
          <a:lstStyle/>
          <a:p>
            <a:r>
              <a:rPr lang="id-ID" sz="2400" b="1"/>
              <a:t>Demarc</a:t>
            </a:r>
            <a:r>
              <a:rPr lang="id-ID" sz="2400"/>
              <a:t> adalah batas pemisah antara CPE dan CO.</a:t>
            </a:r>
            <a:endParaRPr lang="id-ID" sz="2400" b="1"/>
          </a:p>
          <a:p>
            <a:r>
              <a:rPr lang="id-ID" sz="2400" b="1"/>
              <a:t>Local Loop</a:t>
            </a:r>
            <a:r>
              <a:rPr lang="id-ID" sz="2400"/>
              <a:t> adalah jalur telekomunikasi antara Demarc sampai CO.</a:t>
            </a:r>
            <a:r>
              <a:rPr lang="en-US" sz="2400"/>
              <a:t> </a:t>
            </a:r>
          </a:p>
        </p:txBody>
      </p:sp>
      <p:pic>
        <p:nvPicPr>
          <p:cNvPr id="28676" name="Picture 4" descr="CPE-localloops-CO"/>
          <p:cNvPicPr>
            <a:picLocks noChangeAspect="1" noChangeArrowheads="1"/>
          </p:cNvPicPr>
          <p:nvPr>
            <p:ph sz="half" idx="2"/>
          </p:nvPr>
        </p:nvPicPr>
        <p:blipFill>
          <a:blip r:embed="rId2"/>
          <a:srcRect/>
          <a:stretch>
            <a:fillRect/>
          </a:stretch>
        </p:blipFill>
        <p:spPr>
          <a:xfrm>
            <a:off x="900113" y="2276475"/>
            <a:ext cx="7343775" cy="4044950"/>
          </a:xfrm>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4000" b="1"/>
              <a:t>LOCAL EXCHANGE CARRIERS</a:t>
            </a:r>
          </a:p>
        </p:txBody>
      </p:sp>
      <p:sp>
        <p:nvSpPr>
          <p:cNvPr id="29699" name="Rectangle 3"/>
          <p:cNvSpPr>
            <a:spLocks noGrp="1" noChangeArrowheads="1"/>
          </p:cNvSpPr>
          <p:nvPr>
            <p:ph type="body" idx="1"/>
          </p:nvPr>
        </p:nvSpPr>
        <p:spPr/>
        <p:txBody>
          <a:bodyPr/>
          <a:lstStyle/>
          <a:p>
            <a:r>
              <a:rPr lang="en-US" sz="2800"/>
              <a:t>Suatu Local Exchange Carriers adalah suatu organisasi/perusahaan yang mampu menyediakan jasa WAN pada suatu tingkatan lokal. Sebahagian besar penyedia jasa layanan ini adalah perusahaan telepon publik, suatu </a:t>
            </a:r>
            <a:r>
              <a:rPr lang="en-US" sz="2800" i="1"/>
              <a:t>Local Exchange Carriers</a:t>
            </a:r>
            <a:r>
              <a:rPr lang="en-US" sz="2800"/>
              <a:t> juga dikenal sebagai </a:t>
            </a:r>
            <a:r>
              <a:rPr lang="en-US" sz="2800" i="1"/>
              <a:t>telco</a:t>
            </a:r>
            <a:r>
              <a:rPr lang="en-US" sz="2800"/>
              <a:t>. Kebanyakan </a:t>
            </a:r>
            <a:r>
              <a:rPr lang="en-US" sz="2800" i="1"/>
              <a:t>Local Exchange Carriers</a:t>
            </a:r>
            <a:r>
              <a:rPr lang="en-US" sz="2800"/>
              <a:t> menyediakan connectivitas WAN dari 56K sampai 622 Mb.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endParaRPr lang="en-US"/>
          </a:p>
        </p:txBody>
      </p:sp>
      <p:sp>
        <p:nvSpPr>
          <p:cNvPr id="30723" name="Rectangle 3"/>
          <p:cNvSpPr>
            <a:spLocks noGrp="1" noChangeArrowheads="1"/>
          </p:cNvSpPr>
          <p:nvPr>
            <p:ph type="body" idx="1"/>
          </p:nvPr>
        </p:nvSpPr>
        <p:spPr/>
        <p:txBody>
          <a:bodyPr/>
          <a:lstStyle/>
          <a:p>
            <a:r>
              <a:rPr lang="en-US" sz="2800"/>
              <a:t>Karena </a:t>
            </a:r>
            <a:r>
              <a:rPr lang="en-US" sz="2800" i="1"/>
              <a:t>Exchange Carriers</a:t>
            </a:r>
            <a:r>
              <a:rPr lang="en-US" sz="2800"/>
              <a:t> menangani kebutuhan WAN kita, tentu pertama kali kita harus bisa berhubungan dengan </a:t>
            </a:r>
            <a:r>
              <a:rPr lang="en-US" sz="2800" i="1"/>
              <a:t>Carries</a:t>
            </a:r>
            <a:r>
              <a:rPr lang="en-US" sz="2800"/>
              <a:t> tersebut. Ini dilakukan dengan membuat suatu koneksi antara kita dan fasilitas </a:t>
            </a:r>
            <a:r>
              <a:rPr lang="en-US" sz="2800" i="1"/>
              <a:t>Local Exchange Carriers</a:t>
            </a:r>
            <a:r>
              <a:rPr lang="en-US" sz="2800"/>
              <a:t> terdekat, yang biasanya dikenal sebagai </a:t>
            </a:r>
            <a:r>
              <a:rPr lang="en-US" sz="2800" i="1"/>
              <a:t>Central Office</a:t>
            </a:r>
            <a:r>
              <a:rPr lang="en-US" sz="2800"/>
              <a:t> atau </a:t>
            </a:r>
            <a:r>
              <a:rPr lang="en-US" sz="2800" i="1"/>
              <a:t>CO</a:t>
            </a:r>
            <a:r>
              <a:rPr lang="en-US" sz="2800"/>
              <a:t>. </a:t>
            </a:r>
            <a:r>
              <a:rPr lang="en-US" sz="2800" i="1"/>
              <a:t>Local Exchange Carriers</a:t>
            </a:r>
            <a:r>
              <a:rPr lang="en-US" sz="2800"/>
              <a:t> akan membuat suatu sirkuit antara kita dengan layanan yang disediakannya.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endParaRPr lang="en-US"/>
          </a:p>
        </p:txBody>
      </p:sp>
      <p:sp>
        <p:nvSpPr>
          <p:cNvPr id="31747" name="Rectangle 3"/>
          <p:cNvSpPr>
            <a:spLocks noGrp="1" noChangeArrowheads="1"/>
          </p:cNvSpPr>
          <p:nvPr>
            <p:ph type="body" idx="1"/>
          </p:nvPr>
        </p:nvSpPr>
        <p:spPr/>
        <p:txBody>
          <a:bodyPr/>
          <a:lstStyle/>
          <a:p>
            <a:r>
              <a:rPr lang="en-US"/>
              <a:t>Pada peralatan yang berada pada pemakai jasa layanan terdapat suatu titik dikenal sebagai demarc/pembatas (demarkasi), yang membatasi antara peralatan networking kita dengan peralatan </a:t>
            </a:r>
            <a:r>
              <a:rPr lang="en-US" i="1"/>
              <a:t>local exchange carriers</a:t>
            </a:r>
            <a:r>
              <a:rPr lang="en-US"/>
              <a:t>/penyedia jasa layanan. Ini menjadi titik batas network kita dengan penyedia jasa layanan.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endParaRPr lang="en-US"/>
          </a:p>
        </p:txBody>
      </p:sp>
      <p:sp>
        <p:nvSpPr>
          <p:cNvPr id="32771" name="Rectangle 3"/>
          <p:cNvSpPr>
            <a:spLocks noGrp="1" noChangeArrowheads="1"/>
          </p:cNvSpPr>
          <p:nvPr>
            <p:ph type="body" idx="1"/>
          </p:nvPr>
        </p:nvSpPr>
        <p:spPr/>
        <p:txBody>
          <a:bodyPr/>
          <a:lstStyle/>
          <a:p>
            <a:pPr>
              <a:lnSpc>
                <a:spcPct val="90000"/>
              </a:lnSpc>
            </a:pPr>
            <a:r>
              <a:rPr lang="en-US" sz="2800"/>
              <a:t>Jika demarc berada pada ruang yang sama dengan perangkat keras jaringan dan server kita, ini memudahkan kita melakukan perbaikan jika terjadi suatu troubleshooting pada hardware dan WAN link. Jika demarc kita berada pada bangunan lain atau berada pada lantai lain, kita memerlukan suatu kabel yang panjang, dan menyulitkan perbaikan  karena berada ditempat yang berbeda. Dengan menempatkannya pada tempat yang sama ini akan memudahkan kita.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5"/>
          <p:cNvSpPr>
            <a:spLocks noGrp="1" noChangeArrowheads="1"/>
          </p:cNvSpPr>
          <p:nvPr>
            <p:ph type="title"/>
          </p:nvPr>
        </p:nvSpPr>
        <p:spPr/>
        <p:txBody>
          <a:bodyPr/>
          <a:lstStyle/>
          <a:p>
            <a:endParaRPr lang="en-US"/>
          </a:p>
        </p:txBody>
      </p:sp>
      <p:pic>
        <p:nvPicPr>
          <p:cNvPr id="33796" name="Picture 4" descr="Demarcation"/>
          <p:cNvPicPr>
            <a:picLocks noChangeAspect="1" noChangeArrowheads="1"/>
          </p:cNvPicPr>
          <p:nvPr>
            <p:ph idx="1"/>
          </p:nvPr>
        </p:nvPicPr>
        <p:blipFill>
          <a:blip r:embed="rId2"/>
          <a:srcRect/>
          <a:stretch>
            <a:fillRect/>
          </a:stretch>
        </p:blipFill>
        <p:spPr>
          <a:xfrm>
            <a:off x="1547813" y="1916113"/>
            <a:ext cx="5988050" cy="4032250"/>
          </a:xfrm>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b="1"/>
              <a:t>Geographically Large WAN</a:t>
            </a:r>
          </a:p>
        </p:txBody>
      </p:sp>
      <p:sp>
        <p:nvSpPr>
          <p:cNvPr id="34819" name="Rectangle 3"/>
          <p:cNvSpPr>
            <a:spLocks noGrp="1" noChangeArrowheads="1"/>
          </p:cNvSpPr>
          <p:nvPr>
            <p:ph type="body" idx="1"/>
          </p:nvPr>
        </p:nvSpPr>
        <p:spPr/>
        <p:txBody>
          <a:bodyPr/>
          <a:lstStyle/>
          <a:p>
            <a:r>
              <a:rPr lang="en-US" dirty="0" err="1"/>
              <a:t>Jika</a:t>
            </a:r>
            <a:r>
              <a:rPr lang="en-US" dirty="0"/>
              <a:t> </a:t>
            </a:r>
            <a:r>
              <a:rPr lang="en-US" dirty="0" err="1"/>
              <a:t>kita</a:t>
            </a:r>
            <a:r>
              <a:rPr lang="en-US" dirty="0"/>
              <a:t> </a:t>
            </a:r>
            <a:r>
              <a:rPr lang="en-US" dirty="0" err="1"/>
              <a:t>membangun</a:t>
            </a:r>
            <a:r>
              <a:rPr lang="en-US" dirty="0"/>
              <a:t> </a:t>
            </a:r>
            <a:r>
              <a:rPr lang="en-US" dirty="0" err="1"/>
              <a:t>suatu</a:t>
            </a:r>
            <a:r>
              <a:rPr lang="en-US" dirty="0"/>
              <a:t> WAN </a:t>
            </a:r>
            <a:r>
              <a:rPr lang="en-US" dirty="0" err="1"/>
              <a:t>dimana</a:t>
            </a:r>
            <a:r>
              <a:rPr lang="en-US" dirty="0"/>
              <a:t> </a:t>
            </a:r>
            <a:r>
              <a:rPr lang="en-US" dirty="0" err="1"/>
              <a:t>menghubungkan</a:t>
            </a:r>
            <a:r>
              <a:rPr lang="en-US" dirty="0"/>
              <a:t> </a:t>
            </a:r>
            <a:r>
              <a:rPr lang="en-US" dirty="0" err="1"/>
              <a:t>satu</a:t>
            </a:r>
            <a:r>
              <a:rPr lang="en-US" dirty="0"/>
              <a:t> LAN </a:t>
            </a:r>
            <a:r>
              <a:rPr lang="en-US" dirty="0" err="1"/>
              <a:t>dengan</a:t>
            </a:r>
            <a:r>
              <a:rPr lang="en-US" dirty="0"/>
              <a:t> LAN yang lain. </a:t>
            </a:r>
            <a:r>
              <a:rPr lang="en-US" dirty="0" err="1"/>
              <a:t>Maka</a:t>
            </a:r>
            <a:r>
              <a:rPr lang="en-US" dirty="0"/>
              <a:t> </a:t>
            </a:r>
            <a:r>
              <a:rPr lang="en-US" dirty="0" err="1"/>
              <a:t>kedua</a:t>
            </a:r>
            <a:r>
              <a:rPr lang="en-US" dirty="0"/>
              <a:t> LAN </a:t>
            </a:r>
            <a:r>
              <a:rPr lang="en-US" dirty="0" err="1"/>
              <a:t>tersebut</a:t>
            </a:r>
            <a:r>
              <a:rPr lang="en-US" dirty="0"/>
              <a:t> </a:t>
            </a:r>
            <a:r>
              <a:rPr lang="en-US" dirty="0" err="1"/>
              <a:t>sama-sama</a:t>
            </a:r>
            <a:r>
              <a:rPr lang="en-US" dirty="0"/>
              <a:t> </a:t>
            </a:r>
            <a:r>
              <a:rPr lang="en-US" dirty="0" err="1"/>
              <a:t>memerlukan</a:t>
            </a:r>
            <a:r>
              <a:rPr lang="en-US" dirty="0"/>
              <a:t> </a:t>
            </a:r>
            <a:r>
              <a:rPr lang="en-US" i="1" dirty="0"/>
              <a:t>local exchange carriers</a:t>
            </a:r>
            <a:r>
              <a:rPr lang="en-US" dirty="0"/>
              <a:t> </a:t>
            </a:r>
            <a:r>
              <a:rPr lang="en-US" dirty="0" err="1"/>
              <a:t>dan</a:t>
            </a:r>
            <a:r>
              <a:rPr lang="en-US" dirty="0"/>
              <a:t> </a:t>
            </a:r>
            <a:r>
              <a:rPr lang="en-US" i="1" dirty="0"/>
              <a:t>local exchange carries</a:t>
            </a:r>
            <a:r>
              <a:rPr lang="en-US" dirty="0"/>
              <a:t> </a:t>
            </a:r>
            <a:r>
              <a:rPr lang="en-US" dirty="0" err="1"/>
              <a:t>tersebut</a:t>
            </a:r>
            <a:r>
              <a:rPr lang="en-US" dirty="0"/>
              <a:t> </a:t>
            </a:r>
            <a:r>
              <a:rPr lang="en-US" dirty="0" err="1"/>
              <a:t>harus</a:t>
            </a:r>
            <a:r>
              <a:rPr lang="en-US" dirty="0"/>
              <a:t> </a:t>
            </a:r>
            <a:r>
              <a:rPr lang="en-US" dirty="0" err="1"/>
              <a:t>bisa</a:t>
            </a:r>
            <a:r>
              <a:rPr lang="en-US" dirty="0"/>
              <a:t> </a:t>
            </a:r>
            <a:r>
              <a:rPr lang="en-US" dirty="0" err="1"/>
              <a:t>berhubungan</a:t>
            </a:r>
            <a:r>
              <a:rPr lang="en-US" dirty="0"/>
              <a:t> </a:t>
            </a:r>
            <a:r>
              <a:rPr lang="en-US" dirty="0" err="1"/>
              <a:t>dengan</a:t>
            </a:r>
            <a:r>
              <a:rPr lang="en-US" dirty="0"/>
              <a:t> </a:t>
            </a:r>
            <a:r>
              <a:rPr lang="en-US" i="1" dirty="0"/>
              <a:t>local </a:t>
            </a:r>
            <a:r>
              <a:rPr lang="en-US" i="1" dirty="0" smtClean="0"/>
              <a:t>exchange </a:t>
            </a:r>
            <a:r>
              <a:rPr lang="en-US" i="1" dirty="0"/>
              <a:t>carriers</a:t>
            </a:r>
            <a:r>
              <a:rPr lang="en-US" dirty="0"/>
              <a:t> lain </a:t>
            </a:r>
            <a:r>
              <a:rPr lang="en-US" dirty="0" err="1"/>
              <a:t>pada</a:t>
            </a:r>
            <a:r>
              <a:rPr lang="en-US" dirty="0"/>
              <a:t> </a:t>
            </a:r>
            <a:r>
              <a:rPr lang="en-US" dirty="0" err="1"/>
              <a:t>lokasi</a:t>
            </a:r>
            <a:r>
              <a:rPr lang="en-US" dirty="0"/>
              <a:t> yang lain.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endParaRPr lang="en-US"/>
          </a:p>
        </p:txBody>
      </p:sp>
      <p:sp>
        <p:nvSpPr>
          <p:cNvPr id="35843" name="Rectangle 3"/>
          <p:cNvSpPr>
            <a:spLocks noGrp="1" noChangeArrowheads="1"/>
          </p:cNvSpPr>
          <p:nvPr>
            <p:ph type="body" idx="1"/>
          </p:nvPr>
        </p:nvSpPr>
        <p:spPr/>
        <p:txBody>
          <a:bodyPr/>
          <a:lstStyle/>
          <a:p>
            <a:pPr>
              <a:lnSpc>
                <a:spcPct val="90000"/>
              </a:lnSpc>
            </a:pPr>
            <a:r>
              <a:rPr lang="en-US" sz="2400"/>
              <a:t>Jika </a:t>
            </a:r>
            <a:r>
              <a:rPr lang="en-US" sz="2400" i="1"/>
              <a:t>local exchange carriers</a:t>
            </a:r>
            <a:r>
              <a:rPr lang="en-US" sz="2400"/>
              <a:t> tersebut berhubungan dalam suatu jarak yang jauh, maka </a:t>
            </a:r>
            <a:r>
              <a:rPr lang="en-US" sz="2400" i="1"/>
              <a:t>local exchange carriers</a:t>
            </a:r>
            <a:r>
              <a:rPr lang="en-US" sz="2400"/>
              <a:t> tersebut memerlukan suatu </a:t>
            </a:r>
            <a:r>
              <a:rPr lang="en-US" sz="2400" i="1"/>
              <a:t>Long-Distance Carries</a:t>
            </a:r>
            <a:r>
              <a:rPr lang="en-US" sz="2400"/>
              <a:t>. Contoh </a:t>
            </a:r>
            <a:r>
              <a:rPr lang="en-US" sz="2400" i="1"/>
              <a:t>Long-Distance Carries </a:t>
            </a:r>
            <a:r>
              <a:rPr lang="en-US" sz="2400"/>
              <a:t>seperti AT&amp;T, Sprint, dan MCI dimana menghubungkan </a:t>
            </a:r>
            <a:r>
              <a:rPr lang="en-US" sz="2400" i="1"/>
              <a:t>local exchange carriers</a:t>
            </a:r>
            <a:r>
              <a:rPr lang="en-US" sz="2400"/>
              <a:t> pada suatu lokasi yang disebut </a:t>
            </a:r>
            <a:r>
              <a:rPr lang="en-US" sz="2400" i="1"/>
              <a:t>Point of Presence</a:t>
            </a:r>
            <a:r>
              <a:rPr lang="en-US" sz="2400"/>
              <a:t> (POP). </a:t>
            </a:r>
            <a:r>
              <a:rPr lang="id-ID" sz="2400"/>
              <a:t>POP, merupakan titik penghubung antara local exchange carries dan long distance carries lain, tiap kota yang besar biasanya memiliki lebih paling sedikit lebih dari satu POP dan </a:t>
            </a:r>
            <a:r>
              <a:rPr lang="en-US" sz="2400"/>
              <a:t>kota besar utama</a:t>
            </a:r>
            <a:r>
              <a:rPr lang="id-ID" sz="2400"/>
              <a:t> bisa memiliki lebih dari satu POP.</a:t>
            </a:r>
            <a:r>
              <a:rPr lang="en-US" sz="240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i="1"/>
              <a:t>Wide Area Network Topology (WAN)</a:t>
            </a:r>
          </a:p>
        </p:txBody>
      </p:sp>
      <p:sp>
        <p:nvSpPr>
          <p:cNvPr id="16387" name="Rectangle 3"/>
          <p:cNvSpPr>
            <a:spLocks noGrp="1" noChangeArrowheads="1"/>
          </p:cNvSpPr>
          <p:nvPr>
            <p:ph type="body" idx="1"/>
          </p:nvPr>
        </p:nvSpPr>
        <p:spPr/>
        <p:txBody>
          <a:bodyPr/>
          <a:lstStyle/>
          <a:p>
            <a:pPr>
              <a:lnSpc>
                <a:spcPct val="90000"/>
              </a:lnSpc>
            </a:pPr>
            <a:r>
              <a:rPr lang="id-ID" sz="2400" i="1"/>
              <a:t>N</a:t>
            </a:r>
            <a:r>
              <a:rPr lang="en-US" sz="2400" i="1"/>
              <a:t>etwork configuration</a:t>
            </a:r>
            <a:r>
              <a:rPr lang="en-US" sz="2400"/>
              <a:t> yang dirancang untuk membawa data pada jarak yang jauh. Tidak seperti LANs, yang dirancang untuk berhubungan dengan komputer yang banyak dan membawa data antar banyak sistem, Topologi WAN biasanya menggunakan </a:t>
            </a:r>
            <a:r>
              <a:rPr lang="en-US" sz="2400" i="1"/>
              <a:t>Point to Point</a:t>
            </a:r>
            <a:r>
              <a:rPr lang="en-US" sz="2400"/>
              <a:t>. </a:t>
            </a:r>
            <a:r>
              <a:rPr lang="en-US" sz="2400" i="1"/>
              <a:t>Point to Point</a:t>
            </a:r>
            <a:r>
              <a:rPr lang="en-US" sz="2400"/>
              <a:t> maksudnya bahwa teknologi yang dikembangkan hanya untuk mendukung dua </a:t>
            </a:r>
            <a:r>
              <a:rPr lang="en-US" sz="2400" i="1"/>
              <a:t>node</a:t>
            </a:r>
            <a:r>
              <a:rPr lang="en-US" sz="2400"/>
              <a:t> dalam mengirim dan menerima data. Dan j</a:t>
            </a:r>
            <a:r>
              <a:rPr lang="id-ID" sz="2400"/>
              <a:t>ika berbagai node/komputer memerlukan akses ke WAN</a:t>
            </a:r>
            <a:r>
              <a:rPr lang="en-US" sz="2400"/>
              <a:t>, suatu LAN akan ditempatkan di belakang WAN untuk menyediakan fungsi ini.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sz="half" idx="1"/>
          </p:nvPr>
        </p:nvSpPr>
        <p:spPr>
          <a:xfrm>
            <a:off x="468313" y="1052513"/>
            <a:ext cx="8218487" cy="800100"/>
          </a:xfrm>
        </p:spPr>
        <p:txBody>
          <a:bodyPr/>
          <a:lstStyle/>
          <a:p>
            <a:pPr>
              <a:lnSpc>
                <a:spcPct val="90000"/>
              </a:lnSpc>
            </a:pPr>
            <a:r>
              <a:rPr lang="id-ID" sz="2400"/>
              <a:t>Contoh bagaimana </a:t>
            </a:r>
            <a:r>
              <a:rPr lang="id-ID" sz="2400" i="1"/>
              <a:t>local exchange carries</a:t>
            </a:r>
            <a:r>
              <a:rPr lang="id-ID" sz="2400"/>
              <a:t> membawa data pada circuit kita.</a:t>
            </a:r>
            <a:r>
              <a:rPr lang="en-US" sz="2400"/>
              <a:t> </a:t>
            </a:r>
          </a:p>
        </p:txBody>
      </p:sp>
      <p:pic>
        <p:nvPicPr>
          <p:cNvPr id="36868" name="Picture 4"/>
          <p:cNvPicPr>
            <a:picLocks noChangeAspect="1" noChangeArrowheads="1"/>
          </p:cNvPicPr>
          <p:nvPr>
            <p:ph sz="half" idx="2"/>
          </p:nvPr>
        </p:nvPicPr>
        <p:blipFill>
          <a:blip r:embed="rId2"/>
          <a:srcRect/>
          <a:stretch>
            <a:fillRect/>
          </a:stretch>
        </p:blipFill>
        <p:spPr>
          <a:xfrm>
            <a:off x="1116013" y="1916113"/>
            <a:ext cx="7065962" cy="4551362"/>
          </a:xfrm>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b="1"/>
              <a:t>WAN Options</a:t>
            </a:r>
          </a:p>
        </p:txBody>
      </p:sp>
      <p:sp>
        <p:nvSpPr>
          <p:cNvPr id="37891" name="Rectangle 3"/>
          <p:cNvSpPr>
            <a:spLocks noGrp="1" noChangeArrowheads="1"/>
          </p:cNvSpPr>
          <p:nvPr>
            <p:ph type="body" idx="1"/>
          </p:nvPr>
        </p:nvSpPr>
        <p:spPr/>
        <p:txBody>
          <a:bodyPr/>
          <a:lstStyle/>
          <a:p>
            <a:pPr>
              <a:lnSpc>
                <a:spcPct val="90000"/>
              </a:lnSpc>
            </a:pPr>
            <a:r>
              <a:rPr lang="en-US"/>
              <a:t>Teknologi WAN dibagi kedalam tiga kategori. Sebelum memutuskan teknologi WAN mana yang akan kita gunakan, kita harus mengevaluasi bagaimana kita merencanakan untuk menggunakan circuit dan seperti seperti apa data yang akan ditransmisikan. Kita harus tahu seberapa banyak bandwidth yang kita butuhkan, </a:t>
            </a:r>
            <a:r>
              <a:rPr lang="en-US" i="1"/>
              <a:t>Cost</a:t>
            </a:r>
            <a:r>
              <a:rPr lang="en-US"/>
              <a:t> untuk WAN tersebut dan lain-lain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Rectangle 5"/>
          <p:cNvSpPr>
            <a:spLocks noGrp="1" noChangeArrowheads="1"/>
          </p:cNvSpPr>
          <p:nvPr>
            <p:ph type="title"/>
          </p:nvPr>
        </p:nvSpPr>
        <p:spPr/>
        <p:txBody>
          <a:bodyPr/>
          <a:lstStyle/>
          <a:p>
            <a:endParaRPr lang="en-US"/>
          </a:p>
        </p:txBody>
      </p:sp>
      <p:pic>
        <p:nvPicPr>
          <p:cNvPr id="38916" name="Picture 4" descr="WAN Planning"/>
          <p:cNvPicPr>
            <a:picLocks noChangeAspect="1" noChangeArrowheads="1"/>
          </p:cNvPicPr>
          <p:nvPr>
            <p:ph idx="1"/>
          </p:nvPr>
        </p:nvPicPr>
        <p:blipFill>
          <a:blip r:embed="rId2"/>
          <a:srcRect/>
          <a:stretch>
            <a:fillRect/>
          </a:stretch>
        </p:blipFill>
        <p:spPr>
          <a:xfrm>
            <a:off x="2124075" y="1557338"/>
            <a:ext cx="4806950" cy="4368800"/>
          </a:xfrm>
          <a:no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b="1"/>
              <a:t>Bandwidth on demand</a:t>
            </a:r>
            <a:r>
              <a:rPr lang="en-US"/>
              <a:t>. </a:t>
            </a:r>
          </a:p>
        </p:txBody>
      </p:sp>
      <p:sp>
        <p:nvSpPr>
          <p:cNvPr id="39939" name="Rectangle 3"/>
          <p:cNvSpPr>
            <a:spLocks noGrp="1" noChangeArrowheads="1"/>
          </p:cNvSpPr>
          <p:nvPr>
            <p:ph type="body" idx="1"/>
          </p:nvPr>
        </p:nvSpPr>
        <p:spPr>
          <a:xfrm>
            <a:off x="457200" y="1743092"/>
            <a:ext cx="8472518" cy="4114800"/>
          </a:xfrm>
        </p:spPr>
        <p:txBody>
          <a:bodyPr/>
          <a:lstStyle/>
          <a:p>
            <a:r>
              <a:rPr lang="en-US" sz="2400" dirty="0" err="1"/>
              <a:t>Ini</a:t>
            </a:r>
            <a:r>
              <a:rPr lang="en-US" sz="2400" dirty="0"/>
              <a:t> </a:t>
            </a:r>
            <a:r>
              <a:rPr lang="en-US" sz="2400" dirty="0" err="1"/>
              <a:t>meliputi</a:t>
            </a:r>
            <a:r>
              <a:rPr lang="en-US" sz="2400" dirty="0"/>
              <a:t> </a:t>
            </a:r>
            <a:r>
              <a:rPr lang="en-US" sz="2400" dirty="0" err="1"/>
              <a:t>teknologi</a:t>
            </a:r>
            <a:r>
              <a:rPr lang="en-US" sz="2400" dirty="0"/>
              <a:t> </a:t>
            </a:r>
            <a:r>
              <a:rPr lang="en-US" sz="2400" dirty="0" err="1"/>
              <a:t>seperti</a:t>
            </a:r>
            <a:r>
              <a:rPr lang="en-US" sz="2400" dirty="0"/>
              <a:t> dial-up yang analog </a:t>
            </a:r>
            <a:r>
              <a:rPr lang="en-US" sz="2400" dirty="0" err="1"/>
              <a:t>dan</a:t>
            </a:r>
            <a:r>
              <a:rPr lang="en-US" sz="2400" dirty="0"/>
              <a:t> ISDN. </a:t>
            </a:r>
            <a:r>
              <a:rPr lang="en-US" sz="2400" dirty="0" err="1"/>
              <a:t>Teknologi</a:t>
            </a:r>
            <a:r>
              <a:rPr lang="en-US" sz="2400" dirty="0"/>
              <a:t> </a:t>
            </a:r>
            <a:r>
              <a:rPr lang="en-US" sz="2400" dirty="0" err="1"/>
              <a:t>hanya</a:t>
            </a:r>
            <a:r>
              <a:rPr lang="en-US" sz="2400" dirty="0"/>
              <a:t> </a:t>
            </a:r>
            <a:r>
              <a:rPr lang="en-US" sz="2400" dirty="0" err="1"/>
              <a:t>digunakan</a:t>
            </a:r>
            <a:r>
              <a:rPr lang="en-US" sz="2400" dirty="0"/>
              <a:t> </a:t>
            </a:r>
            <a:r>
              <a:rPr lang="en-US" sz="2400" dirty="0" err="1"/>
              <a:t>pada</a:t>
            </a:r>
            <a:r>
              <a:rPr lang="en-US" sz="2400" dirty="0"/>
              <a:t> </a:t>
            </a:r>
            <a:r>
              <a:rPr lang="en-US" sz="2400" dirty="0" err="1"/>
              <a:t>saat</a:t>
            </a:r>
            <a:r>
              <a:rPr lang="en-US" sz="2400" dirty="0"/>
              <a:t> </a:t>
            </a:r>
            <a:r>
              <a:rPr lang="en-US" sz="2400" dirty="0" err="1"/>
              <a:t>kita</a:t>
            </a:r>
            <a:r>
              <a:rPr lang="en-US" sz="2400" dirty="0"/>
              <a:t> </a:t>
            </a:r>
            <a:r>
              <a:rPr lang="en-US" sz="2400" dirty="0" err="1"/>
              <a:t>butuh</a:t>
            </a:r>
            <a:r>
              <a:rPr lang="en-US" sz="2400" dirty="0"/>
              <a:t> </a:t>
            </a:r>
            <a:r>
              <a:rPr lang="en-US" sz="2400" dirty="0" err="1"/>
              <a:t>untuk</a:t>
            </a:r>
            <a:r>
              <a:rPr lang="en-US" sz="2400" dirty="0"/>
              <a:t> </a:t>
            </a:r>
            <a:r>
              <a:rPr lang="en-US" sz="2400" dirty="0" err="1"/>
              <a:t>mengirimkan</a:t>
            </a:r>
            <a:r>
              <a:rPr lang="en-US" sz="2400" dirty="0"/>
              <a:t> data, </a:t>
            </a:r>
            <a:r>
              <a:rPr lang="en-US" sz="2400" dirty="0" err="1"/>
              <a:t>kita</a:t>
            </a:r>
            <a:r>
              <a:rPr lang="en-US" sz="2400" dirty="0"/>
              <a:t> </a:t>
            </a:r>
            <a:r>
              <a:rPr lang="en-US" sz="2400" dirty="0" err="1"/>
              <a:t>bisa</a:t>
            </a:r>
            <a:r>
              <a:rPr lang="en-US" sz="2400" dirty="0"/>
              <a:t> </a:t>
            </a:r>
            <a:r>
              <a:rPr lang="en-US" sz="2400" dirty="0" err="1"/>
              <a:t>memutus</a:t>
            </a:r>
            <a:r>
              <a:rPr lang="en-US" sz="2400" dirty="0"/>
              <a:t> </a:t>
            </a:r>
            <a:r>
              <a:rPr lang="en-US" sz="2400" dirty="0" err="1"/>
              <a:t>connectivitas</a:t>
            </a:r>
            <a:r>
              <a:rPr lang="en-US" sz="2400" dirty="0"/>
              <a:t> </a:t>
            </a:r>
            <a:r>
              <a:rPr lang="en-US" sz="2400" dirty="0" err="1"/>
              <a:t>jika</a:t>
            </a:r>
            <a:r>
              <a:rPr lang="en-US" sz="2400" dirty="0"/>
              <a:t> data </a:t>
            </a:r>
            <a:r>
              <a:rPr lang="en-US" sz="2400" dirty="0" err="1"/>
              <a:t>sudah</a:t>
            </a:r>
            <a:r>
              <a:rPr lang="en-US" sz="2400" dirty="0"/>
              <a:t> </a:t>
            </a:r>
            <a:r>
              <a:rPr lang="en-US" sz="2400" dirty="0" err="1"/>
              <a:t>dikirim</a:t>
            </a:r>
            <a:r>
              <a:rPr lang="en-US" sz="2400" dirty="0"/>
              <a:t>, </a:t>
            </a:r>
            <a:r>
              <a:rPr lang="en-US" sz="2400" dirty="0" err="1"/>
              <a:t>jadi</a:t>
            </a:r>
            <a:r>
              <a:rPr lang="en-US" sz="2400" dirty="0"/>
              <a:t> </a:t>
            </a:r>
            <a:r>
              <a:rPr lang="en-US" sz="2400" dirty="0" err="1"/>
              <a:t>pemakaiannya</a:t>
            </a:r>
            <a:r>
              <a:rPr lang="en-US" sz="2400" dirty="0"/>
              <a:t> </a:t>
            </a:r>
            <a:r>
              <a:rPr lang="en-US" sz="2400" dirty="0" err="1"/>
              <a:t>tidak</a:t>
            </a:r>
            <a:r>
              <a:rPr lang="en-US" sz="2400" dirty="0"/>
              <a:t> </a:t>
            </a:r>
            <a:r>
              <a:rPr lang="en-US" sz="2400" dirty="0" err="1"/>
              <a:t>terus-menerus</a:t>
            </a:r>
            <a:r>
              <a:rPr lang="en-US" sz="2400" dirty="0"/>
              <a:t>, </a:t>
            </a:r>
            <a:r>
              <a:rPr lang="en-US" sz="2400" dirty="0" err="1"/>
              <a:t>dan</a:t>
            </a:r>
            <a:r>
              <a:rPr lang="en-US" sz="2400" dirty="0"/>
              <a:t> </a:t>
            </a:r>
            <a:r>
              <a:rPr lang="en-US" sz="2400" dirty="0" err="1"/>
              <a:t>kita</a:t>
            </a:r>
            <a:r>
              <a:rPr lang="en-US" sz="2400" dirty="0"/>
              <a:t> </a:t>
            </a:r>
            <a:r>
              <a:rPr lang="en-US" sz="2400" dirty="0" err="1"/>
              <a:t>hanya</a:t>
            </a:r>
            <a:r>
              <a:rPr lang="en-US" sz="2400" dirty="0"/>
              <a:t> </a:t>
            </a:r>
            <a:r>
              <a:rPr lang="en-US" sz="2400" dirty="0" err="1"/>
              <a:t>membayar</a:t>
            </a:r>
            <a:r>
              <a:rPr lang="en-US" sz="2400" dirty="0"/>
              <a:t> </a:t>
            </a:r>
            <a:r>
              <a:rPr lang="en-US" sz="2400" dirty="0" err="1"/>
              <a:t>biaya</a:t>
            </a:r>
            <a:r>
              <a:rPr lang="en-US" sz="2400" dirty="0"/>
              <a:t> </a:t>
            </a:r>
            <a:r>
              <a:rPr lang="en-US" sz="2400" dirty="0" err="1"/>
              <a:t>koneksi</a:t>
            </a:r>
            <a:r>
              <a:rPr lang="en-US" sz="2400" dirty="0"/>
              <a:t> </a:t>
            </a:r>
            <a:r>
              <a:rPr lang="en-US" sz="2400" dirty="0" err="1"/>
              <a:t>sesuai</a:t>
            </a:r>
            <a:r>
              <a:rPr lang="en-US" sz="2400" dirty="0"/>
              <a:t> </a:t>
            </a:r>
            <a:r>
              <a:rPr lang="en-US" sz="2400" dirty="0" err="1"/>
              <a:t>dengan</a:t>
            </a:r>
            <a:r>
              <a:rPr lang="en-US" sz="2400" dirty="0"/>
              <a:t> </a:t>
            </a:r>
            <a:r>
              <a:rPr lang="en-US" sz="2400" dirty="0" err="1"/>
              <a:t>banyaknya</a:t>
            </a:r>
            <a:r>
              <a:rPr lang="en-US" sz="2400" dirty="0"/>
              <a:t> </a:t>
            </a:r>
            <a:r>
              <a:rPr lang="en-US" sz="2400" dirty="0" err="1"/>
              <a:t>pemakaian</a:t>
            </a:r>
            <a:r>
              <a:rPr lang="en-US" sz="2400" dirty="0"/>
              <a:t> </a:t>
            </a:r>
            <a:r>
              <a:rPr lang="en-US" sz="2400" dirty="0" err="1"/>
              <a:t>kita</a:t>
            </a:r>
            <a:r>
              <a:rPr lang="en-US" sz="2400" dirty="0"/>
              <a:t>, </a:t>
            </a:r>
            <a:r>
              <a:rPr lang="en-US" sz="2400" dirty="0" err="1"/>
              <a:t>mirip</a:t>
            </a:r>
            <a:r>
              <a:rPr lang="en-US" sz="2400" dirty="0"/>
              <a:t> </a:t>
            </a:r>
            <a:r>
              <a:rPr lang="en-US" sz="2400" dirty="0" err="1"/>
              <a:t>seperti</a:t>
            </a:r>
            <a:r>
              <a:rPr lang="en-US" sz="2400" dirty="0"/>
              <a:t> </a:t>
            </a:r>
            <a:r>
              <a:rPr lang="en-US" sz="2400" dirty="0" err="1"/>
              <a:t>pengunaan</a:t>
            </a:r>
            <a:r>
              <a:rPr lang="en-US" sz="2400" dirty="0"/>
              <a:t> </a:t>
            </a:r>
            <a:r>
              <a:rPr lang="en-US" sz="2400" dirty="0" err="1"/>
              <a:t>telepon</a:t>
            </a:r>
            <a:r>
              <a:rPr lang="en-US" sz="2400" dirty="0"/>
              <a:t>. </a:t>
            </a:r>
            <a:r>
              <a:rPr lang="en-US" sz="2400" dirty="0" err="1"/>
              <a:t>Teknologi</a:t>
            </a:r>
            <a:r>
              <a:rPr lang="en-US" sz="2400" dirty="0"/>
              <a:t> </a:t>
            </a:r>
            <a:r>
              <a:rPr lang="en-US" sz="2400" dirty="0" err="1"/>
              <a:t>ini</a:t>
            </a:r>
            <a:r>
              <a:rPr lang="en-US" sz="2400" dirty="0"/>
              <a:t> </a:t>
            </a:r>
            <a:r>
              <a:rPr lang="en-US" sz="2400" dirty="0" err="1"/>
              <a:t>terbaik</a:t>
            </a:r>
            <a:r>
              <a:rPr lang="en-US" sz="2400" dirty="0"/>
              <a:t> </a:t>
            </a:r>
            <a:r>
              <a:rPr lang="en-US" sz="2400" dirty="0" err="1"/>
              <a:t>digunakan</a:t>
            </a:r>
            <a:r>
              <a:rPr lang="en-US" sz="2400" dirty="0"/>
              <a:t> </a:t>
            </a:r>
            <a:r>
              <a:rPr lang="en-US" sz="2400" dirty="0" err="1"/>
              <a:t>ketika</a:t>
            </a:r>
            <a:r>
              <a:rPr lang="en-US" sz="2400" dirty="0"/>
              <a:t> </a:t>
            </a:r>
            <a:r>
              <a:rPr lang="en-US" sz="2400" dirty="0" err="1"/>
              <a:t>connectivitas</a:t>
            </a:r>
            <a:r>
              <a:rPr lang="en-US" sz="2400" dirty="0"/>
              <a:t> </a:t>
            </a:r>
            <a:r>
              <a:rPr lang="en-US" sz="2400" dirty="0" err="1"/>
              <a:t>kebutuhan</a:t>
            </a:r>
            <a:r>
              <a:rPr lang="en-US" sz="2400" dirty="0"/>
              <a:t> WAN </a:t>
            </a:r>
            <a:r>
              <a:rPr lang="en-US" sz="2400" dirty="0" err="1"/>
              <a:t>bersifat</a:t>
            </a:r>
            <a:r>
              <a:rPr lang="en-US" sz="2400" dirty="0"/>
              <a:t> </a:t>
            </a:r>
            <a:r>
              <a:rPr lang="en-US" sz="2400" dirty="0" err="1"/>
              <a:t>sporadis</a:t>
            </a:r>
            <a:r>
              <a:rPr lang="en-US" sz="2400" dirty="0"/>
              <a:t>. </a:t>
            </a:r>
            <a:r>
              <a:rPr lang="en-US" sz="2400" i="1" dirty="0"/>
              <a:t>Bandwidth on demand</a:t>
            </a:r>
            <a:r>
              <a:rPr lang="en-US" sz="2400" dirty="0"/>
              <a:t> </a:t>
            </a:r>
            <a:r>
              <a:rPr lang="en-US" sz="2400" dirty="0" err="1"/>
              <a:t>bisa</a:t>
            </a:r>
            <a:r>
              <a:rPr lang="en-US" sz="2400" dirty="0"/>
              <a:t> </a:t>
            </a:r>
            <a:r>
              <a:rPr lang="en-US" sz="2400" dirty="0" err="1"/>
              <a:t>digunakan</a:t>
            </a:r>
            <a:r>
              <a:rPr lang="en-US" sz="2400" dirty="0"/>
              <a:t> </a:t>
            </a:r>
            <a:r>
              <a:rPr lang="en-US" sz="2400" dirty="0" err="1"/>
              <a:t>secara</a:t>
            </a:r>
            <a:r>
              <a:rPr lang="en-US" sz="2400" dirty="0"/>
              <a:t> </a:t>
            </a:r>
            <a:r>
              <a:rPr lang="en-US" sz="2400" dirty="0" err="1"/>
              <a:t>efektif</a:t>
            </a:r>
            <a:r>
              <a:rPr lang="en-US" sz="2400" dirty="0"/>
              <a:t> </a:t>
            </a:r>
            <a:r>
              <a:rPr lang="en-US" sz="2400" dirty="0" err="1"/>
              <a:t>sebagai</a:t>
            </a:r>
            <a:r>
              <a:rPr lang="en-US" sz="2400" dirty="0"/>
              <a:t> </a:t>
            </a:r>
            <a:r>
              <a:rPr lang="en-US" sz="2400" i="1" dirty="0"/>
              <a:t>backup</a:t>
            </a:r>
            <a:r>
              <a:rPr lang="en-US" sz="2400" dirty="0"/>
              <a:t> </a:t>
            </a:r>
            <a:r>
              <a:rPr lang="en-US" sz="2400" dirty="0" err="1"/>
              <a:t>untuk</a:t>
            </a:r>
            <a:r>
              <a:rPr lang="en-US" sz="2400" dirty="0"/>
              <a:t> </a:t>
            </a:r>
            <a:r>
              <a:rPr lang="en-US" sz="2400" dirty="0" err="1"/>
              <a:t>menyediakan</a:t>
            </a:r>
            <a:r>
              <a:rPr lang="en-US" sz="2400" dirty="0"/>
              <a:t> </a:t>
            </a:r>
            <a:r>
              <a:rPr lang="en-US" sz="2400" i="1" dirty="0"/>
              <a:t>fault tolerance</a:t>
            </a:r>
            <a:r>
              <a:rPr lang="en-US" sz="2400" dirty="0"/>
              <a:t> </a:t>
            </a:r>
            <a:r>
              <a:rPr lang="en-US" sz="2400" dirty="0" err="1"/>
              <a:t>untuk</a:t>
            </a:r>
            <a:r>
              <a:rPr lang="en-US" sz="2400" dirty="0"/>
              <a:t> </a:t>
            </a:r>
            <a:r>
              <a:rPr lang="en-US" sz="2400" dirty="0" err="1"/>
              <a:t>suatu</a:t>
            </a:r>
            <a:r>
              <a:rPr lang="en-US" sz="2400" dirty="0"/>
              <a:t> WAN </a:t>
            </a:r>
            <a:r>
              <a:rPr lang="en-US" sz="2400" dirty="0" err="1"/>
              <a:t>dan</a:t>
            </a:r>
            <a:r>
              <a:rPr lang="en-US" sz="2400" dirty="0"/>
              <a:t> </a:t>
            </a:r>
            <a:r>
              <a:rPr lang="en-US" sz="2400" dirty="0" err="1"/>
              <a:t>hanya</a:t>
            </a:r>
            <a:r>
              <a:rPr lang="en-US" sz="2400" dirty="0"/>
              <a:t> </a:t>
            </a:r>
            <a:r>
              <a:rPr lang="en-US" sz="2400" dirty="0" err="1"/>
              <a:t>dipakai</a:t>
            </a:r>
            <a:r>
              <a:rPr lang="en-US" sz="2400" dirty="0"/>
              <a:t> </a:t>
            </a:r>
            <a:r>
              <a:rPr lang="en-US" sz="2400" dirty="0" err="1"/>
              <a:t>pada</a:t>
            </a:r>
            <a:r>
              <a:rPr lang="en-US" sz="2400" dirty="0"/>
              <a:t> </a:t>
            </a:r>
            <a:r>
              <a:rPr lang="en-US" sz="2400" dirty="0" err="1"/>
              <a:t>saat</a:t>
            </a:r>
            <a:r>
              <a:rPr lang="en-US" sz="2400" dirty="0"/>
              <a:t> </a:t>
            </a:r>
            <a:r>
              <a:rPr lang="en-US" sz="2400" dirty="0" err="1"/>
              <a:t>terjadi</a:t>
            </a:r>
            <a:r>
              <a:rPr lang="en-US" sz="2400" dirty="0"/>
              <a:t> </a:t>
            </a:r>
            <a:r>
              <a:rPr lang="en-US" sz="2400" dirty="0" err="1"/>
              <a:t>kegagalan</a:t>
            </a:r>
            <a:r>
              <a:rPr lang="en-US" sz="2400" dirty="0"/>
              <a:t> </a:t>
            </a:r>
            <a:r>
              <a:rPr lang="en-US" sz="2400" i="1" dirty="0"/>
              <a:t>link</a:t>
            </a:r>
            <a:r>
              <a:rPr lang="en-US" sz="2400" dirty="0"/>
              <a:t> </a:t>
            </a:r>
            <a:r>
              <a:rPr lang="en-US" sz="2400" dirty="0" err="1"/>
              <a:t>utama</a:t>
            </a:r>
            <a:r>
              <a:rPr lang="en-US" sz="2400" dirty="0"/>
              <a:t>, </a:t>
            </a:r>
            <a:r>
              <a:rPr lang="en-US" sz="2400" dirty="0" err="1"/>
              <a:t>sehingga</a:t>
            </a:r>
            <a:r>
              <a:rPr lang="en-US" sz="2400" dirty="0"/>
              <a:t> WAN </a:t>
            </a:r>
            <a:r>
              <a:rPr lang="en-US" sz="2400" dirty="0" err="1"/>
              <a:t>maka</a:t>
            </a:r>
            <a:r>
              <a:rPr lang="en-US" sz="2400" dirty="0"/>
              <a:t> </a:t>
            </a:r>
            <a:r>
              <a:rPr lang="en-US" sz="2400" dirty="0" err="1"/>
              <a:t>tetap</a:t>
            </a:r>
            <a:r>
              <a:rPr lang="en-US" sz="2400" dirty="0"/>
              <a:t> </a:t>
            </a:r>
            <a:r>
              <a:rPr lang="en-US" sz="2400" dirty="0" err="1"/>
              <a:t>bisa</a:t>
            </a:r>
            <a:r>
              <a:rPr lang="en-US" sz="2400" dirty="0"/>
              <a:t> </a:t>
            </a:r>
            <a:r>
              <a:rPr lang="en-US" sz="2400" dirty="0" err="1"/>
              <a:t>saling</a:t>
            </a:r>
            <a:r>
              <a:rPr lang="en-US" sz="2400" dirty="0"/>
              <a:t> </a:t>
            </a:r>
            <a:r>
              <a:rPr lang="en-US" sz="2400" dirty="0" err="1"/>
              <a:t>berhubungan</a:t>
            </a:r>
            <a:r>
              <a:rPr lang="en-US" sz="2400" dirty="0"/>
              <a:t> </a:t>
            </a:r>
            <a:r>
              <a:rPr lang="en-US" sz="2400" dirty="0" err="1"/>
              <a:t>dengan</a:t>
            </a:r>
            <a:r>
              <a:rPr lang="en-US" sz="2400" dirty="0"/>
              <a:t> </a:t>
            </a:r>
            <a:r>
              <a:rPr lang="en-US" sz="2400" dirty="0" err="1"/>
              <a:t>menggunakan</a:t>
            </a:r>
            <a:r>
              <a:rPr lang="en-US" sz="2400" dirty="0"/>
              <a:t> </a:t>
            </a:r>
            <a:r>
              <a:rPr lang="en-US" sz="2400" dirty="0" err="1"/>
              <a:t>teknologi</a:t>
            </a:r>
            <a:r>
              <a:rPr lang="en-US" sz="2400" dirty="0"/>
              <a:t> </a:t>
            </a:r>
            <a:r>
              <a:rPr lang="en-US" sz="2400" dirty="0" err="1"/>
              <a:t>ini</a:t>
            </a:r>
            <a:r>
              <a:rPr lang="en-US" sz="2400" dirty="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b="1"/>
              <a:t>Private Circuit</a:t>
            </a:r>
            <a:endParaRPr lang="en-US"/>
          </a:p>
        </p:txBody>
      </p:sp>
      <p:sp>
        <p:nvSpPr>
          <p:cNvPr id="40963" name="Rectangle 3"/>
          <p:cNvSpPr>
            <a:spLocks noGrp="1" noChangeArrowheads="1"/>
          </p:cNvSpPr>
          <p:nvPr>
            <p:ph type="body" idx="1"/>
          </p:nvPr>
        </p:nvSpPr>
        <p:spPr/>
        <p:txBody>
          <a:bodyPr/>
          <a:lstStyle/>
          <a:p>
            <a:r>
              <a:rPr lang="en-US"/>
              <a:t>Merupakan teknologi yang menawarkan </a:t>
            </a:r>
            <a:r>
              <a:rPr lang="en-US" i="1"/>
              <a:t>security</a:t>
            </a:r>
            <a:r>
              <a:rPr lang="en-US"/>
              <a:t> dan </a:t>
            </a:r>
            <a:r>
              <a:rPr lang="en-US" i="1"/>
              <a:t>Quality of Service</a:t>
            </a:r>
            <a:r>
              <a:rPr lang="en-US"/>
              <a:t> (QoS) yang lebih terutama terhadap aplikasi yang sensitif terhadap </a:t>
            </a:r>
            <a:r>
              <a:rPr lang="en-US" i="1"/>
              <a:t>delay</a:t>
            </a:r>
            <a:r>
              <a:rPr lang="en-US"/>
              <a:t> waktu. </a:t>
            </a:r>
            <a:r>
              <a:rPr lang="en-US" i="1"/>
              <a:t>Leased Lines, T1</a:t>
            </a:r>
            <a:r>
              <a:rPr lang="en-US"/>
              <a:t>, dan </a:t>
            </a:r>
            <a:r>
              <a:rPr lang="en-US" i="1"/>
              <a:t>T3</a:t>
            </a:r>
            <a:r>
              <a:rPr lang="en-US"/>
              <a:t> merupakan topologi </a:t>
            </a:r>
            <a:r>
              <a:rPr lang="en-US" i="1"/>
              <a:t>private circuit</a:t>
            </a:r>
            <a:r>
              <a:rPr lang="en-US"/>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b="1"/>
              <a:t>Shared Media</a:t>
            </a:r>
            <a:endParaRPr lang="en-US"/>
          </a:p>
        </p:txBody>
      </p:sp>
      <p:sp>
        <p:nvSpPr>
          <p:cNvPr id="41987" name="Rectangle 3"/>
          <p:cNvSpPr>
            <a:spLocks noGrp="1" noChangeArrowheads="1"/>
          </p:cNvSpPr>
          <p:nvPr>
            <p:ph type="body" idx="1"/>
          </p:nvPr>
        </p:nvSpPr>
        <p:spPr/>
        <p:txBody>
          <a:bodyPr/>
          <a:lstStyle/>
          <a:p>
            <a:pPr>
              <a:lnSpc>
                <a:spcPct val="90000"/>
              </a:lnSpc>
            </a:pPr>
            <a:r>
              <a:rPr lang="en-US"/>
              <a:t>Teknologi ini tidak menawarkan QoS yang tinggi tetapi biaya sewa lebih murah jika dibandingkan dengan teknologi lain seperti </a:t>
            </a:r>
            <a:r>
              <a:rPr lang="en-US" i="1"/>
              <a:t>Private Circuit</a:t>
            </a:r>
            <a:r>
              <a:rPr lang="en-US"/>
              <a:t>. </a:t>
            </a:r>
            <a:r>
              <a:rPr lang="en-US" i="1"/>
              <a:t>Frame relay</a:t>
            </a:r>
            <a:r>
              <a:rPr lang="en-US"/>
              <a:t> adalah suatu </a:t>
            </a:r>
            <a:r>
              <a:rPr lang="en-US" i="1"/>
              <a:t>shared-media</a:t>
            </a:r>
            <a:r>
              <a:rPr lang="en-US"/>
              <a:t> topologi dan  biayanya lebih murah dibanding topologi </a:t>
            </a:r>
            <a:r>
              <a:rPr lang="en-US" i="1"/>
              <a:t>private circuit</a:t>
            </a:r>
            <a:r>
              <a:rPr lang="en-US"/>
              <a:t>. Sebahagian besar perusahaan-perusahaan menjalankan WAN dengan menggunakan </a:t>
            </a:r>
            <a:r>
              <a:rPr lang="en-US" i="1"/>
              <a:t>frame relay</a:t>
            </a:r>
            <a:r>
              <a:rPr lang="en-US"/>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endParaRPr lang="en-US"/>
          </a:p>
        </p:txBody>
      </p:sp>
      <p:sp>
        <p:nvSpPr>
          <p:cNvPr id="43011" name="Rectangle 3"/>
          <p:cNvSpPr>
            <a:spLocks noGrp="1" noChangeArrowheads="1"/>
          </p:cNvSpPr>
          <p:nvPr>
            <p:ph type="body" idx="1"/>
          </p:nvPr>
        </p:nvSpPr>
        <p:spPr>
          <a:xfrm>
            <a:off x="457200" y="1785926"/>
            <a:ext cx="8229600" cy="4310074"/>
          </a:xfrm>
        </p:spPr>
        <p:txBody>
          <a:bodyPr/>
          <a:lstStyle/>
          <a:p>
            <a:r>
              <a:rPr lang="en-US" sz="2800" dirty="0" err="1"/>
              <a:t>Satu</a:t>
            </a:r>
            <a:r>
              <a:rPr lang="en-US" sz="2800" dirty="0"/>
              <a:t> </a:t>
            </a:r>
            <a:r>
              <a:rPr lang="en-US" sz="2800" dirty="0" err="1"/>
              <a:t>hal</a:t>
            </a:r>
            <a:r>
              <a:rPr lang="en-US" sz="2800" dirty="0"/>
              <a:t> yang </a:t>
            </a:r>
            <a:r>
              <a:rPr lang="en-US" sz="2800" dirty="0" err="1"/>
              <a:t>dapat</a:t>
            </a:r>
            <a:r>
              <a:rPr lang="en-US" sz="2800" dirty="0"/>
              <a:t> </a:t>
            </a:r>
            <a:r>
              <a:rPr lang="en-US" sz="2800" dirty="0" err="1"/>
              <a:t>membingungkan</a:t>
            </a:r>
            <a:r>
              <a:rPr lang="en-US" sz="2800" dirty="0"/>
              <a:t> </a:t>
            </a:r>
            <a:r>
              <a:rPr lang="en-US" sz="2800" dirty="0" err="1"/>
              <a:t>adalah</a:t>
            </a:r>
            <a:r>
              <a:rPr lang="en-US" sz="2800" dirty="0"/>
              <a:t> </a:t>
            </a:r>
            <a:r>
              <a:rPr lang="en-US" sz="2800" dirty="0" err="1"/>
              <a:t>bahwa</a:t>
            </a:r>
            <a:r>
              <a:rPr lang="en-US" sz="2800" dirty="0"/>
              <a:t> </a:t>
            </a:r>
            <a:r>
              <a:rPr lang="en-US" sz="2800" dirty="0" err="1"/>
              <a:t>sekalipun</a:t>
            </a:r>
            <a:r>
              <a:rPr lang="en-US" sz="2800" dirty="0"/>
              <a:t> </a:t>
            </a:r>
            <a:r>
              <a:rPr lang="en-US" sz="2800" dirty="0" err="1"/>
              <a:t>kita</a:t>
            </a:r>
            <a:r>
              <a:rPr lang="en-US" sz="2800" dirty="0"/>
              <a:t> </a:t>
            </a:r>
            <a:r>
              <a:rPr lang="en-US" sz="2800" dirty="0" err="1"/>
              <a:t>menggunakan</a:t>
            </a:r>
            <a:r>
              <a:rPr lang="en-US" sz="2800" dirty="0"/>
              <a:t> </a:t>
            </a:r>
            <a:r>
              <a:rPr lang="en-US" sz="2800" dirty="0" err="1"/>
              <a:t>solusi</a:t>
            </a:r>
            <a:r>
              <a:rPr lang="en-US" sz="2800" dirty="0"/>
              <a:t> shared-media, </a:t>
            </a:r>
            <a:r>
              <a:rPr lang="en-US" sz="2800" dirty="0" err="1"/>
              <a:t>kamu</a:t>
            </a:r>
            <a:r>
              <a:rPr lang="en-US" sz="2800" dirty="0"/>
              <a:t> </a:t>
            </a:r>
            <a:r>
              <a:rPr lang="en-US" sz="2800" dirty="0" err="1"/>
              <a:t>masih</a:t>
            </a:r>
            <a:r>
              <a:rPr lang="en-US" sz="2800" dirty="0"/>
              <a:t> </a:t>
            </a:r>
            <a:r>
              <a:rPr lang="en-US" sz="2800" dirty="0" err="1"/>
              <a:t>memerlukan</a:t>
            </a:r>
            <a:r>
              <a:rPr lang="en-US" sz="2800" dirty="0"/>
              <a:t> </a:t>
            </a:r>
            <a:r>
              <a:rPr lang="en-US" sz="2800" dirty="0" err="1"/>
              <a:t>suatu</a:t>
            </a:r>
            <a:r>
              <a:rPr lang="en-US" sz="2800" dirty="0"/>
              <a:t> </a:t>
            </a:r>
            <a:r>
              <a:rPr lang="en-US" sz="2800" i="1" dirty="0"/>
              <a:t>private circuit</a:t>
            </a:r>
            <a:r>
              <a:rPr lang="en-US" sz="2800" dirty="0"/>
              <a:t> </a:t>
            </a:r>
            <a:r>
              <a:rPr lang="en-US" sz="2800" dirty="0" err="1"/>
              <a:t>untuk</a:t>
            </a:r>
            <a:r>
              <a:rPr lang="en-US" sz="2800" dirty="0"/>
              <a:t> </a:t>
            </a:r>
            <a:r>
              <a:rPr lang="en-US" sz="2800" dirty="0" err="1"/>
              <a:t>berhubungan</a:t>
            </a:r>
            <a:r>
              <a:rPr lang="en-US" sz="2800" dirty="0"/>
              <a:t> </a:t>
            </a:r>
            <a:r>
              <a:rPr lang="en-US" sz="2800" dirty="0" err="1"/>
              <a:t>dengan</a:t>
            </a:r>
            <a:r>
              <a:rPr lang="en-US" sz="2800" dirty="0"/>
              <a:t> </a:t>
            </a:r>
            <a:r>
              <a:rPr lang="en-US" sz="2800" dirty="0" err="1"/>
              <a:t>suatu</a:t>
            </a:r>
            <a:r>
              <a:rPr lang="en-US" sz="2800" dirty="0"/>
              <a:t> CO. </a:t>
            </a:r>
            <a:r>
              <a:rPr lang="en-US" sz="2800" dirty="0" err="1"/>
              <a:t>Sebagai</a:t>
            </a:r>
            <a:r>
              <a:rPr lang="en-US" sz="2800" dirty="0"/>
              <a:t> </a:t>
            </a:r>
            <a:r>
              <a:rPr lang="en-US" sz="2800" dirty="0" err="1"/>
              <a:t>contoh</a:t>
            </a:r>
            <a:r>
              <a:rPr lang="en-US" sz="2800" dirty="0"/>
              <a:t>, </a:t>
            </a:r>
            <a:r>
              <a:rPr lang="en-US" sz="2800" dirty="0" err="1"/>
              <a:t>jika</a:t>
            </a:r>
            <a:r>
              <a:rPr lang="en-US" sz="2800" dirty="0"/>
              <a:t> WAN </a:t>
            </a:r>
            <a:r>
              <a:rPr lang="en-US" sz="2800" dirty="0" err="1"/>
              <a:t>kita</a:t>
            </a:r>
            <a:r>
              <a:rPr lang="en-US" sz="2800" dirty="0"/>
              <a:t> </a:t>
            </a:r>
            <a:r>
              <a:rPr lang="en-US" sz="2800" dirty="0" err="1"/>
              <a:t>menggunakan</a:t>
            </a:r>
            <a:r>
              <a:rPr lang="en-US" sz="2800" dirty="0"/>
              <a:t> Frame Relay, </a:t>
            </a:r>
            <a:r>
              <a:rPr lang="en-US" sz="2800" dirty="0" err="1"/>
              <a:t>tetapi</a:t>
            </a:r>
            <a:r>
              <a:rPr lang="en-US" sz="2800" dirty="0"/>
              <a:t> </a:t>
            </a:r>
            <a:r>
              <a:rPr lang="en-US" sz="2800" dirty="0" err="1"/>
              <a:t>kita</a:t>
            </a:r>
            <a:r>
              <a:rPr lang="en-US" sz="2800" dirty="0"/>
              <a:t> </a:t>
            </a:r>
            <a:r>
              <a:rPr lang="en-US" sz="2800" dirty="0" err="1"/>
              <a:t>akan</a:t>
            </a:r>
            <a:r>
              <a:rPr lang="en-US" sz="2800" dirty="0"/>
              <a:t> </a:t>
            </a:r>
            <a:r>
              <a:rPr lang="en-US" sz="2800" dirty="0" err="1"/>
              <a:t>tetap</a:t>
            </a:r>
            <a:r>
              <a:rPr lang="en-US" sz="2800" dirty="0"/>
              <a:t> </a:t>
            </a:r>
            <a:r>
              <a:rPr lang="en-US" sz="2800" dirty="0" err="1"/>
              <a:t>membutuhkan</a:t>
            </a:r>
            <a:r>
              <a:rPr lang="en-US" sz="2800" dirty="0"/>
              <a:t> </a:t>
            </a:r>
            <a:r>
              <a:rPr lang="en-US" sz="2800" dirty="0" err="1"/>
              <a:t>suatu</a:t>
            </a:r>
            <a:r>
              <a:rPr lang="en-US" sz="2800" dirty="0"/>
              <a:t> T1 </a:t>
            </a:r>
            <a:r>
              <a:rPr lang="en-US" sz="2800" dirty="0" err="1"/>
              <a:t>dan</a:t>
            </a:r>
            <a:r>
              <a:rPr lang="en-US" sz="2800" dirty="0"/>
              <a:t> DSL circuit </a:t>
            </a:r>
            <a:r>
              <a:rPr lang="en-US" sz="2800" dirty="0" err="1"/>
              <a:t>untuk</a:t>
            </a:r>
            <a:r>
              <a:rPr lang="en-US" sz="2800" dirty="0"/>
              <a:t> </a:t>
            </a:r>
            <a:r>
              <a:rPr lang="en-US" sz="2800" dirty="0" err="1"/>
              <a:t>menghubungkan</a:t>
            </a:r>
            <a:r>
              <a:rPr lang="en-US" sz="2800" dirty="0"/>
              <a:t> WAN </a:t>
            </a:r>
            <a:r>
              <a:rPr lang="en-US" sz="2800" dirty="0" err="1"/>
              <a:t>kita</a:t>
            </a:r>
            <a:r>
              <a:rPr lang="en-US" sz="2800" dirty="0"/>
              <a:t> </a:t>
            </a:r>
            <a:r>
              <a:rPr lang="en-US" sz="2800" dirty="0" err="1"/>
              <a:t>ke</a:t>
            </a:r>
            <a:r>
              <a:rPr lang="en-US" sz="2800" dirty="0"/>
              <a:t> </a:t>
            </a:r>
            <a:r>
              <a:rPr lang="en-US" sz="2800" i="1" dirty="0"/>
              <a:t>Frame Relay Cloud</a:t>
            </a:r>
            <a:r>
              <a:rPr lang="en-US" sz="2800" dirty="0"/>
              <a:t>. </a:t>
            </a:r>
            <a:r>
              <a:rPr lang="en-US" sz="2800" dirty="0" err="1"/>
              <a:t>Perbedaan</a:t>
            </a:r>
            <a:r>
              <a:rPr lang="en-US" sz="2800" dirty="0"/>
              <a:t> yang </a:t>
            </a:r>
            <a:r>
              <a:rPr lang="en-US" sz="2800" dirty="0" err="1"/>
              <a:t>riil</a:t>
            </a:r>
            <a:r>
              <a:rPr lang="en-US" sz="2800" dirty="0"/>
              <a:t> </a:t>
            </a:r>
            <a:r>
              <a:rPr lang="en-US" sz="2800" dirty="0" err="1"/>
              <a:t>antara</a:t>
            </a:r>
            <a:r>
              <a:rPr lang="en-US" sz="2800" dirty="0"/>
              <a:t> </a:t>
            </a:r>
            <a:r>
              <a:rPr lang="en-US" sz="2800" i="1" dirty="0"/>
              <a:t>private circuit</a:t>
            </a:r>
            <a:r>
              <a:rPr lang="en-US" sz="2800" dirty="0"/>
              <a:t> </a:t>
            </a:r>
            <a:r>
              <a:rPr lang="en-US" sz="2800" dirty="0" err="1"/>
              <a:t>dan</a:t>
            </a:r>
            <a:r>
              <a:rPr lang="en-US" sz="2800" dirty="0"/>
              <a:t> </a:t>
            </a:r>
            <a:r>
              <a:rPr lang="en-US" sz="2800" i="1" dirty="0"/>
              <a:t>shared media</a:t>
            </a:r>
            <a:r>
              <a:rPr lang="en-US" sz="2800" dirty="0"/>
              <a:t> </a:t>
            </a:r>
            <a:r>
              <a:rPr lang="en-US" sz="2800" dirty="0" err="1"/>
              <a:t>adalah</a:t>
            </a:r>
            <a:r>
              <a:rPr lang="en-US" sz="2800" dirty="0"/>
              <a:t> </a:t>
            </a:r>
            <a:r>
              <a:rPr lang="en-US" sz="2800" dirty="0" err="1"/>
              <a:t>metoda</a:t>
            </a:r>
            <a:r>
              <a:rPr lang="en-US" sz="2800" dirty="0"/>
              <a:t> </a:t>
            </a:r>
            <a:r>
              <a:rPr lang="en-US" sz="2800" dirty="0" err="1"/>
              <a:t>connectivitas</a:t>
            </a:r>
            <a:r>
              <a:rPr lang="en-US" sz="2800" dirty="0"/>
              <a:t> yang </a:t>
            </a:r>
            <a:r>
              <a:rPr lang="en-US" sz="2800" dirty="0" err="1"/>
              <a:t>digunakan</a:t>
            </a:r>
            <a:r>
              <a:rPr lang="en-US" sz="2800" dirty="0"/>
              <a:t> </a:t>
            </a:r>
            <a:r>
              <a:rPr lang="en-US" sz="2800" dirty="0" err="1"/>
              <a:t>pada</a:t>
            </a:r>
            <a:r>
              <a:rPr lang="en-US" sz="2800" dirty="0"/>
              <a:t> CO.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0" name="Rectangle 8"/>
          <p:cNvSpPr>
            <a:spLocks noGrp="1" noChangeArrowheads="1"/>
          </p:cNvSpPr>
          <p:nvPr>
            <p:ph type="title"/>
          </p:nvPr>
        </p:nvSpPr>
        <p:spPr/>
        <p:txBody>
          <a:bodyPr/>
          <a:lstStyle/>
          <a:p>
            <a:endParaRPr lang="en-US"/>
          </a:p>
        </p:txBody>
      </p:sp>
      <p:pic>
        <p:nvPicPr>
          <p:cNvPr id="44036" name="Picture 4" descr="circuit switching"/>
          <p:cNvPicPr>
            <a:picLocks noChangeAspect="1" noChangeArrowheads="1"/>
          </p:cNvPicPr>
          <p:nvPr>
            <p:ph sz="half" idx="1"/>
          </p:nvPr>
        </p:nvPicPr>
        <p:blipFill>
          <a:blip r:embed="rId2"/>
          <a:srcRect/>
          <a:stretch>
            <a:fillRect/>
          </a:stretch>
        </p:blipFill>
        <p:spPr>
          <a:xfrm>
            <a:off x="541338" y="2636838"/>
            <a:ext cx="3959225" cy="2597150"/>
          </a:xfrm>
          <a:noFill/>
          <a:ln/>
        </p:spPr>
      </p:pic>
      <p:pic>
        <p:nvPicPr>
          <p:cNvPr id="44039" name="Picture 7" descr="packet switching"/>
          <p:cNvPicPr>
            <a:picLocks noChangeAspect="1" noChangeArrowheads="1"/>
          </p:cNvPicPr>
          <p:nvPr>
            <p:ph sz="half" idx="2"/>
          </p:nvPr>
        </p:nvPicPr>
        <p:blipFill>
          <a:blip r:embed="rId3"/>
          <a:srcRect/>
          <a:stretch>
            <a:fillRect/>
          </a:stretch>
        </p:blipFill>
        <p:spPr>
          <a:xfrm>
            <a:off x="4859338" y="2622550"/>
            <a:ext cx="3600450" cy="2622550"/>
          </a:xfrm>
          <a:no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b="1"/>
              <a:t>DIAL-UP ANALOG</a:t>
            </a:r>
          </a:p>
        </p:txBody>
      </p:sp>
      <p:sp>
        <p:nvSpPr>
          <p:cNvPr id="45059" name="Rectangle 3"/>
          <p:cNvSpPr>
            <a:spLocks noGrp="1" noChangeArrowheads="1"/>
          </p:cNvSpPr>
          <p:nvPr>
            <p:ph type="body" idx="1"/>
          </p:nvPr>
        </p:nvSpPr>
        <p:spPr/>
        <p:txBody>
          <a:bodyPr/>
          <a:lstStyle/>
          <a:p>
            <a:r>
              <a:rPr lang="en-US"/>
              <a:t>Koneksi Dial-Up Analog</a:t>
            </a:r>
            <a:r>
              <a:rPr lang="en-US" b="1"/>
              <a:t> </a:t>
            </a:r>
            <a:r>
              <a:rPr lang="en-US"/>
              <a:t>menggunakan jalur Public Telephone Network (PTN) untuk membuat </a:t>
            </a:r>
            <a:r>
              <a:rPr lang="en-US" i="1"/>
              <a:t>end-to-end connection</a:t>
            </a:r>
            <a:r>
              <a:rPr lang="en-US"/>
              <a:t>. Kebanyakan komunikasi data ini menggunakan suatu modem (modulator/demodulator) untuk mendial nomor telepon yang ingin kita hubungi.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endParaRPr lang="en-US"/>
          </a:p>
        </p:txBody>
      </p:sp>
      <p:sp>
        <p:nvSpPr>
          <p:cNvPr id="46083" name="Rectangle 3"/>
          <p:cNvSpPr>
            <a:spLocks noGrp="1" noChangeArrowheads="1"/>
          </p:cNvSpPr>
          <p:nvPr>
            <p:ph type="body" idx="1"/>
          </p:nvPr>
        </p:nvSpPr>
        <p:spPr>
          <a:xfrm>
            <a:off x="457200" y="1785926"/>
            <a:ext cx="8229600" cy="4114800"/>
          </a:xfrm>
        </p:spPr>
        <p:txBody>
          <a:bodyPr/>
          <a:lstStyle/>
          <a:p>
            <a:r>
              <a:rPr lang="en-US" sz="2800" dirty="0"/>
              <a:t>Public Telephone Network </a:t>
            </a:r>
            <a:r>
              <a:rPr lang="en-US" sz="2800" dirty="0" err="1"/>
              <a:t>sesungguhnya</a:t>
            </a:r>
            <a:r>
              <a:rPr lang="en-US" sz="2800" dirty="0"/>
              <a:t> </a:t>
            </a:r>
            <a:r>
              <a:rPr lang="en-US" sz="2800" dirty="0" err="1"/>
              <a:t>dirancang</a:t>
            </a:r>
            <a:r>
              <a:rPr lang="en-US" sz="2800" dirty="0"/>
              <a:t> </a:t>
            </a:r>
            <a:r>
              <a:rPr lang="en-US" sz="2800" dirty="0" err="1"/>
              <a:t>untuk</a:t>
            </a:r>
            <a:r>
              <a:rPr lang="en-US" sz="2800" dirty="0"/>
              <a:t> </a:t>
            </a:r>
            <a:r>
              <a:rPr lang="en-US" sz="2800" dirty="0" err="1"/>
              <a:t>membawa</a:t>
            </a:r>
            <a:r>
              <a:rPr lang="en-US" sz="2800" dirty="0"/>
              <a:t> </a:t>
            </a:r>
            <a:r>
              <a:rPr lang="en-US" sz="2800" dirty="0" err="1"/>
              <a:t>suara</a:t>
            </a:r>
            <a:r>
              <a:rPr lang="en-US" sz="2800" dirty="0"/>
              <a:t>, </a:t>
            </a:r>
            <a:r>
              <a:rPr lang="en-US" sz="2800" dirty="0" err="1"/>
              <a:t>dimana</a:t>
            </a:r>
            <a:r>
              <a:rPr lang="en-US" sz="2800" dirty="0"/>
              <a:t> </a:t>
            </a:r>
            <a:r>
              <a:rPr lang="en-US" sz="2800" dirty="0" err="1"/>
              <a:t>tidak</a:t>
            </a:r>
            <a:r>
              <a:rPr lang="en-US" sz="2800" dirty="0"/>
              <a:t> </a:t>
            </a:r>
            <a:r>
              <a:rPr lang="en-US" sz="2800" dirty="0" err="1"/>
              <a:t>membutuhkan</a:t>
            </a:r>
            <a:r>
              <a:rPr lang="en-US" sz="2800" dirty="0"/>
              <a:t> bandwidth yang </a:t>
            </a:r>
            <a:r>
              <a:rPr lang="en-US" sz="2800" dirty="0" err="1"/>
              <a:t>besar</a:t>
            </a:r>
            <a:r>
              <a:rPr lang="en-US" sz="2800" dirty="0"/>
              <a:t>. </a:t>
            </a:r>
            <a:r>
              <a:rPr lang="en-US" sz="2800" dirty="0" err="1"/>
              <a:t>Inilah</a:t>
            </a:r>
            <a:r>
              <a:rPr lang="en-US" sz="2800" dirty="0"/>
              <a:t> </a:t>
            </a:r>
            <a:r>
              <a:rPr lang="en-US" sz="2800" dirty="0" err="1"/>
              <a:t>alasan</a:t>
            </a:r>
            <a:r>
              <a:rPr lang="en-US" sz="2800" dirty="0"/>
              <a:t> </a:t>
            </a:r>
            <a:r>
              <a:rPr lang="en-US" sz="2800" dirty="0" err="1"/>
              <a:t>mengapa</a:t>
            </a:r>
            <a:r>
              <a:rPr lang="en-US" sz="2800" dirty="0"/>
              <a:t> modem connection </a:t>
            </a:r>
            <a:r>
              <a:rPr lang="en-US" sz="2800" dirty="0" err="1"/>
              <a:t>berada</a:t>
            </a:r>
            <a:r>
              <a:rPr lang="en-US" sz="2800" dirty="0"/>
              <a:t> </a:t>
            </a:r>
            <a:r>
              <a:rPr lang="en-US" sz="2800" dirty="0" err="1"/>
              <a:t>dalam</a:t>
            </a:r>
            <a:r>
              <a:rPr lang="en-US" sz="2800" dirty="0"/>
              <a:t> range </a:t>
            </a:r>
            <a:r>
              <a:rPr lang="en-US" sz="2800" i="1" dirty="0"/>
              <a:t>Kilobit</a:t>
            </a:r>
            <a:r>
              <a:rPr lang="en-US" sz="2800" dirty="0"/>
              <a:t> </a:t>
            </a:r>
            <a:r>
              <a:rPr lang="en-US" sz="2800" dirty="0" err="1"/>
              <a:t>bukan</a:t>
            </a:r>
            <a:r>
              <a:rPr lang="en-US" sz="2800" dirty="0"/>
              <a:t> range </a:t>
            </a:r>
            <a:r>
              <a:rPr lang="en-US" sz="2800" i="1" dirty="0"/>
              <a:t>Megabit</a:t>
            </a:r>
            <a:r>
              <a:rPr lang="en-US" sz="2800" dirty="0"/>
              <a:t>. </a:t>
            </a:r>
            <a:r>
              <a:rPr lang="id-ID" sz="2800" dirty="0"/>
              <a:t>Karena lebih layanan suara lebih mudah dilakukan dengan menggunakan analog connection, sehingga jaringan telepon didesain untuk membawa sinyal analog bukan digital, Jalur analog ini dikenal sebagai </a:t>
            </a:r>
            <a:r>
              <a:rPr lang="id-ID" sz="2800" i="1" dirty="0"/>
              <a:t>Plain Old Telephone Service.</a:t>
            </a:r>
            <a:r>
              <a:rPr lang="en-US" sz="2800"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endParaRPr lang="en-US"/>
          </a:p>
        </p:txBody>
      </p:sp>
      <p:sp>
        <p:nvSpPr>
          <p:cNvPr id="17411" name="Rectangle 3"/>
          <p:cNvSpPr>
            <a:spLocks noGrp="1" noChangeArrowheads="1"/>
          </p:cNvSpPr>
          <p:nvPr>
            <p:ph type="body" idx="1"/>
          </p:nvPr>
        </p:nvSpPr>
        <p:spPr/>
        <p:txBody>
          <a:bodyPr/>
          <a:lstStyle/>
          <a:p>
            <a:r>
              <a:rPr lang="en-US"/>
              <a:t>Gambar dibawah memperlihatkan tipe dari connectivitas ini. Device yang berkomunikasi secara langsung pada WAN adalah dua Router. Router menyediakan connectivitas dari </a:t>
            </a:r>
            <a:r>
              <a:rPr lang="en-US" i="1"/>
              <a:t>single point</a:t>
            </a:r>
            <a:r>
              <a:rPr lang="en-US"/>
              <a:t> menuju sistem lain. Device lain yang dibutuhkan untuk menggunakan WAN harus berkomunikasi melalui kedua Router.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endParaRPr lang="en-US"/>
          </a:p>
        </p:txBody>
      </p:sp>
      <p:sp>
        <p:nvSpPr>
          <p:cNvPr id="55299" name="Rectangle 3"/>
          <p:cNvSpPr>
            <a:spLocks noGrp="1" noChangeArrowheads="1"/>
          </p:cNvSpPr>
          <p:nvPr>
            <p:ph type="body" idx="1"/>
          </p:nvPr>
        </p:nvSpPr>
        <p:spPr/>
        <p:txBody>
          <a:bodyPr/>
          <a:lstStyle/>
          <a:p>
            <a:pPr>
              <a:lnSpc>
                <a:spcPct val="80000"/>
              </a:lnSpc>
            </a:pPr>
            <a:r>
              <a:rPr lang="id-ID" sz="2800"/>
              <a:t>Modem merubah sinyal digital dari komputer menjadi sinyal analog. Sinyal analog ini kemudian dikirim melalui jalur dial-up menuju POP, dimana akan dikonversi lagi menjadi sinyal digital. Dari POP sinyal ini diubah lagi kedalam bentuk analog kemudian dikirim melalui POTS, setelah diterima oleh Modem sinyal ini kemudian diubah lagi ke dalam bentuk digital. Walaupun analog masih digunakan untuk menghubungkan tiap rumah, tetapi kebanyakan koneksi antara POP telah di-upgrade ke dalam bentuk digital</a:t>
            </a:r>
            <a:r>
              <a:rPr lang="en-US" sz="2800"/>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Rectangle 5"/>
          <p:cNvSpPr>
            <a:spLocks noGrp="1" noChangeArrowheads="1"/>
          </p:cNvSpPr>
          <p:nvPr>
            <p:ph type="title"/>
          </p:nvPr>
        </p:nvSpPr>
        <p:spPr/>
        <p:txBody>
          <a:bodyPr/>
          <a:lstStyle/>
          <a:p>
            <a:endParaRPr lang="en-US"/>
          </a:p>
        </p:txBody>
      </p:sp>
      <p:pic>
        <p:nvPicPr>
          <p:cNvPr id="56324" name="Picture 4" descr="dial-up"/>
          <p:cNvPicPr>
            <a:picLocks noChangeAspect="1" noChangeArrowheads="1"/>
          </p:cNvPicPr>
          <p:nvPr>
            <p:ph idx="1"/>
          </p:nvPr>
        </p:nvPicPr>
        <p:blipFill>
          <a:blip r:embed="rId2"/>
          <a:srcRect/>
          <a:stretch>
            <a:fillRect/>
          </a:stretch>
        </p:blipFill>
        <p:spPr>
          <a:xfrm>
            <a:off x="1331913" y="2060575"/>
            <a:ext cx="6338887" cy="3881438"/>
          </a:xfrm>
          <a:no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endParaRPr lang="en-US"/>
          </a:p>
        </p:txBody>
      </p:sp>
      <p:sp>
        <p:nvSpPr>
          <p:cNvPr id="57347" name="Rectangle 3"/>
          <p:cNvSpPr>
            <a:spLocks noGrp="1" noChangeArrowheads="1"/>
          </p:cNvSpPr>
          <p:nvPr>
            <p:ph type="body" idx="1"/>
          </p:nvPr>
        </p:nvSpPr>
        <p:spPr/>
        <p:txBody>
          <a:bodyPr/>
          <a:lstStyle/>
          <a:p>
            <a:r>
              <a:rPr lang="en-US" sz="2800"/>
              <a:t>Transmission rate analog sekitar 9600 bps. Tetapi modem sekarang mampu mencapai </a:t>
            </a:r>
            <a:r>
              <a:rPr lang="en-US" sz="2800" i="1"/>
              <a:t>throughput</a:t>
            </a:r>
            <a:r>
              <a:rPr lang="en-US" sz="2800"/>
              <a:t> sampai 28.8 Kbps dan bahkan 56 Kbps oleh dengan menggunakan </a:t>
            </a:r>
            <a:r>
              <a:rPr lang="en-US" sz="2800" i="1"/>
              <a:t>leveraging technology </a:t>
            </a:r>
            <a:r>
              <a:rPr lang="en-US" sz="2800"/>
              <a:t>seperti </a:t>
            </a:r>
            <a:r>
              <a:rPr lang="en-US" sz="2800" i="1"/>
              <a:t>Frequency shifting</a:t>
            </a:r>
            <a:r>
              <a:rPr lang="en-US" sz="2800"/>
              <a:t> dan </a:t>
            </a:r>
            <a:r>
              <a:rPr lang="en-US" sz="2800" i="1"/>
              <a:t>phase shifting</a:t>
            </a:r>
            <a:r>
              <a:rPr lang="en-US" sz="2800"/>
              <a:t>. Termasuk dengan </a:t>
            </a:r>
            <a:r>
              <a:rPr lang="en-US" sz="2800" i="1"/>
              <a:t>data</a:t>
            </a:r>
            <a:r>
              <a:rPr lang="en-US" sz="2800"/>
              <a:t> </a:t>
            </a:r>
            <a:r>
              <a:rPr lang="en-US" sz="2800" i="1"/>
              <a:t>Compression</a:t>
            </a:r>
            <a:r>
              <a:rPr lang="en-US" sz="2800"/>
              <a:t> </a:t>
            </a:r>
            <a:r>
              <a:rPr lang="en-US" sz="2800" i="1"/>
              <a:t>rate</a:t>
            </a:r>
            <a:r>
              <a:rPr lang="en-US" sz="2800"/>
              <a:t>, hingga mencapai 115 Kbps. 115 Kbps ini bukanlah transfer rate sebenarnya </a:t>
            </a:r>
            <a:r>
              <a:rPr lang="en-US" sz="2800" i="1"/>
              <a:t>effective rate through</a:t>
            </a:r>
            <a:r>
              <a:rPr lang="en-US" sz="2800"/>
              <a:t> dengan menggunakan </a:t>
            </a:r>
            <a:r>
              <a:rPr lang="en-US" sz="2800" i="1"/>
              <a:t>compression</a:t>
            </a:r>
            <a:r>
              <a:rPr lang="en-US" sz="2800"/>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endParaRPr lang="en-US"/>
          </a:p>
        </p:txBody>
      </p:sp>
      <p:sp>
        <p:nvSpPr>
          <p:cNvPr id="58371" name="Rectangle 3"/>
          <p:cNvSpPr>
            <a:spLocks noGrp="1" noChangeArrowheads="1"/>
          </p:cNvSpPr>
          <p:nvPr>
            <p:ph type="body" idx="1"/>
          </p:nvPr>
        </p:nvSpPr>
        <p:spPr/>
        <p:txBody>
          <a:bodyPr/>
          <a:lstStyle/>
          <a:p>
            <a:pPr>
              <a:lnSpc>
                <a:spcPct val="90000"/>
              </a:lnSpc>
            </a:pPr>
            <a:r>
              <a:rPr lang="en-US" sz="2800"/>
              <a:t>Sebagai contoh, suatu 33.6 K modem bisa mencapai </a:t>
            </a:r>
            <a:r>
              <a:rPr lang="en-US" sz="2800" i="1"/>
              <a:t>throughput rate</a:t>
            </a:r>
            <a:r>
              <a:rPr lang="en-US" sz="2800"/>
              <a:t> 115 Kbps melalui penggunaan </a:t>
            </a:r>
            <a:r>
              <a:rPr lang="en-US" sz="2800" i="1"/>
              <a:t>compression</a:t>
            </a:r>
            <a:r>
              <a:rPr lang="en-US" sz="2800"/>
              <a:t>, tetapi </a:t>
            </a:r>
            <a:r>
              <a:rPr lang="en-US" sz="2800" i="1"/>
              <a:t>raw transfer rate</a:t>
            </a:r>
            <a:r>
              <a:rPr lang="en-US" sz="2800"/>
              <a:t> tetap 33.6 Kbps.</a:t>
            </a:r>
          </a:p>
          <a:p>
            <a:pPr>
              <a:lnSpc>
                <a:spcPct val="90000"/>
              </a:lnSpc>
            </a:pPr>
            <a:r>
              <a:rPr lang="en-US" sz="2800"/>
              <a:t>CATATAN. </a:t>
            </a:r>
            <a:r>
              <a:rPr lang="en-US" sz="2800" b="1" i="1"/>
              <a:t>Frequency shifting</a:t>
            </a:r>
            <a:r>
              <a:rPr lang="en-US" sz="2800"/>
              <a:t> dan </a:t>
            </a:r>
            <a:r>
              <a:rPr lang="en-US" sz="2800" b="1" i="1"/>
              <a:t>phase shifting</a:t>
            </a:r>
            <a:r>
              <a:rPr lang="en-US" sz="2800"/>
              <a:t> menggunakan lebih dari satu gelombang pembawa untuk memancarkan suatu sinyal. </a:t>
            </a:r>
            <a:r>
              <a:rPr lang="en-US" sz="2800" i="1"/>
              <a:t>Compression</a:t>
            </a:r>
            <a:r>
              <a:rPr lang="en-US" sz="2800"/>
              <a:t> dengan cara membuang </a:t>
            </a:r>
            <a:r>
              <a:rPr lang="en-US" sz="2800" i="1"/>
              <a:t>redundant character</a:t>
            </a:r>
            <a:r>
              <a:rPr lang="en-US" sz="2800"/>
              <a:t> dari data sebelum ditransmisikan.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endParaRPr lang="en-US"/>
          </a:p>
        </p:txBody>
      </p:sp>
      <p:sp>
        <p:nvSpPr>
          <p:cNvPr id="59395" name="Rectangle 3"/>
          <p:cNvSpPr>
            <a:spLocks noGrp="1" noChangeArrowheads="1"/>
          </p:cNvSpPr>
          <p:nvPr>
            <p:ph type="body" idx="1"/>
          </p:nvPr>
        </p:nvSpPr>
        <p:spPr/>
        <p:txBody>
          <a:bodyPr/>
          <a:lstStyle/>
          <a:p>
            <a:r>
              <a:rPr lang="en-US"/>
              <a:t>Noise membatasi kecepatan sebuah modem, dimana noise dihasilkan pada saat translasi sinyal dari digital ke analog dan dari analog ke digital. Koneksi yang lebih cepat, lebih mudah terpengaruh oleh noise sehingga menjadi error yang diakibatkan oleh interferensi noise.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endParaRPr lang="en-US"/>
          </a:p>
        </p:txBody>
      </p:sp>
      <p:sp>
        <p:nvSpPr>
          <p:cNvPr id="60419" name="Rectangle 3"/>
          <p:cNvSpPr>
            <a:spLocks noGrp="1" noChangeArrowheads="1"/>
          </p:cNvSpPr>
          <p:nvPr>
            <p:ph type="body" idx="1"/>
          </p:nvPr>
        </p:nvSpPr>
        <p:spPr/>
        <p:txBody>
          <a:bodyPr/>
          <a:lstStyle/>
          <a:p>
            <a:r>
              <a:rPr lang="en-US" sz="2800" i="1"/>
              <a:t>Modem Manufacture</a:t>
            </a:r>
            <a:r>
              <a:rPr lang="en-US" sz="2800"/>
              <a:t> harus mengikuti suatu aturan bahwa mereka  harus membuat modem mentransfer data secepat mungkin, tetapi tidak terlalu cepat sehingga tidak mengakibatkan terjadinya noise yang menghasilkan error. 56 K modem mengatasi permasalahan noise dengan cara mengurangi translasi ini, sehingga mengurangi besarnya noise yang dihasilkan oleh circuit.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z="4000" b="1"/>
              <a:t>BAGAIMANA 56 K DITERIMA</a:t>
            </a:r>
          </a:p>
        </p:txBody>
      </p:sp>
      <p:sp>
        <p:nvSpPr>
          <p:cNvPr id="61443" name="Rectangle 3"/>
          <p:cNvSpPr>
            <a:spLocks noGrp="1" noChangeArrowheads="1"/>
          </p:cNvSpPr>
          <p:nvPr>
            <p:ph type="body" idx="1"/>
          </p:nvPr>
        </p:nvSpPr>
        <p:spPr/>
        <p:txBody>
          <a:bodyPr/>
          <a:lstStyle/>
          <a:p>
            <a:pPr>
              <a:lnSpc>
                <a:spcPct val="90000"/>
              </a:lnSpc>
            </a:pPr>
            <a:r>
              <a:rPr lang="id-ID" sz="2800"/>
              <a:t>56 K Modem mempunyai suatu prinsip bahwa mengkonversi sinyal digital ke analog menghasilkan lebih banyak noise daripada mentranslasi sinyal analog ke digital</a:t>
            </a:r>
            <a:r>
              <a:rPr lang="en-US" sz="2800"/>
              <a:t>. Supaya 56K modem untuk bekerja dengan baik, </a:t>
            </a:r>
            <a:r>
              <a:rPr lang="id-ID" sz="2800"/>
              <a:t>sinyal tidak dikonversi lagi dari digital ke analog setelah meninggalkanm modem, teorinya jika destination sistem mempunyai digital connection menuju local POP-nya, maka koversi dari digital ke analog tidak diperlukan lagi.</a:t>
            </a:r>
            <a:r>
              <a:rPr lang="en-US" sz="2800"/>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endParaRPr lang="en-US"/>
          </a:p>
        </p:txBody>
      </p:sp>
      <p:sp>
        <p:nvSpPr>
          <p:cNvPr id="63491" name="Rectangle 3"/>
          <p:cNvSpPr>
            <a:spLocks noGrp="1" noChangeArrowheads="1"/>
          </p:cNvSpPr>
          <p:nvPr>
            <p:ph type="body" idx="1"/>
          </p:nvPr>
        </p:nvSpPr>
        <p:spPr/>
        <p:txBody>
          <a:bodyPr/>
          <a:lstStyle/>
          <a:p>
            <a:pPr>
              <a:lnSpc>
                <a:spcPct val="90000"/>
              </a:lnSpc>
            </a:pPr>
            <a:r>
              <a:rPr lang="id-ID" sz="2400"/>
              <a:t>Contoh, asumsikan kita menggunakan 56 K modem untuk berhubungan dengan Internet Service Provider (ISP). Ketika sinyal meninggalkan modem, ia akan dikonversi dari digital ke analog, sinyal kemudian melewati POTS menuju POP, dimana akan dikonversi lagi menuju sinyal digital, sinyal digital ini kemudian melewati digital backbone menuju ISP’s POP, karena ISP mempunyai digital connection maka sinyal dari POP menuju ISP tidak perlu lagi mengalami konversi, Ini mengurangi proses konversi dari digital ke analog setelah sinyal meninggalkan modem</a:t>
            </a:r>
            <a:r>
              <a:rPr lang="en-US" sz="2400"/>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7" name="Rectangle 5"/>
          <p:cNvSpPr>
            <a:spLocks noGrp="1" noChangeArrowheads="1"/>
          </p:cNvSpPr>
          <p:nvPr>
            <p:ph type="title"/>
          </p:nvPr>
        </p:nvSpPr>
        <p:spPr/>
        <p:txBody>
          <a:bodyPr/>
          <a:lstStyle/>
          <a:p>
            <a:endParaRPr lang="en-US"/>
          </a:p>
        </p:txBody>
      </p:sp>
      <p:pic>
        <p:nvPicPr>
          <p:cNvPr id="64516" name="Picture 4" descr="modem-analog-digital"/>
          <p:cNvPicPr>
            <a:picLocks noChangeAspect="1" noChangeArrowheads="1"/>
          </p:cNvPicPr>
          <p:nvPr>
            <p:ph idx="1"/>
          </p:nvPr>
        </p:nvPicPr>
        <p:blipFill>
          <a:blip r:embed="rId2"/>
          <a:srcRect/>
          <a:stretch>
            <a:fillRect/>
          </a:stretch>
        </p:blipFill>
        <p:spPr>
          <a:xfrm>
            <a:off x="755650" y="1773238"/>
            <a:ext cx="7273925" cy="4103687"/>
          </a:xfrm>
          <a:noFill/>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4000" b="1"/>
              <a:t>KELEMAHAN </a:t>
            </a:r>
            <a:r>
              <a:rPr lang="en-US" sz="4000"/>
              <a:t>D</a:t>
            </a:r>
            <a:r>
              <a:rPr lang="en-US" sz="4000" b="1"/>
              <a:t>IAL-UP ANALOG</a:t>
            </a:r>
          </a:p>
        </p:txBody>
      </p:sp>
      <p:sp>
        <p:nvSpPr>
          <p:cNvPr id="65539" name="Rectangle 3"/>
          <p:cNvSpPr>
            <a:spLocks noGrp="1" noChangeArrowheads="1"/>
          </p:cNvSpPr>
          <p:nvPr>
            <p:ph type="body" idx="1"/>
          </p:nvPr>
        </p:nvSpPr>
        <p:spPr/>
        <p:txBody>
          <a:bodyPr/>
          <a:lstStyle/>
          <a:p>
            <a:r>
              <a:rPr lang="en-US" sz="2800"/>
              <a:t>Pertama, pada saat kita menghubungkan dua site dengan masing-masing menggunakan modem kita tidak bisa mengharapkan </a:t>
            </a:r>
            <a:r>
              <a:rPr lang="id-ID" sz="2800"/>
              <a:t>kecepatan 56 K connection. Karena masing-masing akan berhubungan dengan menggunakan POTS dan melakukan konversi dari digital dan analog untuk menuju ke POP (konversi dari digital ke analog menghasilkan lebih banyak noise).</a:t>
            </a:r>
            <a:r>
              <a:rPr lang="en-US" sz="280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Grp="1" noChangeArrowheads="1"/>
          </p:cNvSpPr>
          <p:nvPr>
            <p:ph type="title"/>
          </p:nvPr>
        </p:nvSpPr>
        <p:spPr/>
        <p:txBody>
          <a:bodyPr/>
          <a:lstStyle/>
          <a:p>
            <a:r>
              <a:rPr lang="en-US" sz="4000"/>
              <a:t>Hanya dua Router yang berkomunikasi secara langsung pada WAN.</a:t>
            </a:r>
          </a:p>
        </p:txBody>
      </p:sp>
      <p:grpSp>
        <p:nvGrpSpPr>
          <p:cNvPr id="15" name="Group 14"/>
          <p:cNvGrpSpPr/>
          <p:nvPr/>
        </p:nvGrpSpPr>
        <p:grpSpPr>
          <a:xfrm>
            <a:off x="2195513" y="2253456"/>
            <a:ext cx="4454525" cy="3413919"/>
            <a:chOff x="2195513" y="2253456"/>
            <a:chExt cx="4454525" cy="3413919"/>
          </a:xfrm>
        </p:grpSpPr>
        <p:pic>
          <p:nvPicPr>
            <p:cNvPr id="18436" name="Picture 4" descr="Multiple LAN"/>
            <p:cNvPicPr>
              <a:picLocks noChangeAspect="1" noChangeArrowheads="1"/>
            </p:cNvPicPr>
            <p:nvPr>
              <p:ph idx="1"/>
            </p:nvPr>
          </p:nvPicPr>
          <p:blipFill>
            <a:blip r:embed="rId2"/>
            <a:srcRect/>
            <a:stretch>
              <a:fillRect/>
            </a:stretch>
          </p:blipFill>
          <p:spPr>
            <a:xfrm>
              <a:off x="1835150" y="2060575"/>
              <a:ext cx="5518150" cy="3989388"/>
            </a:xfrm>
            <a:noFill/>
            <a:ln/>
          </p:spPr>
        </p:pic>
        <p:sp>
          <p:nvSpPr>
            <p:cNvPr id="18439" name="Oval 7"/>
            <p:cNvSpPr>
              <a:spLocks noChangeArrowheads="1"/>
            </p:cNvSpPr>
            <p:nvPr/>
          </p:nvSpPr>
          <p:spPr bwMode="auto">
            <a:xfrm rot="1589223">
              <a:off x="2627313" y="3716338"/>
              <a:ext cx="1911350" cy="793750"/>
            </a:xfrm>
            <a:prstGeom prst="ellipse">
              <a:avLst/>
            </a:prstGeom>
            <a:noFill/>
            <a:ln w="12700">
              <a:solidFill>
                <a:srgbClr val="FF0000"/>
              </a:solidFill>
              <a:prstDash val="sysDot"/>
              <a:round/>
              <a:headEnd/>
              <a:tailEnd/>
            </a:ln>
            <a:effectLst/>
          </p:spPr>
          <p:txBody>
            <a:bodyPr wrap="none" anchor="ctr"/>
            <a:lstStyle/>
            <a:p>
              <a:endParaRPr lang="en-SG"/>
            </a:p>
          </p:txBody>
        </p:sp>
        <p:sp>
          <p:nvSpPr>
            <p:cNvPr id="18442" name="Oval 10"/>
            <p:cNvSpPr>
              <a:spLocks noChangeArrowheads="1"/>
            </p:cNvSpPr>
            <p:nvPr/>
          </p:nvSpPr>
          <p:spPr bwMode="auto">
            <a:xfrm rot="20012391">
              <a:off x="4868863" y="3508375"/>
              <a:ext cx="1781175" cy="793750"/>
            </a:xfrm>
            <a:prstGeom prst="ellipse">
              <a:avLst/>
            </a:prstGeom>
            <a:noFill/>
            <a:ln w="12700">
              <a:solidFill>
                <a:srgbClr val="FF0000"/>
              </a:solidFill>
              <a:prstDash val="sysDot"/>
              <a:round/>
              <a:headEnd/>
              <a:tailEnd/>
            </a:ln>
            <a:effectLst/>
          </p:spPr>
          <p:txBody>
            <a:bodyPr wrap="none" anchor="ctr"/>
            <a:lstStyle/>
            <a:p>
              <a:endParaRPr lang="en-SG"/>
            </a:p>
          </p:txBody>
        </p:sp>
        <p:sp>
          <p:nvSpPr>
            <p:cNvPr id="18443" name="Oval 11"/>
            <p:cNvSpPr>
              <a:spLocks noChangeArrowheads="1"/>
            </p:cNvSpPr>
            <p:nvPr/>
          </p:nvSpPr>
          <p:spPr bwMode="auto">
            <a:xfrm rot="866429">
              <a:off x="4838700" y="4508500"/>
              <a:ext cx="1716088" cy="793750"/>
            </a:xfrm>
            <a:prstGeom prst="ellipse">
              <a:avLst/>
            </a:prstGeom>
            <a:noFill/>
            <a:ln w="12700">
              <a:solidFill>
                <a:srgbClr val="FF0000"/>
              </a:solidFill>
              <a:prstDash val="sysDot"/>
              <a:round/>
              <a:headEnd/>
              <a:tailEnd/>
            </a:ln>
            <a:effectLst/>
          </p:spPr>
          <p:txBody>
            <a:bodyPr wrap="none" anchor="ctr"/>
            <a:lstStyle/>
            <a:p>
              <a:endParaRPr lang="en-SG"/>
            </a:p>
          </p:txBody>
        </p:sp>
        <p:sp>
          <p:nvSpPr>
            <p:cNvPr id="18444" name="Text Box 12"/>
            <p:cNvSpPr txBox="1">
              <a:spLocks noChangeArrowheads="1"/>
            </p:cNvSpPr>
            <p:nvPr/>
          </p:nvSpPr>
          <p:spPr bwMode="auto">
            <a:xfrm>
              <a:off x="2195513" y="4797425"/>
              <a:ext cx="2016125" cy="366713"/>
            </a:xfrm>
            <a:prstGeom prst="rect">
              <a:avLst/>
            </a:prstGeom>
            <a:noFill/>
            <a:ln w="9525">
              <a:noFill/>
              <a:miter lim="800000"/>
              <a:headEnd/>
              <a:tailEnd/>
            </a:ln>
            <a:effectLst/>
          </p:spPr>
          <p:txBody>
            <a:bodyPr>
              <a:spAutoFit/>
            </a:bodyPr>
            <a:lstStyle/>
            <a:p>
              <a:pPr algn="ctr">
                <a:spcBef>
                  <a:spcPct val="50000"/>
                </a:spcBef>
              </a:pPr>
              <a:r>
                <a:rPr lang="id-ID">
                  <a:solidFill>
                    <a:srgbClr val="0000FF"/>
                  </a:solidFill>
                </a:rPr>
                <a:t>Point to point</a:t>
              </a:r>
              <a:endParaRPr lang="en-US">
                <a:solidFill>
                  <a:srgbClr val="0000FF"/>
                </a:solidFill>
              </a:endParaRPr>
            </a:p>
          </p:txBody>
        </p:sp>
        <p:sp>
          <p:nvSpPr>
            <p:cNvPr id="18445" name="Text Box 13"/>
            <p:cNvSpPr txBox="1">
              <a:spLocks noChangeArrowheads="1"/>
            </p:cNvSpPr>
            <p:nvPr/>
          </p:nvSpPr>
          <p:spPr bwMode="auto">
            <a:xfrm>
              <a:off x="4500563" y="2924175"/>
              <a:ext cx="2016125" cy="366713"/>
            </a:xfrm>
            <a:prstGeom prst="rect">
              <a:avLst/>
            </a:prstGeom>
            <a:noFill/>
            <a:ln w="9525">
              <a:noFill/>
              <a:miter lim="800000"/>
              <a:headEnd/>
              <a:tailEnd/>
            </a:ln>
            <a:effectLst/>
          </p:spPr>
          <p:txBody>
            <a:bodyPr>
              <a:spAutoFit/>
            </a:bodyPr>
            <a:lstStyle/>
            <a:p>
              <a:pPr algn="ctr">
                <a:spcBef>
                  <a:spcPct val="50000"/>
                </a:spcBef>
              </a:pPr>
              <a:r>
                <a:rPr lang="id-ID" dirty="0">
                  <a:solidFill>
                    <a:srgbClr val="0000FF"/>
                  </a:solidFill>
                </a:rPr>
                <a:t>Point to point</a:t>
              </a:r>
              <a:endParaRPr lang="en-US" dirty="0">
                <a:solidFill>
                  <a:srgbClr val="0000FF"/>
                </a:solidFill>
              </a:endParaRPr>
            </a:p>
          </p:txBody>
        </p:sp>
        <p:sp>
          <p:nvSpPr>
            <p:cNvPr id="18446" name="Text Box 14"/>
            <p:cNvSpPr txBox="1">
              <a:spLocks noChangeArrowheads="1"/>
            </p:cNvSpPr>
            <p:nvPr/>
          </p:nvSpPr>
          <p:spPr bwMode="auto">
            <a:xfrm>
              <a:off x="4067175" y="5300663"/>
              <a:ext cx="2016125" cy="366712"/>
            </a:xfrm>
            <a:prstGeom prst="rect">
              <a:avLst/>
            </a:prstGeom>
            <a:noFill/>
            <a:ln w="9525">
              <a:noFill/>
              <a:miter lim="800000"/>
              <a:headEnd/>
              <a:tailEnd/>
            </a:ln>
            <a:effectLst/>
          </p:spPr>
          <p:txBody>
            <a:bodyPr>
              <a:spAutoFit/>
            </a:bodyPr>
            <a:lstStyle/>
            <a:p>
              <a:pPr algn="ctr">
                <a:spcBef>
                  <a:spcPct val="50000"/>
                </a:spcBef>
              </a:pPr>
              <a:r>
                <a:rPr lang="id-ID">
                  <a:solidFill>
                    <a:srgbClr val="0000FF"/>
                  </a:solidFill>
                </a:rPr>
                <a:t>Point to point</a:t>
              </a:r>
              <a:endParaRPr lang="en-US">
                <a:solidFill>
                  <a:srgbClr val="0000FF"/>
                </a:solidFill>
              </a:endParaRPr>
            </a:p>
          </p:txBody>
        </p:sp>
        <p:sp>
          <p:nvSpPr>
            <p:cNvPr id="18447" name="Line 15"/>
            <p:cNvSpPr>
              <a:spLocks noChangeShapeType="1"/>
            </p:cNvSpPr>
            <p:nvPr/>
          </p:nvSpPr>
          <p:spPr bwMode="auto">
            <a:xfrm flipV="1">
              <a:off x="3059113" y="4437063"/>
              <a:ext cx="217487" cy="360362"/>
            </a:xfrm>
            <a:prstGeom prst="line">
              <a:avLst/>
            </a:prstGeom>
            <a:noFill/>
            <a:ln w="9525">
              <a:solidFill>
                <a:srgbClr val="0000FF"/>
              </a:solidFill>
              <a:round/>
              <a:headEnd/>
              <a:tailEnd type="triangle" w="med" len="med"/>
            </a:ln>
            <a:effectLst/>
          </p:spPr>
          <p:txBody>
            <a:bodyPr/>
            <a:lstStyle/>
            <a:p>
              <a:endParaRPr lang="en-SG"/>
            </a:p>
          </p:txBody>
        </p:sp>
        <p:sp>
          <p:nvSpPr>
            <p:cNvPr id="18448" name="Line 16"/>
            <p:cNvSpPr>
              <a:spLocks noChangeShapeType="1"/>
            </p:cNvSpPr>
            <p:nvPr/>
          </p:nvSpPr>
          <p:spPr bwMode="auto">
            <a:xfrm>
              <a:off x="5364163" y="3284538"/>
              <a:ext cx="144462" cy="288925"/>
            </a:xfrm>
            <a:prstGeom prst="line">
              <a:avLst/>
            </a:prstGeom>
            <a:noFill/>
            <a:ln w="9525">
              <a:solidFill>
                <a:srgbClr val="0000FF"/>
              </a:solidFill>
              <a:round/>
              <a:headEnd/>
              <a:tailEnd type="triangle" w="med" len="med"/>
            </a:ln>
            <a:effectLst/>
          </p:spPr>
          <p:txBody>
            <a:bodyPr/>
            <a:lstStyle/>
            <a:p>
              <a:endParaRPr lang="en-SG"/>
            </a:p>
          </p:txBody>
        </p:sp>
        <p:sp>
          <p:nvSpPr>
            <p:cNvPr id="18453" name="Line 21"/>
            <p:cNvSpPr>
              <a:spLocks noChangeShapeType="1"/>
            </p:cNvSpPr>
            <p:nvPr/>
          </p:nvSpPr>
          <p:spPr bwMode="auto">
            <a:xfrm flipV="1">
              <a:off x="5076825" y="5229225"/>
              <a:ext cx="287338" cy="144463"/>
            </a:xfrm>
            <a:prstGeom prst="line">
              <a:avLst/>
            </a:prstGeom>
            <a:noFill/>
            <a:ln w="9525">
              <a:solidFill>
                <a:srgbClr val="0000FF"/>
              </a:solidFill>
              <a:round/>
              <a:headEnd/>
              <a:tailEnd type="triangle" w="med" len="med"/>
            </a:ln>
            <a:effectLst/>
          </p:spPr>
          <p:txBody>
            <a:bodyPr/>
            <a:lstStyle/>
            <a:p>
              <a:endParaRPr lang="en-SG"/>
            </a:p>
          </p:txBody>
        </p: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endParaRPr lang="en-US"/>
          </a:p>
        </p:txBody>
      </p:sp>
      <p:sp>
        <p:nvSpPr>
          <p:cNvPr id="66563" name="Rectangle 3"/>
          <p:cNvSpPr>
            <a:spLocks noGrp="1" noChangeArrowheads="1"/>
          </p:cNvSpPr>
          <p:nvPr>
            <p:ph type="body" idx="1"/>
          </p:nvPr>
        </p:nvSpPr>
        <p:spPr/>
        <p:txBody>
          <a:bodyPr/>
          <a:lstStyle/>
          <a:p>
            <a:r>
              <a:rPr lang="en-US" dirty="0"/>
              <a:t>CATATAN. </a:t>
            </a:r>
            <a:endParaRPr lang="en-US" dirty="0" smtClean="0"/>
          </a:p>
          <a:p>
            <a:pPr>
              <a:buNone/>
            </a:pPr>
            <a:r>
              <a:rPr lang="en-US" dirty="0"/>
              <a:t>	</a:t>
            </a:r>
            <a:r>
              <a:rPr lang="en-US" dirty="0" err="1" smtClean="0"/>
              <a:t>Ketika</a:t>
            </a:r>
            <a:r>
              <a:rPr lang="en-US" dirty="0" smtClean="0"/>
              <a:t> </a:t>
            </a:r>
            <a:r>
              <a:rPr lang="en-US" dirty="0" err="1"/>
              <a:t>dua</a:t>
            </a:r>
            <a:r>
              <a:rPr lang="en-US" dirty="0"/>
              <a:t> 56K modem </a:t>
            </a:r>
            <a:r>
              <a:rPr lang="en-US" dirty="0" err="1"/>
              <a:t>terhubung</a:t>
            </a:r>
            <a:r>
              <a:rPr lang="en-US" dirty="0"/>
              <a:t> </a:t>
            </a:r>
            <a:r>
              <a:rPr lang="en-US" dirty="0" err="1"/>
              <a:t>melalui</a:t>
            </a:r>
            <a:r>
              <a:rPr lang="en-US" dirty="0"/>
              <a:t> POTS, </a:t>
            </a:r>
            <a:r>
              <a:rPr lang="en-US" dirty="0" err="1"/>
              <a:t>kecepatan</a:t>
            </a:r>
            <a:r>
              <a:rPr lang="en-US" dirty="0"/>
              <a:t> </a:t>
            </a:r>
            <a:r>
              <a:rPr lang="en-US" dirty="0" err="1"/>
              <a:t>koneksi</a:t>
            </a:r>
            <a:r>
              <a:rPr lang="en-US" dirty="0"/>
              <a:t> </a:t>
            </a:r>
            <a:r>
              <a:rPr lang="en-US" dirty="0" err="1"/>
              <a:t>akan</a:t>
            </a:r>
            <a:r>
              <a:rPr lang="en-US" dirty="0"/>
              <a:t> </a:t>
            </a:r>
            <a:r>
              <a:rPr lang="en-US" dirty="0" err="1"/>
              <a:t>dibagi</a:t>
            </a:r>
            <a:r>
              <a:rPr lang="en-US" dirty="0"/>
              <a:t> </a:t>
            </a:r>
            <a:r>
              <a:rPr lang="en-US" dirty="0" err="1"/>
              <a:t>kepada</a:t>
            </a:r>
            <a:r>
              <a:rPr lang="en-US" dirty="0"/>
              <a:t> level </a:t>
            </a:r>
            <a:r>
              <a:rPr lang="en-US" dirty="0" err="1"/>
              <a:t>tertinggi</a:t>
            </a:r>
            <a:r>
              <a:rPr lang="en-US" dirty="0"/>
              <a:t> modem </a:t>
            </a:r>
            <a:r>
              <a:rPr lang="en-US" dirty="0" err="1"/>
              <a:t>bisa</a:t>
            </a:r>
            <a:r>
              <a:rPr lang="en-US" dirty="0"/>
              <a:t> </a:t>
            </a:r>
            <a:r>
              <a:rPr lang="en-US" dirty="0" err="1"/>
              <a:t>bernegosisasi</a:t>
            </a:r>
            <a:r>
              <a:rPr lang="en-US" dirty="0"/>
              <a:t>, </a:t>
            </a:r>
            <a:r>
              <a:rPr lang="en-US" dirty="0" err="1"/>
              <a:t>pada</a:t>
            </a:r>
            <a:r>
              <a:rPr lang="en-US" dirty="0"/>
              <a:t> </a:t>
            </a:r>
            <a:r>
              <a:rPr lang="en-US" dirty="0" err="1"/>
              <a:t>umumnya</a:t>
            </a:r>
            <a:r>
              <a:rPr lang="en-US" dirty="0"/>
              <a:t> </a:t>
            </a:r>
            <a:r>
              <a:rPr lang="en-US" dirty="0" err="1"/>
              <a:t>antara</a:t>
            </a:r>
            <a:r>
              <a:rPr lang="en-US" dirty="0"/>
              <a:t> 22 K </a:t>
            </a:r>
            <a:r>
              <a:rPr lang="en-US" dirty="0" err="1"/>
              <a:t>dan</a:t>
            </a:r>
            <a:r>
              <a:rPr lang="en-US" dirty="0"/>
              <a:t> 33.6K.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endParaRPr lang="en-US"/>
          </a:p>
        </p:txBody>
      </p:sp>
      <p:sp>
        <p:nvSpPr>
          <p:cNvPr id="67587" name="Rectangle 3"/>
          <p:cNvSpPr>
            <a:spLocks noGrp="1" noChangeArrowheads="1"/>
          </p:cNvSpPr>
          <p:nvPr>
            <p:ph type="body" idx="1"/>
          </p:nvPr>
        </p:nvSpPr>
        <p:spPr/>
        <p:txBody>
          <a:bodyPr/>
          <a:lstStyle/>
          <a:p>
            <a:pPr>
              <a:lnSpc>
                <a:spcPct val="90000"/>
              </a:lnSpc>
            </a:pPr>
            <a:r>
              <a:rPr lang="id-ID" sz="2800"/>
              <a:t>Permasalahan kedua kecepatan dial-up connection sering diasumsikan mendekati kondisi sempurna dari telepon, tetapi itu merupakan sesuatu yang jarang terjadi. Meskipun </a:t>
            </a:r>
            <a:r>
              <a:rPr lang="id-ID" sz="2800" i="1"/>
              <a:t>receiving station</a:t>
            </a:r>
            <a:r>
              <a:rPr lang="id-ID" sz="2800"/>
              <a:t> menggunakan </a:t>
            </a:r>
            <a:r>
              <a:rPr lang="id-ID" sz="2800" i="1"/>
              <a:t>digital connection</a:t>
            </a:r>
            <a:r>
              <a:rPr lang="id-ID" sz="2800"/>
              <a:t>, 56 K modem berhubungan antara 45 K dan 53 K. Juga, kecepatan connection ini hanya tersedia pada </a:t>
            </a:r>
            <a:r>
              <a:rPr lang="id-ID" sz="2800" i="1"/>
              <a:t>downstream traffic</a:t>
            </a:r>
            <a:r>
              <a:rPr lang="id-ID" sz="2800"/>
              <a:t> (dari ISP ke modem kita). </a:t>
            </a:r>
            <a:r>
              <a:rPr lang="id-ID" sz="2800" i="1"/>
              <a:t>Upstream</a:t>
            </a:r>
            <a:r>
              <a:rPr lang="id-ID" sz="2800"/>
              <a:t> biasanya dibatasi pada kecepatan 33.6 K</a:t>
            </a:r>
            <a:r>
              <a:rPr lang="en-US" sz="2800"/>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endParaRPr lang="en-US"/>
          </a:p>
        </p:txBody>
      </p:sp>
      <p:sp>
        <p:nvSpPr>
          <p:cNvPr id="69635" name="Rectangle 3"/>
          <p:cNvSpPr>
            <a:spLocks noGrp="1" noChangeArrowheads="1"/>
          </p:cNvSpPr>
          <p:nvPr>
            <p:ph type="body" idx="1"/>
          </p:nvPr>
        </p:nvSpPr>
        <p:spPr/>
        <p:txBody>
          <a:bodyPr/>
          <a:lstStyle/>
          <a:p>
            <a:r>
              <a:rPr lang="id-ID"/>
              <a:t>Di dalam lingkungan bisnis, dial up analog sangat baik untuk load balancing, anda bisa juga menggunakannya sebagai </a:t>
            </a:r>
            <a:r>
              <a:rPr lang="id-ID" i="1"/>
              <a:t>backup connection</a:t>
            </a:r>
            <a:r>
              <a:rPr lang="id-ID"/>
              <a:t> untuk beberapa topologi WAN lain.</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endParaRPr lang="en-US"/>
          </a:p>
        </p:txBody>
      </p:sp>
      <p:sp>
        <p:nvSpPr>
          <p:cNvPr id="70659" name="Rectangle 3"/>
          <p:cNvSpPr>
            <a:spLocks noGrp="1" noChangeArrowheads="1"/>
          </p:cNvSpPr>
          <p:nvPr>
            <p:ph type="body" idx="1"/>
          </p:nvPr>
        </p:nvSpPr>
        <p:spPr/>
        <p:txBody>
          <a:bodyPr/>
          <a:lstStyle/>
          <a:p>
            <a:pPr>
              <a:lnSpc>
                <a:spcPct val="90000"/>
              </a:lnSpc>
            </a:pPr>
            <a:r>
              <a:rPr lang="id-ID" sz="2400" dirty="0"/>
              <a:t>Cisco Router mempunyai kemampuan memindahkan koneksinya ke </a:t>
            </a:r>
            <a:r>
              <a:rPr lang="id-ID" sz="2400" i="1" dirty="0"/>
              <a:t>secondary connection</a:t>
            </a:r>
            <a:r>
              <a:rPr lang="id-ID" sz="2400" dirty="0"/>
              <a:t> jika </a:t>
            </a:r>
            <a:r>
              <a:rPr lang="id-ID" sz="2400" i="1" dirty="0"/>
              <a:t>primary connection</a:t>
            </a:r>
            <a:r>
              <a:rPr lang="id-ID" sz="2400" dirty="0"/>
              <a:t> </a:t>
            </a:r>
            <a:r>
              <a:rPr lang="en-US" sz="2400" dirty="0" smtClean="0"/>
              <a:t> </a:t>
            </a:r>
            <a:r>
              <a:rPr lang="id-ID" sz="2400" dirty="0" smtClean="0"/>
              <a:t>mengalami </a:t>
            </a:r>
            <a:r>
              <a:rPr lang="id-ID" sz="2400" dirty="0"/>
              <a:t>kegagalan, sebagai contoh, router di suatu perusahaan bisa dikonfigurasi untuk menggunakan </a:t>
            </a:r>
            <a:r>
              <a:rPr lang="id-ID" sz="2400" i="1" dirty="0"/>
              <a:t>frame relay circuit</a:t>
            </a:r>
            <a:r>
              <a:rPr lang="id-ID" sz="2400" dirty="0"/>
              <a:t> untuk berhubungan dengan </a:t>
            </a:r>
            <a:r>
              <a:rPr lang="id-ID" sz="2400" i="1" dirty="0"/>
              <a:t>remote site</a:t>
            </a:r>
            <a:r>
              <a:rPr lang="id-ID" sz="2400" dirty="0"/>
              <a:t> tetapi router tersebut bisa juga dikonfigurasi untuk menggunakan dial up, sehingga pada saat </a:t>
            </a:r>
            <a:r>
              <a:rPr lang="id-ID" sz="2400" i="1" dirty="0"/>
              <a:t>frame relay</a:t>
            </a:r>
            <a:r>
              <a:rPr lang="id-ID" sz="2400" dirty="0"/>
              <a:t> mengalami kegagalan maka </a:t>
            </a:r>
            <a:r>
              <a:rPr lang="id-ID" sz="2400" i="1" dirty="0"/>
              <a:t>dial up</a:t>
            </a:r>
            <a:r>
              <a:rPr lang="id-ID" sz="2400" dirty="0"/>
              <a:t> bisa menjadi alternatif untuk membangun koneksi tersebut</a:t>
            </a:r>
            <a:endParaRPr lang="en-US" sz="2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a:lnSpc>
                <a:spcPct val="90000"/>
              </a:lnSpc>
            </a:pPr>
            <a:r>
              <a:rPr lang="en-US" dirty="0" smtClean="0"/>
              <a:t>APLIKASI SESUAI</a:t>
            </a:r>
            <a:endParaRPr lang="en-US" dirty="0"/>
          </a:p>
        </p:txBody>
      </p:sp>
      <p:sp>
        <p:nvSpPr>
          <p:cNvPr id="71683" name="Rectangle 3"/>
          <p:cNvSpPr>
            <a:spLocks noGrp="1" noChangeArrowheads="1"/>
          </p:cNvSpPr>
          <p:nvPr>
            <p:ph type="body" idx="1"/>
          </p:nvPr>
        </p:nvSpPr>
        <p:spPr/>
        <p:txBody>
          <a:bodyPr/>
          <a:lstStyle/>
          <a:p>
            <a:pPr>
              <a:lnSpc>
                <a:spcPct val="90000"/>
              </a:lnSpc>
              <a:buNone/>
            </a:pPr>
            <a:r>
              <a:rPr lang="en-US" dirty="0" err="1" smtClean="0"/>
              <a:t>Aplikasi</a:t>
            </a:r>
            <a:r>
              <a:rPr lang="en-US" dirty="0" smtClean="0"/>
              <a:t> </a:t>
            </a:r>
            <a:r>
              <a:rPr lang="en-US" dirty="0"/>
              <a:t>yang </a:t>
            </a:r>
            <a:r>
              <a:rPr lang="en-US" dirty="0" err="1"/>
              <a:t>sesuai</a:t>
            </a:r>
            <a:r>
              <a:rPr lang="en-US" dirty="0"/>
              <a:t> </a:t>
            </a:r>
            <a:r>
              <a:rPr lang="en-US" dirty="0" err="1"/>
              <a:t>untuk</a:t>
            </a:r>
            <a:r>
              <a:rPr lang="en-US" dirty="0"/>
              <a:t> dial-up analog:</a:t>
            </a:r>
          </a:p>
          <a:p>
            <a:pPr>
              <a:lnSpc>
                <a:spcPct val="90000"/>
              </a:lnSpc>
            </a:pPr>
            <a:r>
              <a:rPr lang="en-US" dirty="0"/>
              <a:t>Home </a:t>
            </a:r>
            <a:r>
              <a:rPr lang="en-US" dirty="0" err="1"/>
              <a:t>akses</a:t>
            </a:r>
            <a:r>
              <a:rPr lang="en-US" dirty="0"/>
              <a:t> </a:t>
            </a:r>
            <a:r>
              <a:rPr lang="en-US" dirty="0" err="1"/>
              <a:t>ke</a:t>
            </a:r>
            <a:r>
              <a:rPr lang="en-US" dirty="0"/>
              <a:t> Internet</a:t>
            </a:r>
          </a:p>
          <a:p>
            <a:pPr>
              <a:lnSpc>
                <a:spcPct val="90000"/>
              </a:lnSpc>
            </a:pPr>
            <a:r>
              <a:rPr lang="en-US" dirty="0"/>
              <a:t>Home </a:t>
            </a:r>
            <a:r>
              <a:rPr lang="en-US" dirty="0" err="1"/>
              <a:t>akses</a:t>
            </a:r>
            <a:r>
              <a:rPr lang="en-US" dirty="0"/>
              <a:t> </a:t>
            </a:r>
            <a:r>
              <a:rPr lang="en-US" dirty="0" err="1"/>
              <a:t>ke</a:t>
            </a:r>
            <a:r>
              <a:rPr lang="en-US" dirty="0"/>
              <a:t> Corporate Network</a:t>
            </a:r>
          </a:p>
          <a:p>
            <a:pPr>
              <a:lnSpc>
                <a:spcPct val="90000"/>
              </a:lnSpc>
            </a:pPr>
            <a:r>
              <a:rPr lang="en-US" dirty="0"/>
              <a:t>Remote Management </a:t>
            </a:r>
            <a:r>
              <a:rPr lang="en-US" dirty="0" err="1"/>
              <a:t>dari</a:t>
            </a:r>
            <a:r>
              <a:rPr lang="en-US" dirty="0"/>
              <a:t> Network Hardware</a:t>
            </a:r>
          </a:p>
          <a:p>
            <a:pPr>
              <a:lnSpc>
                <a:spcPct val="90000"/>
              </a:lnSpc>
            </a:pPr>
            <a:r>
              <a:rPr lang="en-US" dirty="0"/>
              <a:t>Backup connectivity </a:t>
            </a:r>
            <a:r>
              <a:rPr lang="en-US" dirty="0" err="1"/>
              <a:t>terhadap</a:t>
            </a:r>
            <a:r>
              <a:rPr lang="en-US" dirty="0"/>
              <a:t> </a:t>
            </a:r>
            <a:r>
              <a:rPr lang="en-US" dirty="0" err="1"/>
              <a:t>layanan</a:t>
            </a:r>
            <a:r>
              <a:rPr lang="en-US" dirty="0"/>
              <a:t> WAN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112713"/>
            <a:ext cx="8229600" cy="1371600"/>
          </a:xfrm>
        </p:spPr>
        <p:txBody>
          <a:bodyPr/>
          <a:lstStyle/>
          <a:p>
            <a:r>
              <a:rPr lang="en-US" b="1"/>
              <a:t>ISDN</a:t>
            </a:r>
          </a:p>
        </p:txBody>
      </p:sp>
      <p:sp>
        <p:nvSpPr>
          <p:cNvPr id="73731" name="Rectangle 3"/>
          <p:cNvSpPr>
            <a:spLocks noGrp="1" noChangeArrowheads="1"/>
          </p:cNvSpPr>
          <p:nvPr>
            <p:ph type="body" sz="half" idx="1"/>
          </p:nvPr>
        </p:nvSpPr>
        <p:spPr>
          <a:xfrm>
            <a:off x="528638" y="1268413"/>
            <a:ext cx="7859712" cy="1152525"/>
          </a:xfrm>
        </p:spPr>
        <p:txBody>
          <a:bodyPr/>
          <a:lstStyle/>
          <a:p>
            <a:pPr>
              <a:lnSpc>
                <a:spcPct val="90000"/>
              </a:lnSpc>
            </a:pPr>
            <a:r>
              <a:rPr lang="en-US" sz="2400"/>
              <a:t>Integrated Service Digital Network (ISDN) adalah suatu layanan digital yang menggunakan Public Telephone Network (PTN) . </a:t>
            </a:r>
          </a:p>
        </p:txBody>
      </p:sp>
      <p:pic>
        <p:nvPicPr>
          <p:cNvPr id="73732" name="Picture 4" descr="Digicom ISDN"/>
          <p:cNvPicPr>
            <a:picLocks noChangeAspect="1" noChangeArrowheads="1"/>
          </p:cNvPicPr>
          <p:nvPr>
            <p:ph sz="half" idx="2"/>
          </p:nvPr>
        </p:nvPicPr>
        <p:blipFill>
          <a:blip r:embed="rId2"/>
          <a:srcRect/>
          <a:stretch>
            <a:fillRect/>
          </a:stretch>
        </p:blipFill>
        <p:spPr>
          <a:xfrm>
            <a:off x="1979613" y="2565400"/>
            <a:ext cx="4968875" cy="4014788"/>
          </a:xfrm>
          <a:noFill/>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endParaRPr lang="en-US"/>
          </a:p>
        </p:txBody>
      </p:sp>
      <p:sp>
        <p:nvSpPr>
          <p:cNvPr id="74755" name="Rectangle 3"/>
          <p:cNvSpPr>
            <a:spLocks noGrp="1" noChangeArrowheads="1"/>
          </p:cNvSpPr>
          <p:nvPr>
            <p:ph type="body" idx="1"/>
          </p:nvPr>
        </p:nvSpPr>
        <p:spPr/>
        <p:txBody>
          <a:bodyPr/>
          <a:lstStyle/>
          <a:p>
            <a:pPr>
              <a:buNone/>
            </a:pPr>
            <a:r>
              <a:rPr lang="en-US" dirty="0" err="1"/>
              <a:t>Ada</a:t>
            </a:r>
            <a:r>
              <a:rPr lang="en-US" dirty="0"/>
              <a:t> </a:t>
            </a:r>
            <a:r>
              <a:rPr lang="en-US" dirty="0" err="1"/>
              <a:t>dua</a:t>
            </a:r>
            <a:r>
              <a:rPr lang="en-US" dirty="0"/>
              <a:t> </a:t>
            </a:r>
            <a:r>
              <a:rPr lang="en-US" dirty="0" err="1"/>
              <a:t>tingkatan</a:t>
            </a:r>
            <a:r>
              <a:rPr lang="en-US" dirty="0"/>
              <a:t> </a:t>
            </a:r>
            <a:r>
              <a:rPr lang="en-US" dirty="0" err="1"/>
              <a:t>layanan</a:t>
            </a:r>
            <a:r>
              <a:rPr lang="en-US" dirty="0"/>
              <a:t> yang </a:t>
            </a:r>
            <a:r>
              <a:rPr lang="en-US" dirty="0" err="1"/>
              <a:t>tersedia</a:t>
            </a:r>
            <a:r>
              <a:rPr lang="en-US" dirty="0"/>
              <a:t>:</a:t>
            </a:r>
          </a:p>
          <a:p>
            <a:r>
              <a:rPr lang="en-US" dirty="0"/>
              <a:t>Basic Rate Interface (BRI)</a:t>
            </a:r>
          </a:p>
          <a:p>
            <a:r>
              <a:rPr lang="en-US" dirty="0"/>
              <a:t>Primary Rate Interface (PRI)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endParaRPr lang="en-US"/>
          </a:p>
        </p:txBody>
      </p:sp>
      <p:sp>
        <p:nvSpPr>
          <p:cNvPr id="75779" name="Rectangle 3"/>
          <p:cNvSpPr>
            <a:spLocks noGrp="1" noChangeArrowheads="1"/>
          </p:cNvSpPr>
          <p:nvPr>
            <p:ph type="body" idx="1"/>
          </p:nvPr>
        </p:nvSpPr>
        <p:spPr/>
        <p:txBody>
          <a:bodyPr/>
          <a:lstStyle/>
          <a:p>
            <a:pPr>
              <a:lnSpc>
                <a:spcPct val="80000"/>
              </a:lnSpc>
            </a:pPr>
            <a:r>
              <a:rPr lang="en-US" sz="2800" i="1"/>
              <a:t>Basic Rate ISDN</a:t>
            </a:r>
            <a:r>
              <a:rPr lang="en-US" sz="2800"/>
              <a:t> mempunyai dua 64 Kb channel, yang sebut B channel (</a:t>
            </a:r>
            <a:r>
              <a:rPr lang="en-US" sz="2800" i="1"/>
              <a:t>bearer</a:t>
            </a:r>
            <a:r>
              <a:rPr lang="en-US" sz="2800"/>
              <a:t> channel), dan satu 16 Kb channel, yang disebut D channel (</a:t>
            </a:r>
            <a:r>
              <a:rPr lang="en-US" sz="2800" i="1"/>
              <a:t>delta channel</a:t>
            </a:r>
            <a:r>
              <a:rPr lang="en-US" sz="2800"/>
              <a:t>) atau </a:t>
            </a:r>
            <a:r>
              <a:rPr lang="en-US" sz="2800" b="1" i="1"/>
              <a:t>2B+1D</a:t>
            </a:r>
            <a:r>
              <a:rPr lang="en-US" sz="2800"/>
              <a:t>. Dua B channel digunakan untuk mengirimkan data. D channel fungsinya adalah sebagai pengendali atas channel-channel tersebut.</a:t>
            </a:r>
            <a:endParaRPr lang="id-ID" sz="2800"/>
          </a:p>
          <a:p>
            <a:pPr>
              <a:lnSpc>
                <a:spcPct val="80000"/>
              </a:lnSpc>
            </a:pPr>
            <a:r>
              <a:rPr lang="en-US" sz="2800" i="1"/>
              <a:t>Primary Rate ISDN</a:t>
            </a:r>
            <a:r>
              <a:rPr lang="en-US" sz="2800"/>
              <a:t> mempunyai 23 B channel dan satu 64 Kbps D channel (23B+1D) dan mempunyai efektif throughput satu </a:t>
            </a:r>
            <a:r>
              <a:rPr lang="en-US" sz="2800" i="1"/>
              <a:t>T1 connection</a:t>
            </a:r>
            <a:r>
              <a:rPr lang="en-US" sz="2800"/>
              <a:t> (1.544 Mb).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b="1"/>
              <a:t>UNDERSTANDING ISDN</a:t>
            </a:r>
          </a:p>
        </p:txBody>
      </p:sp>
      <p:sp>
        <p:nvSpPr>
          <p:cNvPr id="76803" name="Rectangle 3"/>
          <p:cNvSpPr>
            <a:spLocks noGrp="1" noChangeArrowheads="1"/>
          </p:cNvSpPr>
          <p:nvPr>
            <p:ph type="body" idx="1"/>
          </p:nvPr>
        </p:nvSpPr>
        <p:spPr/>
        <p:txBody>
          <a:bodyPr/>
          <a:lstStyle/>
          <a:p>
            <a:pPr>
              <a:lnSpc>
                <a:spcPct val="90000"/>
              </a:lnSpc>
            </a:pPr>
            <a:r>
              <a:rPr lang="id-ID"/>
              <a:t>ISDN line menggunakan nomor telepon yang terpisah tiap channel, seperti </a:t>
            </a:r>
            <a:r>
              <a:rPr lang="id-ID" i="1"/>
              <a:t>analog dial-up connection</a:t>
            </a:r>
            <a:r>
              <a:rPr lang="id-ID"/>
              <a:t> yang mempunyai nomor telepon sendiri masing-masing tiap line, sebagai contoh, sebuah BRI connection akan mempunyai dua nomor telepon yang terpisah, masing-masing B channel mempunyai nomor telepon sendiri.</a:t>
            </a:r>
            <a:r>
              <a:rPr lang="en-US"/>
              <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endParaRPr lang="en-US"/>
          </a:p>
        </p:txBody>
      </p:sp>
      <p:sp>
        <p:nvSpPr>
          <p:cNvPr id="78851" name="Rectangle 3"/>
          <p:cNvSpPr>
            <a:spLocks noGrp="1" noChangeArrowheads="1"/>
          </p:cNvSpPr>
          <p:nvPr>
            <p:ph type="body" idx="1"/>
          </p:nvPr>
        </p:nvSpPr>
        <p:spPr/>
        <p:txBody>
          <a:bodyPr/>
          <a:lstStyle/>
          <a:p>
            <a:r>
              <a:rPr lang="id-ID"/>
              <a:t>Karena dua channel terpisah, maka ISDN bisa melakukan </a:t>
            </a:r>
            <a:r>
              <a:rPr lang="id-ID" i="1"/>
              <a:t>load-balance</a:t>
            </a:r>
            <a:r>
              <a:rPr lang="id-ID"/>
              <a:t> sebuah </a:t>
            </a:r>
            <a:r>
              <a:rPr lang="id-ID" i="1"/>
              <a:t>connection</a:t>
            </a:r>
            <a:r>
              <a:rPr lang="id-ID"/>
              <a:t> dengan menggunakan </a:t>
            </a:r>
            <a:r>
              <a:rPr lang="id-ID" i="1"/>
              <a:t>second line</a:t>
            </a:r>
            <a:r>
              <a:rPr lang="id-ID"/>
              <a:t> jika dibutuhkan atau tetap membiarkannya terbuka untuk komunikasi lain.</a:t>
            </a:r>
            <a:r>
              <a:rPr lang="en-US"/>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en-US"/>
          </a:p>
        </p:txBody>
      </p:sp>
      <p:sp>
        <p:nvSpPr>
          <p:cNvPr id="19459" name="Rectangle 3"/>
          <p:cNvSpPr>
            <a:spLocks noGrp="1" noChangeArrowheads="1"/>
          </p:cNvSpPr>
          <p:nvPr>
            <p:ph type="body" idx="1"/>
          </p:nvPr>
        </p:nvSpPr>
        <p:spPr/>
        <p:txBody>
          <a:bodyPr/>
          <a:lstStyle/>
          <a:p>
            <a:r>
              <a:rPr lang="id-ID"/>
              <a:t>Didalam WAN banyak terdapat banyak terdapat istilah-istilah yang harus kita pahami antara lain:</a:t>
            </a:r>
            <a:endParaRPr lang="id-ID" b="1"/>
          </a:p>
          <a:p>
            <a:r>
              <a:rPr lang="id-ID" b="1"/>
              <a:t>Central Office (CO)</a:t>
            </a:r>
            <a:r>
              <a:rPr lang="id-ID"/>
              <a:t> adalah </a:t>
            </a:r>
            <a:r>
              <a:rPr lang="en-US"/>
              <a:t>fasilitas </a:t>
            </a:r>
            <a:r>
              <a:rPr lang="en-US" i="1"/>
              <a:t>Local Exchange Carriers</a:t>
            </a:r>
            <a:r>
              <a:rPr lang="en-US"/>
              <a:t>/perusahaan yang menyediakan jasa WAN </a:t>
            </a:r>
            <a:r>
              <a:rPr lang="id-ID"/>
              <a:t>yang terdekat dengan si pelanggan</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endParaRPr lang="en-US"/>
          </a:p>
        </p:txBody>
      </p:sp>
      <p:sp>
        <p:nvSpPr>
          <p:cNvPr id="79875" name="Rectangle 3"/>
          <p:cNvSpPr>
            <a:spLocks noGrp="1" noChangeArrowheads="1"/>
          </p:cNvSpPr>
          <p:nvPr>
            <p:ph type="body" idx="1"/>
          </p:nvPr>
        </p:nvSpPr>
        <p:spPr/>
        <p:txBody>
          <a:bodyPr/>
          <a:lstStyle/>
          <a:p>
            <a:pPr>
              <a:lnSpc>
                <a:spcPct val="90000"/>
              </a:lnSpc>
            </a:pPr>
            <a:r>
              <a:rPr lang="id-ID" sz="2400"/>
              <a:t>Sebagai contoh, katakanlah kita menggunakan </a:t>
            </a:r>
            <a:r>
              <a:rPr lang="id-ID" sz="2400" i="1"/>
              <a:t>ISDN connection</a:t>
            </a:r>
            <a:r>
              <a:rPr lang="id-ID" sz="2400"/>
              <a:t> untk menjelajahi internet. Kita menjelajahi dari satu halaman web ke halaman web lain. Pada saat itu hanya satu </a:t>
            </a:r>
            <a:r>
              <a:rPr lang="id-ID" sz="2400" i="1"/>
              <a:t>B channel</a:t>
            </a:r>
            <a:r>
              <a:rPr lang="id-ID" sz="2400"/>
              <a:t> yang aktif, dengan efektif troughput 64 Kb, kemudian kita mendownload suatu file dengan ukuran 450 MB, </a:t>
            </a:r>
            <a:r>
              <a:rPr lang="id-ID" sz="2400" i="1"/>
              <a:t>B channel</a:t>
            </a:r>
            <a:r>
              <a:rPr lang="id-ID" sz="2400"/>
              <a:t> kedua akan aktif, sehingga meningkatkan </a:t>
            </a:r>
            <a:r>
              <a:rPr lang="id-ID" sz="2400" i="1"/>
              <a:t>transfer rate</a:t>
            </a:r>
            <a:r>
              <a:rPr lang="id-ID" sz="2400"/>
              <a:t> sampai 128 Kb, ini secara efektif akan memotong lamanya waktu download mendekati separuh, ketika file tersebut selesai di download maka B channel kedua akan drop, dan efektif troughput kita akan kembali ke 64 Kb.</a:t>
            </a:r>
            <a:r>
              <a:rPr lang="en-US" sz="2400"/>
              <a:t>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endParaRPr lang="en-US"/>
          </a:p>
        </p:txBody>
      </p:sp>
      <p:sp>
        <p:nvSpPr>
          <p:cNvPr id="80899" name="Rectangle 3"/>
          <p:cNvSpPr>
            <a:spLocks noGrp="1" noChangeArrowheads="1"/>
          </p:cNvSpPr>
          <p:nvPr>
            <p:ph type="body" idx="1"/>
          </p:nvPr>
        </p:nvSpPr>
        <p:spPr/>
        <p:txBody>
          <a:bodyPr/>
          <a:lstStyle/>
          <a:p>
            <a:r>
              <a:rPr lang="id-ID" i="1"/>
              <a:t>B Channel</a:t>
            </a:r>
            <a:r>
              <a:rPr lang="id-ID"/>
              <a:t> kedua bisa juga digunakan untuk komunikasi yang berbeda, pada saat kita menjelajah web dengan B channel pertama, kita juga bisa menggunakan </a:t>
            </a:r>
            <a:r>
              <a:rPr lang="id-ID" i="1"/>
              <a:t>B channel</a:t>
            </a:r>
            <a:r>
              <a:rPr lang="id-ID"/>
              <a:t> kedua untuk percakapan telepon maupun mengirim dan menerima fax.</a:t>
            </a:r>
            <a:r>
              <a:rPr lang="en-US"/>
              <a:t>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endParaRPr lang="en-US"/>
          </a:p>
        </p:txBody>
      </p:sp>
      <p:sp>
        <p:nvSpPr>
          <p:cNvPr id="81923" name="Rectangle 3"/>
          <p:cNvSpPr>
            <a:spLocks noGrp="1" noChangeArrowheads="1"/>
          </p:cNvSpPr>
          <p:nvPr>
            <p:ph type="body" idx="1"/>
          </p:nvPr>
        </p:nvSpPr>
        <p:spPr/>
        <p:txBody>
          <a:bodyPr/>
          <a:lstStyle/>
          <a:p>
            <a:r>
              <a:rPr lang="id-ID" sz="2800"/>
              <a:t>Karena ISDN menggunakan digital transmission, secara tipikal lebih stabil daripada analog. Konektivitas ini bisa dilakukan dengan menggunakan ISDN card yang dipasang pada PC atau dengan menggunakan suatu hardware yang terhubung dengan network kita. </a:t>
            </a:r>
            <a:r>
              <a:rPr lang="en-US" sz="2800"/>
              <a:t>Beberapa konfigurasi jaringan mengizinkan pemakai network untuk menggunakan suatu ISDN connection melalui hardware tersebut.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endParaRPr lang="en-US"/>
          </a:p>
        </p:txBody>
      </p:sp>
      <p:sp>
        <p:nvSpPr>
          <p:cNvPr id="82947" name="Rectangle 3"/>
          <p:cNvSpPr>
            <a:spLocks noGrp="1" noChangeArrowheads="1"/>
          </p:cNvSpPr>
          <p:nvPr>
            <p:ph type="body" idx="1"/>
          </p:nvPr>
        </p:nvSpPr>
        <p:spPr/>
        <p:txBody>
          <a:bodyPr/>
          <a:lstStyle/>
          <a:p>
            <a:r>
              <a:rPr lang="id-ID"/>
              <a:t>ISDN bisa menyediakan bandwidth sesuai dengan kebutuhan kita, dan pada saat tidak digunakan connection akan </a:t>
            </a:r>
            <a:r>
              <a:rPr lang="id-ID" i="1"/>
              <a:t>torn down</a:t>
            </a:r>
            <a:r>
              <a:rPr lang="id-ID"/>
              <a:t>.</a:t>
            </a:r>
            <a:r>
              <a:rPr lang="en-US"/>
              <a:t>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b="1"/>
              <a:t>ISDN DRAWBACKS</a:t>
            </a:r>
          </a:p>
        </p:txBody>
      </p:sp>
      <p:sp>
        <p:nvSpPr>
          <p:cNvPr id="83971" name="Rectangle 3"/>
          <p:cNvSpPr>
            <a:spLocks noGrp="1" noChangeArrowheads="1"/>
          </p:cNvSpPr>
          <p:nvPr>
            <p:ph type="body" idx="1"/>
          </p:nvPr>
        </p:nvSpPr>
        <p:spPr/>
        <p:txBody>
          <a:bodyPr/>
          <a:lstStyle/>
          <a:p>
            <a:r>
              <a:rPr lang="id-ID"/>
              <a:t>Jika kita menggunakan ISDN untuk berhubungan dengan internet, ingat bahwa connection hanya bisa established dari sisi kita, dan ini bukan suatu permasalahan jika mail server kita dan DNS server diletakkan pada Internet Service Provider.</a:t>
            </a:r>
            <a:r>
              <a:rPr lang="en-US"/>
              <a:t>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endParaRPr lang="en-US"/>
          </a:p>
        </p:txBody>
      </p:sp>
      <p:sp>
        <p:nvSpPr>
          <p:cNvPr id="84995" name="Rectangle 3"/>
          <p:cNvSpPr>
            <a:spLocks noGrp="1" noChangeArrowheads="1"/>
          </p:cNvSpPr>
          <p:nvPr>
            <p:ph type="body" idx="1"/>
          </p:nvPr>
        </p:nvSpPr>
        <p:spPr/>
        <p:txBody>
          <a:bodyPr/>
          <a:lstStyle/>
          <a:p>
            <a:r>
              <a:rPr lang="en-US"/>
              <a:t>Yang bisa jadi masalah kalau seandainya kita ingin menghubungkan network perusahaan kita online ke Internet dan mail server diletakkan dikantor perusahaan kita. Dimana email server yang diletakkan dikantor kita tersebut harus memiliki </a:t>
            </a:r>
            <a:r>
              <a:rPr lang="en-US" i="1"/>
              <a:t>IP address</a:t>
            </a:r>
            <a:r>
              <a:rPr lang="en-US"/>
              <a:t> yang bisa dihubungi dari jaringan publik/internet.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endParaRPr lang="en-US"/>
          </a:p>
        </p:txBody>
      </p:sp>
      <p:sp>
        <p:nvSpPr>
          <p:cNvPr id="86019" name="Rectangle 3"/>
          <p:cNvSpPr>
            <a:spLocks noGrp="1" noChangeArrowheads="1"/>
          </p:cNvSpPr>
          <p:nvPr>
            <p:ph type="body" idx="1"/>
          </p:nvPr>
        </p:nvSpPr>
        <p:spPr/>
        <p:txBody>
          <a:bodyPr/>
          <a:lstStyle/>
          <a:p>
            <a:r>
              <a:rPr lang="en-US" sz="2800"/>
              <a:t>Sedangkan DNS berfungsi mentranslasikan nama email kita itu ke IP address tersebut. Pada saat seseorang mengirim email, DNS mengarahkan email tersebut menuju IP address mail server kita dan jika </a:t>
            </a:r>
            <a:r>
              <a:rPr lang="en-US" sz="2800" i="1"/>
              <a:t>ISDN connection</a:t>
            </a:r>
            <a:r>
              <a:rPr lang="en-US" sz="2800"/>
              <a:t> kita dalam keadaan </a:t>
            </a:r>
            <a:r>
              <a:rPr lang="en-US" sz="2800" i="1"/>
              <a:t>torn down</a:t>
            </a:r>
            <a:r>
              <a:rPr lang="en-US" sz="2800"/>
              <a:t> maka mail server tersebut tidak bisa dihubungi, sehingga pengiriman email tersebut akan tertunda dan bisa jadi tidak terkirim.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endParaRPr lang="en-US"/>
          </a:p>
        </p:txBody>
      </p:sp>
      <p:sp>
        <p:nvSpPr>
          <p:cNvPr id="87043" name="Rectangle 3"/>
          <p:cNvSpPr>
            <a:spLocks noGrp="1" noChangeArrowheads="1"/>
          </p:cNvSpPr>
          <p:nvPr>
            <p:ph type="body" idx="1"/>
          </p:nvPr>
        </p:nvSpPr>
        <p:spPr/>
        <p:txBody>
          <a:bodyPr/>
          <a:lstStyle/>
          <a:p>
            <a:pPr>
              <a:lnSpc>
                <a:spcPct val="80000"/>
              </a:lnSpc>
            </a:pPr>
            <a:r>
              <a:rPr lang="id-ID" sz="2800"/>
              <a:t>Antara email dan </a:t>
            </a:r>
            <a:r>
              <a:rPr lang="id-ID" sz="2800" i="1"/>
              <a:t>Domain Name System (DNS)</a:t>
            </a:r>
            <a:r>
              <a:rPr lang="id-ID" sz="2800"/>
              <a:t> butuh suatu hubungan yang bersifat </a:t>
            </a:r>
            <a:r>
              <a:rPr lang="id-ID" sz="2800" i="1"/>
              <a:t>bi-directional</a:t>
            </a:r>
            <a:r>
              <a:rPr lang="id-ID" sz="2800"/>
              <a:t>. Jadi jika seseorang mengirim email melalui internet menuju perusahaan kita, maka email tersebut harus secara konstan bisa dihubungi. Karena </a:t>
            </a:r>
            <a:r>
              <a:rPr lang="id-ID" sz="2800" i="1"/>
              <a:t>ISDN connection</a:t>
            </a:r>
            <a:r>
              <a:rPr lang="id-ID" sz="2800"/>
              <a:t> bisa jadi dalam kondisi </a:t>
            </a:r>
            <a:r>
              <a:rPr lang="id-ID" sz="2800" i="1"/>
              <a:t>brought up</a:t>
            </a:r>
            <a:r>
              <a:rPr lang="id-ID" sz="2800"/>
              <a:t> maupun </a:t>
            </a:r>
            <a:r>
              <a:rPr lang="id-ID" sz="2800" i="1"/>
              <a:t>torn down</a:t>
            </a:r>
            <a:r>
              <a:rPr lang="id-ID" sz="2800"/>
              <a:t>, maka email kita mungkin bisa dihubungi dan juga bisa jadi tidak bisa dihubungi. Ini bisa menyebabkan email kita tertunda, atau bisa jadi terjadi hal yang lebih buruk, yaitu tidak terkirim.</a:t>
            </a:r>
            <a:r>
              <a:rPr lang="en-US" sz="2800"/>
              <a:t>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endParaRPr lang="en-US"/>
          </a:p>
        </p:txBody>
      </p:sp>
      <p:sp>
        <p:nvSpPr>
          <p:cNvPr id="88067" name="Rectangle 3"/>
          <p:cNvSpPr>
            <a:spLocks noGrp="1" noChangeArrowheads="1"/>
          </p:cNvSpPr>
          <p:nvPr>
            <p:ph type="body" idx="1"/>
          </p:nvPr>
        </p:nvSpPr>
        <p:spPr/>
        <p:txBody>
          <a:bodyPr/>
          <a:lstStyle/>
          <a:p>
            <a:r>
              <a:rPr lang="id-ID"/>
              <a:t>Jika suatu ISP menawarkan </a:t>
            </a:r>
            <a:r>
              <a:rPr lang="id-ID" i="1"/>
              <a:t>ISDN network connection</a:t>
            </a:r>
            <a:r>
              <a:rPr lang="id-ID"/>
              <a:t>, pastikan bahwa ISP tersebut bisa menjadi </a:t>
            </a:r>
            <a:r>
              <a:rPr lang="id-ID" i="1"/>
              <a:t>hosting web server</a:t>
            </a:r>
            <a:r>
              <a:rPr lang="id-ID"/>
              <a:t> kita, dan mampu melayani </a:t>
            </a:r>
            <a:r>
              <a:rPr lang="id-ID" i="1"/>
              <a:t>DNS request</a:t>
            </a:r>
            <a:r>
              <a:rPr lang="id-ID"/>
              <a:t> untuk kita, serta mampu menampung email kita sampai </a:t>
            </a:r>
            <a:r>
              <a:rPr lang="id-ID" i="1"/>
              <a:t>connection</a:t>
            </a:r>
            <a:r>
              <a:rPr lang="id-ID"/>
              <a:t> kita </a:t>
            </a:r>
            <a:r>
              <a:rPr lang="id-ID" i="1"/>
              <a:t>brought up</a:t>
            </a:r>
            <a:r>
              <a:rPr lang="id-ID"/>
              <a:t> dan </a:t>
            </a:r>
            <a:r>
              <a:rPr lang="id-ID" i="1"/>
              <a:t>online</a:t>
            </a:r>
            <a:r>
              <a:rPr lang="id-ID"/>
              <a:t> kembali sehingga email tersebut bisa terkirim pada kita.</a:t>
            </a:r>
            <a:r>
              <a:rPr lang="en-US"/>
              <a:t>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endParaRPr lang="en-US"/>
          </a:p>
        </p:txBody>
      </p:sp>
      <p:sp>
        <p:nvSpPr>
          <p:cNvPr id="89091" name="Rectangle 3"/>
          <p:cNvSpPr>
            <a:spLocks noGrp="1" noChangeArrowheads="1"/>
          </p:cNvSpPr>
          <p:nvPr>
            <p:ph type="body" idx="1"/>
          </p:nvPr>
        </p:nvSpPr>
        <p:spPr/>
        <p:txBody>
          <a:bodyPr/>
          <a:lstStyle/>
          <a:p>
            <a:pPr>
              <a:lnSpc>
                <a:spcPct val="90000"/>
              </a:lnSpc>
            </a:pPr>
            <a:r>
              <a:rPr lang="id-ID" sz="2800" i="1"/>
              <a:t>One way connectivity</a:t>
            </a:r>
            <a:r>
              <a:rPr lang="id-ID" sz="2800"/>
              <a:t> bisa juga menyebabkan problem jika kita menggunakan </a:t>
            </a:r>
            <a:r>
              <a:rPr lang="id-ID" sz="2800" i="1"/>
              <a:t>ISDN connection</a:t>
            </a:r>
            <a:r>
              <a:rPr lang="id-ID" sz="2800"/>
              <a:t> untuk menghubungkan sebuah </a:t>
            </a:r>
            <a:r>
              <a:rPr lang="id-ID" sz="2800" i="1"/>
              <a:t>remote office</a:t>
            </a:r>
            <a:r>
              <a:rPr lang="en-US" sz="2800"/>
              <a:t>, kita harus secara spesifik mendesain </a:t>
            </a:r>
            <a:r>
              <a:rPr lang="en-US" sz="2800" i="1"/>
              <a:t>home office circuit</a:t>
            </a:r>
            <a:r>
              <a:rPr lang="en-US" sz="2800"/>
              <a:t> kita sehingga bisa dikenali oleh </a:t>
            </a:r>
            <a:r>
              <a:rPr lang="id-ID" sz="2800" i="1"/>
              <a:t>remote office</a:t>
            </a:r>
            <a:r>
              <a:rPr lang="en-US" sz="2800"/>
              <a:t> (kemungkinan menggunakan dua nomor dial-up). Dengan kata lain, </a:t>
            </a:r>
            <a:r>
              <a:rPr lang="en-US" sz="2800" i="1"/>
              <a:t>home office</a:t>
            </a:r>
            <a:r>
              <a:rPr lang="en-US" sz="2800"/>
              <a:t> kita mungkin tidak bisa berhubungan dengan </a:t>
            </a:r>
            <a:r>
              <a:rPr lang="en-US" sz="2800" i="1"/>
              <a:t>remote office</a:t>
            </a:r>
            <a:r>
              <a:rPr lang="en-US" sz="2800"/>
              <a:t> sampai </a:t>
            </a:r>
            <a:r>
              <a:rPr lang="en-US" sz="2800" i="1"/>
              <a:t>connection</a:t>
            </a:r>
            <a:r>
              <a:rPr lang="en-US" sz="2800"/>
              <a:t> itu bisa dikenali oleh </a:t>
            </a:r>
            <a:r>
              <a:rPr lang="en-US" sz="2800" i="1"/>
              <a:t>remote office</a:t>
            </a:r>
            <a:r>
              <a:rPr lang="en-US" sz="280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endParaRPr lang="en-US"/>
          </a:p>
        </p:txBody>
      </p:sp>
      <p:sp>
        <p:nvSpPr>
          <p:cNvPr id="20483" name="Rectangle 3"/>
          <p:cNvSpPr>
            <a:spLocks noGrp="1" noChangeArrowheads="1"/>
          </p:cNvSpPr>
          <p:nvPr>
            <p:ph type="body" idx="1"/>
          </p:nvPr>
        </p:nvSpPr>
        <p:spPr/>
        <p:txBody>
          <a:bodyPr/>
          <a:lstStyle/>
          <a:p>
            <a:pPr>
              <a:lnSpc>
                <a:spcPct val="80000"/>
              </a:lnSpc>
            </a:pPr>
            <a:r>
              <a:rPr lang="id-ID" sz="2800" b="1"/>
              <a:t>Customer Premise Equipment (CPE)</a:t>
            </a:r>
            <a:r>
              <a:rPr lang="id-ID" sz="2800"/>
              <a:t> adalah device yang berada ditempat pelanggan,baik itu peralatan yang dimiliki secara pribadi oleh pelanggan (DTE) maupun peralatan yang merupakan sewaan dari </a:t>
            </a:r>
            <a:r>
              <a:rPr lang="en-US" sz="2800" i="1"/>
              <a:t>Local Exchange Carriers</a:t>
            </a:r>
            <a:r>
              <a:rPr lang="en-US" sz="2800"/>
              <a:t> (DCE)</a:t>
            </a:r>
            <a:r>
              <a:rPr lang="en-US" sz="2800" i="1"/>
              <a:t>. </a:t>
            </a:r>
            <a:r>
              <a:rPr lang="en-US" sz="2800"/>
              <a:t>Karena selain dari peralatan pribadi milik pelanggan diantara peralatan itu juga terdapat peralatan yang merupakan milik dari penyedia jasa layanan yang disewakan kepada pelanggan selama pelanggan tersebut memakai jasa layanan tersebut.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endParaRPr lang="en-US"/>
          </a:p>
        </p:txBody>
      </p:sp>
      <p:sp>
        <p:nvSpPr>
          <p:cNvPr id="90115" name="Rectangle 3"/>
          <p:cNvSpPr>
            <a:spLocks noGrp="1" noChangeArrowheads="1"/>
          </p:cNvSpPr>
          <p:nvPr>
            <p:ph type="body" idx="1"/>
          </p:nvPr>
        </p:nvSpPr>
        <p:spPr/>
        <p:txBody>
          <a:bodyPr/>
          <a:lstStyle/>
          <a:p>
            <a:r>
              <a:rPr lang="en-US"/>
              <a:t>Karena ISDN itu digital, secara langsung tidaklah kompatibel dengan device seperti telepon analog dan </a:t>
            </a:r>
            <a:r>
              <a:rPr lang="en-US" i="1"/>
              <a:t>faxes</a:t>
            </a:r>
            <a:r>
              <a:rPr lang="en-US"/>
              <a:t>. Kita harus menggunakan suatu alat digital tambahan atau menggunakan suatu coder/decoder (codec). Suatu </a:t>
            </a:r>
            <a:r>
              <a:rPr lang="en-US" i="1"/>
              <a:t>codec</a:t>
            </a:r>
            <a:r>
              <a:rPr lang="en-US"/>
              <a:t> mengkonversi sinyal analog dari device ini ke sinyal digital.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sz="4000" b="1"/>
              <a:t>APPROPRIATE APPLICATIONS</a:t>
            </a:r>
            <a:endParaRPr lang="en-US" sz="4000"/>
          </a:p>
        </p:txBody>
      </p:sp>
      <p:sp>
        <p:nvSpPr>
          <p:cNvPr id="91139" name="Rectangle 3"/>
          <p:cNvSpPr>
            <a:spLocks noGrp="1" noChangeArrowheads="1"/>
          </p:cNvSpPr>
          <p:nvPr>
            <p:ph type="body" idx="1"/>
          </p:nvPr>
        </p:nvSpPr>
        <p:spPr/>
        <p:txBody>
          <a:bodyPr/>
          <a:lstStyle/>
          <a:p>
            <a:r>
              <a:rPr lang="en-US"/>
              <a:t>Aplikasi yang paling sesuai untuk ISDN:</a:t>
            </a:r>
          </a:p>
          <a:p>
            <a:r>
              <a:rPr lang="en-US"/>
              <a:t>Home Access ke Corporate Network</a:t>
            </a:r>
          </a:p>
          <a:p>
            <a:r>
              <a:rPr lang="en-US"/>
              <a:t>Corporate Access ke Internet dengan user yang akses tidak terlalu banyak</a:t>
            </a:r>
          </a:p>
          <a:p>
            <a:r>
              <a:rPr lang="en-US"/>
              <a:t>Backup connectivity untuk layanan WAN yang lain</a:t>
            </a:r>
          </a:p>
          <a:p>
            <a:r>
              <a:rPr lang="en-US"/>
              <a:t>Connectivitas ke small remote-office site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b="1"/>
              <a:t>LEASED LINES</a:t>
            </a:r>
          </a:p>
        </p:txBody>
      </p:sp>
      <p:sp>
        <p:nvSpPr>
          <p:cNvPr id="100355" name="Rectangle 3"/>
          <p:cNvSpPr>
            <a:spLocks noGrp="1" noChangeArrowheads="1"/>
          </p:cNvSpPr>
          <p:nvPr>
            <p:ph type="body" idx="1"/>
          </p:nvPr>
        </p:nvSpPr>
        <p:spPr/>
        <p:txBody>
          <a:bodyPr/>
          <a:lstStyle/>
          <a:p>
            <a:r>
              <a:rPr lang="id-ID" i="1"/>
              <a:t>Leased lines</a:t>
            </a:r>
            <a:r>
              <a:rPr lang="id-ID"/>
              <a:t> adalah </a:t>
            </a:r>
            <a:r>
              <a:rPr lang="id-ID" i="1"/>
              <a:t>dedicated analog</a:t>
            </a:r>
            <a:r>
              <a:rPr lang="id-ID"/>
              <a:t> atau </a:t>
            </a:r>
            <a:r>
              <a:rPr lang="id-ID" i="1"/>
              <a:t>digital circuits</a:t>
            </a:r>
            <a:r>
              <a:rPr lang="id-ID"/>
              <a:t>, biaya sewa circuit ini berbasis </a:t>
            </a:r>
            <a:r>
              <a:rPr lang="id-ID" i="1"/>
              <a:t>Flat-rate</a:t>
            </a:r>
            <a:r>
              <a:rPr lang="id-ID"/>
              <a:t>. Maksudnya walaupun kita tidak menggunakan circuit tersebut, kita harus membayar </a:t>
            </a:r>
            <a:r>
              <a:rPr lang="id-ID" i="1"/>
              <a:t>fixed monthly fee</a:t>
            </a:r>
            <a:r>
              <a:rPr lang="id-ID"/>
              <a:t>. Dan tentu walaupun kita melakukan pemakaian yang banyak tidak ada biaya tambahan yang akan dibebankan.</a:t>
            </a:r>
            <a:r>
              <a:rPr lang="en-US"/>
              <a:t>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endParaRPr lang="en-US"/>
          </a:p>
        </p:txBody>
      </p:sp>
      <p:sp>
        <p:nvSpPr>
          <p:cNvPr id="92163" name="Rectangle 3"/>
          <p:cNvSpPr>
            <a:spLocks noGrp="1" noChangeArrowheads="1"/>
          </p:cNvSpPr>
          <p:nvPr>
            <p:ph type="body" idx="1"/>
          </p:nvPr>
        </p:nvSpPr>
        <p:spPr/>
        <p:txBody>
          <a:bodyPr/>
          <a:lstStyle/>
          <a:p>
            <a:r>
              <a:rPr lang="id-ID" i="1"/>
              <a:t>Leased Lines</a:t>
            </a:r>
            <a:r>
              <a:rPr lang="id-ID"/>
              <a:t> adalah </a:t>
            </a:r>
            <a:r>
              <a:rPr lang="id-ID" i="1"/>
              <a:t>point to point connection</a:t>
            </a:r>
            <a:r>
              <a:rPr lang="id-ID"/>
              <a:t> dimana digunakan utnuk menghubungkan dua lokasi geografis yang berbeda. Kita tidak perlu mendial suatu no telepon untuk menuju destination</a:t>
            </a:r>
            <a:r>
              <a:rPr lang="en-US"/>
              <a:t> </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endParaRPr lang="en-US"/>
          </a:p>
        </p:txBody>
      </p:sp>
      <p:sp>
        <p:nvSpPr>
          <p:cNvPr id="94211" name="Rectangle 3"/>
          <p:cNvSpPr>
            <a:spLocks noGrp="1" noChangeArrowheads="1"/>
          </p:cNvSpPr>
          <p:nvPr>
            <p:ph type="body" idx="1"/>
          </p:nvPr>
        </p:nvSpPr>
        <p:spPr/>
        <p:txBody>
          <a:bodyPr/>
          <a:lstStyle/>
          <a:p>
            <a:r>
              <a:rPr lang="id-ID"/>
              <a:t>Analog Leased Lines mempunyai tingkat error yang lebih rendah dari pada menggunakan dial-up line, dengan cara mengurangi </a:t>
            </a:r>
            <a:r>
              <a:rPr lang="id-ID" i="1"/>
              <a:t>noise</a:t>
            </a:r>
            <a:r>
              <a:rPr lang="id-ID"/>
              <a:t> pada </a:t>
            </a:r>
            <a:r>
              <a:rPr lang="id-ID" i="1"/>
              <a:t>circuit</a:t>
            </a:r>
            <a:r>
              <a:rPr lang="id-ID"/>
              <a:t>, sehingga </a:t>
            </a:r>
            <a:r>
              <a:rPr lang="id-ID" i="1"/>
              <a:t>overhead</a:t>
            </a:r>
            <a:r>
              <a:rPr lang="id-ID"/>
              <a:t> yang dibutuhkan dalam </a:t>
            </a:r>
            <a:r>
              <a:rPr lang="id-ID" i="1"/>
              <a:t>error correction</a:t>
            </a:r>
            <a:r>
              <a:rPr lang="id-ID"/>
              <a:t> bisa diperkecil.</a:t>
            </a:r>
            <a:r>
              <a:rPr lang="en-US"/>
              <a:t>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endParaRPr lang="en-US"/>
          </a:p>
        </p:txBody>
      </p:sp>
      <p:sp>
        <p:nvSpPr>
          <p:cNvPr id="95235" name="Rectangle 3"/>
          <p:cNvSpPr>
            <a:spLocks noGrp="1" noChangeArrowheads="1"/>
          </p:cNvSpPr>
          <p:nvPr>
            <p:ph type="body" idx="1"/>
          </p:nvPr>
        </p:nvSpPr>
        <p:spPr>
          <a:xfrm>
            <a:off x="457200" y="1857364"/>
            <a:ext cx="8229600" cy="4114800"/>
          </a:xfrm>
        </p:spPr>
        <p:txBody>
          <a:bodyPr/>
          <a:lstStyle/>
          <a:p>
            <a:r>
              <a:rPr lang="id-ID" sz="2800" i="1" dirty="0"/>
              <a:t>Digital leased lines</a:t>
            </a:r>
            <a:r>
              <a:rPr lang="id-ID" sz="2800" dirty="0"/>
              <a:t> juga dikenal sebagai </a:t>
            </a:r>
            <a:r>
              <a:rPr lang="id-ID" sz="2800" i="1" dirty="0"/>
              <a:t>digital data service lines</a:t>
            </a:r>
            <a:r>
              <a:rPr lang="id-ID" sz="2800" dirty="0"/>
              <a:t> dan tersedia dengan bandwidth sampai 56 K. Pada </a:t>
            </a:r>
            <a:r>
              <a:rPr lang="id-ID" sz="2800" i="1" dirty="0"/>
              <a:t>Analog Leased Lines</a:t>
            </a:r>
            <a:r>
              <a:rPr lang="id-ID" sz="2800" dirty="0"/>
              <a:t>, kita masih menggunakan sebuah modem. Sedangkan pada </a:t>
            </a:r>
            <a:r>
              <a:rPr lang="id-ID" sz="2800" i="1" dirty="0"/>
              <a:t>Digital Data Service Lines</a:t>
            </a:r>
            <a:r>
              <a:rPr lang="id-ID" sz="2800" dirty="0"/>
              <a:t> kita membutuhkan sebuah </a:t>
            </a:r>
            <a:r>
              <a:rPr lang="id-ID" sz="2800" i="1" dirty="0"/>
              <a:t>Channel Service Unit/Data Service Unit</a:t>
            </a:r>
            <a:r>
              <a:rPr lang="id-ID" sz="2800" dirty="0"/>
              <a:t>, atau </a:t>
            </a:r>
            <a:r>
              <a:rPr lang="id-ID" sz="2800" i="1" dirty="0"/>
              <a:t>CSU/DSU</a:t>
            </a:r>
            <a:r>
              <a:rPr lang="id-ID" sz="2800" dirty="0"/>
              <a:t>, dan juga membutuhkan beberapa bentuk dari </a:t>
            </a:r>
            <a:r>
              <a:rPr lang="id-ID" sz="2800" i="1" dirty="0"/>
              <a:t>Data Teminal Equipment (DTE)</a:t>
            </a:r>
            <a:r>
              <a:rPr lang="id-ID" sz="2800" dirty="0"/>
              <a:t>, secara tipikal adalah sebuah router, yang berfungsi untuk meregulasi suatu </a:t>
            </a:r>
            <a:r>
              <a:rPr lang="id-ID" sz="2800" i="1" dirty="0"/>
              <a:t>traffic flow</a:t>
            </a:r>
            <a:r>
              <a:rPr lang="id-ID" sz="2800" dirty="0"/>
              <a:t> melalui sebuah </a:t>
            </a:r>
            <a:r>
              <a:rPr lang="id-ID" sz="2800" i="1" dirty="0"/>
              <a:t>line</a:t>
            </a:r>
            <a:r>
              <a:rPr lang="id-ID" sz="2800" dirty="0"/>
              <a:t>.</a:t>
            </a:r>
            <a:r>
              <a:rPr lang="en-US" sz="2800" dirty="0"/>
              <a:t>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endParaRPr lang="en-US"/>
          </a:p>
        </p:txBody>
      </p:sp>
      <p:sp>
        <p:nvSpPr>
          <p:cNvPr id="96259" name="Rectangle 3"/>
          <p:cNvSpPr>
            <a:spLocks noGrp="1" noChangeArrowheads="1"/>
          </p:cNvSpPr>
          <p:nvPr>
            <p:ph type="body" idx="1"/>
          </p:nvPr>
        </p:nvSpPr>
        <p:spPr/>
        <p:txBody>
          <a:bodyPr/>
          <a:lstStyle/>
          <a:p>
            <a:r>
              <a:rPr lang="id-ID" i="1"/>
              <a:t>DTE</a:t>
            </a:r>
            <a:r>
              <a:rPr lang="id-ID"/>
              <a:t> berhubungan dengan </a:t>
            </a:r>
            <a:r>
              <a:rPr lang="id-ID" i="1"/>
              <a:t>CSU/DSU</a:t>
            </a:r>
            <a:r>
              <a:rPr lang="id-ID"/>
              <a:t> melalui </a:t>
            </a:r>
            <a:r>
              <a:rPr lang="id-ID" i="1"/>
              <a:t>RS232 serial connector</a:t>
            </a:r>
            <a:r>
              <a:rPr lang="id-ID"/>
              <a:t>, atau </a:t>
            </a:r>
            <a:r>
              <a:rPr lang="id-ID" i="1"/>
              <a:t>RS449 connector</a:t>
            </a:r>
            <a:r>
              <a:rPr lang="id-ID"/>
              <a:t> untuk </a:t>
            </a:r>
            <a:r>
              <a:rPr lang="id-ID" i="1"/>
              <a:t>56 K connection</a:t>
            </a:r>
            <a:r>
              <a:rPr lang="id-ID"/>
              <a:t>. </a:t>
            </a:r>
            <a:r>
              <a:rPr lang="id-ID" i="1"/>
              <a:t>Digital Data Service</a:t>
            </a:r>
            <a:r>
              <a:rPr lang="id-ID"/>
              <a:t> adalah </a:t>
            </a:r>
            <a:r>
              <a:rPr lang="id-ID" i="1"/>
              <a:t>full duplex</a:t>
            </a:r>
            <a:r>
              <a:rPr lang="id-ID"/>
              <a:t> maksudnya transmission data bersifat </a:t>
            </a:r>
            <a:r>
              <a:rPr lang="id-ID" i="1"/>
              <a:t>bi-directional</a:t>
            </a:r>
            <a:r>
              <a:rPr lang="id-ID"/>
              <a:t>, dapat mengirim dan menerima data pada waktu bersamaan.</a:t>
            </a:r>
            <a:r>
              <a:rPr lang="en-US"/>
              <a:t> </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endParaRPr lang="en-US"/>
          </a:p>
        </p:txBody>
      </p:sp>
      <p:sp>
        <p:nvSpPr>
          <p:cNvPr id="97283" name="Rectangle 3"/>
          <p:cNvSpPr>
            <a:spLocks noGrp="1" noChangeArrowheads="1"/>
          </p:cNvSpPr>
          <p:nvPr>
            <p:ph type="body" idx="1"/>
          </p:nvPr>
        </p:nvSpPr>
        <p:spPr/>
        <p:txBody>
          <a:bodyPr/>
          <a:lstStyle/>
          <a:p>
            <a:pPr>
              <a:lnSpc>
                <a:spcPct val="90000"/>
              </a:lnSpc>
            </a:pPr>
            <a:r>
              <a:rPr lang="id-ID" i="1"/>
              <a:t>Analog Leased lines</a:t>
            </a:r>
            <a:r>
              <a:rPr lang="id-ID"/>
              <a:t> sudah jarang digunakan sekarang. Populer pada masa penggunaan </a:t>
            </a:r>
            <a:r>
              <a:rPr lang="id-ID" i="1"/>
              <a:t>mainframe</a:t>
            </a:r>
            <a:r>
              <a:rPr lang="id-ID"/>
              <a:t> dimana digunakan untuk menghubungkan </a:t>
            </a:r>
            <a:r>
              <a:rPr lang="id-ID" i="1"/>
              <a:t>dumb terminal user</a:t>
            </a:r>
            <a:r>
              <a:rPr lang="id-ID"/>
              <a:t> pada </a:t>
            </a:r>
            <a:r>
              <a:rPr lang="id-ID" i="1"/>
              <a:t>remote sites</a:t>
            </a:r>
            <a:r>
              <a:rPr lang="id-ID"/>
              <a:t>. </a:t>
            </a:r>
            <a:r>
              <a:rPr lang="id-ID" i="1"/>
              <a:t>Digital leased Lines</a:t>
            </a:r>
            <a:r>
              <a:rPr lang="id-ID"/>
              <a:t> biasanya cukup untuk memenuhi kebutuhan menghubungkan small companies ke internet atau menyediakan connectivity untuk remote offices</a:t>
            </a:r>
            <a:r>
              <a:rPr lang="en-US"/>
              <a:t>.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APLIKASI SESUAI</a:t>
            </a:r>
          </a:p>
        </p:txBody>
      </p:sp>
      <p:sp>
        <p:nvSpPr>
          <p:cNvPr id="98307" name="Rectangle 3"/>
          <p:cNvSpPr>
            <a:spLocks noGrp="1" noChangeArrowheads="1"/>
          </p:cNvSpPr>
          <p:nvPr>
            <p:ph type="body" idx="1"/>
          </p:nvPr>
        </p:nvSpPr>
        <p:spPr/>
        <p:txBody>
          <a:bodyPr/>
          <a:lstStyle/>
          <a:p>
            <a:pPr>
              <a:buNone/>
            </a:pPr>
            <a:r>
              <a:rPr lang="en-US" dirty="0" err="1"/>
              <a:t>Berikut</a:t>
            </a:r>
            <a:r>
              <a:rPr lang="en-US" dirty="0"/>
              <a:t> </a:t>
            </a:r>
            <a:r>
              <a:rPr lang="en-US" dirty="0" err="1"/>
              <a:t>adalah</a:t>
            </a:r>
            <a:r>
              <a:rPr lang="en-US" dirty="0"/>
              <a:t> </a:t>
            </a:r>
            <a:r>
              <a:rPr lang="en-US" dirty="0" err="1"/>
              <a:t>aplikasi</a:t>
            </a:r>
            <a:r>
              <a:rPr lang="en-US" dirty="0"/>
              <a:t> yang </a:t>
            </a:r>
            <a:r>
              <a:rPr lang="en-US" dirty="0" err="1"/>
              <a:t>sesuai</a:t>
            </a:r>
            <a:r>
              <a:rPr lang="en-US" dirty="0"/>
              <a:t> </a:t>
            </a:r>
            <a:r>
              <a:rPr lang="en-US" dirty="0" err="1"/>
              <a:t>untuk</a:t>
            </a:r>
            <a:r>
              <a:rPr lang="en-US" dirty="0"/>
              <a:t> </a:t>
            </a:r>
            <a:r>
              <a:rPr lang="en-US" dirty="0" smtClean="0"/>
              <a:t>Leased Lines</a:t>
            </a:r>
            <a:r>
              <a:rPr lang="en-US" dirty="0"/>
              <a:t>:</a:t>
            </a:r>
          </a:p>
          <a:p>
            <a:r>
              <a:rPr lang="en-US" dirty="0" err="1"/>
              <a:t>Menghubungkan</a:t>
            </a:r>
            <a:r>
              <a:rPr lang="en-US" dirty="0"/>
              <a:t> remote site </a:t>
            </a:r>
            <a:r>
              <a:rPr lang="en-US" dirty="0" err="1"/>
              <a:t>kepada</a:t>
            </a:r>
            <a:r>
              <a:rPr lang="en-US" dirty="0"/>
              <a:t> corporate office</a:t>
            </a:r>
          </a:p>
          <a:p>
            <a:r>
              <a:rPr lang="en-US" dirty="0" err="1"/>
              <a:t>Menyediakan</a:t>
            </a:r>
            <a:r>
              <a:rPr lang="en-US" dirty="0"/>
              <a:t> Internet </a:t>
            </a:r>
            <a:r>
              <a:rPr lang="en-US" dirty="0" err="1"/>
              <a:t>connectivas</a:t>
            </a:r>
            <a:r>
              <a:rPr lang="en-US" dirty="0"/>
              <a:t> </a:t>
            </a:r>
            <a:r>
              <a:rPr lang="en-US" dirty="0" err="1"/>
              <a:t>untuk</a:t>
            </a:r>
            <a:r>
              <a:rPr lang="en-US" dirty="0"/>
              <a:t> </a:t>
            </a:r>
            <a:r>
              <a:rPr lang="en-US" dirty="0" err="1"/>
              <a:t>kantor</a:t>
            </a:r>
            <a:r>
              <a:rPr lang="en-US" dirty="0"/>
              <a:t> </a:t>
            </a:r>
            <a:r>
              <a:rPr lang="en-US" dirty="0" err="1"/>
              <a:t>kecil</a:t>
            </a:r>
            <a:endParaRPr lang="en-US" dirty="0"/>
          </a:p>
          <a:p>
            <a:r>
              <a:rPr lang="en-US" dirty="0" err="1"/>
              <a:t>Membawa</a:t>
            </a:r>
            <a:r>
              <a:rPr lang="en-US" dirty="0"/>
              <a:t> data </a:t>
            </a:r>
            <a:r>
              <a:rPr lang="en-US" dirty="0" err="1"/>
              <a:t>atau</a:t>
            </a:r>
            <a:r>
              <a:rPr lang="en-US" dirty="0"/>
              <a:t> </a:t>
            </a:r>
            <a:r>
              <a:rPr lang="en-US" dirty="0" err="1"/>
              <a:t>suara</a:t>
            </a:r>
            <a:r>
              <a:rPr lang="en-US" dirty="0"/>
              <a:t> </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b="1"/>
              <a:t>T1</a:t>
            </a:r>
            <a:endParaRPr lang="en-US"/>
          </a:p>
        </p:txBody>
      </p:sp>
      <p:sp>
        <p:nvSpPr>
          <p:cNvPr id="99331" name="Rectangle 3"/>
          <p:cNvSpPr>
            <a:spLocks noGrp="1" noChangeArrowheads="1"/>
          </p:cNvSpPr>
          <p:nvPr>
            <p:ph type="body" idx="1"/>
          </p:nvPr>
        </p:nvSpPr>
        <p:spPr/>
        <p:txBody>
          <a:bodyPr/>
          <a:lstStyle/>
          <a:p>
            <a:r>
              <a:rPr lang="id-ID"/>
              <a:t>T1 adalah sinyal full duplex yang menggunakan empat konduktor kabel twisted-pair. T1 digunakan untuk </a:t>
            </a:r>
            <a:r>
              <a:rPr lang="id-ID" i="1"/>
              <a:t>dedicated point to point connection</a:t>
            </a:r>
            <a:r>
              <a:rPr lang="id-ID"/>
              <a:t> dengan cara yang sama dengan leased lines. Bandwidth pada T1 tersedia mulai dari 64 Kb sampai 1</a:t>
            </a:r>
            <a:r>
              <a:rPr lang="en-US"/>
              <a:t>,</a:t>
            </a:r>
            <a:r>
              <a:rPr lang="id-ID"/>
              <a:t>544 Mb.</a:t>
            </a:r>
            <a:r>
              <a:rPr lang="en-US"/>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endParaRPr lang="en-US"/>
          </a:p>
        </p:txBody>
      </p:sp>
      <p:sp>
        <p:nvSpPr>
          <p:cNvPr id="21507" name="Rectangle 3"/>
          <p:cNvSpPr>
            <a:spLocks noGrp="1" noChangeArrowheads="1"/>
          </p:cNvSpPr>
          <p:nvPr>
            <p:ph type="body" idx="1"/>
          </p:nvPr>
        </p:nvSpPr>
        <p:spPr/>
        <p:txBody>
          <a:bodyPr/>
          <a:lstStyle/>
          <a:p>
            <a:r>
              <a:rPr lang="id-ID" b="1"/>
              <a:t>Data Terminal Equipment (DTE)</a:t>
            </a:r>
            <a:r>
              <a:rPr lang="id-ID"/>
              <a:t> adalah peralatan milik pribadi si pemakai jasa layanan atau pelanggan dan peralatan tersebut berada ditempat pelanggan. Peralatan ini memiliki interface yang dapat dihubungkan ke WAN link. Contoh peralatan ini adalah </a:t>
            </a:r>
            <a:r>
              <a:rPr lang="id-ID" i="1"/>
              <a:t>router</a:t>
            </a:r>
            <a:r>
              <a:rPr lang="id-ID"/>
              <a:t> dan </a:t>
            </a:r>
            <a:r>
              <a:rPr lang="id-ID" i="1"/>
              <a:t>bridge</a:t>
            </a:r>
            <a:r>
              <a:rPr lang="en-US"/>
              <a:t> </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b="1"/>
              <a:t>TIME DIVISION</a:t>
            </a:r>
          </a:p>
        </p:txBody>
      </p:sp>
      <p:sp>
        <p:nvSpPr>
          <p:cNvPr id="93187" name="Rectangle 3"/>
          <p:cNvSpPr>
            <a:spLocks noGrp="1" noChangeArrowheads="1"/>
          </p:cNvSpPr>
          <p:nvPr>
            <p:ph type="body" idx="1"/>
          </p:nvPr>
        </p:nvSpPr>
        <p:spPr/>
        <p:txBody>
          <a:bodyPr/>
          <a:lstStyle/>
          <a:p>
            <a:r>
              <a:rPr lang="id-ID"/>
              <a:t>T1 menggunakan time division yang dibagi 24 channel, tiap channel mempunyai kecepatan 5,2 microseconds dimana waktu ini digunakan untuk mentransfer 8 bit (1 byte), setelah 5,2 microseconds channel harus berhenti mentransmit dan digantikan oleh channel berikutnya.</a:t>
            </a:r>
            <a:r>
              <a:rPr lang="en-US"/>
              <a:t>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endParaRPr lang="en-US"/>
          </a:p>
        </p:txBody>
      </p:sp>
      <p:sp>
        <p:nvSpPr>
          <p:cNvPr id="101379" name="Rectangle 3"/>
          <p:cNvSpPr>
            <a:spLocks noGrp="1" noChangeArrowheads="1"/>
          </p:cNvSpPr>
          <p:nvPr>
            <p:ph type="body" idx="1"/>
          </p:nvPr>
        </p:nvSpPr>
        <p:spPr/>
        <p:txBody>
          <a:bodyPr/>
          <a:lstStyle/>
          <a:p>
            <a:r>
              <a:rPr lang="id-ID"/>
              <a:t>Jika suatu channel mempunyai informasi tambahan yang harus dikirimkan maka ia harus menunggu selama 119,8 microseconds karena menunggu sampai 23 channel berikutnya selesai mentransmit.</a:t>
            </a:r>
            <a:r>
              <a:rPr lang="en-US"/>
              <a:t> </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endParaRPr lang="en-US"/>
          </a:p>
        </p:txBody>
      </p:sp>
      <p:sp>
        <p:nvSpPr>
          <p:cNvPr id="102403" name="Rectangle 3"/>
          <p:cNvSpPr>
            <a:spLocks noGrp="1" noChangeArrowheads="1"/>
          </p:cNvSpPr>
          <p:nvPr>
            <p:ph type="body" idx="1"/>
          </p:nvPr>
        </p:nvSpPr>
        <p:spPr/>
        <p:txBody>
          <a:bodyPr/>
          <a:lstStyle/>
          <a:p>
            <a:r>
              <a:rPr lang="id-ID"/>
              <a:t>Untuk menentukan besarnya bandwidth yang tersedia tiap channel, kita harus menentukan time division</a:t>
            </a:r>
            <a:r>
              <a:rPr lang="id-ID" i="1"/>
              <a:t> sample rate</a:t>
            </a:r>
            <a:r>
              <a:rPr lang="id-ID"/>
              <a:t>. </a:t>
            </a:r>
            <a:r>
              <a:rPr lang="id-ID" i="1"/>
              <a:t>Sample Rate</a:t>
            </a:r>
            <a:r>
              <a:rPr lang="id-ID"/>
              <a:t> adalah banyaknya pentransmisian yang dilakukan tiap channel dalam periode 1 detik</a:t>
            </a:r>
            <a:r>
              <a:rPr lang="en-US"/>
              <a:t> </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endParaRPr lang="en-US"/>
          </a:p>
        </p:txBody>
      </p:sp>
      <p:sp>
        <p:nvSpPr>
          <p:cNvPr id="103427" name="Rectangle 3"/>
          <p:cNvSpPr>
            <a:spLocks noGrp="1" noChangeArrowheads="1"/>
          </p:cNvSpPr>
          <p:nvPr>
            <p:ph type="body" idx="1"/>
          </p:nvPr>
        </p:nvSpPr>
        <p:spPr>
          <a:xfrm>
            <a:off x="468313" y="1844675"/>
            <a:ext cx="8207375" cy="4114800"/>
          </a:xfrm>
        </p:spPr>
        <p:txBody>
          <a:bodyPr/>
          <a:lstStyle/>
          <a:p>
            <a:r>
              <a:rPr lang="id-ID"/>
              <a:t>transmisi tiap satu detik</a:t>
            </a:r>
            <a:r>
              <a:rPr lang="en-US"/>
              <a:t> </a:t>
            </a:r>
          </a:p>
        </p:txBody>
      </p:sp>
      <p:sp>
        <p:nvSpPr>
          <p:cNvPr id="103429" name="Rectangle 5"/>
          <p:cNvSpPr>
            <a:spLocks noChangeArrowheads="1"/>
          </p:cNvSpPr>
          <p:nvPr/>
        </p:nvSpPr>
        <p:spPr bwMode="auto">
          <a:xfrm>
            <a:off x="0" y="3219450"/>
            <a:ext cx="9144000" cy="0"/>
          </a:xfrm>
          <a:prstGeom prst="rect">
            <a:avLst/>
          </a:prstGeom>
          <a:noFill/>
          <a:ln w="9525">
            <a:noFill/>
            <a:miter lim="800000"/>
            <a:headEnd/>
            <a:tailEnd/>
          </a:ln>
          <a:effectLst/>
        </p:spPr>
        <p:txBody>
          <a:bodyPr wrap="none" anchor="ctr">
            <a:spAutoFit/>
          </a:bodyPr>
          <a:lstStyle/>
          <a:p>
            <a:endParaRPr lang="en-SG"/>
          </a:p>
        </p:txBody>
      </p:sp>
      <p:graphicFrame>
        <p:nvGraphicFramePr>
          <p:cNvPr id="103428" name="Object 4"/>
          <p:cNvGraphicFramePr>
            <a:graphicFrameLocks noChangeAspect="1"/>
          </p:cNvGraphicFramePr>
          <p:nvPr/>
        </p:nvGraphicFramePr>
        <p:xfrm>
          <a:off x="2771775" y="3141663"/>
          <a:ext cx="3816350" cy="1190625"/>
        </p:xfrm>
        <a:graphic>
          <a:graphicData uri="http://schemas.openxmlformats.org/presentationml/2006/ole">
            <p:oleObj spid="_x0000_s103428" name="Equation" r:id="rId3" imgW="1346200" imgH="419100" progId="Equation.3">
              <p:embed/>
            </p:oleObj>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endParaRPr lang="en-US"/>
          </a:p>
        </p:txBody>
      </p:sp>
      <p:sp>
        <p:nvSpPr>
          <p:cNvPr id="104451" name="Rectangle 3"/>
          <p:cNvSpPr>
            <a:spLocks noGrp="1" noChangeArrowheads="1"/>
          </p:cNvSpPr>
          <p:nvPr>
            <p:ph type="body" idx="1"/>
          </p:nvPr>
        </p:nvSpPr>
        <p:spPr/>
        <p:txBody>
          <a:bodyPr/>
          <a:lstStyle/>
          <a:p>
            <a:r>
              <a:rPr lang="id-ID"/>
              <a:t>Untuk mendapatkan sample rate maka 192,398 dibagi 24 channel</a:t>
            </a:r>
          </a:p>
          <a:p>
            <a:r>
              <a:rPr lang="id-ID" i="1"/>
              <a:t>sample rate</a:t>
            </a:r>
            <a:r>
              <a:rPr lang="id-ID"/>
              <a:t>:</a:t>
            </a:r>
            <a:endParaRPr lang="en-US"/>
          </a:p>
        </p:txBody>
      </p:sp>
      <p:sp>
        <p:nvSpPr>
          <p:cNvPr id="104453" name="Rectangle 5"/>
          <p:cNvSpPr>
            <a:spLocks noChangeArrowheads="1"/>
          </p:cNvSpPr>
          <p:nvPr/>
        </p:nvSpPr>
        <p:spPr bwMode="auto">
          <a:xfrm>
            <a:off x="0" y="3233738"/>
            <a:ext cx="9144000" cy="0"/>
          </a:xfrm>
          <a:prstGeom prst="rect">
            <a:avLst/>
          </a:prstGeom>
          <a:noFill/>
          <a:ln w="9525">
            <a:noFill/>
            <a:miter lim="800000"/>
            <a:headEnd/>
            <a:tailEnd/>
          </a:ln>
          <a:effectLst/>
        </p:spPr>
        <p:txBody>
          <a:bodyPr wrap="none" anchor="ctr">
            <a:spAutoFit/>
          </a:bodyPr>
          <a:lstStyle/>
          <a:p>
            <a:endParaRPr lang="en-SG"/>
          </a:p>
        </p:txBody>
      </p:sp>
      <p:graphicFrame>
        <p:nvGraphicFramePr>
          <p:cNvPr id="104452" name="Object 4"/>
          <p:cNvGraphicFramePr>
            <a:graphicFrameLocks noChangeAspect="1"/>
          </p:cNvGraphicFramePr>
          <p:nvPr/>
        </p:nvGraphicFramePr>
        <p:xfrm>
          <a:off x="2411413" y="3860800"/>
          <a:ext cx="3743325" cy="1462088"/>
        </p:xfrm>
        <a:graphic>
          <a:graphicData uri="http://schemas.openxmlformats.org/presentationml/2006/ole">
            <p:oleObj spid="_x0000_s104452" name="Equation" r:id="rId3" imgW="1002865" imgH="393529" progId="Equation.3">
              <p:embed/>
            </p:oleObj>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endParaRPr lang="en-US"/>
          </a:p>
        </p:txBody>
      </p:sp>
      <p:sp>
        <p:nvSpPr>
          <p:cNvPr id="105475" name="Rectangle 3"/>
          <p:cNvSpPr>
            <a:spLocks noGrp="1" noChangeArrowheads="1"/>
          </p:cNvSpPr>
          <p:nvPr>
            <p:ph type="body" idx="1"/>
          </p:nvPr>
        </p:nvSpPr>
        <p:spPr/>
        <p:txBody>
          <a:bodyPr/>
          <a:lstStyle/>
          <a:p>
            <a:r>
              <a:rPr lang="id-ID"/>
              <a:t>banyaknya bandwidth yang tersedia tiap channel</a:t>
            </a:r>
          </a:p>
          <a:p>
            <a:r>
              <a:rPr lang="id-ID"/>
              <a:t>8 bits x 8000 sample rate = 64 Kbps</a:t>
            </a:r>
          </a:p>
          <a:p>
            <a:r>
              <a:rPr lang="id-ID"/>
              <a:t>Dengan 24 </a:t>
            </a:r>
            <a:r>
              <a:rPr lang="id-ID" i="1"/>
              <a:t>active channel</a:t>
            </a:r>
            <a:r>
              <a:rPr lang="id-ID"/>
              <a:t> total bandwidth yang tersedia pada T1 adalah</a:t>
            </a:r>
          </a:p>
          <a:p>
            <a:r>
              <a:rPr lang="id-ID"/>
              <a:t>64 Kbps x 24 = 1,536 Mbps</a:t>
            </a:r>
            <a:r>
              <a:rPr lang="en-US"/>
              <a:t> </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id-ID" b="1"/>
              <a:t>FRACTIONAL T1</a:t>
            </a:r>
            <a:endParaRPr lang="en-US" b="1"/>
          </a:p>
        </p:txBody>
      </p:sp>
      <p:sp>
        <p:nvSpPr>
          <p:cNvPr id="106499" name="Rectangle 3"/>
          <p:cNvSpPr>
            <a:spLocks noGrp="1" noChangeArrowheads="1"/>
          </p:cNvSpPr>
          <p:nvPr>
            <p:ph type="body" idx="1"/>
          </p:nvPr>
        </p:nvSpPr>
        <p:spPr/>
        <p:txBody>
          <a:bodyPr/>
          <a:lstStyle/>
          <a:p>
            <a:r>
              <a:rPr lang="id-ID" sz="2800"/>
              <a:t>Kita bisa menggunakan T1 sesuai dengan kebutuhan bandwidth kita ini disebut dengan </a:t>
            </a:r>
            <a:r>
              <a:rPr lang="id-ID" sz="2800" i="1"/>
              <a:t>fractional T1</a:t>
            </a:r>
            <a:r>
              <a:rPr lang="id-ID" sz="2800"/>
              <a:t>, contoh, jika kita hanya membutuhkan Bandwidth sebesar 512 Kb, kita bisa menyewa cuma 8 channel, ini akan menghemat dibanding kita menggunakan </a:t>
            </a:r>
            <a:r>
              <a:rPr lang="id-ID" sz="2800" i="1"/>
              <a:t>full T1</a:t>
            </a:r>
            <a:r>
              <a:rPr lang="id-ID" sz="2800"/>
              <a:t> dan jika kita ingin menambah besarnya bandwidth cukup dengan menambah jumlah channel yang disewa.</a:t>
            </a:r>
            <a:r>
              <a:rPr lang="en-US" sz="2800"/>
              <a:t> </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endParaRPr lang="en-US"/>
          </a:p>
        </p:txBody>
      </p:sp>
      <p:sp>
        <p:nvSpPr>
          <p:cNvPr id="107523" name="Rectangle 3"/>
          <p:cNvSpPr>
            <a:spLocks noGrp="1" noChangeArrowheads="1"/>
          </p:cNvSpPr>
          <p:nvPr>
            <p:ph type="body" idx="1"/>
          </p:nvPr>
        </p:nvSpPr>
        <p:spPr/>
        <p:txBody>
          <a:bodyPr/>
          <a:lstStyle/>
          <a:p>
            <a:pPr>
              <a:lnSpc>
                <a:spcPct val="90000"/>
              </a:lnSpc>
            </a:pPr>
            <a:r>
              <a:rPr lang="id-ID"/>
              <a:t>24 channel bisa dibagi ke beberapa layanan yang berbeda, contoh 3 channel buat data dan 1 channel buat voice, dengan cara ini, suatu </a:t>
            </a:r>
            <a:r>
              <a:rPr lang="id-ID" i="1"/>
              <a:t>single connection</a:t>
            </a:r>
            <a:r>
              <a:rPr lang="id-ID"/>
              <a:t> bisa menyediakan beberapa layanan. Dengan menggunakan single T1 kita bisa menghemat cost jika dibandingkan dengan menggunakan beberapa connection.</a:t>
            </a:r>
            <a:r>
              <a:rPr lang="en-US"/>
              <a:t> </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id-ID" sz="4000" b="1"/>
              <a:t>HOW MUCH DOES A T1 COST?</a:t>
            </a:r>
            <a:endParaRPr lang="en-US" sz="4000" b="1"/>
          </a:p>
        </p:txBody>
      </p:sp>
      <p:sp>
        <p:nvSpPr>
          <p:cNvPr id="109571" name="Rectangle 3"/>
          <p:cNvSpPr>
            <a:spLocks noGrp="1" noChangeArrowheads="1"/>
          </p:cNvSpPr>
          <p:nvPr>
            <p:ph type="body" idx="1"/>
          </p:nvPr>
        </p:nvSpPr>
        <p:spPr/>
        <p:txBody>
          <a:bodyPr/>
          <a:lstStyle/>
          <a:p>
            <a:r>
              <a:rPr lang="id-ID"/>
              <a:t>Besarnya biaya T1 tergantung dengan besarnya bandwidth yang kita sewa dan jauhnya jarak terhadap </a:t>
            </a:r>
            <a:r>
              <a:rPr lang="id-ID" i="1"/>
              <a:t>local exchange carriers</a:t>
            </a:r>
            <a:r>
              <a:rPr lang="id-ID"/>
              <a:t> kita</a:t>
            </a:r>
            <a:r>
              <a:rPr lang="en-US"/>
              <a:t> </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id-ID" sz="4000" b="1"/>
              <a:t>APPROPRIATE APPLICATION</a:t>
            </a:r>
            <a:endParaRPr lang="en-US" sz="4000" b="1"/>
          </a:p>
        </p:txBody>
      </p:sp>
      <p:sp>
        <p:nvSpPr>
          <p:cNvPr id="110595" name="Rectangle 3"/>
          <p:cNvSpPr>
            <a:spLocks noGrp="1" noChangeArrowheads="1"/>
          </p:cNvSpPr>
          <p:nvPr>
            <p:ph type="body" idx="1"/>
          </p:nvPr>
        </p:nvSpPr>
        <p:spPr/>
        <p:txBody>
          <a:bodyPr/>
          <a:lstStyle/>
          <a:p>
            <a:pPr>
              <a:lnSpc>
                <a:spcPct val="90000"/>
              </a:lnSpc>
              <a:buNone/>
            </a:pPr>
            <a:r>
              <a:rPr lang="en-US" dirty="0" err="1"/>
              <a:t>Aplikasi</a:t>
            </a:r>
            <a:r>
              <a:rPr lang="en-US" dirty="0"/>
              <a:t> </a:t>
            </a:r>
            <a:r>
              <a:rPr lang="en-US" dirty="0" err="1"/>
              <a:t>sesuai</a:t>
            </a:r>
            <a:r>
              <a:rPr lang="en-US" dirty="0"/>
              <a:t> </a:t>
            </a:r>
            <a:r>
              <a:rPr lang="en-US" dirty="0" err="1"/>
              <a:t>untuk</a:t>
            </a:r>
            <a:r>
              <a:rPr lang="en-US" dirty="0"/>
              <a:t> T1:</a:t>
            </a:r>
          </a:p>
          <a:p>
            <a:pPr>
              <a:lnSpc>
                <a:spcPct val="90000"/>
              </a:lnSpc>
            </a:pPr>
            <a:r>
              <a:rPr lang="en-US" dirty="0" err="1"/>
              <a:t>Menghubungkan</a:t>
            </a:r>
            <a:r>
              <a:rPr lang="en-US" dirty="0"/>
              <a:t> remote site </a:t>
            </a:r>
            <a:r>
              <a:rPr lang="en-US" dirty="0" err="1"/>
              <a:t>ke</a:t>
            </a:r>
            <a:r>
              <a:rPr lang="en-US" dirty="0"/>
              <a:t> corporate office </a:t>
            </a:r>
            <a:r>
              <a:rPr lang="en-US" dirty="0" err="1"/>
              <a:t>dengan</a:t>
            </a:r>
            <a:r>
              <a:rPr lang="en-US" dirty="0"/>
              <a:t> </a:t>
            </a:r>
            <a:r>
              <a:rPr lang="en-US" dirty="0" err="1"/>
              <a:t>kebutuhan</a:t>
            </a:r>
            <a:r>
              <a:rPr lang="en-US" dirty="0"/>
              <a:t> bandwidth yang </a:t>
            </a:r>
            <a:r>
              <a:rPr lang="en-US" dirty="0" err="1"/>
              <a:t>besar</a:t>
            </a:r>
            <a:endParaRPr lang="en-US" dirty="0"/>
          </a:p>
          <a:p>
            <a:pPr>
              <a:lnSpc>
                <a:spcPct val="90000"/>
              </a:lnSpc>
            </a:pPr>
            <a:r>
              <a:rPr lang="en-US" dirty="0" err="1"/>
              <a:t>Menyediakan</a:t>
            </a:r>
            <a:r>
              <a:rPr lang="en-US" dirty="0"/>
              <a:t> Internet </a:t>
            </a:r>
            <a:r>
              <a:rPr lang="en-US" dirty="0" err="1"/>
              <a:t>connectivitas</a:t>
            </a:r>
            <a:r>
              <a:rPr lang="en-US" dirty="0"/>
              <a:t> </a:t>
            </a:r>
            <a:r>
              <a:rPr lang="en-US" dirty="0" err="1"/>
              <a:t>untuk</a:t>
            </a:r>
            <a:r>
              <a:rPr lang="en-US" dirty="0"/>
              <a:t> </a:t>
            </a:r>
            <a:r>
              <a:rPr lang="en-US" dirty="0" err="1"/>
              <a:t>semua</a:t>
            </a:r>
            <a:r>
              <a:rPr lang="en-US" dirty="0"/>
              <a:t> </a:t>
            </a:r>
            <a:r>
              <a:rPr lang="en-US" dirty="0" err="1"/>
              <a:t>kecuali</a:t>
            </a:r>
            <a:r>
              <a:rPr lang="en-US" dirty="0"/>
              <a:t> </a:t>
            </a:r>
            <a:r>
              <a:rPr lang="en-US" dirty="0" err="1"/>
              <a:t>kantor</a:t>
            </a:r>
            <a:r>
              <a:rPr lang="en-US" dirty="0"/>
              <a:t> yang </a:t>
            </a:r>
            <a:r>
              <a:rPr lang="en-US" dirty="0" err="1"/>
              <a:t>sangat</a:t>
            </a:r>
            <a:r>
              <a:rPr lang="en-US" dirty="0"/>
              <a:t> </a:t>
            </a:r>
            <a:r>
              <a:rPr lang="en-US" dirty="0" err="1"/>
              <a:t>besar</a:t>
            </a:r>
            <a:endParaRPr lang="en-US" dirty="0"/>
          </a:p>
          <a:p>
            <a:pPr>
              <a:lnSpc>
                <a:spcPct val="90000"/>
              </a:lnSpc>
            </a:pPr>
            <a:r>
              <a:rPr lang="en-US" dirty="0" err="1"/>
              <a:t>Membawa</a:t>
            </a:r>
            <a:r>
              <a:rPr lang="en-US" dirty="0"/>
              <a:t> </a:t>
            </a:r>
            <a:r>
              <a:rPr lang="en-US" dirty="0" err="1"/>
              <a:t>berbagai</a:t>
            </a:r>
            <a:r>
              <a:rPr lang="en-US" dirty="0"/>
              <a:t> </a:t>
            </a:r>
            <a:r>
              <a:rPr lang="en-US" dirty="0" err="1"/>
              <a:t>bentuk</a:t>
            </a:r>
            <a:r>
              <a:rPr lang="en-US" dirty="0"/>
              <a:t> data </a:t>
            </a:r>
            <a:r>
              <a:rPr lang="en-US" dirty="0" err="1"/>
              <a:t>dan</a:t>
            </a:r>
            <a:r>
              <a:rPr lang="en-US" dirty="0"/>
              <a:t> </a:t>
            </a:r>
            <a:r>
              <a:rPr lang="en-US" dirty="0" err="1"/>
              <a:t>suara</a:t>
            </a:r>
            <a:r>
              <a:rPr lang="en-US" dirty="0"/>
              <a:t> </a:t>
            </a:r>
            <a:r>
              <a:rPr lang="en-US" dirty="0" err="1"/>
              <a:t>untuk</a:t>
            </a:r>
            <a:r>
              <a:rPr lang="en-US" dirty="0"/>
              <a:t> </a:t>
            </a:r>
            <a:r>
              <a:rPr lang="en-US" dirty="0" err="1"/>
              <a:t>mengurangi</a:t>
            </a:r>
            <a:r>
              <a:rPr lang="en-US" dirty="0"/>
              <a:t> </a:t>
            </a:r>
            <a:r>
              <a:rPr lang="en-US" i="1" dirty="0"/>
              <a:t>cost</a:t>
            </a:r>
            <a:r>
              <a:rPr lang="en-US" dirty="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endParaRPr lang="en-US"/>
          </a:p>
        </p:txBody>
      </p:sp>
      <p:sp>
        <p:nvSpPr>
          <p:cNvPr id="22531" name="Rectangle 3"/>
          <p:cNvSpPr>
            <a:spLocks noGrp="1" noChangeArrowheads="1"/>
          </p:cNvSpPr>
          <p:nvPr>
            <p:ph type="body" idx="1"/>
          </p:nvPr>
        </p:nvSpPr>
        <p:spPr/>
        <p:txBody>
          <a:bodyPr/>
          <a:lstStyle/>
          <a:p>
            <a:pPr>
              <a:lnSpc>
                <a:spcPct val="90000"/>
              </a:lnSpc>
            </a:pPr>
            <a:r>
              <a:rPr lang="id-ID" sz="2800" b="1"/>
              <a:t>Data Circuit Terminating Equipment (DCE)</a:t>
            </a:r>
            <a:r>
              <a:rPr lang="id-ID" sz="2800"/>
              <a:t> Fasilitas komunikasi yang dimiliki oleh penyedia jasa layanan WAN, yang disewa oleh pemakai jasa layanan dan berada di tempat pemakai jasa layanan, berfungsi untuk mentranslasikan data dari DTE menjadi data yang dimengerti oleh protokol WAN, peralatan itu antara lain DSU/CSU, NT1, modem, dan jika layanan itu berupa layanan frame relay maka peralatan itu berupa Packet Switcher</a:t>
            </a:r>
            <a:r>
              <a:rPr lang="en-US" sz="2800"/>
              <a:t> </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b="1"/>
              <a:t>T3</a:t>
            </a:r>
          </a:p>
        </p:txBody>
      </p:sp>
      <p:sp>
        <p:nvSpPr>
          <p:cNvPr id="111619" name="Rectangle 3"/>
          <p:cNvSpPr>
            <a:spLocks noGrp="1" noChangeArrowheads="1"/>
          </p:cNvSpPr>
          <p:nvPr>
            <p:ph type="body" idx="1"/>
          </p:nvPr>
        </p:nvSpPr>
        <p:spPr/>
        <p:txBody>
          <a:bodyPr/>
          <a:lstStyle/>
          <a:p>
            <a:pPr>
              <a:lnSpc>
                <a:spcPct val="90000"/>
              </a:lnSpc>
            </a:pPr>
            <a:r>
              <a:rPr lang="en-US" sz="2800"/>
              <a:t>T3 sedikit lebih kecil dari 28 T1. Mempunyai 672 channel dan menghasilkan data troughput sedikit di bawah 45Mb. T3 menggunakan fiber optic. T3 dapat digunakan untuk membawa data dan voice. Kita juga dapat menyewa suatu </a:t>
            </a:r>
            <a:r>
              <a:rPr lang="en-US" sz="2800" i="1"/>
              <a:t>fractional T3</a:t>
            </a:r>
            <a:r>
              <a:rPr lang="en-US" sz="2800"/>
              <a:t> jika kebutuhan bandwidth kita tidak mencapai 45Mb. Aplikasi yang sesuai untuk T3 mirip dengan T1, tetapi T3 mempunyai kemampuan untuk melayani kebutuhan bandwidth yang lebih besar. </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b="1"/>
              <a:t>DSL</a:t>
            </a:r>
          </a:p>
        </p:txBody>
      </p:sp>
      <p:sp>
        <p:nvSpPr>
          <p:cNvPr id="112643" name="Rectangle 3"/>
          <p:cNvSpPr>
            <a:spLocks noGrp="1" noChangeArrowheads="1"/>
          </p:cNvSpPr>
          <p:nvPr>
            <p:ph type="body" idx="1"/>
          </p:nvPr>
        </p:nvSpPr>
        <p:spPr/>
        <p:txBody>
          <a:bodyPr/>
          <a:lstStyle/>
          <a:p>
            <a:r>
              <a:rPr lang="en-US"/>
              <a:t>DSL adalah singkatan dari Digital Subscriber Line. DSL digunakan untuk menghubungkan suatu customer site ke suatu CO. Istilah last-mile technology digunakan untuk menjelaskan tentang DSL, karena itu hanya digunakan untuk menghubungkan antara site dan CO. </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endParaRPr lang="en-US"/>
          </a:p>
        </p:txBody>
      </p:sp>
      <p:sp>
        <p:nvSpPr>
          <p:cNvPr id="113667" name="Rectangle 3"/>
          <p:cNvSpPr>
            <a:spLocks noGrp="1" noChangeArrowheads="1"/>
          </p:cNvSpPr>
          <p:nvPr>
            <p:ph type="body" idx="1"/>
          </p:nvPr>
        </p:nvSpPr>
        <p:spPr/>
        <p:txBody>
          <a:bodyPr/>
          <a:lstStyle/>
          <a:p>
            <a:r>
              <a:rPr lang="en-US"/>
              <a:t>Gambar dibawah contoh configuration. DSL digunakan untuk menghubungkan tiap end connection ke local POP.  Connection antar CO perlu disediakan oleh teknologi lain seperti Frame Relay, T1, Vendor Network dan lain-lain. </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3" name="Rectangle 5"/>
          <p:cNvSpPr>
            <a:spLocks noGrp="1" noChangeArrowheads="1"/>
          </p:cNvSpPr>
          <p:nvPr>
            <p:ph type="title"/>
          </p:nvPr>
        </p:nvSpPr>
        <p:spPr/>
        <p:txBody>
          <a:bodyPr/>
          <a:lstStyle/>
          <a:p>
            <a:endParaRPr lang="en-US"/>
          </a:p>
        </p:txBody>
      </p:sp>
      <p:pic>
        <p:nvPicPr>
          <p:cNvPr id="114692" name="Picture 4" descr="f1"/>
          <p:cNvPicPr>
            <a:picLocks noChangeAspect="1" noChangeArrowheads="1"/>
          </p:cNvPicPr>
          <p:nvPr>
            <p:ph idx="1"/>
          </p:nvPr>
        </p:nvPicPr>
        <p:blipFill>
          <a:blip r:embed="rId2"/>
          <a:srcRect/>
          <a:stretch>
            <a:fillRect/>
          </a:stretch>
        </p:blipFill>
        <p:spPr>
          <a:xfrm>
            <a:off x="1331913" y="2997200"/>
            <a:ext cx="6416675" cy="2068513"/>
          </a:xfrm>
          <a:noFill/>
          <a:ln/>
        </p:spPr>
      </p:pic>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endParaRPr lang="en-US"/>
          </a:p>
        </p:txBody>
      </p:sp>
      <p:sp>
        <p:nvSpPr>
          <p:cNvPr id="116739" name="Rectangle 3"/>
          <p:cNvSpPr>
            <a:spLocks noGrp="1" noChangeArrowheads="1"/>
          </p:cNvSpPr>
          <p:nvPr>
            <p:ph type="body" idx="1"/>
          </p:nvPr>
        </p:nvSpPr>
        <p:spPr/>
        <p:txBody>
          <a:bodyPr/>
          <a:lstStyle/>
          <a:p>
            <a:r>
              <a:rPr lang="en-US" sz="2800"/>
              <a:t>Istilah DSL secara actual menggabungkan beberapa standar. Sering dikenal sebagai xDSL. Masing-masing standard menggunakan huruf pertama berbeda. ADSL standard yang paling banyak diimplementasikan, yang terbaru adalah VDSL dan mulai populer. Tabel dinawah menunjukkan daftar standard DSL yang populer dan kecepatan transmisi yang didukungnya. </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03" name="Rectangle 43"/>
          <p:cNvSpPr>
            <a:spLocks noGrp="1" noChangeArrowheads="1"/>
          </p:cNvSpPr>
          <p:nvPr>
            <p:ph type="title"/>
          </p:nvPr>
        </p:nvSpPr>
        <p:spPr/>
        <p:txBody>
          <a:bodyPr/>
          <a:lstStyle/>
          <a:p>
            <a:endParaRPr lang="en-US"/>
          </a:p>
        </p:txBody>
      </p:sp>
      <p:graphicFrame>
        <p:nvGraphicFramePr>
          <p:cNvPr id="117807" name="Group 47"/>
          <p:cNvGraphicFramePr>
            <a:graphicFrameLocks noGrp="1"/>
          </p:cNvGraphicFramePr>
          <p:nvPr>
            <p:ph idx="1"/>
          </p:nvPr>
        </p:nvGraphicFramePr>
        <p:xfrm>
          <a:off x="539750" y="1981200"/>
          <a:ext cx="8147050" cy="4191953"/>
        </p:xfrm>
        <a:graphic>
          <a:graphicData uri="http://schemas.openxmlformats.org/drawingml/2006/table">
            <a:tbl>
              <a:tblPr/>
              <a:tblGrid>
                <a:gridCol w="1511300"/>
                <a:gridCol w="2874963"/>
                <a:gridCol w="3760787"/>
              </a:tblGrid>
              <a:tr h="4429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Tipe xDSL</a:t>
                      </a:r>
                      <a:endParaRPr kumimoji="0" lang="en-US" sz="32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Arti</a:t>
                      </a:r>
                      <a:endParaRPr kumimoji="0" lang="en-US" sz="32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Kecepatan</a:t>
                      </a:r>
                      <a:endParaRPr kumimoji="0" lang="en-US" sz="32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7188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ADSL</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endParaRPr kumimoji="0" lang="id-ID" sz="2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HDSL.</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endParaRPr kumimoji="0" lang="id-ID" sz="2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IDSL</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endParaRPr kumimoji="0" lang="id-ID" sz="2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RADSL</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endParaRPr kumimoji="0" lang="id-ID" sz="2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SDSL</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endParaRPr kumimoji="0" lang="id-ID" sz="2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VDSL</a:t>
                      </a:r>
                      <a:endParaRPr kumimoji="0" lang="en-US" sz="32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Asymmetric DSL </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endParaRPr kumimoji="0" lang="id-ID" sz="2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High-speed DSL.</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endParaRPr kumimoji="0" lang="id-ID" sz="2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(AIX proprietary)</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endParaRPr kumimoji="0" lang="id-ID" sz="2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Rate-adaptive DSL.</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endParaRPr kumimoji="0" lang="id-ID" sz="2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Symmetric DSL</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endParaRPr kumimoji="0" lang="id-ID" sz="2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Very high bit-rate DSL</a:t>
                      </a:r>
                      <a:endParaRPr kumimoji="0" lang="en-US" sz="32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Downstream: 1.5 - 6Mbps</a:t>
                      </a:r>
                      <a:r>
                        <a:rPr kumimoji="0" lang="id-ID" sz="2000" b="0" i="0" u="none" strike="noStrike" cap="none" normalizeH="0" baseline="0" smtClean="0">
                          <a:ln>
                            <a:noFill/>
                          </a:ln>
                          <a:solidFill>
                            <a:schemeClr val="tx1"/>
                          </a:solidFill>
                          <a:effectLst/>
                          <a:latin typeface="Times New Roman" pitchFamily="18" charset="0"/>
                          <a:cs typeface="Times New Roman" pitchFamily="18" charset="0"/>
                        </a:rPr>
                        <a:t> </a:t>
                      </a: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Upstream: 64-384Kbps</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Downstream: l28KbpsrI.5MbpS </a:t>
                      </a:r>
                      <a:endParaRPr kumimoji="0" lang="id-ID" sz="2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Upstream: same</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Downstream: 1.1 Mbps</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Upstream: same</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Downstream: 6.1 Mbp </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Upstream: 1.5Mbps</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Downstream: 128Kbps - 1.5Mbps </a:t>
                      </a:r>
                      <a:endParaRPr kumimoji="0" lang="id-ID" sz="2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Upstream: same</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Downstream: 51Mbps </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Upstream: 1.6 - 2.3Mbps</a:t>
                      </a:r>
                      <a:endParaRPr kumimoji="0" lang="en-US" sz="32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sz="4000" b="1"/>
              <a:t>WHY IS DSL ASYMMECTRIC?</a:t>
            </a:r>
          </a:p>
        </p:txBody>
      </p:sp>
      <p:sp>
        <p:nvSpPr>
          <p:cNvPr id="118787" name="Rectangle 3"/>
          <p:cNvSpPr>
            <a:spLocks noGrp="1" noChangeArrowheads="1"/>
          </p:cNvSpPr>
          <p:nvPr>
            <p:ph type="body" idx="1"/>
          </p:nvPr>
        </p:nvSpPr>
        <p:spPr/>
        <p:txBody>
          <a:bodyPr/>
          <a:lstStyle/>
          <a:p>
            <a:pPr>
              <a:lnSpc>
                <a:spcPct val="90000"/>
              </a:lnSpc>
            </a:pPr>
            <a:r>
              <a:rPr lang="en-US"/>
              <a:t>DSL umumnya tidak simetris di dalam menyediakan bandwidth. Tidak sama dengan suatu T1, yang menyediakan bandwidth yang sama pada upstream dan downstream, DSL mendukung downstream yang lebih cepat (aliran traffic dari CO ke site) dibanding kecepatan upstream (aliran traffic dari site ke CO). </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endParaRPr lang="en-US"/>
          </a:p>
        </p:txBody>
      </p:sp>
      <p:sp>
        <p:nvSpPr>
          <p:cNvPr id="119811" name="Rectangle 3"/>
          <p:cNvSpPr>
            <a:spLocks noGrp="1" noChangeArrowheads="1"/>
          </p:cNvSpPr>
          <p:nvPr>
            <p:ph type="body" idx="1"/>
          </p:nvPr>
        </p:nvSpPr>
        <p:spPr/>
        <p:txBody>
          <a:bodyPr/>
          <a:lstStyle/>
          <a:p>
            <a:r>
              <a:rPr lang="en-US" sz="2800"/>
              <a:t>Jika kita menggunakan DSL untuk mengakses Internet, biasanya download lebih besar dibanding uploads. Sebagai contoh, ketika kita mengakses suatu </a:t>
            </a:r>
            <a:r>
              <a:rPr lang="en-US" sz="2800" i="1"/>
              <a:t>web server</a:t>
            </a:r>
            <a:r>
              <a:rPr lang="en-US" sz="2800"/>
              <a:t>, kita upstream yang sangat kecil, tetapi menghasilkan downstream traffic yang berisi teks, multiple grafik, kode program, dan lain-lain. Rata-rata, pemakai internet menerima data delapan kali lebih banyak daripada data yang dikirimnya DSL. </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sz="4000" b="1"/>
              <a:t>APPROPRIATE APPLICATIONS</a:t>
            </a:r>
          </a:p>
        </p:txBody>
      </p:sp>
      <p:sp>
        <p:nvSpPr>
          <p:cNvPr id="120835" name="Rectangle 3"/>
          <p:cNvSpPr>
            <a:spLocks noGrp="1" noChangeArrowheads="1"/>
          </p:cNvSpPr>
          <p:nvPr>
            <p:ph type="body" idx="1"/>
          </p:nvPr>
        </p:nvSpPr>
        <p:spPr/>
        <p:txBody>
          <a:bodyPr/>
          <a:lstStyle/>
          <a:p>
            <a:r>
              <a:rPr lang="en-US"/>
              <a:t>Berikut adalah aplikasi sesuai untuk DSL</a:t>
            </a:r>
          </a:p>
          <a:p>
            <a:r>
              <a:rPr lang="en-US"/>
              <a:t>Home Internet Access</a:t>
            </a:r>
          </a:p>
          <a:p>
            <a:r>
              <a:rPr lang="en-US"/>
              <a:t>Akses Internet untuk suatu small to medium sized organization</a:t>
            </a:r>
          </a:p>
          <a:p>
            <a:r>
              <a:rPr lang="en-US"/>
              <a:t>Last-Mile connection untuk remote field office </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b="1"/>
              <a:t>Frame Relay/X.25</a:t>
            </a:r>
          </a:p>
        </p:txBody>
      </p:sp>
      <p:sp>
        <p:nvSpPr>
          <p:cNvPr id="124931" name="Rectangle 3"/>
          <p:cNvSpPr>
            <a:spLocks noGrp="1" noChangeArrowheads="1"/>
          </p:cNvSpPr>
          <p:nvPr>
            <p:ph type="body" idx="1"/>
          </p:nvPr>
        </p:nvSpPr>
        <p:spPr/>
        <p:txBody>
          <a:bodyPr/>
          <a:lstStyle/>
          <a:p>
            <a:r>
              <a:rPr lang="en-US"/>
              <a:t>Frame Relay dan X.2S adalah teknologi packet-switched. Sebab data pada suatu jaringan packet-switched mampu melewati path yang berbeda untuk mencapai destination, dapat dilihat pada Gambar dibawah.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a:spLocks noGrp="1" noChangeArrowheads="1"/>
          </p:cNvSpPr>
          <p:nvPr>
            <p:ph type="title"/>
          </p:nvPr>
        </p:nvSpPr>
        <p:spPr/>
        <p:txBody>
          <a:bodyPr/>
          <a:lstStyle/>
          <a:p>
            <a:endParaRPr lang="en-US"/>
          </a:p>
        </p:txBody>
      </p:sp>
      <p:pic>
        <p:nvPicPr>
          <p:cNvPr id="23556" name="Picture 4" descr="DTE-DCE-CO"/>
          <p:cNvPicPr>
            <a:picLocks noChangeAspect="1" noChangeArrowheads="1"/>
          </p:cNvPicPr>
          <p:nvPr>
            <p:ph idx="1"/>
          </p:nvPr>
        </p:nvPicPr>
        <p:blipFill>
          <a:blip r:embed="rId2"/>
          <a:srcRect/>
          <a:stretch>
            <a:fillRect/>
          </a:stretch>
        </p:blipFill>
        <p:spPr>
          <a:xfrm>
            <a:off x="1763713" y="2060575"/>
            <a:ext cx="5788025" cy="3790950"/>
          </a:xfrm>
          <a:noFill/>
          <a:ln/>
        </p:spPr>
      </p:pic>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7" name="Rectangle 5"/>
          <p:cNvSpPr>
            <a:spLocks noGrp="1" noChangeArrowheads="1"/>
          </p:cNvSpPr>
          <p:nvPr>
            <p:ph type="title"/>
          </p:nvPr>
        </p:nvSpPr>
        <p:spPr/>
        <p:txBody>
          <a:bodyPr/>
          <a:lstStyle/>
          <a:p>
            <a:endParaRPr lang="en-US"/>
          </a:p>
        </p:txBody>
      </p:sp>
      <p:pic>
        <p:nvPicPr>
          <p:cNvPr id="125956" name="Picture 4" descr="f"/>
          <p:cNvPicPr>
            <a:picLocks noChangeAspect="1" noChangeArrowheads="1"/>
          </p:cNvPicPr>
          <p:nvPr>
            <p:ph idx="1"/>
          </p:nvPr>
        </p:nvPicPr>
        <p:blipFill>
          <a:blip r:embed="rId2"/>
          <a:srcRect/>
          <a:stretch>
            <a:fillRect/>
          </a:stretch>
        </p:blipFill>
        <p:spPr>
          <a:xfrm>
            <a:off x="2411413" y="1196975"/>
            <a:ext cx="4046537" cy="4460875"/>
          </a:xfrm>
          <a:noFill/>
          <a:ln/>
        </p:spPr>
      </p:pic>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endParaRPr lang="en-US"/>
          </a:p>
        </p:txBody>
      </p:sp>
      <p:sp>
        <p:nvSpPr>
          <p:cNvPr id="126979" name="Rectangle 3"/>
          <p:cNvSpPr>
            <a:spLocks noGrp="1" noChangeArrowheads="1"/>
          </p:cNvSpPr>
          <p:nvPr>
            <p:ph type="body" idx="1"/>
          </p:nvPr>
        </p:nvSpPr>
        <p:spPr/>
        <p:txBody>
          <a:bodyPr/>
          <a:lstStyle/>
          <a:p>
            <a:pPr>
              <a:lnSpc>
                <a:spcPct val="90000"/>
              </a:lnSpc>
            </a:pPr>
            <a:r>
              <a:rPr lang="id-ID" sz="2800"/>
              <a:t>Frame Relay bekerja pada DTE dan DCE dengan menggunakan Permanent Virtual Circuit (PVC), yaitu hubungan virtual yang dibuat secara manual menjadi hubungan permanen antara pengirim (DTE) dan penerima (DCE). Untuk memberikan tanda pengenal kepada saluran hubungan virtual tersebut digunakan </a:t>
            </a:r>
            <a:r>
              <a:rPr lang="id-ID" sz="2800" i="1"/>
              <a:t>Datalink Connection Identifiers (DLCI)</a:t>
            </a:r>
            <a:r>
              <a:rPr lang="id-ID" sz="2800"/>
              <a:t> yang berfungsi memetakan IP Address untuk mengenali saluran virtual antara DTE.</a:t>
            </a:r>
            <a:r>
              <a:rPr lang="en-US" sz="2800"/>
              <a:t> </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endParaRPr lang="en-US"/>
          </a:p>
        </p:txBody>
      </p:sp>
      <p:sp>
        <p:nvSpPr>
          <p:cNvPr id="128003" name="Rectangle 3"/>
          <p:cNvSpPr>
            <a:spLocks noGrp="1" noChangeArrowheads="1"/>
          </p:cNvSpPr>
          <p:nvPr>
            <p:ph type="body" idx="1"/>
          </p:nvPr>
        </p:nvSpPr>
        <p:spPr/>
        <p:txBody>
          <a:bodyPr/>
          <a:lstStyle/>
          <a:p>
            <a:pPr>
              <a:lnSpc>
                <a:spcPct val="90000"/>
              </a:lnSpc>
            </a:pPr>
            <a:r>
              <a:rPr lang="id-ID"/>
              <a:t>Sebelum sebuah packet memasuki </a:t>
            </a:r>
            <a:r>
              <a:rPr lang="id-ID" i="1"/>
              <a:t>frame relay cloud</a:t>
            </a:r>
            <a:r>
              <a:rPr lang="id-ID"/>
              <a:t>, router akan mengenkapsulasinya ke Frame Relay frame. Header pada frame ini berisi DLCI number untuk PVC. Packet akan diroute kedalam bentuk frame. Ketika packet mencapai remote network, router akan menstrip off </a:t>
            </a:r>
            <a:r>
              <a:rPr lang="id-ID" i="1"/>
              <a:t>Frame Relay Information</a:t>
            </a:r>
            <a:r>
              <a:rPr lang="id-ID"/>
              <a:t> dan mengirim packet tersebut ke Local LAN.</a:t>
            </a:r>
            <a:r>
              <a:rPr lang="en-US"/>
              <a:t> </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endParaRPr lang="en-US"/>
          </a:p>
        </p:txBody>
      </p:sp>
      <p:sp>
        <p:nvSpPr>
          <p:cNvPr id="129027" name="Rectangle 3"/>
          <p:cNvSpPr>
            <a:spLocks noGrp="1" noChangeArrowheads="1"/>
          </p:cNvSpPr>
          <p:nvPr>
            <p:ph type="body" idx="1"/>
          </p:nvPr>
        </p:nvSpPr>
        <p:spPr/>
        <p:txBody>
          <a:bodyPr/>
          <a:lstStyle/>
          <a:p>
            <a:pPr>
              <a:lnSpc>
                <a:spcPct val="90000"/>
              </a:lnSpc>
            </a:pPr>
            <a:r>
              <a:rPr lang="id-ID"/>
              <a:t>Frame Relay mendukung transmisi rate dari 56 K sampai 1,544 Mb. Frame Relay sebenarnya identik dengan X.25 dan merupakan pengembangan dari teknologi X.25, tetapi X.25 analog sedangkan frame relay digital, sehingga mengurangi overhead terhadap error correction dan mendukung bandwidth yang lebih tinggi dari X.25</a:t>
            </a:r>
            <a:r>
              <a:rPr lang="en-US"/>
              <a:t> </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id-ID" sz="4000" b="1"/>
              <a:t>COMMITED INFORMATION RATE</a:t>
            </a:r>
            <a:endParaRPr lang="en-US" sz="4000" b="1"/>
          </a:p>
        </p:txBody>
      </p:sp>
      <p:sp>
        <p:nvSpPr>
          <p:cNvPr id="130051" name="Rectangle 3"/>
          <p:cNvSpPr>
            <a:spLocks noGrp="1" noChangeArrowheads="1"/>
          </p:cNvSpPr>
          <p:nvPr>
            <p:ph type="body" idx="1"/>
          </p:nvPr>
        </p:nvSpPr>
        <p:spPr/>
        <p:txBody>
          <a:bodyPr/>
          <a:lstStyle/>
          <a:p>
            <a:r>
              <a:rPr lang="id-ID"/>
              <a:t>Frame Relay adalah Packet Switched Technology dimana pemakaian saluran tersebut dapat digunakan oleh lebih dari satu perusahan. Pemakaian bandwidth dengan cara berbagi antar perusahaan-perusahaan penyewa saluran tersebut. Ini dikenal sebagai  </a:t>
            </a:r>
            <a:r>
              <a:rPr lang="id-ID" i="1"/>
              <a:t>Commited Information Rate</a:t>
            </a:r>
            <a:r>
              <a:rPr lang="id-ID"/>
              <a:t>.</a:t>
            </a:r>
            <a:r>
              <a:rPr lang="en-US"/>
              <a:t> </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endParaRPr lang="en-US"/>
          </a:p>
        </p:txBody>
      </p:sp>
      <p:sp>
        <p:nvSpPr>
          <p:cNvPr id="131075" name="Rectangle 3"/>
          <p:cNvSpPr>
            <a:spLocks noGrp="1" noChangeArrowheads="1"/>
          </p:cNvSpPr>
          <p:nvPr>
            <p:ph type="body" idx="1"/>
          </p:nvPr>
        </p:nvSpPr>
        <p:spPr/>
        <p:txBody>
          <a:bodyPr/>
          <a:lstStyle/>
          <a:p>
            <a:r>
              <a:rPr lang="id-ID" sz="2800"/>
              <a:t>CIR adalah ukuran minimum bandwidth yang akan kita dapatkan dan digaransi oleh </a:t>
            </a:r>
            <a:r>
              <a:rPr lang="id-ID" sz="2800" i="1"/>
              <a:t>Local Exchange Carriers</a:t>
            </a:r>
            <a:r>
              <a:rPr lang="id-ID" sz="2800"/>
              <a:t>, sebagai contoh misal kita menyewa frame Relay circuit dengan CIR 128 Kb, pada saat traffic perusahaan lain sedang sedikit kemungkinan kita bisa mendapatkan bandwidth antara 150 Kb sampai 190 Kb, dan untuk kelebihan bandwidth tersebut kita tidak dikenakan biaya tambahan.</a:t>
            </a:r>
            <a:r>
              <a:rPr lang="en-US" sz="2800"/>
              <a:t> </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b="1"/>
              <a:t>APPRORIATE APPLICATION</a:t>
            </a:r>
          </a:p>
        </p:txBody>
      </p:sp>
      <p:sp>
        <p:nvSpPr>
          <p:cNvPr id="132099" name="Rectangle 3"/>
          <p:cNvSpPr>
            <a:spLocks noGrp="1" noChangeArrowheads="1"/>
          </p:cNvSpPr>
          <p:nvPr>
            <p:ph type="body" idx="1"/>
          </p:nvPr>
        </p:nvSpPr>
        <p:spPr/>
        <p:txBody>
          <a:bodyPr/>
          <a:lstStyle/>
          <a:p>
            <a:pPr>
              <a:lnSpc>
                <a:spcPct val="90000"/>
              </a:lnSpc>
            </a:pPr>
            <a:r>
              <a:rPr lang="en-US" b="1"/>
              <a:t>Berikut adalah aplikasi yang sesuai untuk Frame Relay dan X.25:</a:t>
            </a:r>
          </a:p>
          <a:p>
            <a:pPr>
              <a:lnSpc>
                <a:spcPct val="90000"/>
              </a:lnSpc>
            </a:pPr>
            <a:r>
              <a:rPr lang="en-US" b="1"/>
              <a:t>Menghubungkan remote sites ke corporate office ketika kita hanya memerlukan connectivitas data </a:t>
            </a:r>
          </a:p>
          <a:p>
            <a:pPr>
              <a:lnSpc>
                <a:spcPct val="90000"/>
              </a:lnSpc>
            </a:pPr>
            <a:r>
              <a:rPr lang="en-US" b="1"/>
              <a:t>Membawa data yang tidak sensitip terhadap waktu (bukan video atau suara)</a:t>
            </a:r>
            <a:r>
              <a:rPr lang="en-US"/>
              <a:t> </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b="1"/>
              <a:t>SONET</a:t>
            </a:r>
          </a:p>
        </p:txBody>
      </p:sp>
      <p:sp>
        <p:nvSpPr>
          <p:cNvPr id="133123" name="Rectangle 3"/>
          <p:cNvSpPr>
            <a:spLocks noGrp="1" noChangeArrowheads="1"/>
          </p:cNvSpPr>
          <p:nvPr>
            <p:ph type="body" idx="1"/>
          </p:nvPr>
        </p:nvSpPr>
        <p:spPr/>
        <p:txBody>
          <a:bodyPr/>
          <a:lstStyle/>
          <a:p>
            <a:r>
              <a:rPr lang="en-US"/>
              <a:t>SONET atau Synchronous Optical Network, tersedia pada bandwidth 64Kb sampai 2.4Gbps. SONET menggunakan Time Division (sama halnya dengan T1) menggunakan fiber optic dan merupakan generasi terbaru utnuk menggantikan T1. SONET mendukung secara langsung ATM topologi. </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b="1"/>
              <a:t>APPRORIATE APPLICATION</a:t>
            </a:r>
          </a:p>
        </p:txBody>
      </p:sp>
      <p:sp>
        <p:nvSpPr>
          <p:cNvPr id="134147" name="Rectangle 3"/>
          <p:cNvSpPr>
            <a:spLocks noGrp="1" noChangeArrowheads="1"/>
          </p:cNvSpPr>
          <p:nvPr>
            <p:ph type="body" idx="1"/>
          </p:nvPr>
        </p:nvSpPr>
        <p:spPr/>
        <p:txBody>
          <a:bodyPr/>
          <a:lstStyle/>
          <a:p>
            <a:pPr>
              <a:lnSpc>
                <a:spcPct val="80000"/>
              </a:lnSpc>
            </a:pPr>
            <a:r>
              <a:rPr lang="en-US" sz="2800"/>
              <a:t>Berikut adalah aplikasi yang sesuai untuk SONET:</a:t>
            </a:r>
          </a:p>
          <a:p>
            <a:pPr>
              <a:lnSpc>
                <a:spcPct val="80000"/>
              </a:lnSpc>
            </a:pPr>
            <a:r>
              <a:rPr lang="en-US" sz="2800"/>
              <a:t>Menghubungkan jaringan metropolitan yang besar</a:t>
            </a:r>
          </a:p>
          <a:p>
            <a:pPr>
              <a:lnSpc>
                <a:spcPct val="80000"/>
              </a:lnSpc>
            </a:pPr>
            <a:r>
              <a:rPr lang="en-US" sz="2800"/>
              <a:t>Menyediakan Internet connectivitas untuk perusahaan global yang besar</a:t>
            </a:r>
          </a:p>
          <a:p>
            <a:pPr>
              <a:lnSpc>
                <a:spcPct val="80000"/>
              </a:lnSpc>
            </a:pPr>
            <a:r>
              <a:rPr lang="en-US" sz="2800"/>
              <a:t>Menyediakan jaringan backbone untuk Internet Service Providers</a:t>
            </a:r>
          </a:p>
          <a:p>
            <a:pPr>
              <a:lnSpc>
                <a:spcPct val="80000"/>
              </a:lnSpc>
            </a:pPr>
            <a:r>
              <a:rPr lang="en-US" sz="2800"/>
              <a:t>Membawa data dan suara via ATM dari LAN to WAN to LAN </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id-ID"/>
              <a:t>SUMMARY</a:t>
            </a:r>
            <a:endParaRPr lang="en-US"/>
          </a:p>
        </p:txBody>
      </p:sp>
      <p:sp>
        <p:nvSpPr>
          <p:cNvPr id="135171" name="Rectangle 3"/>
          <p:cNvSpPr>
            <a:spLocks noGrp="1" noChangeArrowheads="1"/>
          </p:cNvSpPr>
          <p:nvPr>
            <p:ph type="body" idx="1"/>
          </p:nvPr>
        </p:nvSpPr>
        <p:spPr/>
        <p:txBody>
          <a:bodyPr/>
          <a:lstStyle/>
          <a:p>
            <a:pPr>
              <a:lnSpc>
                <a:spcPct val="90000"/>
              </a:lnSpc>
            </a:pPr>
            <a:r>
              <a:rPr lang="en-US"/>
              <a:t>Pada bab ini, kita telah membahas LAN dan topologi Wan yang tersedia untuk konfigurasi jaringan mu. Kita telah melihat kelebihan dan kekurangan dari tiap topologi. Topologi hanya salah satu dari suatu jaringan. Di bab yang berikutnya, kita akan membahas tentang protokol yang kita perlukan untuk membawa data dalam suatu topologi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Concourse</Template>
  <TotalTime>352</TotalTime>
  <Words>4239</Words>
  <Application>Microsoft PowerPoint</Application>
  <PresentationFormat>On-screen Show (4:3)</PresentationFormat>
  <Paragraphs>196</Paragraphs>
  <Slides>99</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99</vt:i4>
      </vt:variant>
    </vt:vector>
  </HeadingPairs>
  <TitlesOfParts>
    <vt:vector size="105" baseType="lpstr">
      <vt:lpstr>Arial</vt:lpstr>
      <vt:lpstr>Tahoma</vt:lpstr>
      <vt:lpstr>Wingdings</vt:lpstr>
      <vt:lpstr>Times New Roman</vt:lpstr>
      <vt:lpstr>Textured</vt:lpstr>
      <vt:lpstr>Microsoft Equation 3.0</vt:lpstr>
      <vt:lpstr>WIDE AREA NETWORK TOPOLOGY</vt:lpstr>
      <vt:lpstr>Wide Area Network Topology (WAN)</vt:lpstr>
      <vt:lpstr>Slide 3</vt:lpstr>
      <vt:lpstr>Hanya dua Router yang berkomunikasi secara langsung pada WAN.</vt:lpstr>
      <vt:lpstr>Slide 5</vt:lpstr>
      <vt:lpstr>Slide 6</vt:lpstr>
      <vt:lpstr>Slide 7</vt:lpstr>
      <vt:lpstr>Slide 8</vt:lpstr>
      <vt:lpstr>Slide 9</vt:lpstr>
      <vt:lpstr>Slide 10</vt:lpstr>
      <vt:lpstr>Slide 11</vt:lpstr>
      <vt:lpstr>Slide 12</vt:lpstr>
      <vt:lpstr>LOCAL EXCHANGE CARRIERS</vt:lpstr>
      <vt:lpstr>Slide 14</vt:lpstr>
      <vt:lpstr>Slide 15</vt:lpstr>
      <vt:lpstr>Slide 16</vt:lpstr>
      <vt:lpstr>Slide 17</vt:lpstr>
      <vt:lpstr>Geographically Large WAN</vt:lpstr>
      <vt:lpstr>Slide 19</vt:lpstr>
      <vt:lpstr>Slide 20</vt:lpstr>
      <vt:lpstr>WAN Options</vt:lpstr>
      <vt:lpstr>Slide 22</vt:lpstr>
      <vt:lpstr>Bandwidth on demand. </vt:lpstr>
      <vt:lpstr>Private Circuit</vt:lpstr>
      <vt:lpstr>Shared Media</vt:lpstr>
      <vt:lpstr>Slide 26</vt:lpstr>
      <vt:lpstr>Slide 27</vt:lpstr>
      <vt:lpstr>DIAL-UP ANALOG</vt:lpstr>
      <vt:lpstr>Slide 29</vt:lpstr>
      <vt:lpstr>Slide 30</vt:lpstr>
      <vt:lpstr>Slide 31</vt:lpstr>
      <vt:lpstr>Slide 32</vt:lpstr>
      <vt:lpstr>Slide 33</vt:lpstr>
      <vt:lpstr>Slide 34</vt:lpstr>
      <vt:lpstr>Slide 35</vt:lpstr>
      <vt:lpstr>BAGAIMANA 56 K DITERIMA</vt:lpstr>
      <vt:lpstr>Slide 37</vt:lpstr>
      <vt:lpstr>Slide 38</vt:lpstr>
      <vt:lpstr>KELEMAHAN DIAL-UP ANALOG</vt:lpstr>
      <vt:lpstr>Slide 40</vt:lpstr>
      <vt:lpstr>Slide 41</vt:lpstr>
      <vt:lpstr>Slide 42</vt:lpstr>
      <vt:lpstr>Slide 43</vt:lpstr>
      <vt:lpstr>APLIKASI SESUAI</vt:lpstr>
      <vt:lpstr>ISDN</vt:lpstr>
      <vt:lpstr>Slide 46</vt:lpstr>
      <vt:lpstr>Slide 47</vt:lpstr>
      <vt:lpstr>UNDERSTANDING ISDN</vt:lpstr>
      <vt:lpstr>Slide 49</vt:lpstr>
      <vt:lpstr>Slide 50</vt:lpstr>
      <vt:lpstr>Slide 51</vt:lpstr>
      <vt:lpstr>Slide 52</vt:lpstr>
      <vt:lpstr>Slide 53</vt:lpstr>
      <vt:lpstr>ISDN DRAWBACKS</vt:lpstr>
      <vt:lpstr>Slide 55</vt:lpstr>
      <vt:lpstr>Slide 56</vt:lpstr>
      <vt:lpstr>Slide 57</vt:lpstr>
      <vt:lpstr>Slide 58</vt:lpstr>
      <vt:lpstr>Slide 59</vt:lpstr>
      <vt:lpstr>Slide 60</vt:lpstr>
      <vt:lpstr>APPROPRIATE APPLICATIONS</vt:lpstr>
      <vt:lpstr>LEASED LINES</vt:lpstr>
      <vt:lpstr>Slide 63</vt:lpstr>
      <vt:lpstr>Slide 64</vt:lpstr>
      <vt:lpstr>Slide 65</vt:lpstr>
      <vt:lpstr>Slide 66</vt:lpstr>
      <vt:lpstr>Slide 67</vt:lpstr>
      <vt:lpstr>APLIKASI SESUAI</vt:lpstr>
      <vt:lpstr>T1</vt:lpstr>
      <vt:lpstr>TIME DIVISION</vt:lpstr>
      <vt:lpstr>Slide 71</vt:lpstr>
      <vt:lpstr>Slide 72</vt:lpstr>
      <vt:lpstr>Slide 73</vt:lpstr>
      <vt:lpstr>Slide 74</vt:lpstr>
      <vt:lpstr>Slide 75</vt:lpstr>
      <vt:lpstr>FRACTIONAL T1</vt:lpstr>
      <vt:lpstr>Slide 77</vt:lpstr>
      <vt:lpstr>HOW MUCH DOES A T1 COST?</vt:lpstr>
      <vt:lpstr>APPROPRIATE APPLICATION</vt:lpstr>
      <vt:lpstr>T3</vt:lpstr>
      <vt:lpstr>DSL</vt:lpstr>
      <vt:lpstr>Slide 82</vt:lpstr>
      <vt:lpstr>Slide 83</vt:lpstr>
      <vt:lpstr>Slide 84</vt:lpstr>
      <vt:lpstr>Slide 85</vt:lpstr>
      <vt:lpstr>WHY IS DSL ASYMMECTRIC?</vt:lpstr>
      <vt:lpstr>Slide 87</vt:lpstr>
      <vt:lpstr>APPROPRIATE APPLICATIONS</vt:lpstr>
      <vt:lpstr>Frame Relay/X.25</vt:lpstr>
      <vt:lpstr>Slide 90</vt:lpstr>
      <vt:lpstr>Slide 91</vt:lpstr>
      <vt:lpstr>Slide 92</vt:lpstr>
      <vt:lpstr>Slide 93</vt:lpstr>
      <vt:lpstr>COMMITED INFORMATION RATE</vt:lpstr>
      <vt:lpstr>Slide 95</vt:lpstr>
      <vt:lpstr>APPRORIATE APPLICATION</vt:lpstr>
      <vt:lpstr>SONET</vt:lpstr>
      <vt:lpstr>APPRORIATE APPLICATION</vt:lpstr>
      <vt:lpstr>SUMMARY</vt:lpstr>
    </vt:vector>
  </TitlesOfParts>
  <Company>autodidact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WIDE AREA NETWORK TOPOLOGY</dc:title>
  <dc:creator>Candra Setiawan</dc:creator>
  <dc:description>Di larang menggunakan presentasi ini untuk keperluan pengajaran selain dilingkungan STMIK IGM dan Program Diploma Komputer Unsri. Pelanggaran akan dituntut secara hukum</dc:description>
  <cp:lastModifiedBy>HP Mini</cp:lastModifiedBy>
  <cp:revision>21</cp:revision>
  <dcterms:created xsi:type="dcterms:W3CDTF">2006-04-14T19:14:59Z</dcterms:created>
  <dcterms:modified xsi:type="dcterms:W3CDTF">2010-10-19T15:59:09Z</dcterms:modified>
</cp:coreProperties>
</file>