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8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5964E3B-E5C2-4009-93D4-A745BC397E4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0785FB-9C6F-4BC4-A827-63336EAF2D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E3B-E5C2-4009-93D4-A745BC397E4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85FB-9C6F-4BC4-A827-63336EAF2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E3B-E5C2-4009-93D4-A745BC397E4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85FB-9C6F-4BC4-A827-63336EAF2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964E3B-E5C2-4009-93D4-A745BC397E4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0785FB-9C6F-4BC4-A827-63336EAF2D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964E3B-E5C2-4009-93D4-A745BC397E4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0785FB-9C6F-4BC4-A827-63336EAF2D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E3B-E5C2-4009-93D4-A745BC397E4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85FB-9C6F-4BC4-A827-63336EAF2D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E3B-E5C2-4009-93D4-A745BC397E4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85FB-9C6F-4BC4-A827-63336EAF2D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964E3B-E5C2-4009-93D4-A745BC397E4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0785FB-9C6F-4BC4-A827-63336EAF2D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E3B-E5C2-4009-93D4-A745BC397E4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785FB-9C6F-4BC4-A827-63336EAF2D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964E3B-E5C2-4009-93D4-A745BC397E4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0785FB-9C6F-4BC4-A827-63336EAF2D0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964E3B-E5C2-4009-93D4-A745BC397E4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0785FB-9C6F-4BC4-A827-63336EAF2D0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964E3B-E5C2-4009-93D4-A745BC397E4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0785FB-9C6F-4BC4-A827-63336EAF2D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auhaus 93" pitchFamily="82" charset="0"/>
              </a:rPr>
              <a:t>PERTEMUAN III</a:t>
            </a:r>
            <a:r>
              <a:rPr lang="en-US" sz="2800" dirty="0" smtClean="0">
                <a:solidFill>
                  <a:srgbClr val="FF0000"/>
                </a:solidFill>
                <a:latin typeface="Bauhaus 93" pitchFamily="82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Bauhaus 93" pitchFamily="82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Bauhaus 93" pitchFamily="82" charset="0"/>
              </a:rPr>
              <a:t>SISTEM, PENDEKATAN DAN FUNGSI </a:t>
            </a:r>
            <a:r>
              <a:rPr lang="en-US" sz="2800" b="1" dirty="0" smtClean="0">
                <a:solidFill>
                  <a:srgbClr val="FF0000"/>
                </a:solidFill>
                <a:latin typeface="Bauhaus 93" pitchFamily="82" charset="0"/>
              </a:rPr>
              <a:t>MANAJEMEN</a:t>
            </a:r>
            <a:endParaRPr lang="en-US" sz="28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Sistem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manajemen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ada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empat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yaitu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Berlin Sans FB Demi" pitchFamily="34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Manajemen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Bapak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i="1" dirty="0" smtClean="0">
                <a:solidFill>
                  <a:srgbClr val="00B0F0"/>
                </a:solidFill>
                <a:latin typeface="Berlin Sans FB Demi" pitchFamily="34" charset="0"/>
              </a:rPr>
              <a:t>(</a:t>
            </a:r>
            <a:r>
              <a:rPr lang="en-US" sz="2800" i="1" dirty="0" err="1" smtClean="0">
                <a:solidFill>
                  <a:srgbClr val="00B0F0"/>
                </a:solidFill>
                <a:latin typeface="Berlin Sans FB Demi" pitchFamily="34" charset="0"/>
              </a:rPr>
              <a:t>Paternalistik</a:t>
            </a:r>
            <a:r>
              <a:rPr lang="en-US" sz="2800" i="1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i="1" dirty="0" smtClean="0">
                <a:solidFill>
                  <a:srgbClr val="00B0F0"/>
                </a:solidFill>
                <a:latin typeface="Berlin Sans FB Demi" pitchFamily="34" charset="0"/>
              </a:rPr>
              <a:t>Management)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adalah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Setiap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usaha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aktivititas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organisasi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para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bawahan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(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pengikut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)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selalu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mengikuti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jejak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bapak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.</a:t>
            </a:r>
          </a:p>
          <a:p>
            <a:pPr marL="514350" indent="-514350">
              <a:buNone/>
            </a:pPr>
            <a:r>
              <a:rPr lang="en-US" sz="2800" i="1" u="sng" dirty="0" err="1" smtClean="0">
                <a:solidFill>
                  <a:srgbClr val="E80898"/>
                </a:solidFill>
                <a:latin typeface="Berlin Sans FB Demi" pitchFamily="34" charset="0"/>
              </a:rPr>
              <a:t>Kelebihan</a:t>
            </a:r>
            <a:r>
              <a:rPr lang="en-US" sz="2800" i="1" u="sng" dirty="0" smtClean="0">
                <a:solidFill>
                  <a:srgbClr val="E80898"/>
                </a:solidFill>
                <a:latin typeface="Berlin Sans FB Demi" pitchFamily="34" charset="0"/>
              </a:rPr>
              <a:t>: 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514350" indent="-514350" algn="just">
              <a:buFont typeface="+mj-lt"/>
              <a:buAutoNum type="alphaLcPeriod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Apabila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bapak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dalam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proporsi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benar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maka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pekerjaan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dengan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cepat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dikerjakan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sehingga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tujuan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tercapai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baik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.</a:t>
            </a:r>
            <a:endParaRPr lang="en-US" sz="2800" dirty="0">
              <a:solidFill>
                <a:srgbClr val="E80898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58204" cy="6045348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 startAt="8"/>
            </a:pP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Matematis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(</a:t>
            </a:r>
            <a:r>
              <a:rPr lang="en-US" sz="2800" i="1" dirty="0" smtClean="0">
                <a:solidFill>
                  <a:srgbClr val="0070C0"/>
                </a:solidFill>
                <a:latin typeface="Berlin Sans FB Demi" pitchFamily="34" charset="0"/>
              </a:rPr>
              <a:t>Operation </a:t>
            </a:r>
            <a:r>
              <a:rPr lang="en-US" sz="2800" i="1" dirty="0" smtClean="0">
                <a:solidFill>
                  <a:srgbClr val="0070C0"/>
                </a:solidFill>
                <a:latin typeface="Berlin Sans FB Demi" pitchFamily="34" charset="0"/>
              </a:rPr>
              <a:t>research/operation analyst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mendasarkan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pembahasan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pada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matematis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)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Situasional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(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Masalah-masalah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yang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dihadapi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diselesaikan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diatasi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berdasarkan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situasional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).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rabicPeriod" startAt="8"/>
            </a:pP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Sumber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Daya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Manusia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(SDM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dipelajari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karena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masalah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individu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kelompok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kerja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lingkungan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kerja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motivasi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apa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dapat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meningkatkan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produltivitas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SDM).</a:t>
            </a:r>
            <a:endParaRPr lang="en-US" sz="2800" dirty="0" smtClean="0">
              <a:solidFill>
                <a:srgbClr val="0070C0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rabicPeriod" startAt="8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Kombinasi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(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manajemen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menggabungkan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semua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diatas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).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indent="-457200">
              <a:buFont typeface="+mj-lt"/>
              <a:buAutoNum type="arabicPeriod" startAt="8"/>
            </a:pPr>
            <a:endParaRPr lang="en-US" sz="28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i="1" u="sng" dirty="0" err="1" smtClean="0">
                <a:solidFill>
                  <a:srgbClr val="E80898"/>
                </a:solidFill>
                <a:latin typeface="Berlin Sans FB Demi" pitchFamily="34" charset="0"/>
              </a:rPr>
              <a:t>Kekurangan</a:t>
            </a:r>
            <a:r>
              <a:rPr lang="en-US" sz="2800" i="1" u="sng" dirty="0" smtClean="0">
                <a:solidFill>
                  <a:srgbClr val="E80898"/>
                </a:solidFill>
                <a:latin typeface="Berlin Sans FB Demi" pitchFamily="34" charset="0"/>
              </a:rPr>
              <a:t>: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Jika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tidak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benar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maka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perusahaan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akan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hancur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Kemajuan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organisasi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terbatas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Apabila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terjadi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pergantian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pemimpin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maka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pemimpin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baru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sulit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bekerja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800" i="1" dirty="0" smtClean="0">
                <a:solidFill>
                  <a:srgbClr val="E80898"/>
                </a:solidFill>
                <a:latin typeface="Berlin Sans FB Demi" pitchFamily="34" charset="0"/>
              </a:rPr>
              <a:t>Yes </a:t>
            </a:r>
            <a:r>
              <a:rPr lang="en-US" sz="2800" i="1" dirty="0" smtClean="0">
                <a:solidFill>
                  <a:srgbClr val="E80898"/>
                </a:solidFill>
                <a:latin typeface="Berlin Sans FB Demi" pitchFamily="34" charset="0"/>
              </a:rPr>
              <a:t>Man, no </a:t>
            </a:r>
            <a:r>
              <a:rPr lang="en-US" sz="2800" i="1" dirty="0" smtClean="0">
                <a:solidFill>
                  <a:srgbClr val="E80898"/>
                </a:solidFill>
                <a:latin typeface="Berlin Sans FB Demi" pitchFamily="34" charset="0"/>
              </a:rPr>
              <a:t>creativity</a:t>
            </a:r>
          </a:p>
          <a:p>
            <a:pPr marL="514350" indent="-514350">
              <a:buNone/>
            </a:pPr>
            <a:endParaRPr lang="en-US" sz="2800" i="1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2800" i="1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Manajemen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Tertutup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i="1" dirty="0" smtClean="0">
                <a:solidFill>
                  <a:srgbClr val="00B0F0"/>
                </a:solidFill>
                <a:latin typeface="Berlin Sans FB Demi" pitchFamily="34" charset="0"/>
              </a:rPr>
              <a:t>(Closed Management)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yaitu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tidak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memberitahukan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atau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menginformasikan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keadaan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perusahaan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kepada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para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bawahannya</a:t>
            </a:r>
            <a:endParaRPr lang="en-US" sz="2800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endParaRPr lang="en-US" sz="2800" dirty="0">
              <a:solidFill>
                <a:srgbClr val="E80898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i="1" u="sng" dirty="0" err="1" smtClean="0">
                <a:solidFill>
                  <a:srgbClr val="E80898"/>
                </a:solidFill>
                <a:latin typeface="Berlin Sans FB Demi" pitchFamily="34" charset="0"/>
              </a:rPr>
              <a:t>Kelebihan</a:t>
            </a:r>
            <a:r>
              <a:rPr lang="en-US" sz="2800" i="1" u="sng" dirty="0" smtClean="0">
                <a:solidFill>
                  <a:srgbClr val="E80898"/>
                </a:solidFill>
                <a:latin typeface="Berlin Sans FB Demi" pitchFamily="34" charset="0"/>
              </a:rPr>
              <a:t>: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Kerahasiaan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keadaan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perusahaan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terjamin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Proses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i="1" dirty="0" smtClean="0">
                <a:solidFill>
                  <a:srgbClr val="E80898"/>
                </a:solidFill>
                <a:latin typeface="Berlin Sans FB Demi" pitchFamily="34" charset="0"/>
              </a:rPr>
              <a:t>decision making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cepat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lvl="0">
              <a:buNone/>
            </a:pP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US" sz="2800" i="1" u="sng" dirty="0" err="1" smtClean="0">
                <a:solidFill>
                  <a:srgbClr val="E80898"/>
                </a:solidFill>
                <a:latin typeface="Berlin Sans FB Demi" pitchFamily="34" charset="0"/>
              </a:rPr>
              <a:t>Kekurangan</a:t>
            </a:r>
            <a:r>
              <a:rPr lang="en-US" sz="2800" i="1" u="sng" dirty="0" smtClean="0">
                <a:solidFill>
                  <a:srgbClr val="E80898"/>
                </a:solidFill>
                <a:latin typeface="Berlin Sans FB Demi" pitchFamily="34" charset="0"/>
              </a:rPr>
              <a:t>: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Para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bawahan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tidak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mengetahui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keadaan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perusahaan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Problem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Solusi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perusahaan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hanya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dihadapi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manajer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Tidak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ada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kaderisasi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Apatisme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bawahan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sz="2800" dirty="0">
              <a:solidFill>
                <a:srgbClr val="E80898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57356" y="1071546"/>
            <a:ext cx="6600844" cy="5303376"/>
          </a:xfrm>
        </p:spPr>
        <p:txBody>
          <a:bodyPr>
            <a:normAutofit/>
          </a:bodyPr>
          <a:lstStyle/>
          <a:p>
            <a:pPr marL="971550" lvl="1" indent="-514350" algn="just">
              <a:buFont typeface="+mj-lt"/>
              <a:buAutoNum type="arabicPeriod" startAt="3"/>
            </a:pP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Manajemen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Terbuka </a:t>
            </a:r>
            <a:r>
              <a:rPr lang="en-US" sz="2800" i="1" dirty="0" smtClean="0">
                <a:solidFill>
                  <a:srgbClr val="00B0F0"/>
                </a:solidFill>
                <a:latin typeface="Berlin Sans FB Demi" pitchFamily="34" charset="0"/>
              </a:rPr>
              <a:t>(Open </a:t>
            </a:r>
            <a:r>
              <a:rPr lang="en-US" sz="2800" i="1" dirty="0" smtClean="0">
                <a:solidFill>
                  <a:srgbClr val="00B0F0"/>
                </a:solidFill>
                <a:latin typeface="Berlin Sans FB Demi" pitchFamily="34" charset="0"/>
              </a:rPr>
              <a:t>Management)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adalah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menginformasikan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keadaan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perusahaan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sebelum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pengambilan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terlebih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dahulu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memberi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kesempatan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kepada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bawahan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untuk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mengemukakan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pendapat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saran</a:t>
            </a:r>
          </a:p>
          <a:p>
            <a:pPr algn="just"/>
            <a:endParaRPr lang="en-US" sz="2800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0" y="357166"/>
            <a:ext cx="6429404" cy="6024584"/>
          </a:xfrm>
        </p:spPr>
        <p:txBody>
          <a:bodyPr>
            <a:noAutofit/>
          </a:bodyPr>
          <a:lstStyle/>
          <a:p>
            <a:r>
              <a:rPr lang="en-US" sz="2800" i="1" u="sng" dirty="0" err="1" smtClean="0">
                <a:solidFill>
                  <a:srgbClr val="FFC000"/>
                </a:solidFill>
                <a:latin typeface="Berlin Sans FB Demi" pitchFamily="34" charset="0"/>
              </a:rPr>
              <a:t>Kelebihan</a:t>
            </a:r>
            <a:r>
              <a:rPr lang="en-US" sz="2800" i="1" u="sng" dirty="0" smtClean="0">
                <a:solidFill>
                  <a:srgbClr val="FFC000"/>
                </a:solidFill>
                <a:latin typeface="Berlin Sans FB Demi" pitchFamily="34" charset="0"/>
              </a:rPr>
              <a:t>:</a:t>
            </a:r>
            <a:endParaRPr lang="en-US" sz="2800" dirty="0" smtClean="0">
              <a:solidFill>
                <a:srgbClr val="FFC000"/>
              </a:solidFill>
              <a:latin typeface="Berlin Sans FB Demi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Para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bawahan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ikut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serta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dalam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persoalan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dihadapi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perusahaan</a:t>
            </a:r>
            <a:endParaRPr lang="en-US" sz="2800" dirty="0" smtClean="0">
              <a:solidFill>
                <a:srgbClr val="FFC000"/>
              </a:solidFill>
              <a:latin typeface="Berlin Sans FB Demi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Bawahan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mengetahui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arah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rganisasi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/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perusahaan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jadi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tidak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ada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keraguan</a:t>
            </a:r>
            <a:endParaRPr lang="en-US" sz="2800" dirty="0" smtClean="0">
              <a:solidFill>
                <a:srgbClr val="FFC000"/>
              </a:solidFill>
              <a:latin typeface="Berlin Sans FB Demi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Partisipasi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tinggi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dari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bawahan</a:t>
            </a:r>
            <a:endParaRPr lang="en-US" sz="2800" dirty="0" smtClean="0">
              <a:solidFill>
                <a:srgbClr val="FFC000"/>
              </a:solidFill>
              <a:latin typeface="Berlin Sans FB Demi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Kaderisasi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berkembang</a:t>
            </a:r>
            <a:endParaRPr lang="en-US" sz="2800" dirty="0" smtClean="0">
              <a:solidFill>
                <a:srgbClr val="FFC000"/>
              </a:solidFill>
              <a:latin typeface="Berlin Sans FB Demi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Kompetisi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sehat</a:t>
            </a:r>
            <a:endParaRPr lang="en-US" sz="2800" dirty="0" smtClean="0">
              <a:solidFill>
                <a:srgbClr val="FFC000"/>
              </a:solidFill>
              <a:latin typeface="Berlin Sans FB Demi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Kerja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sama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harmonis</a:t>
            </a:r>
            <a:endParaRPr lang="en-US" sz="2800" dirty="0" smtClean="0">
              <a:solidFill>
                <a:srgbClr val="FFC000"/>
              </a:solidFill>
              <a:latin typeface="Berlin Sans FB Demi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Solidaritas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sesama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anggota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organisasi</a:t>
            </a:r>
            <a:r>
              <a:rPr lang="en-US" sz="2800" dirty="0" smtClean="0">
                <a:solidFill>
                  <a:srgbClr val="FFC000"/>
                </a:solidFill>
                <a:latin typeface="Berlin Sans FB Demi" pitchFamily="34" charset="0"/>
              </a:rPr>
              <a:t>/</a:t>
            </a:r>
            <a:r>
              <a:rPr lang="en-US" sz="2800" dirty="0" err="1" smtClean="0">
                <a:solidFill>
                  <a:srgbClr val="FFC000"/>
                </a:solidFill>
                <a:latin typeface="Berlin Sans FB Demi" pitchFamily="34" charset="0"/>
              </a:rPr>
              <a:t>perusahaan</a:t>
            </a:r>
            <a:endParaRPr lang="en-US" sz="2800" dirty="0" smtClean="0">
              <a:solidFill>
                <a:srgbClr val="FFC000"/>
              </a:solidFill>
              <a:latin typeface="Berlin Sans FB Demi" pitchFamily="34" charset="0"/>
            </a:endParaRPr>
          </a:p>
          <a:p>
            <a:endParaRPr lang="en-US" sz="28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2286000" y="785794"/>
            <a:ext cx="4643454" cy="5589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u="sng" dirty="0" err="1" smtClean="0">
                <a:solidFill>
                  <a:srgbClr val="00B0F0"/>
                </a:solidFill>
                <a:latin typeface="Berlin Sans FB Demi" pitchFamily="34" charset="0"/>
              </a:rPr>
              <a:t>Kekurangan</a:t>
            </a:r>
            <a:r>
              <a:rPr lang="en-US" sz="2800" i="1" u="sng" dirty="0" smtClean="0">
                <a:solidFill>
                  <a:srgbClr val="00B0F0"/>
                </a:solidFill>
                <a:latin typeface="Berlin Sans FB Demi" pitchFamily="34" charset="0"/>
              </a:rPr>
              <a:t>:</a:t>
            </a:r>
            <a:endParaRPr lang="en-US" sz="2800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Proses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i="1" dirty="0" smtClean="0">
                <a:solidFill>
                  <a:srgbClr val="00B0F0"/>
                </a:solidFill>
                <a:latin typeface="Berlin Sans FB Demi" pitchFamily="34" charset="0"/>
              </a:rPr>
              <a:t>decision making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lama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bertele-tele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biaya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dibutuhkan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banyak</a:t>
            </a:r>
            <a:endParaRPr lang="en-US" sz="2800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Rahasia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perusahaan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kurang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terjamin</a:t>
            </a:r>
            <a:endParaRPr lang="en-US" sz="2800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Wibawa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berkurang</a:t>
            </a:r>
            <a:endParaRPr lang="en-US" sz="2800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 marL="457200" indent="-457200">
              <a:buNone/>
            </a:pPr>
            <a:endParaRPr lang="en-US" sz="2800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 marL="457200" indent="-457200">
              <a:buNone/>
            </a:pPr>
            <a:endParaRPr lang="en-US" sz="2800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  <p:pic>
        <p:nvPicPr>
          <p:cNvPr id="9" name="Picture 8" descr="Picture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785794"/>
            <a:ext cx="1574011" cy="5338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Manajemen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Demokrasi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i="1" dirty="0" smtClean="0">
                <a:solidFill>
                  <a:srgbClr val="00B0F0"/>
                </a:solidFill>
                <a:latin typeface="Berlin Sans FB Demi" pitchFamily="34" charset="0"/>
              </a:rPr>
              <a:t>(Democracy Management)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</a:p>
          <a:p>
            <a:pPr>
              <a:buNone/>
            </a:pPr>
            <a:r>
              <a:rPr lang="en-US" i="1" u="sng" dirty="0" err="1" smtClean="0">
                <a:solidFill>
                  <a:srgbClr val="E80898"/>
                </a:solidFill>
                <a:latin typeface="Berlin Sans FB Demi" pitchFamily="34" charset="0"/>
              </a:rPr>
              <a:t>Kelebihan</a:t>
            </a:r>
            <a:r>
              <a:rPr lang="en-US" i="1" u="sng" dirty="0" smtClean="0">
                <a:solidFill>
                  <a:srgbClr val="E80898"/>
                </a:solidFill>
                <a:latin typeface="Berlin Sans FB Demi" pitchFamily="34" charset="0"/>
              </a:rPr>
              <a:t>:</a:t>
            </a:r>
            <a:endParaRPr lang="en-US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Keputusan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diambil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relatif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baik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karena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diputuskan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oleh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banyak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orang</a:t>
            </a:r>
            <a:endParaRPr lang="en-US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Kecenderungan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otoriter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dapat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dihindarkan</a:t>
            </a:r>
            <a:endParaRPr lang="en-US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Tanggung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Jawab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bersama</a:t>
            </a:r>
            <a:endParaRPr lang="en-US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Ruang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lingkup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arah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keputusan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diketahui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masayarakat</a:t>
            </a:r>
            <a:endParaRPr lang="en-US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i="1" u="sng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US" i="1" u="sng" dirty="0" err="1" smtClean="0">
                <a:solidFill>
                  <a:srgbClr val="E80898"/>
                </a:solidFill>
                <a:latin typeface="Berlin Sans FB Demi" pitchFamily="34" charset="0"/>
              </a:rPr>
              <a:t>Kekurangan</a:t>
            </a:r>
            <a:r>
              <a:rPr lang="en-US" i="1" u="sng" dirty="0" smtClean="0">
                <a:solidFill>
                  <a:srgbClr val="E80898"/>
                </a:solidFill>
                <a:latin typeface="Berlin Sans FB Demi" pitchFamily="34" charset="0"/>
              </a:rPr>
              <a:t>:</a:t>
            </a:r>
            <a:endParaRPr lang="en-US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Biaya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besar</a:t>
            </a:r>
            <a:endParaRPr lang="en-US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lphaLcPeriod"/>
            </a:pP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Tirani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minoritas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dari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para</a:t>
            </a:r>
            <a:r>
              <a:rPr lang="en-US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E80898"/>
                </a:solidFill>
                <a:latin typeface="Berlin Sans FB Demi" pitchFamily="34" charset="0"/>
              </a:rPr>
              <a:t>anggota</a:t>
            </a:r>
            <a:endParaRPr lang="en-US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64294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Bauhaus 93" pitchFamily="82" charset="0"/>
              </a:rPr>
              <a:t>PENDEKATAN-PENDEKATAN MANAJEMEN:</a:t>
            </a:r>
            <a:endParaRPr lang="en-US" sz="32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072494" cy="5402406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Berdasarkan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Kebiasaan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(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Sejarah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asal-asul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berdasarkan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pengalaman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nyata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masa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lalu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)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Berdasarkan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Kelakuan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antara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individu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(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Hubungan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Prilaku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tingkah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laku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hubungan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karyawan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perusahaan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)</a:t>
            </a:r>
            <a:endParaRPr lang="en-US" sz="2800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Berdasarkan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Kelakuan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kelompok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(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Pola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hubungan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manusia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antar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kelompok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)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Sistem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Kerjasama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Sosial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(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Kerjasama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timbul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karena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ada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keterbatasan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i="1" dirty="0" smtClean="0">
                <a:solidFill>
                  <a:srgbClr val="00B0F0"/>
                </a:solidFill>
                <a:latin typeface="Berlin Sans FB Demi" pitchFamily="34" charset="0"/>
              </a:rPr>
              <a:t>physics, biology,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i="1" dirty="0" smtClean="0">
                <a:solidFill>
                  <a:srgbClr val="00B0F0"/>
                </a:solidFill>
                <a:latin typeface="Berlin Sans FB Demi" pitchFamily="34" charset="0"/>
              </a:rPr>
              <a:t>psychology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B0F0"/>
                </a:solidFill>
                <a:latin typeface="Berlin Sans FB Demi" pitchFamily="34" charset="0"/>
              </a:rPr>
              <a:t> </a:t>
            </a:r>
            <a:r>
              <a:rPr lang="en-US" sz="2800" i="1" dirty="0" smtClean="0">
                <a:solidFill>
                  <a:srgbClr val="00B0F0"/>
                </a:solidFill>
                <a:latin typeface="Berlin Sans FB Demi" pitchFamily="34" charset="0"/>
              </a:rPr>
              <a:t>sociology)</a:t>
            </a:r>
            <a:endParaRPr lang="en-US" sz="2800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800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8286808" cy="6045348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Sistem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Sosio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Teknik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adalah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“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Untuk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memecahkan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masalah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sosial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(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kerjasama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dalam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manajemen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)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tidak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hanya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cukup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dari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kerjasama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sosial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saja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tetapi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juga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harus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melihat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i="1" dirty="0" smtClean="0">
                <a:solidFill>
                  <a:srgbClr val="E80898"/>
                </a:solidFill>
                <a:latin typeface="Berlin Sans FB Demi" pitchFamily="34" charset="0"/>
              </a:rPr>
              <a:t>technical system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(</a:t>
            </a:r>
            <a:r>
              <a:rPr lang="en-US" sz="2800" i="1" dirty="0" smtClean="0">
                <a:solidFill>
                  <a:srgbClr val="E80898"/>
                </a:solidFill>
                <a:latin typeface="Berlin Sans FB Demi" pitchFamily="34" charset="0"/>
              </a:rPr>
              <a:t>methods, machines, </a:t>
            </a:r>
            <a:r>
              <a:rPr lang="en-US" sz="2800" i="1" dirty="0" err="1" smtClean="0">
                <a:solidFill>
                  <a:srgbClr val="E80898"/>
                </a:solidFill>
                <a:latin typeface="Berlin Sans FB Demi" pitchFamily="34" charset="0"/>
              </a:rPr>
              <a:t>dan</a:t>
            </a:r>
            <a:r>
              <a:rPr lang="en-US" sz="2800" i="1" dirty="0" smtClean="0">
                <a:solidFill>
                  <a:srgbClr val="E80898"/>
                </a:solidFill>
                <a:latin typeface="Berlin Sans FB Demi" pitchFamily="34" charset="0"/>
              </a:rPr>
              <a:t> equipment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)”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  <a:p>
            <a:pPr marL="514350" lvl="0" indent="-514350">
              <a:buFont typeface="+mj-lt"/>
              <a:buAutoNum type="arabicPeriod" startAt="5"/>
            </a:pP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Teori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yang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diambil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harus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menetapkan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: “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apa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harus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dilakukan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bagaimana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bila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mana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Berlin Sans FB Demi" pitchFamily="34" charset="0"/>
              </a:rPr>
              <a:t>melakukannya</a:t>
            </a:r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?”)</a:t>
            </a:r>
            <a:endParaRPr lang="en-US" sz="2800" dirty="0" smtClean="0">
              <a:solidFill>
                <a:srgbClr val="0070C0"/>
              </a:solidFill>
              <a:latin typeface="Berlin Sans FB Demi" pitchFamily="34" charset="0"/>
            </a:endParaRPr>
          </a:p>
          <a:p>
            <a:pPr marL="514350" lvl="0" indent="-514350">
              <a:buFont typeface="+mj-lt"/>
              <a:buAutoNum type="arabicPeriod" startAt="5"/>
            </a:pP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Pendekatan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Pusat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Komunikasi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(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Manajer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berperan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sebagai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penyebar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penerima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,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penyimpan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dan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memproses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informasi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menjadi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E80898"/>
                </a:solidFill>
                <a:latin typeface="Berlin Sans FB Demi" pitchFamily="34" charset="0"/>
              </a:rPr>
              <a:t>keputusan</a:t>
            </a:r>
            <a:r>
              <a:rPr lang="en-US" sz="2800" dirty="0" smtClean="0">
                <a:solidFill>
                  <a:srgbClr val="E80898"/>
                </a:solidFill>
                <a:latin typeface="Berlin Sans FB Demi" pitchFamily="34" charset="0"/>
              </a:rPr>
              <a:t>).</a:t>
            </a:r>
            <a:endParaRPr lang="en-US" sz="2800" dirty="0" smtClean="0">
              <a:solidFill>
                <a:srgbClr val="E80898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452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PERTEMUAN III SISTEM, PENDEKATAN DAN FUNGSI MANAJEMEN</vt:lpstr>
      <vt:lpstr>Slide 2</vt:lpstr>
      <vt:lpstr>Slide 3</vt:lpstr>
      <vt:lpstr>Slide 4</vt:lpstr>
      <vt:lpstr>Slide 5</vt:lpstr>
      <vt:lpstr>Slide 6</vt:lpstr>
      <vt:lpstr>Slide 7</vt:lpstr>
      <vt:lpstr>PENDEKATAN-PENDEKATAN MANAJEMEN:</vt:lpstr>
      <vt:lpstr>Slide 9</vt:lpstr>
      <vt:lpstr>Slide 10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III SISTEM, PENDEKATAN DAN FUNGSI MANAJEMEN</dc:title>
  <dc:creator>Valued Acer Customer</dc:creator>
  <cp:lastModifiedBy>Valued Acer Customer</cp:lastModifiedBy>
  <cp:revision>2</cp:revision>
  <dcterms:created xsi:type="dcterms:W3CDTF">2010-10-12T01:53:48Z</dcterms:created>
  <dcterms:modified xsi:type="dcterms:W3CDTF">2010-10-12T03:18:49Z</dcterms:modified>
</cp:coreProperties>
</file>