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41A1ED-AD4E-4BF0-80DB-B493222BDC40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5D478C-DAF3-4746-BABD-053F2A51C9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41A1ED-AD4E-4BF0-80DB-B493222BDC40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5D478C-DAF3-4746-BABD-053F2A51C9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41A1ED-AD4E-4BF0-80DB-B493222BDC40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5D478C-DAF3-4746-BABD-053F2A51C9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41A1ED-AD4E-4BF0-80DB-B493222BDC40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5D478C-DAF3-4746-BABD-053F2A51C9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41A1ED-AD4E-4BF0-80DB-B493222BDC40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5D478C-DAF3-4746-BABD-053F2A51C9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41A1ED-AD4E-4BF0-80DB-B493222BDC40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5D478C-DAF3-4746-BABD-053F2A51C9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41A1ED-AD4E-4BF0-80DB-B493222BDC40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5D478C-DAF3-4746-BABD-053F2A51C9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41A1ED-AD4E-4BF0-80DB-B493222BDC40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5D478C-DAF3-4746-BABD-053F2A51C9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41A1ED-AD4E-4BF0-80DB-B493222BDC40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5D478C-DAF3-4746-BABD-053F2A51C9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41A1ED-AD4E-4BF0-80DB-B493222BDC40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5D478C-DAF3-4746-BABD-053F2A51C9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41A1ED-AD4E-4BF0-80DB-B493222BDC40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5D478C-DAF3-4746-BABD-053F2A51C9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F41A1ED-AD4E-4BF0-80DB-B493222BDC40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35D478C-DAF3-4746-BABD-053F2A51C9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3588" cy="939784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rgbClr val="00B0F0"/>
                </a:solidFill>
                <a:effectLst/>
                <a:latin typeface="Bauhaus 93" pitchFamily="82" charset="0"/>
              </a:rPr>
              <a:t>PERTEMUAN IV</a:t>
            </a:r>
            <a:br>
              <a:rPr lang="en-US" sz="2800" dirty="0" smtClean="0">
                <a:solidFill>
                  <a:srgbClr val="00B0F0"/>
                </a:solidFill>
                <a:effectLst/>
                <a:latin typeface="Bauhaus 93" pitchFamily="82" charset="0"/>
              </a:rPr>
            </a:br>
            <a:r>
              <a:rPr lang="en-US" sz="2800" dirty="0" smtClean="0">
                <a:solidFill>
                  <a:srgbClr val="00B0F0"/>
                </a:solidFill>
                <a:effectLst/>
                <a:latin typeface="Bauhaus 93" pitchFamily="82" charset="0"/>
              </a:rPr>
              <a:t>PEMIMPIN </a:t>
            </a:r>
            <a:endParaRPr lang="en-US" sz="2800" dirty="0">
              <a:solidFill>
                <a:srgbClr val="00B0F0"/>
              </a:solidFill>
              <a:effectLst/>
              <a:latin typeface="Bauhaus 93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4282" y="1214422"/>
            <a:ext cx="8719406" cy="5429288"/>
          </a:xfrm>
        </p:spPr>
        <p:txBody>
          <a:bodyPr>
            <a:noAutofit/>
          </a:bodyPr>
          <a:lstStyle/>
          <a:p>
            <a:pPr marL="539496" lvl="0" indent="-457200" algn="just">
              <a:buFont typeface="+mj-lt"/>
              <a:buAutoNum type="arabicPeriod"/>
            </a:pPr>
            <a:r>
              <a:rPr lang="en-US" sz="2400" dirty="0" err="1" smtClean="0">
                <a:solidFill>
                  <a:srgbClr val="FF0000"/>
                </a:solidFill>
                <a:latin typeface="Berlin Sans FB Demi" pitchFamily="34" charset="0"/>
              </a:rPr>
              <a:t>Pemimpin</a:t>
            </a:r>
            <a:r>
              <a:rPr lang="en-US" sz="24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 Demi" pitchFamily="34" charset="0"/>
              </a:rPr>
              <a:t>adalah</a:t>
            </a:r>
            <a:r>
              <a:rPr lang="en-US" sz="24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 Demi" pitchFamily="34" charset="0"/>
              </a:rPr>
              <a:t>seseorang</a:t>
            </a:r>
            <a:r>
              <a:rPr lang="en-US" sz="24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 Demi" pitchFamily="34" charset="0"/>
              </a:rPr>
              <a:t>dengan</a:t>
            </a:r>
            <a:r>
              <a:rPr lang="en-US" sz="24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 Demi" pitchFamily="34" charset="0"/>
              </a:rPr>
              <a:t>wewenang</a:t>
            </a:r>
            <a:r>
              <a:rPr lang="en-US" sz="24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 Demi" pitchFamily="34" charset="0"/>
              </a:rPr>
              <a:t>kepemimpinannya</a:t>
            </a:r>
            <a:r>
              <a:rPr lang="en-US" sz="24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 Demi" pitchFamily="34" charset="0"/>
              </a:rPr>
              <a:t>mengarahkan</a:t>
            </a:r>
            <a:r>
              <a:rPr lang="en-US" sz="24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 Demi" pitchFamily="34" charset="0"/>
              </a:rPr>
              <a:t>bawahannya</a:t>
            </a:r>
            <a:r>
              <a:rPr lang="en-US" sz="24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 Demi" pitchFamily="34" charset="0"/>
              </a:rPr>
              <a:t>untuk</a:t>
            </a:r>
            <a:r>
              <a:rPr lang="en-US" sz="24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 Demi" pitchFamily="34" charset="0"/>
              </a:rPr>
              <a:t>mengerjakan</a:t>
            </a:r>
            <a:r>
              <a:rPr lang="en-US" sz="24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 Demi" pitchFamily="34" charset="0"/>
              </a:rPr>
              <a:t>sebagian</a:t>
            </a:r>
            <a:r>
              <a:rPr lang="en-US" sz="24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 Demi" pitchFamily="34" charset="0"/>
              </a:rPr>
              <a:t>dari</a:t>
            </a:r>
            <a:r>
              <a:rPr lang="en-US" sz="24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 Demi" pitchFamily="34" charset="0"/>
              </a:rPr>
              <a:t>pekerjaannya</a:t>
            </a:r>
            <a:r>
              <a:rPr lang="en-US" sz="24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 Demi" pitchFamily="34" charset="0"/>
              </a:rPr>
              <a:t>dalam</a:t>
            </a:r>
            <a:r>
              <a:rPr lang="en-US" sz="24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 Demi" pitchFamily="34" charset="0"/>
              </a:rPr>
              <a:t>mencapai</a:t>
            </a:r>
            <a:r>
              <a:rPr lang="en-US" sz="24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 Demi" pitchFamily="34" charset="0"/>
              </a:rPr>
              <a:t>tujuan</a:t>
            </a:r>
            <a:r>
              <a:rPr lang="en-US" sz="24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400" dirty="0" smtClean="0">
                <a:latin typeface="Berlin Sans FB Demi" pitchFamily="34" charset="0"/>
              </a:rPr>
              <a:t>(S.P </a:t>
            </a:r>
            <a:r>
              <a:rPr lang="en-US" sz="2400" dirty="0" err="1" smtClean="0">
                <a:latin typeface="Berlin Sans FB Demi" pitchFamily="34" charset="0"/>
              </a:rPr>
              <a:t>Hasibuan</a:t>
            </a:r>
            <a:r>
              <a:rPr lang="en-US" sz="2400" dirty="0" smtClean="0">
                <a:latin typeface="Berlin Sans FB Demi" pitchFamily="34" charset="0"/>
              </a:rPr>
              <a:t>)</a:t>
            </a:r>
          </a:p>
          <a:p>
            <a:pPr marL="539496" lvl="0" indent="-457200" algn="just">
              <a:buFont typeface="+mj-lt"/>
              <a:buAutoNum type="arabicPeriod"/>
            </a:pPr>
            <a:r>
              <a:rPr lang="en-US" sz="2000" dirty="0" err="1" smtClean="0">
                <a:solidFill>
                  <a:srgbClr val="0070C0"/>
                </a:solidFill>
                <a:latin typeface="Berlin Sans FB Demi" pitchFamily="34" charset="0"/>
              </a:rPr>
              <a:t>Pemimpin</a:t>
            </a:r>
            <a:r>
              <a:rPr lang="en-US" sz="20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Berlin Sans FB Demi" pitchFamily="34" charset="0"/>
              </a:rPr>
              <a:t>adalah</a:t>
            </a:r>
            <a:r>
              <a:rPr lang="en-US" sz="20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Berlin Sans FB Demi" pitchFamily="34" charset="0"/>
              </a:rPr>
              <a:t>mereka</a:t>
            </a:r>
            <a:r>
              <a:rPr lang="en-US" sz="2000" dirty="0" smtClean="0">
                <a:solidFill>
                  <a:srgbClr val="0070C0"/>
                </a:solidFill>
                <a:latin typeface="Berlin Sans FB Demi" pitchFamily="34" charset="0"/>
              </a:rPr>
              <a:t> yang </a:t>
            </a:r>
            <a:r>
              <a:rPr lang="en-US" sz="2000" dirty="0" err="1" smtClean="0">
                <a:solidFill>
                  <a:srgbClr val="0070C0"/>
                </a:solidFill>
                <a:latin typeface="Berlin Sans FB Demi" pitchFamily="34" charset="0"/>
              </a:rPr>
              <a:t>menggunakan</a:t>
            </a:r>
            <a:r>
              <a:rPr lang="en-US" sz="20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Berlin Sans FB Demi" pitchFamily="34" charset="0"/>
              </a:rPr>
              <a:t>wewenang</a:t>
            </a:r>
            <a:r>
              <a:rPr lang="en-US" sz="2000" dirty="0" smtClean="0">
                <a:solidFill>
                  <a:srgbClr val="0070C0"/>
                </a:solidFill>
                <a:latin typeface="Berlin Sans FB Demi" pitchFamily="34" charset="0"/>
              </a:rPr>
              <a:t> formal </a:t>
            </a:r>
            <a:r>
              <a:rPr lang="en-US" sz="2000" dirty="0" err="1" smtClean="0">
                <a:solidFill>
                  <a:srgbClr val="0070C0"/>
                </a:solidFill>
                <a:latin typeface="Berlin Sans FB Demi" pitchFamily="34" charset="0"/>
              </a:rPr>
              <a:t>untuk</a:t>
            </a:r>
            <a:r>
              <a:rPr lang="en-US" sz="20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Berlin Sans FB Demi" pitchFamily="34" charset="0"/>
              </a:rPr>
              <a:t>mengorganisasi</a:t>
            </a:r>
            <a:r>
              <a:rPr lang="en-US" sz="2000" dirty="0" smtClean="0">
                <a:solidFill>
                  <a:srgbClr val="0070C0"/>
                </a:solidFill>
                <a:latin typeface="Berlin Sans FB Demi" pitchFamily="34" charset="0"/>
              </a:rPr>
              <a:t>, </a:t>
            </a:r>
            <a:r>
              <a:rPr lang="en-US" sz="2000" dirty="0" err="1" smtClean="0">
                <a:solidFill>
                  <a:srgbClr val="0070C0"/>
                </a:solidFill>
                <a:latin typeface="Berlin Sans FB Demi" pitchFamily="34" charset="0"/>
              </a:rPr>
              <a:t>mengarahkan</a:t>
            </a:r>
            <a:r>
              <a:rPr lang="en-US" sz="20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Berlin Sans FB Demi" pitchFamily="34" charset="0"/>
              </a:rPr>
              <a:t>dana</a:t>
            </a:r>
            <a:r>
              <a:rPr lang="en-US" sz="20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Berlin Sans FB Demi" pitchFamily="34" charset="0"/>
              </a:rPr>
              <a:t>mengontrol</a:t>
            </a:r>
            <a:r>
              <a:rPr lang="en-US" sz="20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Berlin Sans FB Demi" pitchFamily="34" charset="0"/>
              </a:rPr>
              <a:t>para</a:t>
            </a:r>
            <a:r>
              <a:rPr lang="en-US" sz="20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Berlin Sans FB Demi" pitchFamily="34" charset="0"/>
              </a:rPr>
              <a:t>bawahan</a:t>
            </a:r>
            <a:r>
              <a:rPr lang="en-US" sz="2000" dirty="0" smtClean="0">
                <a:solidFill>
                  <a:srgbClr val="0070C0"/>
                </a:solidFill>
                <a:latin typeface="Berlin Sans FB Demi" pitchFamily="34" charset="0"/>
              </a:rPr>
              <a:t> yang </a:t>
            </a:r>
            <a:r>
              <a:rPr lang="en-US" sz="2000" dirty="0" err="1" smtClean="0">
                <a:solidFill>
                  <a:srgbClr val="0070C0"/>
                </a:solidFill>
                <a:latin typeface="Berlin Sans FB Demi" pitchFamily="34" charset="0"/>
              </a:rPr>
              <a:t>bertanggung</a:t>
            </a:r>
            <a:r>
              <a:rPr lang="en-US" sz="20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Berlin Sans FB Demi" pitchFamily="34" charset="0"/>
              </a:rPr>
              <a:t>jawab</a:t>
            </a:r>
            <a:r>
              <a:rPr lang="en-US" sz="2000" dirty="0" smtClean="0">
                <a:solidFill>
                  <a:srgbClr val="0070C0"/>
                </a:solidFill>
                <a:latin typeface="Berlin Sans FB Demi" pitchFamily="34" charset="0"/>
              </a:rPr>
              <a:t>, </a:t>
            </a:r>
            <a:r>
              <a:rPr lang="en-US" sz="2000" dirty="0" err="1" smtClean="0">
                <a:solidFill>
                  <a:srgbClr val="0070C0"/>
                </a:solidFill>
                <a:latin typeface="Berlin Sans FB Demi" pitchFamily="34" charset="0"/>
              </a:rPr>
              <a:t>supaya</a:t>
            </a:r>
            <a:r>
              <a:rPr lang="en-US" sz="20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Berlin Sans FB Demi" pitchFamily="34" charset="0"/>
              </a:rPr>
              <a:t>semua</a:t>
            </a:r>
            <a:r>
              <a:rPr lang="en-US" sz="20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Berlin Sans FB Demi" pitchFamily="34" charset="0"/>
              </a:rPr>
              <a:t>bagian</a:t>
            </a:r>
            <a:r>
              <a:rPr lang="en-US" sz="20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Berlin Sans FB Demi" pitchFamily="34" charset="0"/>
              </a:rPr>
              <a:t>pekerjaan</a:t>
            </a:r>
            <a:r>
              <a:rPr lang="en-US" sz="20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Berlin Sans FB Demi" pitchFamily="34" charset="0"/>
              </a:rPr>
              <a:t>dikoordinasi</a:t>
            </a:r>
            <a:r>
              <a:rPr lang="en-US" sz="20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Berlin Sans FB Demi" pitchFamily="34" charset="0"/>
              </a:rPr>
              <a:t>demi</a:t>
            </a:r>
            <a:r>
              <a:rPr lang="en-US" sz="20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Berlin Sans FB Demi" pitchFamily="34" charset="0"/>
              </a:rPr>
              <a:t>mencapai</a:t>
            </a:r>
            <a:r>
              <a:rPr lang="en-US" sz="20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Berlin Sans FB Demi" pitchFamily="34" charset="0"/>
              </a:rPr>
              <a:t>tujuan</a:t>
            </a:r>
            <a:r>
              <a:rPr lang="en-US" sz="20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Berlin Sans FB Demi" pitchFamily="34" charset="0"/>
              </a:rPr>
              <a:t>perusahaan</a:t>
            </a:r>
            <a:r>
              <a:rPr lang="en-US" sz="20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000" dirty="0" smtClean="0">
                <a:latin typeface="Berlin Sans FB Demi" pitchFamily="34" charset="0"/>
              </a:rPr>
              <a:t>(Robert </a:t>
            </a:r>
            <a:r>
              <a:rPr lang="en-US" sz="2000" dirty="0" err="1" smtClean="0">
                <a:latin typeface="Berlin Sans FB Demi" pitchFamily="34" charset="0"/>
              </a:rPr>
              <a:t>Tanembaum</a:t>
            </a:r>
            <a:r>
              <a:rPr lang="en-US" sz="2000" dirty="0" smtClean="0">
                <a:latin typeface="Berlin Sans FB Demi" pitchFamily="34" charset="0"/>
              </a:rPr>
              <a:t>)</a:t>
            </a:r>
          </a:p>
          <a:p>
            <a:pPr marL="539496" lvl="0" indent="-457200" algn="just">
              <a:buFont typeface="+mj-lt"/>
              <a:buAutoNum type="arabicPeriod"/>
            </a:pPr>
            <a:r>
              <a:rPr lang="en-US" sz="2400" dirty="0" err="1" smtClean="0">
                <a:solidFill>
                  <a:srgbClr val="FF0000"/>
                </a:solidFill>
                <a:latin typeface="Berlin Sans FB Demi" pitchFamily="34" charset="0"/>
              </a:rPr>
              <a:t>Seorang</a:t>
            </a:r>
            <a:r>
              <a:rPr lang="en-US" sz="24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 Demi" pitchFamily="34" charset="0"/>
              </a:rPr>
              <a:t>pemimpin</a:t>
            </a:r>
            <a:r>
              <a:rPr lang="en-US" sz="24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 Demi" pitchFamily="34" charset="0"/>
              </a:rPr>
              <a:t>harus</a:t>
            </a:r>
            <a:r>
              <a:rPr lang="en-US" sz="24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 Demi" pitchFamily="34" charset="0"/>
              </a:rPr>
              <a:t>bersikap</a:t>
            </a:r>
            <a:r>
              <a:rPr lang="en-US" sz="24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 Demi" pitchFamily="34" charset="0"/>
              </a:rPr>
              <a:t>sebagai</a:t>
            </a:r>
            <a:r>
              <a:rPr lang="en-US" sz="24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 Demi" pitchFamily="34" charset="0"/>
              </a:rPr>
              <a:t>pengasuh</a:t>
            </a:r>
            <a:r>
              <a:rPr lang="en-US" sz="2400" dirty="0" smtClean="0">
                <a:solidFill>
                  <a:srgbClr val="FF0000"/>
                </a:solidFill>
                <a:latin typeface="Berlin Sans FB Demi" pitchFamily="34" charset="0"/>
              </a:rPr>
              <a:t> yang </a:t>
            </a:r>
            <a:r>
              <a:rPr lang="en-US" sz="2400" dirty="0" err="1" smtClean="0">
                <a:solidFill>
                  <a:srgbClr val="FF0000"/>
                </a:solidFill>
                <a:latin typeface="Berlin Sans FB Demi" pitchFamily="34" charset="0"/>
              </a:rPr>
              <a:t>mendorong</a:t>
            </a:r>
            <a:r>
              <a:rPr lang="en-US" sz="2400" dirty="0" smtClean="0">
                <a:solidFill>
                  <a:srgbClr val="FF0000"/>
                </a:solidFill>
                <a:latin typeface="Berlin Sans FB Demi" pitchFamily="34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Berlin Sans FB Demi" pitchFamily="34" charset="0"/>
              </a:rPr>
              <a:t>menuntun</a:t>
            </a:r>
            <a:r>
              <a:rPr lang="en-US" sz="2400" dirty="0" smtClean="0">
                <a:solidFill>
                  <a:srgbClr val="FF0000"/>
                </a:solidFill>
                <a:latin typeface="Berlin Sans FB Demi" pitchFamily="34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Berlin Sans FB Demi" pitchFamily="34" charset="0"/>
              </a:rPr>
              <a:t>dan</a:t>
            </a:r>
            <a:r>
              <a:rPr lang="en-US" sz="24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 Demi" pitchFamily="34" charset="0"/>
              </a:rPr>
              <a:t>membimbing</a:t>
            </a:r>
            <a:r>
              <a:rPr lang="en-US" sz="24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 Demi" pitchFamily="34" charset="0"/>
              </a:rPr>
              <a:t>asuhannya</a:t>
            </a:r>
            <a:r>
              <a:rPr lang="en-US" sz="24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400" dirty="0" smtClean="0">
                <a:latin typeface="Berlin Sans FB Demi" pitchFamily="34" charset="0"/>
              </a:rPr>
              <a:t>(</a:t>
            </a:r>
            <a:r>
              <a:rPr lang="en-US" sz="2400" dirty="0" err="1" smtClean="0">
                <a:latin typeface="Berlin Sans FB Demi" pitchFamily="34" charset="0"/>
              </a:rPr>
              <a:t>Pancasila</a:t>
            </a:r>
            <a:r>
              <a:rPr lang="en-US" sz="2400" dirty="0" smtClean="0">
                <a:latin typeface="Berlin Sans FB Demi" pitchFamily="34" charset="0"/>
              </a:rPr>
              <a:t>)</a:t>
            </a:r>
          </a:p>
          <a:p>
            <a:pPr marL="539496" lvl="0" indent="-457200" algn="just">
              <a:buFont typeface="+mj-lt"/>
              <a:buAutoNum type="arabicPeriod"/>
            </a:pPr>
            <a:r>
              <a:rPr lang="en-US" sz="2000" dirty="0" err="1" smtClean="0">
                <a:solidFill>
                  <a:srgbClr val="0070C0"/>
                </a:solidFill>
                <a:latin typeface="Berlin Sans FB Demi" pitchFamily="34" charset="0"/>
              </a:rPr>
              <a:t>Pemimpin</a:t>
            </a:r>
            <a:r>
              <a:rPr lang="en-US" sz="2000" dirty="0" smtClean="0">
                <a:solidFill>
                  <a:srgbClr val="0070C0"/>
                </a:solidFill>
                <a:latin typeface="Berlin Sans FB Demi" pitchFamily="34" charset="0"/>
              </a:rPr>
              <a:t> yang </a:t>
            </a:r>
            <a:r>
              <a:rPr lang="en-US" sz="2000" dirty="0" err="1" smtClean="0">
                <a:solidFill>
                  <a:srgbClr val="0070C0"/>
                </a:solidFill>
                <a:latin typeface="Berlin Sans FB Demi" pitchFamily="34" charset="0"/>
              </a:rPr>
              <a:t>baik</a:t>
            </a:r>
            <a:r>
              <a:rPr lang="en-US" sz="20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Berlin Sans FB Demi" pitchFamily="34" charset="0"/>
              </a:rPr>
              <a:t>adalah</a:t>
            </a:r>
            <a:r>
              <a:rPr lang="en-US" sz="20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Berlin Sans FB Demi" pitchFamily="34" charset="0"/>
              </a:rPr>
              <a:t>seseorang</a:t>
            </a:r>
            <a:r>
              <a:rPr lang="en-US" sz="2000" dirty="0" smtClean="0">
                <a:solidFill>
                  <a:srgbClr val="0070C0"/>
                </a:solidFill>
                <a:latin typeface="Berlin Sans FB Demi" pitchFamily="34" charset="0"/>
              </a:rPr>
              <a:t> yang </a:t>
            </a:r>
            <a:r>
              <a:rPr lang="en-US" sz="2000" dirty="0" err="1" smtClean="0">
                <a:solidFill>
                  <a:srgbClr val="0070C0"/>
                </a:solidFill>
                <a:latin typeface="Berlin Sans FB Demi" pitchFamily="34" charset="0"/>
              </a:rPr>
              <a:t>mampu</a:t>
            </a:r>
            <a:r>
              <a:rPr lang="en-US" sz="20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Berlin Sans FB Demi" pitchFamily="34" charset="0"/>
              </a:rPr>
              <a:t>mengembangkan</a:t>
            </a:r>
            <a:r>
              <a:rPr lang="en-US" sz="20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Berlin Sans FB Demi" pitchFamily="34" charset="0"/>
              </a:rPr>
              <a:t>orang</a:t>
            </a:r>
            <a:r>
              <a:rPr lang="en-US" sz="2000" dirty="0" smtClean="0">
                <a:solidFill>
                  <a:srgbClr val="0070C0"/>
                </a:solidFill>
                <a:latin typeface="Berlin Sans FB Demi" pitchFamily="34" charset="0"/>
              </a:rPr>
              <a:t> lain, </a:t>
            </a:r>
            <a:r>
              <a:rPr lang="en-US" sz="2000" dirty="0" err="1" smtClean="0">
                <a:solidFill>
                  <a:srgbClr val="0070C0"/>
                </a:solidFill>
                <a:latin typeface="Berlin Sans FB Demi" pitchFamily="34" charset="0"/>
              </a:rPr>
              <a:t>sehingga</a:t>
            </a:r>
            <a:r>
              <a:rPr lang="en-US" sz="20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Berlin Sans FB Demi" pitchFamily="34" charset="0"/>
              </a:rPr>
              <a:t>akhirnya</a:t>
            </a:r>
            <a:r>
              <a:rPr lang="en-US" sz="20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Berlin Sans FB Demi" pitchFamily="34" charset="0"/>
              </a:rPr>
              <a:t>mereka</a:t>
            </a:r>
            <a:r>
              <a:rPr lang="en-US" sz="20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Berlin Sans FB Demi" pitchFamily="34" charset="0"/>
              </a:rPr>
              <a:t>tidak</a:t>
            </a:r>
            <a:r>
              <a:rPr lang="en-US" sz="20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Berlin Sans FB Demi" pitchFamily="34" charset="0"/>
              </a:rPr>
              <a:t>lagi</a:t>
            </a:r>
            <a:r>
              <a:rPr lang="en-US" sz="20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Berlin Sans FB Demi" pitchFamily="34" charset="0"/>
              </a:rPr>
              <a:t>memerlukan</a:t>
            </a:r>
            <a:r>
              <a:rPr lang="en-US" sz="20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Berlin Sans FB Demi" pitchFamily="34" charset="0"/>
              </a:rPr>
              <a:t>pemimpinnya</a:t>
            </a:r>
            <a:r>
              <a:rPr lang="en-US" sz="20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Berlin Sans FB Demi" pitchFamily="34" charset="0"/>
              </a:rPr>
              <a:t>itu</a:t>
            </a:r>
            <a:r>
              <a:rPr lang="en-US" sz="20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000" dirty="0" smtClean="0">
                <a:latin typeface="Berlin Sans FB Demi" pitchFamily="34" charset="0"/>
              </a:rPr>
              <a:t>(Lao Tzu)</a:t>
            </a:r>
          </a:p>
          <a:p>
            <a:pPr algn="just">
              <a:buNone/>
            </a:pPr>
            <a:endParaRPr lang="en-US" sz="2000" dirty="0"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Bauhaus 93" pitchFamily="82" charset="0"/>
              </a:rPr>
              <a:t>TINGKATAN-TINGKATAN MANAJER:</a:t>
            </a:r>
            <a:endParaRPr lang="en-US" sz="3600" dirty="0"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447800"/>
            <a:ext cx="8076464" cy="4800600"/>
          </a:xfrm>
        </p:spPr>
        <p:txBody>
          <a:bodyPr>
            <a:normAutofit/>
          </a:bodyPr>
          <a:lstStyle/>
          <a:p>
            <a:pPr lvl="0"/>
            <a:r>
              <a:rPr lang="en-US" i="1" dirty="0" smtClean="0">
                <a:solidFill>
                  <a:srgbClr val="00B050"/>
                </a:solidFill>
                <a:latin typeface="Berlin Sans FB Demi" pitchFamily="34" charset="0"/>
              </a:rPr>
              <a:t>Top Manager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adalah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Pimpinan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tertinggi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dari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suatu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perusahaan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.</a:t>
            </a:r>
          </a:p>
          <a:p>
            <a:pPr lvl="0"/>
            <a:r>
              <a:rPr lang="en-US" i="1" dirty="0" smtClean="0">
                <a:solidFill>
                  <a:srgbClr val="C00000"/>
                </a:solidFill>
                <a:latin typeface="Berlin Sans FB Demi" pitchFamily="34" charset="0"/>
              </a:rPr>
              <a:t>Middle Manager</a:t>
            </a:r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erlin Sans FB Demi" pitchFamily="34" charset="0"/>
              </a:rPr>
              <a:t>adalah</a:t>
            </a:r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  </a:t>
            </a:r>
            <a:r>
              <a:rPr lang="en-US" dirty="0" err="1" smtClean="0">
                <a:solidFill>
                  <a:srgbClr val="C00000"/>
                </a:solidFill>
                <a:latin typeface="Berlin Sans FB Demi" pitchFamily="34" charset="0"/>
              </a:rPr>
              <a:t>Pimpinan</a:t>
            </a:r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erlin Sans FB Demi" pitchFamily="34" charset="0"/>
              </a:rPr>
              <a:t>menengah</a:t>
            </a:r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erlin Sans FB Demi" pitchFamily="34" charset="0"/>
              </a:rPr>
              <a:t>dari</a:t>
            </a:r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erlin Sans FB Demi" pitchFamily="34" charset="0"/>
              </a:rPr>
              <a:t>suatu</a:t>
            </a:r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erlin Sans FB Demi" pitchFamily="34" charset="0"/>
              </a:rPr>
              <a:t>perusahaan</a:t>
            </a:r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.</a:t>
            </a:r>
          </a:p>
          <a:p>
            <a:pPr lvl="0"/>
            <a:r>
              <a:rPr lang="en-US" i="1" dirty="0" smtClean="0">
                <a:solidFill>
                  <a:srgbClr val="00B050"/>
                </a:solidFill>
                <a:latin typeface="Berlin Sans FB Demi" pitchFamily="34" charset="0"/>
              </a:rPr>
              <a:t>Lower Manager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adalahPimpinan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terendah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yang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secara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langsung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memimpin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,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mengarahkan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,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dan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mengawasi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para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karyawan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pelaksana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dalam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mengerjakan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tugas-tugasnya</a:t>
            </a:r>
            <a:endParaRPr lang="en-US" dirty="0" smtClean="0">
              <a:solidFill>
                <a:srgbClr val="00B050"/>
              </a:solidFill>
              <a:latin typeface="Berlin Sans FB Demi" pitchFamily="34" charset="0"/>
            </a:endParaRPr>
          </a:p>
          <a:p>
            <a:endParaRPr lang="en-US" dirty="0" smtClean="0">
              <a:solidFill>
                <a:srgbClr val="00B050"/>
              </a:solidFill>
              <a:latin typeface="Berlin Sans FB Demi" pitchFamily="34" charset="0"/>
            </a:endParaRPr>
          </a:p>
          <a:p>
            <a:pPr>
              <a:buNone/>
            </a:pPr>
            <a:endParaRPr lang="en-US" dirty="0"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6994044" cy="1143000"/>
          </a:xfrm>
        </p:spPr>
        <p:txBody>
          <a:bodyPr/>
          <a:lstStyle/>
          <a:p>
            <a:r>
              <a:rPr lang="en-US" b="1" dirty="0" err="1" smtClean="0"/>
              <a:t>Tugas-Tugas</a:t>
            </a:r>
            <a:r>
              <a:rPr lang="en-US" b="1" dirty="0" smtClean="0"/>
              <a:t> </a:t>
            </a:r>
            <a:r>
              <a:rPr lang="en-US" b="1" dirty="0" err="1" smtClean="0"/>
              <a:t>Manajer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857364"/>
            <a:ext cx="7500990" cy="4391036"/>
          </a:xfrm>
        </p:spPr>
        <p:txBody>
          <a:bodyPr/>
          <a:lstStyle/>
          <a:p>
            <a:pPr algn="just"/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Pada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dasarnya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tugas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manajer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adalah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Membenahi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semua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fungsi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manajemen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dengan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baik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,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supaya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tujuan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optimal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dapat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dicapai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.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Bertanggung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jawab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dalam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mengarahkan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visi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serta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sumber-sumber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daya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kearah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yang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dapat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menghasilkan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hal-hal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yang paling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efektif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dan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efisien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.</a:t>
            </a:r>
          </a:p>
          <a:p>
            <a:pPr algn="just"/>
            <a:endParaRPr lang="en-US" dirty="0">
              <a:solidFill>
                <a:srgbClr val="00B050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428604"/>
            <a:ext cx="8362216" cy="60007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Secara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rinci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tugas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Manajer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adalah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: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sz="2800" i="1" dirty="0" smtClean="0">
                <a:solidFill>
                  <a:srgbClr val="FF0000"/>
                </a:solidFill>
                <a:latin typeface="Berlin Sans FB Demi" pitchFamily="34" charset="0"/>
              </a:rPr>
              <a:t>Managerial cycle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adalah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pengambilan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keputusan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perencanaan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pengorganisasian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pengarahan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pengendalian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penilaian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dan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pelaporan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di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lakukan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secara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berulang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.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Memotivasi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adalah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mendorong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dan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membina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bawahan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  <a:sym typeface="Wingdings"/>
              </a:rPr>
              <a:t>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suasana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kerja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yang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harmonis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baik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di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dalam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maupun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dengan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fihak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luar</a:t>
            </a:r>
            <a:endParaRPr lang="en-US" sz="2800" dirty="0" smtClean="0">
              <a:solidFill>
                <a:srgbClr val="00B0F0"/>
              </a:solidFill>
              <a:latin typeface="Berlin Sans FB Demi" pitchFamily="34" charset="0"/>
            </a:endParaRPr>
          </a:p>
          <a:p>
            <a:pPr marL="596646" lvl="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Memenuhi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kebutuhan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bawahan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  <a:sym typeface="Wingdings"/>
              </a:rPr>
              <a:t>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loyalitas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dan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partisipasi</a:t>
            </a:r>
            <a:endParaRPr lang="en-US" sz="2800" dirty="0" smtClean="0">
              <a:solidFill>
                <a:srgbClr val="FF0000"/>
              </a:solidFill>
              <a:latin typeface="Berlin Sans FB Demi" pitchFamily="34" charset="0"/>
            </a:endParaRPr>
          </a:p>
          <a:p>
            <a:pPr marL="596646" lvl="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Menciptakan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kondisi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yang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membantu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bawahan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mendapatkan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kepuasan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dalam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pekerjaannya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.</a:t>
            </a:r>
          </a:p>
          <a:p>
            <a:pPr>
              <a:buNone/>
            </a:pPr>
            <a:endParaRPr lang="en-US" sz="2800" dirty="0"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571480"/>
            <a:ext cx="7572428" cy="567692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err="1" smtClean="0">
                <a:solidFill>
                  <a:srgbClr val="FF0066"/>
                </a:solidFill>
                <a:latin typeface="Berlin Sans FB Demi" pitchFamily="34" charset="0"/>
              </a:rPr>
              <a:t>Berusaha</a:t>
            </a:r>
            <a:r>
              <a:rPr lang="en-US" dirty="0" smtClean="0">
                <a:solidFill>
                  <a:srgbClr val="FF0066"/>
                </a:solidFill>
                <a:latin typeface="Berlin Sans FB Demi" pitchFamily="34" charset="0"/>
              </a:rPr>
              <a:t> agar </a:t>
            </a:r>
            <a:r>
              <a:rPr lang="en-US" dirty="0" err="1" smtClean="0">
                <a:solidFill>
                  <a:srgbClr val="FF0066"/>
                </a:solidFill>
                <a:latin typeface="Berlin Sans FB Demi" pitchFamily="34" charset="0"/>
              </a:rPr>
              <a:t>bawahan</a:t>
            </a:r>
            <a:r>
              <a:rPr lang="en-US" dirty="0" smtClean="0">
                <a:solidFill>
                  <a:srgbClr val="FF0066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66"/>
                </a:solidFill>
                <a:latin typeface="Berlin Sans FB Demi" pitchFamily="34" charset="0"/>
              </a:rPr>
              <a:t>bersedia</a:t>
            </a:r>
            <a:r>
              <a:rPr lang="en-US" dirty="0" smtClean="0">
                <a:solidFill>
                  <a:srgbClr val="FF0066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66"/>
                </a:solidFill>
                <a:latin typeface="Berlin Sans FB Demi" pitchFamily="34" charset="0"/>
              </a:rPr>
              <a:t>memikul</a:t>
            </a:r>
            <a:r>
              <a:rPr lang="en-US" dirty="0" smtClean="0">
                <a:solidFill>
                  <a:srgbClr val="FF0066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66"/>
                </a:solidFill>
                <a:latin typeface="Berlin Sans FB Demi" pitchFamily="34" charset="0"/>
              </a:rPr>
              <a:t>tanggung</a:t>
            </a:r>
            <a:r>
              <a:rPr lang="en-US" dirty="0" smtClean="0">
                <a:solidFill>
                  <a:srgbClr val="FF0066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66"/>
                </a:solidFill>
                <a:latin typeface="Berlin Sans FB Demi" pitchFamily="34" charset="0"/>
              </a:rPr>
              <a:t>jawab</a:t>
            </a:r>
            <a:r>
              <a:rPr lang="en-US" dirty="0" smtClean="0">
                <a:solidFill>
                  <a:srgbClr val="FF0066"/>
                </a:solidFill>
                <a:latin typeface="Berlin Sans FB Demi" pitchFamily="34" charset="0"/>
              </a:rPr>
              <a:t>  </a:t>
            </a:r>
            <a:r>
              <a:rPr lang="en-US" dirty="0" err="1" smtClean="0">
                <a:solidFill>
                  <a:srgbClr val="FF0066"/>
                </a:solidFill>
                <a:latin typeface="Berlin Sans FB Demi" pitchFamily="34" charset="0"/>
              </a:rPr>
              <a:t>dalam</a:t>
            </a:r>
            <a:r>
              <a:rPr lang="en-US" dirty="0" smtClean="0">
                <a:solidFill>
                  <a:srgbClr val="FF0066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66"/>
                </a:solidFill>
                <a:latin typeface="Berlin Sans FB Demi" pitchFamily="34" charset="0"/>
              </a:rPr>
              <a:t>menyelesaikan</a:t>
            </a:r>
            <a:r>
              <a:rPr lang="en-US" dirty="0" smtClean="0">
                <a:solidFill>
                  <a:srgbClr val="FF0066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66"/>
                </a:solidFill>
                <a:latin typeface="Berlin Sans FB Demi" pitchFamily="34" charset="0"/>
              </a:rPr>
              <a:t>tugas-tugasnya</a:t>
            </a:r>
            <a:r>
              <a:rPr lang="en-US" dirty="0" smtClean="0">
                <a:solidFill>
                  <a:srgbClr val="FF0066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66"/>
                </a:solidFill>
                <a:latin typeface="Berlin Sans FB Demi" pitchFamily="34" charset="0"/>
              </a:rPr>
              <a:t>secara</a:t>
            </a:r>
            <a:r>
              <a:rPr lang="en-US" dirty="0" smtClean="0">
                <a:solidFill>
                  <a:srgbClr val="FF0066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66"/>
                </a:solidFill>
                <a:latin typeface="Berlin Sans FB Demi" pitchFamily="34" charset="0"/>
              </a:rPr>
              <a:t>efektif</a:t>
            </a:r>
            <a:r>
              <a:rPr lang="en-US" dirty="0" smtClean="0">
                <a:solidFill>
                  <a:srgbClr val="FF0066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66"/>
                </a:solidFill>
                <a:latin typeface="Berlin Sans FB Demi" pitchFamily="34" charset="0"/>
              </a:rPr>
              <a:t>dan</a:t>
            </a:r>
            <a:r>
              <a:rPr lang="en-US" dirty="0" smtClean="0">
                <a:solidFill>
                  <a:srgbClr val="FF0066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66"/>
                </a:solidFill>
                <a:latin typeface="Berlin Sans FB Demi" pitchFamily="34" charset="0"/>
              </a:rPr>
              <a:t>efisien</a:t>
            </a:r>
            <a:endParaRPr lang="en-US" dirty="0" smtClean="0">
              <a:solidFill>
                <a:srgbClr val="FF0066"/>
              </a:solidFill>
              <a:latin typeface="Berlin Sans FB Demi" pitchFamily="34" charset="0"/>
            </a:endParaRPr>
          </a:p>
          <a:p>
            <a:pPr lvl="0"/>
            <a:r>
              <a:rPr lang="en-US" dirty="0" err="1" smtClean="0">
                <a:solidFill>
                  <a:srgbClr val="00B0F0"/>
                </a:solidFill>
                <a:latin typeface="Berlin Sans FB Demi" pitchFamily="34" charset="0"/>
              </a:rPr>
              <a:t>Bertanggung</a:t>
            </a:r>
            <a:r>
              <a:rPr lang="en-US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Berlin Sans FB Demi" pitchFamily="34" charset="0"/>
              </a:rPr>
              <a:t>jawab</a:t>
            </a:r>
            <a:r>
              <a:rPr lang="en-US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Berlin Sans FB Demi" pitchFamily="34" charset="0"/>
              </a:rPr>
              <a:t>atas</a:t>
            </a:r>
            <a:r>
              <a:rPr lang="en-US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Berlin Sans FB Demi" pitchFamily="34" charset="0"/>
              </a:rPr>
              <a:t>keselamatan</a:t>
            </a:r>
            <a:r>
              <a:rPr lang="en-US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Berlin Sans FB Demi" pitchFamily="34" charset="0"/>
              </a:rPr>
              <a:t>kerja</a:t>
            </a:r>
            <a:r>
              <a:rPr lang="en-US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Berlin Sans FB Demi" pitchFamily="34" charset="0"/>
              </a:rPr>
              <a:t>para</a:t>
            </a:r>
            <a:r>
              <a:rPr lang="en-US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Berlin Sans FB Demi" pitchFamily="34" charset="0"/>
              </a:rPr>
              <a:t>bawahannya</a:t>
            </a:r>
            <a:r>
              <a:rPr lang="en-US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Berlin Sans FB Demi" pitchFamily="34" charset="0"/>
              </a:rPr>
              <a:t>selama</a:t>
            </a:r>
            <a:r>
              <a:rPr lang="en-US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Berlin Sans FB Demi" pitchFamily="34" charset="0"/>
              </a:rPr>
              <a:t>melakukan</a:t>
            </a:r>
            <a:r>
              <a:rPr lang="en-US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Berlin Sans FB Demi" pitchFamily="34" charset="0"/>
              </a:rPr>
              <a:t>pekerjaan</a:t>
            </a:r>
            <a:endParaRPr lang="en-US" dirty="0" smtClean="0">
              <a:solidFill>
                <a:srgbClr val="00B0F0"/>
              </a:solidFill>
              <a:latin typeface="Berlin Sans FB Demi" pitchFamily="34" charset="0"/>
            </a:endParaRPr>
          </a:p>
          <a:p>
            <a:pPr lvl="0"/>
            <a:r>
              <a:rPr lang="en-US" dirty="0" err="1" smtClean="0">
                <a:solidFill>
                  <a:srgbClr val="FF0066"/>
                </a:solidFill>
                <a:latin typeface="Berlin Sans FB Demi" pitchFamily="34" charset="0"/>
              </a:rPr>
              <a:t>Manajer</a:t>
            </a:r>
            <a:r>
              <a:rPr lang="en-US" dirty="0" smtClean="0">
                <a:solidFill>
                  <a:srgbClr val="FF0066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66"/>
                </a:solidFill>
                <a:latin typeface="Berlin Sans FB Demi" pitchFamily="34" charset="0"/>
              </a:rPr>
              <a:t>harus</a:t>
            </a:r>
            <a:r>
              <a:rPr lang="en-US" dirty="0" smtClean="0">
                <a:solidFill>
                  <a:srgbClr val="FF0066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66"/>
                </a:solidFill>
                <a:latin typeface="Berlin Sans FB Demi" pitchFamily="34" charset="0"/>
              </a:rPr>
              <a:t>mengadakan</a:t>
            </a:r>
            <a:r>
              <a:rPr lang="en-US" dirty="0" smtClean="0">
                <a:solidFill>
                  <a:srgbClr val="FF0066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66"/>
                </a:solidFill>
                <a:latin typeface="Berlin Sans FB Demi" pitchFamily="34" charset="0"/>
              </a:rPr>
              <a:t>pembagian</a:t>
            </a:r>
            <a:r>
              <a:rPr lang="en-US" dirty="0" smtClean="0">
                <a:solidFill>
                  <a:srgbClr val="FF0066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66"/>
                </a:solidFill>
                <a:latin typeface="Berlin Sans FB Demi" pitchFamily="34" charset="0"/>
              </a:rPr>
              <a:t>pekerjaan</a:t>
            </a:r>
            <a:r>
              <a:rPr lang="en-US" dirty="0" smtClean="0">
                <a:solidFill>
                  <a:srgbClr val="FF0066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66"/>
                </a:solidFill>
                <a:latin typeface="Berlin Sans FB Demi" pitchFamily="34" charset="0"/>
              </a:rPr>
              <a:t>dan</a:t>
            </a:r>
            <a:r>
              <a:rPr lang="en-US" dirty="0" smtClean="0">
                <a:solidFill>
                  <a:srgbClr val="FF0066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66"/>
                </a:solidFill>
                <a:latin typeface="Berlin Sans FB Demi" pitchFamily="34" charset="0"/>
              </a:rPr>
              <a:t>mengkordinasi</a:t>
            </a:r>
            <a:r>
              <a:rPr lang="en-US" dirty="0" smtClean="0">
                <a:solidFill>
                  <a:srgbClr val="FF0066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66"/>
                </a:solidFill>
                <a:latin typeface="Berlin Sans FB Demi" pitchFamily="34" charset="0"/>
              </a:rPr>
              <a:t>tugas-tugas</a:t>
            </a:r>
            <a:r>
              <a:rPr lang="en-US" dirty="0" smtClean="0">
                <a:solidFill>
                  <a:srgbClr val="FF0066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66"/>
                </a:solidFill>
                <a:latin typeface="Berlin Sans FB Demi" pitchFamily="34" charset="0"/>
              </a:rPr>
              <a:t>supaya</a:t>
            </a:r>
            <a:r>
              <a:rPr lang="en-US" dirty="0" smtClean="0">
                <a:solidFill>
                  <a:srgbClr val="FF0066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66"/>
                </a:solidFill>
                <a:latin typeface="Berlin Sans FB Demi" pitchFamily="34" charset="0"/>
              </a:rPr>
              <a:t>terintegrasi</a:t>
            </a:r>
            <a:r>
              <a:rPr lang="en-US" dirty="0" smtClean="0">
                <a:solidFill>
                  <a:srgbClr val="FF0066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66"/>
                </a:solidFill>
                <a:latin typeface="Berlin Sans FB Demi" pitchFamily="34" charset="0"/>
              </a:rPr>
              <a:t>kepada</a:t>
            </a:r>
            <a:r>
              <a:rPr lang="en-US" dirty="0" smtClean="0">
                <a:solidFill>
                  <a:srgbClr val="FF0066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66"/>
                </a:solidFill>
                <a:latin typeface="Berlin Sans FB Demi" pitchFamily="34" charset="0"/>
              </a:rPr>
              <a:t>tujuan</a:t>
            </a:r>
            <a:r>
              <a:rPr lang="en-US" dirty="0" smtClean="0">
                <a:solidFill>
                  <a:srgbClr val="FF0066"/>
                </a:solidFill>
                <a:latin typeface="Berlin Sans FB Demi" pitchFamily="34" charset="0"/>
              </a:rPr>
              <a:t> yang </a:t>
            </a:r>
            <a:r>
              <a:rPr lang="en-US" dirty="0" err="1" smtClean="0">
                <a:solidFill>
                  <a:srgbClr val="FF0066"/>
                </a:solidFill>
                <a:latin typeface="Berlin Sans FB Demi" pitchFamily="34" charset="0"/>
              </a:rPr>
              <a:t>diinginkan</a:t>
            </a:r>
            <a:r>
              <a:rPr lang="en-US" dirty="0" smtClean="0">
                <a:solidFill>
                  <a:srgbClr val="FF0066"/>
                </a:solidFill>
                <a:latin typeface="Berlin Sans FB Demi" pitchFamily="34" charset="0"/>
              </a:rPr>
              <a:t>.</a:t>
            </a:r>
          </a:p>
          <a:p>
            <a:pPr lvl="0"/>
            <a:r>
              <a:rPr lang="en-US" dirty="0" err="1" smtClean="0">
                <a:solidFill>
                  <a:srgbClr val="00B0F0"/>
                </a:solidFill>
                <a:latin typeface="Berlin Sans FB Demi" pitchFamily="34" charset="0"/>
              </a:rPr>
              <a:t>Bertanggung</a:t>
            </a:r>
            <a:r>
              <a:rPr lang="en-US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Berlin Sans FB Demi" pitchFamily="34" charset="0"/>
              </a:rPr>
              <a:t>jawab</a:t>
            </a:r>
            <a:r>
              <a:rPr lang="en-US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Berlin Sans FB Demi" pitchFamily="34" charset="0"/>
              </a:rPr>
              <a:t>terhadap</a:t>
            </a:r>
            <a:r>
              <a:rPr lang="en-US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Berlin Sans FB Demi" pitchFamily="34" charset="0"/>
              </a:rPr>
              <a:t>hasil</a:t>
            </a:r>
            <a:r>
              <a:rPr lang="en-US" dirty="0" smtClean="0">
                <a:solidFill>
                  <a:srgbClr val="00B0F0"/>
                </a:solidFill>
                <a:latin typeface="Berlin Sans FB Demi" pitchFamily="34" charset="0"/>
              </a:rPr>
              <a:t> yang </a:t>
            </a:r>
            <a:r>
              <a:rPr lang="en-US" dirty="0" err="1" smtClean="0">
                <a:solidFill>
                  <a:srgbClr val="00B0F0"/>
                </a:solidFill>
                <a:latin typeface="Berlin Sans FB Demi" pitchFamily="34" charset="0"/>
              </a:rPr>
              <a:t>dicapai</a:t>
            </a:r>
            <a:endParaRPr lang="en-US" dirty="0" smtClean="0">
              <a:solidFill>
                <a:srgbClr val="00B0F0"/>
              </a:solidFill>
              <a:latin typeface="Berlin Sans FB Demi" pitchFamily="34" charset="0"/>
            </a:endParaRPr>
          </a:p>
          <a:p>
            <a:pPr>
              <a:buNone/>
            </a:pPr>
            <a:endParaRPr lang="en-US" dirty="0"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Bauhaus 93" pitchFamily="82" charset="0"/>
              </a:rPr>
              <a:t>PENDEKATAN-PENDEKATAN MANAJER:</a:t>
            </a:r>
            <a:endParaRPr lang="en-US" sz="3200" dirty="0"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142984"/>
            <a:ext cx="8290778" cy="5105416"/>
          </a:xfrm>
        </p:spPr>
        <p:txBody>
          <a:bodyPr>
            <a:normAutofit/>
          </a:bodyPr>
          <a:lstStyle/>
          <a:p>
            <a:pPr marL="596646" indent="-514350" algn="just">
              <a:buFont typeface="+mj-lt"/>
              <a:buAutoNum type="alphaUcPeriod"/>
            </a:pP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Pendekatan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Menurut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Luas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Pekerjaan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Manajer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  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meliputi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situasi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 internal 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dan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eksternal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perusahaan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/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organisasi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 yang 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dipimpin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oleh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manajer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.</a:t>
            </a:r>
          </a:p>
          <a:p>
            <a:pPr algn="just">
              <a:buNone/>
            </a:pPr>
            <a:endParaRPr lang="en-US" sz="2800" dirty="0" smtClean="0">
              <a:latin typeface="Berlin Sans FB Demi" pitchFamily="34" charset="0"/>
            </a:endParaRPr>
          </a:p>
          <a:p>
            <a:pPr>
              <a:buNone/>
            </a:pP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Luas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pekerjaan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manajer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adalah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: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Manajer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harus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mengambil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keputusan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dan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kebijaksanaan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serta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memerintah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bawahan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untuk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mengerjakan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dan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memberikan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laporan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dari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hasil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pelaksanaannya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.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Mengevaluasi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laporan-laporan</a:t>
            </a:r>
            <a:endParaRPr lang="en-US" sz="2800" dirty="0" smtClean="0">
              <a:solidFill>
                <a:srgbClr val="00B050"/>
              </a:solidFill>
              <a:latin typeface="Berlin Sans FB Demi" pitchFamily="34" charset="0"/>
            </a:endParaRPr>
          </a:p>
          <a:p>
            <a:pPr algn="just"/>
            <a:endParaRPr lang="en-US" sz="2800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714356"/>
            <a:ext cx="7065482" cy="5534044"/>
          </a:xfrm>
        </p:spPr>
        <p:txBody>
          <a:bodyPr>
            <a:normAutofit fontScale="92500"/>
          </a:bodyPr>
          <a:lstStyle/>
          <a:p>
            <a:pPr marL="596646" lvl="0" indent="-514350" algn="just">
              <a:buFont typeface="+mj-lt"/>
              <a:buAutoNum type="arabicPeriod" startAt="3"/>
            </a:pP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Mempelajari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situasi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dan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kondisi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eksternal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perusahaan</a:t>
            </a:r>
            <a:endParaRPr lang="en-US" dirty="0" smtClean="0">
              <a:solidFill>
                <a:srgbClr val="FF0000"/>
              </a:solidFill>
              <a:latin typeface="Berlin Sans FB Demi" pitchFamily="34" charset="0"/>
            </a:endParaRPr>
          </a:p>
          <a:p>
            <a:pPr marL="596646" lvl="0" indent="-514350" algn="just">
              <a:buFont typeface="+mj-lt"/>
              <a:buAutoNum type="arabicPeriod" startAt="3"/>
            </a:pP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Mengarahkan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dan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memotivasi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supaya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produktivitas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tinggi</a:t>
            </a:r>
            <a:endParaRPr lang="en-US" dirty="0" smtClean="0">
              <a:solidFill>
                <a:srgbClr val="00B050"/>
              </a:solidFill>
              <a:latin typeface="Berlin Sans FB Demi" pitchFamily="34" charset="0"/>
            </a:endParaRPr>
          </a:p>
          <a:p>
            <a:pPr marL="596646" lvl="0" indent="-514350" algn="just">
              <a:buFont typeface="+mj-lt"/>
              <a:buAutoNum type="arabicPeriod" startAt="3"/>
            </a:pP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Menciptakan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kerjasama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yang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baik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dan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hubungan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yang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harmonis</a:t>
            </a:r>
            <a:endParaRPr lang="en-US" dirty="0" smtClean="0">
              <a:solidFill>
                <a:srgbClr val="FF0000"/>
              </a:solidFill>
              <a:latin typeface="Berlin Sans FB Demi" pitchFamily="34" charset="0"/>
            </a:endParaRPr>
          </a:p>
          <a:p>
            <a:pPr marL="596646" lvl="0" indent="-514350" algn="just">
              <a:buFont typeface="+mj-lt"/>
              <a:buAutoNum type="arabicPeriod" startAt="3"/>
            </a:pP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Meningkatkan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kecakapan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,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ketrampilan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bawahan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dan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kesejahteraan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bawahan</a:t>
            </a:r>
            <a:endParaRPr lang="en-US" dirty="0" smtClean="0">
              <a:solidFill>
                <a:srgbClr val="00B050"/>
              </a:solidFill>
              <a:latin typeface="Berlin Sans FB Demi" pitchFamily="34" charset="0"/>
            </a:endParaRPr>
          </a:p>
          <a:p>
            <a:pPr marL="596646" lvl="0" indent="-514350" algn="just">
              <a:buFont typeface="+mj-lt"/>
              <a:buAutoNum type="arabicPeriod" startAt="3"/>
            </a:pP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Memberi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dan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menerima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informasi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demi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tujuan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yang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ingin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dicapai</a:t>
            </a:r>
            <a:endParaRPr lang="en-US" dirty="0" smtClean="0">
              <a:solidFill>
                <a:srgbClr val="FF0000"/>
              </a:solidFill>
              <a:latin typeface="Berlin Sans FB Demi" pitchFamily="34" charset="0"/>
            </a:endParaRPr>
          </a:p>
          <a:p>
            <a:pPr marL="596646" indent="-514350" algn="just">
              <a:buFont typeface="+mj-lt"/>
              <a:buAutoNum type="arabicPeriod" startAt="3"/>
            </a:pPr>
            <a:endParaRPr lang="en-US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500042"/>
            <a:ext cx="8076464" cy="5748358"/>
          </a:xfrm>
        </p:spPr>
        <p:txBody>
          <a:bodyPr>
            <a:normAutofit fontScale="77500" lnSpcReduction="20000"/>
          </a:bodyPr>
          <a:lstStyle/>
          <a:p>
            <a:pPr marL="596646" lvl="0" indent="-514350">
              <a:buFont typeface="+mj-lt"/>
              <a:buAutoNum type="alphaUcPeriod" startAt="2"/>
            </a:pPr>
            <a:r>
              <a:rPr lang="en-US" sz="3300" dirty="0" err="1" smtClean="0">
                <a:solidFill>
                  <a:srgbClr val="00B050"/>
                </a:solidFill>
                <a:latin typeface="Berlin Sans FB Demi" pitchFamily="34" charset="0"/>
              </a:rPr>
              <a:t>Pendekatan</a:t>
            </a:r>
            <a:r>
              <a:rPr lang="en-US" sz="3300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sz="3300" dirty="0" err="1" smtClean="0">
                <a:solidFill>
                  <a:srgbClr val="00B050"/>
                </a:solidFill>
                <a:latin typeface="Berlin Sans FB Demi" pitchFamily="34" charset="0"/>
              </a:rPr>
              <a:t>menurut</a:t>
            </a:r>
            <a:r>
              <a:rPr lang="en-US" sz="3300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sz="3300" dirty="0" err="1" smtClean="0">
                <a:solidFill>
                  <a:srgbClr val="00B050"/>
                </a:solidFill>
                <a:latin typeface="Berlin Sans FB Demi" pitchFamily="34" charset="0"/>
              </a:rPr>
              <a:t>sifat</a:t>
            </a:r>
            <a:r>
              <a:rPr lang="en-US" sz="3300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sz="3300" dirty="0" err="1" smtClean="0">
                <a:solidFill>
                  <a:srgbClr val="00B050"/>
                </a:solidFill>
                <a:latin typeface="Berlin Sans FB Demi" pitchFamily="34" charset="0"/>
              </a:rPr>
              <a:t>kerja</a:t>
            </a:r>
            <a:r>
              <a:rPr lang="en-US" sz="3300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sz="3300" dirty="0" err="1" smtClean="0">
                <a:solidFill>
                  <a:srgbClr val="00B050"/>
                </a:solidFill>
                <a:latin typeface="Berlin Sans FB Demi" pitchFamily="34" charset="0"/>
              </a:rPr>
              <a:t>manajer</a:t>
            </a:r>
            <a:r>
              <a:rPr lang="en-US" sz="3300" dirty="0" smtClean="0">
                <a:solidFill>
                  <a:srgbClr val="00B050"/>
                </a:solidFill>
                <a:latin typeface="Berlin Sans FB Demi" pitchFamily="34" charset="0"/>
              </a:rPr>
              <a:t>:</a:t>
            </a:r>
          </a:p>
          <a:p>
            <a:pPr marL="596646" indent="-514350">
              <a:buNone/>
            </a:pPr>
            <a:r>
              <a:rPr lang="en-US" sz="3300" dirty="0" smtClean="0">
                <a:solidFill>
                  <a:srgbClr val="00B050"/>
                </a:solidFill>
                <a:latin typeface="Berlin Sans FB Demi" pitchFamily="34" charset="0"/>
              </a:rPr>
              <a:t>	</a:t>
            </a:r>
            <a:r>
              <a:rPr lang="en-US" sz="3300" dirty="0" err="1" smtClean="0">
                <a:solidFill>
                  <a:srgbClr val="00B050"/>
                </a:solidFill>
                <a:latin typeface="Berlin Sans FB Demi" pitchFamily="34" charset="0"/>
              </a:rPr>
              <a:t>S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ifat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kerja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manajer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dibagi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2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yaitu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u="sng" dirty="0" err="1" smtClean="0">
                <a:solidFill>
                  <a:srgbClr val="00B050"/>
                </a:solidFill>
                <a:latin typeface="Berlin Sans FB Demi" pitchFamily="34" charset="0"/>
              </a:rPr>
              <a:t>Kerja</a:t>
            </a:r>
            <a:r>
              <a:rPr lang="en-US" u="sng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u="sng" dirty="0" err="1" smtClean="0">
                <a:solidFill>
                  <a:srgbClr val="00B050"/>
                </a:solidFill>
                <a:latin typeface="Berlin Sans FB Demi" pitchFamily="34" charset="0"/>
              </a:rPr>
              <a:t>Fisik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dan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u="sng" dirty="0" err="1" smtClean="0">
                <a:solidFill>
                  <a:srgbClr val="00B050"/>
                </a:solidFill>
                <a:latin typeface="Berlin Sans FB Demi" pitchFamily="34" charset="0"/>
              </a:rPr>
              <a:t>Kerja</a:t>
            </a:r>
            <a:r>
              <a:rPr lang="en-US" u="sng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u="sng" dirty="0" err="1" smtClean="0">
                <a:solidFill>
                  <a:srgbClr val="00B050"/>
                </a:solidFill>
                <a:latin typeface="Berlin Sans FB Demi" pitchFamily="34" charset="0"/>
              </a:rPr>
              <a:t>Pikir</a:t>
            </a:r>
            <a:r>
              <a:rPr lang="en-US" u="sng" dirty="0" smtClean="0">
                <a:solidFill>
                  <a:srgbClr val="00B050"/>
                </a:solidFill>
                <a:latin typeface="Berlin Sans FB Demi" pitchFamily="34" charset="0"/>
              </a:rPr>
              <a:t>.</a:t>
            </a:r>
            <a:endParaRPr lang="en-US" dirty="0" smtClean="0">
              <a:solidFill>
                <a:srgbClr val="00B050"/>
              </a:solidFill>
              <a:latin typeface="Berlin Sans FB Demi" pitchFamily="34" charset="0"/>
            </a:endParaRPr>
          </a:p>
          <a:p>
            <a:pPr>
              <a:buNone/>
            </a:pPr>
            <a:r>
              <a:rPr lang="en-US" dirty="0" smtClean="0">
                <a:latin typeface="Berlin Sans FB Demi" pitchFamily="34" charset="0"/>
              </a:rPr>
              <a:t>	</a:t>
            </a:r>
            <a:r>
              <a:rPr lang="en-US" dirty="0" err="1" smtClean="0">
                <a:solidFill>
                  <a:srgbClr val="00B0F0"/>
                </a:solidFill>
                <a:latin typeface="Berlin Sans FB Demi" pitchFamily="34" charset="0"/>
              </a:rPr>
              <a:t>Kerja</a:t>
            </a:r>
            <a:r>
              <a:rPr lang="en-US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Berlin Sans FB Demi" pitchFamily="34" charset="0"/>
              </a:rPr>
              <a:t>mana</a:t>
            </a:r>
            <a:r>
              <a:rPr lang="en-US" dirty="0" smtClean="0">
                <a:solidFill>
                  <a:srgbClr val="00B0F0"/>
                </a:solidFill>
                <a:latin typeface="Berlin Sans FB Demi" pitchFamily="34" charset="0"/>
              </a:rPr>
              <a:t> yang paling </a:t>
            </a:r>
            <a:r>
              <a:rPr lang="en-US" dirty="0" err="1" smtClean="0">
                <a:solidFill>
                  <a:srgbClr val="00B0F0"/>
                </a:solidFill>
                <a:latin typeface="Berlin Sans FB Demi" pitchFamily="34" charset="0"/>
              </a:rPr>
              <a:t>banyak</a:t>
            </a:r>
            <a:r>
              <a:rPr lang="en-US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Berlin Sans FB Demi" pitchFamily="34" charset="0"/>
              </a:rPr>
              <a:t>dilakukan</a:t>
            </a:r>
            <a:r>
              <a:rPr lang="en-US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Berlin Sans FB Demi" pitchFamily="34" charset="0"/>
              </a:rPr>
              <a:t>dalam</a:t>
            </a:r>
            <a:r>
              <a:rPr lang="en-US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Berlin Sans FB Demi" pitchFamily="34" charset="0"/>
              </a:rPr>
              <a:t>setiap</a:t>
            </a:r>
            <a:r>
              <a:rPr lang="en-US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Berlin Sans FB Demi" pitchFamily="34" charset="0"/>
              </a:rPr>
              <a:t>tingkatan</a:t>
            </a:r>
            <a:r>
              <a:rPr lang="en-US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Berlin Sans FB Demi" pitchFamily="34" charset="0"/>
              </a:rPr>
              <a:t>manajer</a:t>
            </a:r>
            <a:r>
              <a:rPr lang="en-US" dirty="0" smtClean="0">
                <a:solidFill>
                  <a:srgbClr val="00B0F0"/>
                </a:solidFill>
                <a:latin typeface="Berlin Sans FB Demi" pitchFamily="34" charset="0"/>
              </a:rPr>
              <a:t> ??</a:t>
            </a:r>
          </a:p>
          <a:p>
            <a:pPr>
              <a:buNone/>
            </a:pPr>
            <a:endParaRPr lang="en-US" dirty="0" smtClean="0">
              <a:latin typeface="Berlin Sans FB Demi" pitchFamily="34" charset="0"/>
            </a:endParaRPr>
          </a:p>
          <a:p>
            <a:pPr marL="596646" lvl="0" indent="-514350">
              <a:buFont typeface="+mj-lt"/>
              <a:buAutoNum type="alphaUcPeriod" startAt="3"/>
            </a:pP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Pendekatan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Menurut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Sifat-Sifat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Manajer</a:t>
            </a:r>
            <a:r>
              <a:rPr lang="en-US" dirty="0" smtClean="0">
                <a:latin typeface="Berlin Sans FB Demi" pitchFamily="34" charset="0"/>
              </a:rPr>
              <a:t>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Cara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Deduktif</a:t>
            </a:r>
            <a:endParaRPr lang="en-US" dirty="0" smtClean="0">
              <a:solidFill>
                <a:srgbClr val="FF0000"/>
              </a:solidFill>
              <a:latin typeface="Berlin Sans FB Demi" pitchFamily="34" charset="0"/>
            </a:endParaRPr>
          </a:p>
          <a:p>
            <a:r>
              <a:rPr lang="en-US" dirty="0" err="1" smtClean="0">
                <a:solidFill>
                  <a:srgbClr val="00B0F0"/>
                </a:solidFill>
                <a:latin typeface="Berlin Sans FB Demi" pitchFamily="34" charset="0"/>
              </a:rPr>
              <a:t>Sifat</a:t>
            </a:r>
            <a:r>
              <a:rPr lang="en-US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Berlin Sans FB Demi" pitchFamily="34" charset="0"/>
              </a:rPr>
              <a:t>dan</a:t>
            </a:r>
            <a:r>
              <a:rPr lang="en-US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Berlin Sans FB Demi" pitchFamily="34" charset="0"/>
              </a:rPr>
              <a:t>ciri-ciri</a:t>
            </a:r>
            <a:r>
              <a:rPr lang="en-US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Berlin Sans FB Demi" pitchFamily="34" charset="0"/>
              </a:rPr>
              <a:t>manajer</a:t>
            </a:r>
            <a:r>
              <a:rPr lang="en-US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Berlin Sans FB Demi" pitchFamily="34" charset="0"/>
              </a:rPr>
              <a:t>ditentukan</a:t>
            </a:r>
            <a:r>
              <a:rPr lang="en-US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Berlin Sans FB Demi" pitchFamily="34" charset="0"/>
              </a:rPr>
              <a:t>berdasarkan</a:t>
            </a:r>
            <a:r>
              <a:rPr lang="en-US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i="1" dirty="0" smtClean="0">
                <a:solidFill>
                  <a:srgbClr val="00B0F0"/>
                </a:solidFill>
                <a:latin typeface="Berlin Sans FB Demi" pitchFamily="34" charset="0"/>
              </a:rPr>
              <a:t>job analysis</a:t>
            </a:r>
            <a:r>
              <a:rPr lang="en-US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Berlin Sans FB Demi" pitchFamily="34" charset="0"/>
              </a:rPr>
              <a:t>sehingga</a:t>
            </a:r>
            <a:r>
              <a:rPr lang="en-US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Berlin Sans FB Demi" pitchFamily="34" charset="0"/>
              </a:rPr>
              <a:t>diperoleh</a:t>
            </a:r>
            <a:r>
              <a:rPr lang="en-US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i="1" dirty="0" smtClean="0">
                <a:solidFill>
                  <a:srgbClr val="00B0F0"/>
                </a:solidFill>
                <a:latin typeface="Berlin Sans FB Demi" pitchFamily="34" charset="0"/>
              </a:rPr>
              <a:t>job description</a:t>
            </a:r>
            <a:r>
              <a:rPr lang="en-US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Berlin Sans FB Demi" pitchFamily="34" charset="0"/>
              </a:rPr>
              <a:t>dan</a:t>
            </a:r>
            <a:r>
              <a:rPr lang="en-US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i="1" dirty="0" smtClean="0">
                <a:solidFill>
                  <a:srgbClr val="00B0F0"/>
                </a:solidFill>
                <a:latin typeface="Berlin Sans FB Demi" pitchFamily="34" charset="0"/>
              </a:rPr>
              <a:t>job specification</a:t>
            </a:r>
            <a:endParaRPr lang="en-US" dirty="0" smtClean="0">
              <a:solidFill>
                <a:srgbClr val="00B0F0"/>
              </a:solidFill>
              <a:latin typeface="Berlin Sans FB Demi" pitchFamily="34" charset="0"/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Cara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Induktif</a:t>
            </a:r>
            <a:endParaRPr lang="en-US" dirty="0" smtClean="0">
              <a:solidFill>
                <a:srgbClr val="FF0000"/>
              </a:solidFill>
              <a:latin typeface="Berlin Sans FB Demi" pitchFamily="34" charset="0"/>
            </a:endParaRPr>
          </a:p>
          <a:p>
            <a:r>
              <a:rPr lang="en-US" dirty="0" err="1" smtClean="0">
                <a:solidFill>
                  <a:srgbClr val="00B0F0"/>
                </a:solidFill>
                <a:latin typeface="Berlin Sans FB Demi" pitchFamily="34" charset="0"/>
              </a:rPr>
              <a:t>Sifat</a:t>
            </a:r>
            <a:r>
              <a:rPr lang="en-US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Berlin Sans FB Demi" pitchFamily="34" charset="0"/>
              </a:rPr>
              <a:t>dan</a:t>
            </a:r>
            <a:r>
              <a:rPr lang="en-US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Berlin Sans FB Demi" pitchFamily="34" charset="0"/>
              </a:rPr>
              <a:t>ciri-ciri</a:t>
            </a:r>
            <a:r>
              <a:rPr lang="en-US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Berlin Sans FB Demi" pitchFamily="34" charset="0"/>
              </a:rPr>
              <a:t>manajer</a:t>
            </a:r>
            <a:r>
              <a:rPr lang="en-US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Berlin Sans FB Demi" pitchFamily="34" charset="0"/>
              </a:rPr>
              <a:t>ditentukan</a:t>
            </a:r>
            <a:r>
              <a:rPr lang="en-US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Berlin Sans FB Demi" pitchFamily="34" charset="0"/>
              </a:rPr>
              <a:t>dengan</a:t>
            </a:r>
            <a:r>
              <a:rPr lang="en-US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Berlin Sans FB Demi" pitchFamily="34" charset="0"/>
              </a:rPr>
              <a:t>mencari</a:t>
            </a:r>
            <a:r>
              <a:rPr lang="en-US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Berlin Sans FB Demi" pitchFamily="34" charset="0"/>
              </a:rPr>
              <a:t>sifat</a:t>
            </a:r>
            <a:r>
              <a:rPr lang="en-US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Berlin Sans FB Demi" pitchFamily="34" charset="0"/>
              </a:rPr>
              <a:t>dan</a:t>
            </a:r>
            <a:r>
              <a:rPr lang="en-US" dirty="0" smtClean="0">
                <a:solidFill>
                  <a:srgbClr val="00B0F0"/>
                </a:solidFill>
                <a:latin typeface="Berlin Sans FB Demi" pitchFamily="34" charset="0"/>
              </a:rPr>
              <a:t> cirri-</a:t>
            </a:r>
            <a:r>
              <a:rPr lang="en-US" dirty="0" err="1" smtClean="0">
                <a:solidFill>
                  <a:srgbClr val="00B0F0"/>
                </a:solidFill>
                <a:latin typeface="Berlin Sans FB Demi" pitchFamily="34" charset="0"/>
              </a:rPr>
              <a:t>ciri</a:t>
            </a:r>
            <a:r>
              <a:rPr lang="en-US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Berlin Sans FB Demi" pitchFamily="34" charset="0"/>
              </a:rPr>
              <a:t>khusus</a:t>
            </a:r>
            <a:r>
              <a:rPr lang="en-US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Berlin Sans FB Demi" pitchFamily="34" charset="0"/>
              </a:rPr>
              <a:t>sejumlah</a:t>
            </a:r>
            <a:r>
              <a:rPr lang="en-US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Berlin Sans FB Demi" pitchFamily="34" charset="0"/>
              </a:rPr>
              <a:t>manajer</a:t>
            </a:r>
            <a:r>
              <a:rPr lang="en-US" dirty="0" smtClean="0">
                <a:solidFill>
                  <a:srgbClr val="00B0F0"/>
                </a:solidFill>
                <a:latin typeface="Berlin Sans FB Demi" pitchFamily="34" charset="0"/>
              </a:rPr>
              <a:t> yang </a:t>
            </a:r>
            <a:r>
              <a:rPr lang="en-US" dirty="0" err="1" smtClean="0">
                <a:solidFill>
                  <a:srgbClr val="00B0F0"/>
                </a:solidFill>
                <a:latin typeface="Berlin Sans FB Demi" pitchFamily="34" charset="0"/>
              </a:rPr>
              <a:t>telah</a:t>
            </a:r>
            <a:r>
              <a:rPr lang="en-US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Berlin Sans FB Demi" pitchFamily="34" charset="0"/>
              </a:rPr>
              <a:t>sukses</a:t>
            </a:r>
            <a:r>
              <a:rPr lang="en-US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Berlin Sans FB Demi" pitchFamily="34" charset="0"/>
              </a:rPr>
              <a:t>sehingga</a:t>
            </a:r>
            <a:r>
              <a:rPr lang="en-US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Berlin Sans FB Demi" pitchFamily="34" charset="0"/>
              </a:rPr>
              <a:t>dijadikan</a:t>
            </a:r>
            <a:r>
              <a:rPr lang="en-US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Berlin Sans FB Demi" pitchFamily="34" charset="0"/>
              </a:rPr>
              <a:t>contoh</a:t>
            </a:r>
            <a:r>
              <a:rPr lang="en-US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Berlin Sans FB Demi" pitchFamily="34" charset="0"/>
              </a:rPr>
              <a:t>keberhasilan</a:t>
            </a:r>
            <a:r>
              <a:rPr lang="en-US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Berlin Sans FB Demi" pitchFamily="34" charset="0"/>
              </a:rPr>
              <a:t>seorang</a:t>
            </a:r>
            <a:r>
              <a:rPr lang="en-US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Berlin Sans FB Demi" pitchFamily="34" charset="0"/>
              </a:rPr>
              <a:t>manajer</a:t>
            </a:r>
            <a:r>
              <a:rPr lang="en-US" dirty="0" smtClean="0">
                <a:solidFill>
                  <a:srgbClr val="00B0F0"/>
                </a:solidFill>
                <a:latin typeface="Berlin Sans FB Demi" pitchFamily="34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182</TotalTime>
  <Words>369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PERTEMUAN IV PEMIMPIN </vt:lpstr>
      <vt:lpstr>TINGKATAN-TINGKATAN MANAJER:</vt:lpstr>
      <vt:lpstr>Tugas-Tugas Manajer:</vt:lpstr>
      <vt:lpstr>Slide 4</vt:lpstr>
      <vt:lpstr>Slide 5</vt:lpstr>
      <vt:lpstr>PENDEKATAN-PENDEKATAN MANAJER:</vt:lpstr>
      <vt:lpstr>Slide 7</vt:lpstr>
      <vt:lpstr>Slide 8</vt:lpstr>
      <vt:lpstr>Slide 9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IV PEMIMPIN </dc:title>
  <dc:creator>Valued Acer Customer</dc:creator>
  <cp:lastModifiedBy>Valued Acer Customer</cp:lastModifiedBy>
  <cp:revision>4</cp:revision>
  <dcterms:created xsi:type="dcterms:W3CDTF">2010-10-19T02:19:10Z</dcterms:created>
  <dcterms:modified xsi:type="dcterms:W3CDTF">2010-10-19T05:48:47Z</dcterms:modified>
</cp:coreProperties>
</file>