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4" r:id="rId58"/>
    <p:sldId id="315" r:id="rId59"/>
    <p:sldId id="313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MENGUASAI</a:t>
            </a:r>
            <a:br>
              <a:rPr lang="en-US" dirty="0" smtClean="0"/>
            </a:br>
            <a:r>
              <a:rPr lang="en-US" dirty="0" smtClean="0"/>
              <a:t>LAYOUT MANAGER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Oleh</a:t>
            </a:r>
            <a:r>
              <a:rPr lang="en-US" dirty="0" smtClean="0"/>
              <a:t>: </a:t>
            </a:r>
            <a:r>
              <a:rPr lang="en-US" dirty="0" err="1" smtClean="0"/>
              <a:t>Wahyu</a:t>
            </a:r>
            <a:r>
              <a:rPr lang="en-US" dirty="0" smtClean="0"/>
              <a:t> </a:t>
            </a:r>
            <a:r>
              <a:rPr lang="en-US" dirty="0" err="1" smtClean="0"/>
              <a:t>Nurjaya</a:t>
            </a:r>
            <a:r>
              <a:rPr lang="en-US" dirty="0" smtClean="0"/>
              <a:t> WK, S.T., </a:t>
            </a:r>
            <a:r>
              <a:rPr lang="en-US" dirty="0" err="1" smtClean="0"/>
              <a:t>M.Kom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 smtClean="0"/>
              <a:t>Tampilkan</a:t>
            </a:r>
            <a:r>
              <a:rPr lang="en-US" sz="2000" dirty="0" smtClean="0"/>
              <a:t> </a:t>
            </a:r>
            <a:r>
              <a:rPr lang="en-US" sz="2000" b="1" dirty="0" err="1" smtClean="0"/>
              <a:t>KelasBorderLayout</a:t>
            </a:r>
            <a:r>
              <a:rPr lang="en-US" sz="2000" dirty="0" smtClean="0"/>
              <a:t>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</a:t>
            </a:r>
            <a:r>
              <a:rPr lang="en-US" sz="2000" b="1" dirty="0" smtClean="0"/>
              <a:t>Main.java</a:t>
            </a:r>
          </a:p>
          <a:p>
            <a:pPr algn="just"/>
            <a:r>
              <a:rPr lang="en-US" sz="2000" dirty="0" err="1" smtClean="0"/>
              <a:t>Tambahkan</a:t>
            </a:r>
            <a:r>
              <a:rPr lang="en-US" sz="2000" dirty="0" smtClean="0"/>
              <a:t> </a:t>
            </a:r>
            <a:r>
              <a:rPr lang="en-US" sz="2000" i="1" dirty="0" smtClean="0"/>
              <a:t>source code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b="1" dirty="0" smtClean="0"/>
              <a:t>Main.java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:</a:t>
            </a:r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Output yang </a:t>
            </a:r>
            <a:r>
              <a:rPr lang="en-US" sz="2000" dirty="0" err="1" smtClean="0"/>
              <a:t>diharapkan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BORDER LAYOUT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981200"/>
            <a:ext cx="6781800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//TODO code application logic here</a:t>
            </a:r>
          </a:p>
          <a:p>
            <a:r>
              <a:rPr lang="en-US" sz="1400" dirty="0" err="1" smtClean="0"/>
              <a:t>KelasBorderLayout</a:t>
            </a:r>
            <a:r>
              <a:rPr lang="en-US" sz="1400" dirty="0" smtClean="0"/>
              <a:t> border = new </a:t>
            </a:r>
            <a:r>
              <a:rPr lang="en-US" sz="1400" dirty="0" err="1" smtClean="0"/>
              <a:t>KelasBorderLayout</a:t>
            </a:r>
            <a:r>
              <a:rPr lang="en-US" sz="1400" dirty="0" smtClean="0"/>
              <a:t>();</a:t>
            </a:r>
          </a:p>
          <a:p>
            <a:r>
              <a:rPr lang="en-US" sz="1400" dirty="0" err="1" smtClean="0"/>
              <a:t>border.setVisible</a:t>
            </a:r>
            <a:r>
              <a:rPr lang="en-US" sz="1400" dirty="0" smtClean="0"/>
              <a:t>(true);</a:t>
            </a:r>
            <a:endParaRPr lang="en-US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429000"/>
            <a:ext cx="37909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00507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CARA KERJA FITUR INI YAITU MENYUSUN/MELETAKKAN KOMPONEN-KOMPONEN/OBJEK-OBJEK DALAM BARIS-BARIS DARI KIRI KE KANAN DAN KEMUDIAN DARI ATAS KE BAWAH MENGGUNAKAN UKURAN ASAL/ASLI SETIAP KOMPONEN, YANG TERSIMPAN DALAM PROPERTI </a:t>
            </a:r>
            <a:r>
              <a:rPr lang="en-US" b="1" dirty="0" err="1" smtClean="0"/>
              <a:t>preferredSize</a:t>
            </a:r>
            <a:r>
              <a:rPr lang="en-US" dirty="0" smtClean="0"/>
              <a:t>.</a:t>
            </a:r>
          </a:p>
          <a:p>
            <a:pPr algn="just"/>
            <a:r>
              <a:rPr lang="en-US" i="1" dirty="0" smtClean="0"/>
              <a:t>FLOW LAYOUT</a:t>
            </a:r>
            <a:r>
              <a:rPr lang="en-US" dirty="0" smtClean="0"/>
              <a:t> MEMBARISKAN SEBANYAK MUNGKIN KOMPONEN YANG DIA MAMPU KE DALAM SATU BARIS, BARU KEMUDIAN BERPINDAH KE BARIS BARU.</a:t>
            </a:r>
          </a:p>
          <a:p>
            <a:pPr algn="just"/>
            <a:r>
              <a:rPr lang="en-US" dirty="0" smtClean="0"/>
              <a:t>BIASANYA FLOW LAYOUT DIGUNAKAN UNTUK MENYUSUN TOMBOL-TOMBOL PADA SEBUAH PANEL.</a:t>
            </a:r>
          </a:p>
          <a:p>
            <a:pPr algn="just"/>
            <a:r>
              <a:rPr lang="en-US" dirty="0" smtClean="0"/>
              <a:t>DALAM </a:t>
            </a:r>
            <a:r>
              <a:rPr lang="en-US" i="1" dirty="0" smtClean="0"/>
              <a:t>JAVA AWT</a:t>
            </a:r>
            <a:r>
              <a:rPr lang="en-US" dirty="0" smtClean="0"/>
              <a:t>, SEMUA </a:t>
            </a:r>
            <a:r>
              <a:rPr lang="en-US" i="1" dirty="0" smtClean="0"/>
              <a:t>ALL PANEL</a:t>
            </a:r>
            <a:r>
              <a:rPr lang="en-US" dirty="0" smtClean="0"/>
              <a:t> (TERMASUK APPLET) MENGGUNAKAN </a:t>
            </a:r>
            <a:r>
              <a:rPr lang="en-US" i="1" dirty="0" smtClean="0"/>
              <a:t>FLOW LAYOUT</a:t>
            </a:r>
            <a:r>
              <a:rPr lang="en-US" dirty="0" smtClean="0"/>
              <a:t> SECARA </a:t>
            </a:r>
            <a:r>
              <a:rPr lang="en-US" i="1" dirty="0" smtClean="0"/>
              <a:t>DEFAULT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LAYOUT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18567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(</a:t>
            </a:r>
            <a:r>
              <a:rPr lang="en-US" b="1" dirty="0" smtClean="0"/>
              <a:t>Projects: Java Application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Foder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b="1" dirty="0" err="1" smtClean="0"/>
              <a:t>ProyekFlowLayout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FLOW LAYOUT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09800"/>
            <a:ext cx="7391400" cy="430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118567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Buatlah</a:t>
            </a:r>
            <a:r>
              <a:rPr lang="en-US" dirty="0" smtClean="0"/>
              <a:t> Form </a:t>
            </a:r>
            <a:r>
              <a:rPr lang="en-US" dirty="0" err="1" smtClean="0"/>
              <a:t>baru</a:t>
            </a:r>
            <a:r>
              <a:rPr lang="en-US" dirty="0" smtClean="0"/>
              <a:t> (</a:t>
            </a:r>
            <a:r>
              <a:rPr lang="en-US" dirty="0" err="1" smtClean="0"/>
              <a:t>gunakan</a:t>
            </a:r>
            <a:r>
              <a:rPr lang="en-US" dirty="0" smtClean="0"/>
              <a:t>: </a:t>
            </a:r>
            <a:r>
              <a:rPr lang="en-US" b="1" dirty="0" err="1" smtClean="0"/>
              <a:t>JFrame</a:t>
            </a:r>
            <a:r>
              <a:rPr lang="en-US" b="1" dirty="0" smtClean="0"/>
              <a:t> Form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Form </a:t>
            </a:r>
            <a:r>
              <a:rPr lang="en-US" dirty="0" err="1" smtClean="0"/>
              <a:t>ini</a:t>
            </a:r>
            <a:r>
              <a:rPr lang="en-US" dirty="0" smtClean="0"/>
              <a:t>: </a:t>
            </a:r>
            <a:r>
              <a:rPr lang="en-US" b="1" dirty="0" err="1" smtClean="0"/>
              <a:t>KelasFlowLayout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Aktifkan</a:t>
            </a:r>
            <a:r>
              <a:rPr lang="en-US" dirty="0" smtClean="0"/>
              <a:t> </a:t>
            </a:r>
            <a:r>
              <a:rPr lang="en-US" b="1" dirty="0" smtClean="0"/>
              <a:t>Palette Swing Control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FLOW LAYOUT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0" y="2286001"/>
            <a:ext cx="7219950" cy="426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00328"/>
            <a:ext cx="8229600" cy="149047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 </a:t>
            </a:r>
            <a:r>
              <a:rPr lang="en-US" b="1" dirty="0" smtClean="0"/>
              <a:t>Inspector </a:t>
            </a:r>
            <a:r>
              <a:rPr lang="en-US" b="1" dirty="0" smtClean="0">
                <a:sym typeface="Wingdings" pitchFamily="2" charset="2"/>
              </a:rPr>
              <a:t> </a:t>
            </a:r>
            <a:r>
              <a:rPr lang="en-US" b="1" dirty="0" err="1" smtClean="0">
                <a:sym typeface="Wingdings" pitchFamily="2" charset="2"/>
              </a:rPr>
              <a:t>Pilih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JFrame</a:t>
            </a:r>
            <a:r>
              <a:rPr lang="en-US" b="1" dirty="0" smtClean="0">
                <a:sym typeface="Wingdings" pitchFamily="2" charset="2"/>
              </a:rPr>
              <a:t>   </a:t>
            </a:r>
            <a:r>
              <a:rPr lang="en-US" b="1" dirty="0" err="1" smtClean="0">
                <a:sym typeface="Wingdings" pitchFamily="2" charset="2"/>
              </a:rPr>
              <a:t>Klik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Kanan</a:t>
            </a:r>
            <a:r>
              <a:rPr lang="en-US" b="1" dirty="0" smtClean="0">
                <a:sym typeface="Wingdings" pitchFamily="2" charset="2"/>
              </a:rPr>
              <a:t>  </a:t>
            </a:r>
            <a:r>
              <a:rPr lang="en-US" b="1" dirty="0" err="1" smtClean="0">
                <a:sym typeface="Wingdings" pitchFamily="2" charset="2"/>
              </a:rPr>
              <a:t>Pilih</a:t>
            </a:r>
            <a:r>
              <a:rPr lang="en-US" b="1" dirty="0" smtClean="0">
                <a:sym typeface="Wingdings" pitchFamily="2" charset="2"/>
              </a:rPr>
              <a:t> Layout  </a:t>
            </a:r>
            <a:r>
              <a:rPr lang="en-US" b="1" dirty="0" err="1" smtClean="0">
                <a:sym typeface="Wingdings" pitchFamily="2" charset="2"/>
              </a:rPr>
              <a:t>FlowLayout</a:t>
            </a:r>
            <a:endParaRPr lang="en-US" b="1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Atau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b="1" dirty="0" err="1" smtClean="0">
                <a:sym typeface="Wingdings" pitchFamily="2" charset="2"/>
              </a:rPr>
              <a:t>klik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kanan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pada</a:t>
            </a:r>
            <a:r>
              <a:rPr lang="en-US" b="1" dirty="0" smtClean="0">
                <a:sym typeface="Wingdings" pitchFamily="2" charset="2"/>
              </a:rPr>
              <a:t> Form  </a:t>
            </a:r>
            <a:r>
              <a:rPr lang="en-US" b="1" dirty="0" err="1" smtClean="0">
                <a:sym typeface="Wingdings" pitchFamily="2" charset="2"/>
              </a:rPr>
              <a:t>Pilih</a:t>
            </a:r>
            <a:r>
              <a:rPr lang="en-US" b="1" dirty="0" smtClean="0">
                <a:sym typeface="Wingdings" pitchFamily="2" charset="2"/>
              </a:rPr>
              <a:t> Layout  </a:t>
            </a:r>
            <a:r>
              <a:rPr lang="en-US" b="1" dirty="0" err="1" smtClean="0">
                <a:sym typeface="Wingdings" pitchFamily="2" charset="2"/>
              </a:rPr>
              <a:t>FlowLayout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FLOW LAYOUT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438400"/>
            <a:ext cx="7239000" cy="427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105400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 smtClean="0"/>
              <a:t>Tambahkan</a:t>
            </a:r>
            <a:r>
              <a:rPr lang="en-US" sz="1800" dirty="0" smtClean="0"/>
              <a:t> 3 </a:t>
            </a:r>
            <a:r>
              <a:rPr lang="en-US" sz="1800" dirty="0" err="1" smtClean="0"/>
              <a:t>buah</a:t>
            </a:r>
            <a:r>
              <a:rPr lang="en-US" sz="1800" dirty="0" smtClean="0"/>
              <a:t> </a:t>
            </a:r>
            <a:r>
              <a:rPr lang="en-US" sz="1800" b="1" dirty="0" err="1" smtClean="0"/>
              <a:t>JButton</a:t>
            </a:r>
            <a:r>
              <a:rPr lang="en-US" sz="1800" dirty="0" smtClean="0"/>
              <a:t>, 1 </a:t>
            </a:r>
            <a:r>
              <a:rPr lang="en-US" sz="1800" dirty="0" err="1" smtClean="0"/>
              <a:t>buah</a:t>
            </a:r>
            <a:r>
              <a:rPr lang="en-US" sz="1800" dirty="0" smtClean="0"/>
              <a:t> </a:t>
            </a:r>
            <a:r>
              <a:rPr lang="en-US" sz="1800" b="1" dirty="0" err="1" smtClean="0"/>
              <a:t>JTextField</a:t>
            </a:r>
            <a:r>
              <a:rPr lang="en-US" sz="1800" dirty="0" smtClean="0"/>
              <a:t>, 1 </a:t>
            </a:r>
            <a:r>
              <a:rPr lang="en-US" sz="1800" dirty="0" err="1" smtClean="0"/>
              <a:t>buah</a:t>
            </a:r>
            <a:r>
              <a:rPr lang="en-US" sz="1800" dirty="0" smtClean="0"/>
              <a:t> </a:t>
            </a:r>
            <a:r>
              <a:rPr lang="en-US" sz="1800" b="1" dirty="0" err="1" smtClean="0"/>
              <a:t>JComboBox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1 </a:t>
            </a:r>
            <a:r>
              <a:rPr lang="en-US" sz="1800" dirty="0" err="1" smtClean="0"/>
              <a:t>buah</a:t>
            </a:r>
            <a:r>
              <a:rPr lang="en-US" sz="1800" dirty="0" smtClean="0"/>
              <a:t> </a:t>
            </a:r>
            <a:r>
              <a:rPr lang="en-US" sz="1800" b="1" dirty="0" err="1" smtClean="0"/>
              <a:t>JRadioButton</a:t>
            </a:r>
            <a:endParaRPr lang="en-US" sz="1800" b="1" dirty="0" smtClean="0"/>
          </a:p>
          <a:p>
            <a:pPr algn="just"/>
            <a:r>
              <a:rPr lang="en-US" sz="1800" dirty="0" err="1" smtClean="0"/>
              <a:t>Tambahkan</a:t>
            </a:r>
            <a:r>
              <a:rPr lang="en-US" sz="1800" dirty="0" smtClean="0"/>
              <a:t> </a:t>
            </a:r>
            <a:r>
              <a:rPr lang="en-US" sz="1800" i="1" dirty="0" err="1" smtClean="0"/>
              <a:t>souce</a:t>
            </a:r>
            <a:r>
              <a:rPr lang="en-US" sz="1800" i="1" dirty="0" smtClean="0"/>
              <a:t> code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b="1" dirty="0" smtClean="0"/>
              <a:t>Main.java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berikut</a:t>
            </a:r>
            <a:r>
              <a:rPr lang="en-US" sz="1800" dirty="0" smtClean="0"/>
              <a:t>:</a:t>
            </a:r>
          </a:p>
          <a:p>
            <a:pPr algn="just"/>
            <a:endParaRPr lang="en-US" sz="1800" dirty="0" smtClean="0"/>
          </a:p>
          <a:p>
            <a:pPr algn="just"/>
            <a:endParaRPr lang="en-US" sz="1800" dirty="0" smtClean="0"/>
          </a:p>
          <a:p>
            <a:pPr algn="just"/>
            <a:endParaRPr lang="en-US" sz="1800" dirty="0" smtClean="0"/>
          </a:p>
          <a:p>
            <a:pPr algn="just"/>
            <a:r>
              <a:rPr lang="en-US" sz="1800" dirty="0" err="1" smtClean="0"/>
              <a:t>Kompilasi</a:t>
            </a:r>
            <a:r>
              <a:rPr lang="en-US" sz="1800" dirty="0" smtClean="0"/>
              <a:t> program </a:t>
            </a:r>
            <a:r>
              <a:rPr lang="en-US" sz="1800" dirty="0" err="1" smtClean="0"/>
              <a:t>Anda</a:t>
            </a:r>
            <a:r>
              <a:rPr lang="en-US" sz="1800" dirty="0" smtClean="0"/>
              <a:t> </a:t>
            </a:r>
            <a:r>
              <a:rPr lang="en-US" sz="1800" dirty="0" err="1" smtClean="0"/>
              <a:t>sehingga</a:t>
            </a:r>
            <a:r>
              <a:rPr lang="en-US" sz="1800" dirty="0" smtClean="0"/>
              <a:t> output yang </a:t>
            </a:r>
            <a:r>
              <a:rPr lang="en-US" sz="1800" dirty="0" err="1" smtClean="0"/>
              <a:t>diharapkan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berikut</a:t>
            </a:r>
            <a:r>
              <a:rPr lang="en-US" sz="1800" dirty="0" smtClean="0"/>
              <a:t>: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FLOW LAYOUT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209800"/>
            <a:ext cx="7772400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//TO DO code application logic here</a:t>
            </a:r>
          </a:p>
          <a:p>
            <a:r>
              <a:rPr lang="en-US" sz="1400" dirty="0" err="1" smtClean="0"/>
              <a:t>KelasFlowLayout</a:t>
            </a:r>
            <a:r>
              <a:rPr lang="en-US" sz="1400" dirty="0" smtClean="0"/>
              <a:t>  flow = new </a:t>
            </a:r>
            <a:r>
              <a:rPr lang="en-US" sz="1400" dirty="0" err="1" smtClean="0"/>
              <a:t>KelasFlowLayout</a:t>
            </a:r>
            <a:r>
              <a:rPr lang="en-US" sz="1400" dirty="0" smtClean="0"/>
              <a:t>();</a:t>
            </a:r>
          </a:p>
          <a:p>
            <a:r>
              <a:rPr lang="en-US" sz="1400" dirty="0" err="1" smtClean="0"/>
              <a:t>flow.setVisible</a:t>
            </a:r>
            <a:r>
              <a:rPr lang="en-US" sz="1400" dirty="0" smtClean="0"/>
              <a:t>(true);</a:t>
            </a:r>
            <a:endParaRPr lang="en-US" sz="1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733800"/>
            <a:ext cx="4991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495800"/>
            <a:ext cx="30956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CARA KERJA: MENEMPATKAN KOMPONEN KE DALAM KOTAK-KOTAK SEL DALAM BARIS DAN KOLOM.</a:t>
            </a:r>
          </a:p>
          <a:p>
            <a:pPr algn="just"/>
            <a:r>
              <a:rPr lang="en-US" dirty="0" smtClean="0"/>
              <a:t>GRID LAYOUT MEMPERBESAR SETIAP KOMPONEN UNTUK MEMENUHI RUANG YANG TERSEDIA DI DALAM SATU SEL.</a:t>
            </a:r>
          </a:p>
          <a:p>
            <a:pPr algn="just"/>
            <a:r>
              <a:rPr lang="en-US" dirty="0" smtClean="0"/>
              <a:t>SETIAP SEL MEMILIKI UKURAN YANG SAMA DAN KOTAK-KOTAKNYA SERAGAM.</a:t>
            </a:r>
          </a:p>
          <a:p>
            <a:pPr algn="just"/>
            <a:r>
              <a:rPr lang="en-US" dirty="0" smtClean="0"/>
              <a:t>KETIKA KITA MERUBAH UKURAN KONTAINER MAKA GRID LAYOUT AKAN IKUT BERUBAH.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LAYOUT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GRID LAYOUT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26187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(</a:t>
            </a:r>
            <a:r>
              <a:rPr lang="en-US" b="1" dirty="0" smtClean="0"/>
              <a:t>Projects: Java Application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Foder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b="1" dirty="0" err="1" smtClean="0"/>
              <a:t>ProyekGridLayout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0" y="2209801"/>
            <a:ext cx="735562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18567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Buatlah</a:t>
            </a:r>
            <a:r>
              <a:rPr lang="en-US" dirty="0" smtClean="0"/>
              <a:t> Form </a:t>
            </a:r>
            <a:r>
              <a:rPr lang="en-US" dirty="0" err="1" smtClean="0"/>
              <a:t>baru</a:t>
            </a:r>
            <a:r>
              <a:rPr lang="en-US" dirty="0" smtClean="0"/>
              <a:t> (</a:t>
            </a:r>
            <a:r>
              <a:rPr lang="en-US" dirty="0" err="1" smtClean="0"/>
              <a:t>gunakan</a:t>
            </a:r>
            <a:r>
              <a:rPr lang="en-US" dirty="0" smtClean="0"/>
              <a:t>: </a:t>
            </a:r>
            <a:r>
              <a:rPr lang="en-US" b="1" dirty="0" err="1" smtClean="0"/>
              <a:t>JFrame</a:t>
            </a:r>
            <a:r>
              <a:rPr lang="en-US" b="1" dirty="0" smtClean="0"/>
              <a:t> Form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Form </a:t>
            </a:r>
            <a:r>
              <a:rPr lang="en-US" dirty="0" err="1" smtClean="0"/>
              <a:t>ini</a:t>
            </a:r>
            <a:r>
              <a:rPr lang="en-US" dirty="0" smtClean="0"/>
              <a:t>: </a:t>
            </a:r>
            <a:r>
              <a:rPr lang="en-US" b="1" dirty="0" err="1" smtClean="0"/>
              <a:t>KelasGridLayout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Aktifkan</a:t>
            </a:r>
            <a:r>
              <a:rPr lang="en-US" dirty="0" smtClean="0"/>
              <a:t> </a:t>
            </a:r>
            <a:r>
              <a:rPr lang="en-US" b="1" dirty="0" smtClean="0"/>
              <a:t>Palette Swing Control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GRID LAYOUT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0" y="2209800"/>
            <a:ext cx="7372350" cy="435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149047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 </a:t>
            </a:r>
            <a:r>
              <a:rPr lang="en-US" b="1" dirty="0" smtClean="0"/>
              <a:t>Inspector </a:t>
            </a:r>
            <a:r>
              <a:rPr lang="en-US" b="1" dirty="0" smtClean="0">
                <a:sym typeface="Wingdings" pitchFamily="2" charset="2"/>
              </a:rPr>
              <a:t> </a:t>
            </a:r>
            <a:r>
              <a:rPr lang="en-US" b="1" dirty="0" err="1" smtClean="0">
                <a:sym typeface="Wingdings" pitchFamily="2" charset="2"/>
              </a:rPr>
              <a:t>Pilih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JFrame</a:t>
            </a:r>
            <a:r>
              <a:rPr lang="en-US" b="1" dirty="0" smtClean="0">
                <a:sym typeface="Wingdings" pitchFamily="2" charset="2"/>
              </a:rPr>
              <a:t>   </a:t>
            </a:r>
            <a:r>
              <a:rPr lang="en-US" b="1" dirty="0" err="1" smtClean="0">
                <a:sym typeface="Wingdings" pitchFamily="2" charset="2"/>
              </a:rPr>
              <a:t>Klik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Kanan</a:t>
            </a:r>
            <a:r>
              <a:rPr lang="en-US" b="1" dirty="0" smtClean="0">
                <a:sym typeface="Wingdings" pitchFamily="2" charset="2"/>
              </a:rPr>
              <a:t>  </a:t>
            </a:r>
            <a:r>
              <a:rPr lang="en-US" b="1" dirty="0" err="1" smtClean="0">
                <a:sym typeface="Wingdings" pitchFamily="2" charset="2"/>
              </a:rPr>
              <a:t>Pilih</a:t>
            </a:r>
            <a:r>
              <a:rPr lang="en-US" b="1" dirty="0" smtClean="0">
                <a:sym typeface="Wingdings" pitchFamily="2" charset="2"/>
              </a:rPr>
              <a:t> Layout  </a:t>
            </a:r>
            <a:r>
              <a:rPr lang="en-US" b="1" dirty="0" err="1" smtClean="0">
                <a:sym typeface="Wingdings" pitchFamily="2" charset="2"/>
              </a:rPr>
              <a:t>GridLayout</a:t>
            </a:r>
            <a:endParaRPr lang="en-US" b="1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Atau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b="1" dirty="0" err="1" smtClean="0">
                <a:sym typeface="Wingdings" pitchFamily="2" charset="2"/>
              </a:rPr>
              <a:t>klik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kanan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pada</a:t>
            </a:r>
            <a:r>
              <a:rPr lang="en-US" b="1" dirty="0" smtClean="0">
                <a:sym typeface="Wingdings" pitchFamily="2" charset="2"/>
              </a:rPr>
              <a:t> Form  </a:t>
            </a:r>
            <a:r>
              <a:rPr lang="en-US" b="1" dirty="0" err="1" smtClean="0">
                <a:sym typeface="Wingdings" pitchFamily="2" charset="2"/>
              </a:rPr>
              <a:t>Pilih</a:t>
            </a:r>
            <a:r>
              <a:rPr lang="en-US" b="1" dirty="0" smtClean="0">
                <a:sym typeface="Wingdings" pitchFamily="2" charset="2"/>
              </a:rPr>
              <a:t> Layout  </a:t>
            </a:r>
            <a:r>
              <a:rPr lang="en-US" b="1" dirty="0" err="1" smtClean="0">
                <a:sym typeface="Wingdings" pitchFamily="2" charset="2"/>
              </a:rPr>
              <a:t>GridLayout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GRID LAYOUT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62200"/>
            <a:ext cx="7219950" cy="426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6106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SALAH SATU HAL YANG MENARIK DI JAVA ADALAH FASILITAS LAYOUT MANAJER/MANAJEMEN TAMPILAN DALAM MENGELOLA FORM/KONTAINER.</a:t>
            </a:r>
          </a:p>
          <a:p>
            <a:pPr algn="just"/>
            <a:r>
              <a:rPr lang="en-US" sz="2400" dirty="0" smtClean="0"/>
              <a:t>KONTAINER ADALAH OBJEK YANG MEMILIKI JENDELA, SEPERTI FORM, PANEL, SCROLL PANE DAN LAIN-LAIN.</a:t>
            </a:r>
          </a:p>
          <a:p>
            <a:pPr algn="just"/>
            <a:r>
              <a:rPr lang="en-US" sz="2400" dirty="0" smtClean="0"/>
              <a:t>SETIAP KONTAINER MEMPUNYAI SEBUAH LAYOUT MANAGER YANG MENGIMPLEMENTASIKAN INTERFACE LAYOUT MANAGER.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CATATAN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804671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err="1" smtClean="0"/>
              <a:t>Tambahkan</a:t>
            </a:r>
            <a:r>
              <a:rPr lang="en-US" dirty="0" smtClean="0"/>
              <a:t> 2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b="1" dirty="0" err="1" smtClean="0"/>
              <a:t>JTextField</a:t>
            </a:r>
            <a:r>
              <a:rPr lang="en-US" dirty="0" smtClean="0"/>
              <a:t>, 2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b="1" dirty="0" err="1" smtClean="0"/>
              <a:t>JButton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GRID LAYOUT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r="40000" b="40000"/>
          <a:stretch>
            <a:fillRect/>
          </a:stretch>
        </p:blipFill>
        <p:spPr bwMode="auto">
          <a:xfrm>
            <a:off x="838200" y="16002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1"/>
            <a:ext cx="8077200" cy="4114799"/>
          </a:xfrm>
        </p:spPr>
        <p:txBody>
          <a:bodyPr>
            <a:noAutofit/>
          </a:bodyPr>
          <a:lstStyle/>
          <a:p>
            <a:pPr algn="just"/>
            <a:r>
              <a:rPr lang="en-US" sz="1800" dirty="0" err="1" smtClean="0"/>
              <a:t>Tampilan</a:t>
            </a:r>
            <a:r>
              <a:rPr lang="en-US" sz="1800" dirty="0" smtClean="0"/>
              <a:t> </a:t>
            </a:r>
            <a:r>
              <a:rPr lang="en-US" sz="1800" dirty="0" err="1" smtClean="0"/>
              <a:t>Awal</a:t>
            </a:r>
            <a:r>
              <a:rPr lang="en-US" sz="1800" dirty="0" smtClean="0"/>
              <a:t>:</a:t>
            </a:r>
          </a:p>
          <a:p>
            <a:pPr algn="just"/>
            <a:endParaRPr lang="en-US" sz="1800" dirty="0" smtClean="0"/>
          </a:p>
          <a:p>
            <a:pPr algn="just"/>
            <a:endParaRPr lang="en-US" sz="1800" dirty="0" smtClean="0"/>
          </a:p>
          <a:p>
            <a:pPr algn="just"/>
            <a:endParaRPr lang="en-US" sz="1800" dirty="0" smtClean="0"/>
          </a:p>
          <a:p>
            <a:pPr algn="just"/>
            <a:r>
              <a:rPr lang="en-US" sz="1800" dirty="0" err="1" smtClean="0"/>
              <a:t>Ubah</a:t>
            </a:r>
            <a:r>
              <a:rPr lang="en-US" sz="1800" dirty="0" smtClean="0"/>
              <a:t> </a:t>
            </a:r>
            <a:r>
              <a:rPr lang="en-US" sz="1800" dirty="0" err="1" smtClean="0"/>
              <a:t>Properti</a:t>
            </a:r>
            <a:r>
              <a:rPr lang="en-US" sz="1800" dirty="0" smtClean="0"/>
              <a:t> </a:t>
            </a:r>
            <a:r>
              <a:rPr lang="en-US" sz="1800" b="1" dirty="0" err="1" smtClean="0"/>
              <a:t>GridLayout</a:t>
            </a:r>
            <a:r>
              <a:rPr lang="en-US" sz="1800" dirty="0" smtClean="0"/>
              <a:t>, </a:t>
            </a:r>
            <a:r>
              <a:rPr lang="en-US" sz="1800" dirty="0" err="1" smtClean="0"/>
              <a:t>masuk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b="1" dirty="0" smtClean="0"/>
              <a:t>panel Inspector </a:t>
            </a:r>
            <a:r>
              <a:rPr lang="en-US" sz="1800" b="1" dirty="0" smtClean="0">
                <a:sym typeface="Wingdings" pitchFamily="2" charset="2"/>
              </a:rPr>
              <a:t> </a:t>
            </a:r>
            <a:r>
              <a:rPr lang="en-US" sz="1800" b="1" dirty="0" err="1" smtClean="0">
                <a:sym typeface="Wingdings" pitchFamily="2" charset="2"/>
              </a:rPr>
              <a:t>pilih</a:t>
            </a:r>
            <a:r>
              <a:rPr lang="en-US" sz="1800" b="1" dirty="0" smtClean="0">
                <a:sym typeface="Wingdings" pitchFamily="2" charset="2"/>
              </a:rPr>
              <a:t> </a:t>
            </a:r>
            <a:r>
              <a:rPr lang="en-US" sz="1800" b="1" dirty="0" err="1" smtClean="0">
                <a:sym typeface="Wingdings" pitchFamily="2" charset="2"/>
              </a:rPr>
              <a:t>GridLayout</a:t>
            </a:r>
            <a:r>
              <a:rPr lang="en-US" sz="1800" b="1" dirty="0" smtClean="0">
                <a:sym typeface="Wingdings" pitchFamily="2" charset="2"/>
              </a:rPr>
              <a:t>  </a:t>
            </a:r>
            <a:r>
              <a:rPr lang="en-US" sz="1800" b="1" dirty="0" err="1" smtClean="0">
                <a:sym typeface="Wingdings" pitchFamily="2" charset="2"/>
              </a:rPr>
              <a:t>klik</a:t>
            </a:r>
            <a:r>
              <a:rPr lang="en-US" sz="1800" b="1" dirty="0" smtClean="0">
                <a:sym typeface="Wingdings" pitchFamily="2" charset="2"/>
              </a:rPr>
              <a:t> </a:t>
            </a:r>
            <a:r>
              <a:rPr lang="en-US" sz="1800" b="1" dirty="0" err="1" smtClean="0">
                <a:sym typeface="Wingdings" pitchFamily="2" charset="2"/>
              </a:rPr>
              <a:t>kanan</a:t>
            </a:r>
            <a:r>
              <a:rPr lang="en-US" sz="1800" b="1" dirty="0" smtClean="0">
                <a:sym typeface="Wingdings" pitchFamily="2" charset="2"/>
              </a:rPr>
              <a:t>  </a:t>
            </a:r>
            <a:r>
              <a:rPr lang="en-US" sz="1800" b="1" dirty="0" err="1" smtClean="0">
                <a:sym typeface="Wingdings" pitchFamily="2" charset="2"/>
              </a:rPr>
              <a:t>pilih</a:t>
            </a:r>
            <a:r>
              <a:rPr lang="en-US" sz="1800" b="1" dirty="0" smtClean="0">
                <a:sym typeface="Wingdings" pitchFamily="2" charset="2"/>
              </a:rPr>
              <a:t> Properties</a:t>
            </a:r>
          </a:p>
          <a:p>
            <a:pPr algn="just"/>
            <a:r>
              <a:rPr lang="en-US" sz="1800" dirty="0" smtClean="0"/>
              <a:t>Set </a:t>
            </a:r>
            <a:r>
              <a:rPr lang="en-US" sz="1800" b="1" dirty="0" err="1" smtClean="0"/>
              <a:t>Colums</a:t>
            </a:r>
            <a:r>
              <a:rPr lang="en-US" sz="1800" b="1" dirty="0" smtClean="0"/>
              <a:t> = 3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b="1" dirty="0" smtClean="0"/>
              <a:t>Rows = 3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b="1" dirty="0" err="1" smtClean="0"/>
              <a:t>GridLayout</a:t>
            </a:r>
            <a:r>
              <a:rPr lang="en-US" sz="1800" b="1" dirty="0" smtClean="0"/>
              <a:t> Properties</a:t>
            </a:r>
            <a:r>
              <a:rPr lang="en-US" sz="1800" dirty="0" smtClean="0"/>
              <a:t>.</a:t>
            </a:r>
          </a:p>
          <a:p>
            <a:pPr algn="just"/>
            <a:r>
              <a:rPr lang="en-US" sz="1800" dirty="0" err="1" smtClean="0"/>
              <a:t>Sisipkan</a:t>
            </a:r>
            <a:r>
              <a:rPr lang="en-US" sz="1800" dirty="0" smtClean="0"/>
              <a:t> </a:t>
            </a:r>
            <a:r>
              <a:rPr lang="en-US" sz="1800" i="1" dirty="0" smtClean="0"/>
              <a:t>source code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b="1" dirty="0" smtClean="0"/>
              <a:t>Main.java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berikut</a:t>
            </a:r>
            <a:r>
              <a:rPr lang="en-US" sz="1800" dirty="0" smtClean="0"/>
              <a:t>:</a:t>
            </a:r>
          </a:p>
          <a:p>
            <a:pPr algn="just"/>
            <a:endParaRPr lang="en-US" sz="1800" i="1" dirty="0" smtClean="0"/>
          </a:p>
          <a:p>
            <a:pPr algn="just"/>
            <a:endParaRPr lang="en-US" sz="1800" i="1" dirty="0" smtClean="0"/>
          </a:p>
          <a:p>
            <a:pPr algn="just"/>
            <a:endParaRPr lang="en-US" sz="1800" i="1" dirty="0" smtClean="0"/>
          </a:p>
          <a:p>
            <a:pPr algn="just"/>
            <a:endParaRPr lang="en-US" sz="1800" i="1" dirty="0" smtClean="0"/>
          </a:p>
          <a:p>
            <a:pPr algn="just"/>
            <a:r>
              <a:rPr lang="en-US" sz="1800" dirty="0" err="1" smtClean="0"/>
              <a:t>Tampilan</a:t>
            </a:r>
            <a:r>
              <a:rPr lang="en-US" sz="1800" dirty="0" smtClean="0"/>
              <a:t> </a:t>
            </a:r>
            <a:r>
              <a:rPr lang="en-US" sz="1800" dirty="0" err="1" smtClean="0"/>
              <a:t>Akhir</a:t>
            </a:r>
            <a:r>
              <a:rPr lang="en-US" sz="1800" dirty="0" smtClean="0"/>
              <a:t>: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GRID LAYOUT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4452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3657600"/>
            <a:ext cx="4233851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//TODO code application logic here</a:t>
            </a:r>
          </a:p>
          <a:p>
            <a:r>
              <a:rPr lang="en-US" sz="1400" dirty="0" err="1" smtClean="0"/>
              <a:t>KelasGridLayout</a:t>
            </a:r>
            <a:r>
              <a:rPr lang="en-US" sz="1400" dirty="0" smtClean="0"/>
              <a:t> grid = new </a:t>
            </a:r>
            <a:r>
              <a:rPr lang="en-US" sz="1400" dirty="0" err="1" smtClean="0"/>
              <a:t>KelasGridLayout</a:t>
            </a:r>
            <a:r>
              <a:rPr lang="en-US" sz="1400" dirty="0" smtClean="0"/>
              <a:t>();</a:t>
            </a:r>
          </a:p>
          <a:p>
            <a:r>
              <a:rPr lang="en-US" sz="1400" dirty="0" err="1" smtClean="0"/>
              <a:t>grid.setVisible</a:t>
            </a:r>
            <a:r>
              <a:rPr lang="en-US" sz="1400" dirty="0" smtClean="0"/>
              <a:t>(true);</a:t>
            </a:r>
          </a:p>
          <a:p>
            <a:endParaRPr lang="en-US" sz="14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419600"/>
            <a:ext cx="2743200" cy="213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MEMILIKI KARAKTERISTIK YANG JAUH BERBEDA DENGAN MODEL LAYOUT YANG LAINNYA.</a:t>
            </a:r>
          </a:p>
          <a:p>
            <a:pPr algn="just"/>
            <a:r>
              <a:rPr lang="en-US" dirty="0" smtClean="0"/>
              <a:t>MENEMPATKAN KOMPONEN-KOMPONEN SATU DIATAS YANG LAINNYA SEPERTI TUMPUKKAN KARTU.</a:t>
            </a:r>
          </a:p>
          <a:p>
            <a:pPr algn="just"/>
            <a:r>
              <a:rPr lang="en-US" dirty="0" smtClean="0"/>
              <a:t>KITA HANYA BISA MELIHAT SATU DALAM SATU WAKTU, DAN ANDA DAPAT MENGGANTI KE PANEL YANG LAIN MENGGUNAKAN KONTROL LAIN YANG MEMILIH PANEL MANA YANG ADA DISEBELAH ATAS.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LAYOUT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18567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(</a:t>
            </a:r>
            <a:r>
              <a:rPr lang="en-US" b="1" dirty="0" smtClean="0"/>
              <a:t>Projects: Java Application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Foder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b="1" dirty="0" err="1" smtClean="0"/>
              <a:t>ProyekCardLayout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CARD LAYOUT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0" y="2209800"/>
            <a:ext cx="7296150" cy="430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24128"/>
            <a:ext cx="8229600" cy="118567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Buatlah</a:t>
            </a:r>
            <a:r>
              <a:rPr lang="en-US" dirty="0" smtClean="0"/>
              <a:t> Form </a:t>
            </a:r>
            <a:r>
              <a:rPr lang="en-US" dirty="0" err="1" smtClean="0"/>
              <a:t>baru</a:t>
            </a:r>
            <a:r>
              <a:rPr lang="en-US" dirty="0" smtClean="0"/>
              <a:t> (</a:t>
            </a:r>
            <a:r>
              <a:rPr lang="en-US" dirty="0" err="1" smtClean="0"/>
              <a:t>gunakan</a:t>
            </a:r>
            <a:r>
              <a:rPr lang="en-US" dirty="0" smtClean="0"/>
              <a:t>: </a:t>
            </a:r>
            <a:r>
              <a:rPr lang="en-US" b="1" dirty="0" err="1" smtClean="0"/>
              <a:t>JFrame</a:t>
            </a:r>
            <a:r>
              <a:rPr lang="en-US" b="1" dirty="0" smtClean="0"/>
              <a:t> Form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Form </a:t>
            </a:r>
            <a:r>
              <a:rPr lang="en-US" dirty="0" err="1" smtClean="0"/>
              <a:t>ini</a:t>
            </a:r>
            <a:r>
              <a:rPr lang="en-US" dirty="0" smtClean="0"/>
              <a:t>: </a:t>
            </a:r>
            <a:r>
              <a:rPr lang="en-US" b="1" dirty="0" err="1" smtClean="0"/>
              <a:t>KelasCardLayout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Aktifkan</a:t>
            </a:r>
            <a:r>
              <a:rPr lang="en-US" dirty="0" smtClean="0"/>
              <a:t> </a:t>
            </a:r>
            <a:r>
              <a:rPr lang="en-US" b="1" dirty="0" smtClean="0"/>
              <a:t>Palette Swing Control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CARD LAYOUT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09800"/>
            <a:ext cx="7448550" cy="439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41427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 </a:t>
            </a:r>
            <a:r>
              <a:rPr lang="en-US" b="1" dirty="0" smtClean="0"/>
              <a:t>Inspector </a:t>
            </a:r>
            <a:r>
              <a:rPr lang="en-US" b="1" dirty="0" smtClean="0">
                <a:sym typeface="Wingdings" pitchFamily="2" charset="2"/>
              </a:rPr>
              <a:t> </a:t>
            </a:r>
            <a:r>
              <a:rPr lang="en-US" b="1" dirty="0" err="1" smtClean="0">
                <a:sym typeface="Wingdings" pitchFamily="2" charset="2"/>
              </a:rPr>
              <a:t>Pilih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JFrame</a:t>
            </a:r>
            <a:r>
              <a:rPr lang="en-US" b="1" dirty="0" smtClean="0">
                <a:sym typeface="Wingdings" pitchFamily="2" charset="2"/>
              </a:rPr>
              <a:t>   </a:t>
            </a:r>
            <a:r>
              <a:rPr lang="en-US" b="1" dirty="0" err="1" smtClean="0">
                <a:sym typeface="Wingdings" pitchFamily="2" charset="2"/>
              </a:rPr>
              <a:t>Klik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Kanan</a:t>
            </a:r>
            <a:r>
              <a:rPr lang="en-US" b="1" dirty="0" smtClean="0">
                <a:sym typeface="Wingdings" pitchFamily="2" charset="2"/>
              </a:rPr>
              <a:t>  </a:t>
            </a:r>
            <a:r>
              <a:rPr lang="en-US" b="1" dirty="0" err="1" smtClean="0">
                <a:sym typeface="Wingdings" pitchFamily="2" charset="2"/>
              </a:rPr>
              <a:t>Pilih</a:t>
            </a:r>
            <a:r>
              <a:rPr lang="en-US" b="1" dirty="0" smtClean="0">
                <a:sym typeface="Wingdings" pitchFamily="2" charset="2"/>
              </a:rPr>
              <a:t> Layout  </a:t>
            </a:r>
            <a:r>
              <a:rPr lang="en-US" b="1" dirty="0" err="1" smtClean="0">
                <a:sym typeface="Wingdings" pitchFamily="2" charset="2"/>
              </a:rPr>
              <a:t>BorderLayout</a:t>
            </a:r>
            <a:endParaRPr lang="en-US" b="1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Atau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b="1" dirty="0" err="1" smtClean="0">
                <a:sym typeface="Wingdings" pitchFamily="2" charset="2"/>
              </a:rPr>
              <a:t>klik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kanan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pada</a:t>
            </a:r>
            <a:r>
              <a:rPr lang="en-US" b="1" dirty="0" smtClean="0">
                <a:sym typeface="Wingdings" pitchFamily="2" charset="2"/>
              </a:rPr>
              <a:t> Form  </a:t>
            </a:r>
            <a:r>
              <a:rPr lang="en-US" b="1" dirty="0" err="1" smtClean="0">
                <a:sym typeface="Wingdings" pitchFamily="2" charset="2"/>
              </a:rPr>
              <a:t>Pilih</a:t>
            </a:r>
            <a:r>
              <a:rPr lang="en-US" b="1" dirty="0" smtClean="0">
                <a:sym typeface="Wingdings" pitchFamily="2" charset="2"/>
              </a:rPr>
              <a:t> Layout  </a:t>
            </a:r>
            <a:r>
              <a:rPr lang="en-US" b="1" dirty="0" err="1" smtClean="0">
                <a:sym typeface="Wingdings" pitchFamily="2" charset="2"/>
              </a:rPr>
              <a:t>BorderLayout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CARD LAYOUT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0" y="2362201"/>
            <a:ext cx="7067550" cy="417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err="1" smtClean="0"/>
              <a:t>Tambahkan</a:t>
            </a:r>
            <a:r>
              <a:rPr lang="en-US" sz="2000" dirty="0" smtClean="0"/>
              <a:t> 2 </a:t>
            </a:r>
            <a:r>
              <a:rPr lang="en-US" sz="2000" dirty="0" err="1" smtClean="0"/>
              <a:t>buah</a:t>
            </a:r>
            <a:r>
              <a:rPr lang="en-US" sz="2000" dirty="0" smtClean="0"/>
              <a:t> panel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posisi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(first)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bawah</a:t>
            </a:r>
            <a:r>
              <a:rPr lang="en-US" sz="2000" dirty="0" smtClean="0"/>
              <a:t> (center).</a:t>
            </a:r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CARD LAYOUT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r="40000" b="42000"/>
          <a:stretch>
            <a:fillRect/>
          </a:stretch>
        </p:blipFill>
        <p:spPr bwMode="auto">
          <a:xfrm>
            <a:off x="1066800" y="2286000"/>
            <a:ext cx="6858000" cy="414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118567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dirty="0" err="1" smtClean="0"/>
              <a:t>Ubah</a:t>
            </a:r>
            <a:r>
              <a:rPr lang="en-US" sz="2800" dirty="0" smtClean="0"/>
              <a:t> </a:t>
            </a:r>
            <a:r>
              <a:rPr lang="en-US" sz="2800" dirty="0" err="1" smtClean="0"/>
              <a:t>nama</a:t>
            </a:r>
            <a:r>
              <a:rPr lang="en-US" sz="2800" dirty="0" smtClean="0"/>
              <a:t> </a:t>
            </a:r>
            <a:r>
              <a:rPr lang="en-US" sz="2800" dirty="0" err="1" smtClean="0"/>
              <a:t>variabel</a:t>
            </a:r>
            <a:r>
              <a:rPr lang="en-US" sz="2800" dirty="0" smtClean="0"/>
              <a:t> panel yang </a:t>
            </a:r>
            <a:r>
              <a:rPr lang="en-US" sz="2800" dirty="0" err="1" smtClean="0"/>
              <a:t>atas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b="1" dirty="0" err="1" smtClean="0"/>
              <a:t>atasCardLayout</a:t>
            </a:r>
            <a:r>
              <a:rPr lang="en-US" sz="2800" dirty="0" smtClean="0"/>
              <a:t>, </a:t>
            </a:r>
            <a:r>
              <a:rPr lang="en-US" sz="2800" b="1" dirty="0" err="1" smtClean="0"/>
              <a:t>klik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kanan</a:t>
            </a:r>
            <a:r>
              <a:rPr lang="en-US" sz="2800" b="1" dirty="0" smtClean="0"/>
              <a:t> panel </a:t>
            </a:r>
            <a:r>
              <a:rPr lang="en-US" sz="2800" b="1" dirty="0" smtClean="0">
                <a:sym typeface="Wingdings" pitchFamily="2" charset="2"/>
              </a:rPr>
              <a:t> </a:t>
            </a:r>
            <a:r>
              <a:rPr lang="en-US" sz="2800" b="1" dirty="0" err="1" smtClean="0">
                <a:sym typeface="Wingdings" pitchFamily="2" charset="2"/>
              </a:rPr>
              <a:t>pilih</a:t>
            </a:r>
            <a:r>
              <a:rPr lang="en-US" sz="2800" b="1" dirty="0" smtClean="0">
                <a:sym typeface="Wingdings" pitchFamily="2" charset="2"/>
              </a:rPr>
              <a:t> Change Variable Name…</a:t>
            </a:r>
            <a:endParaRPr lang="en-US" sz="2800" dirty="0" smtClean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CARD LAYOUT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t="22000" r="70625" b="47000"/>
          <a:stretch>
            <a:fillRect/>
          </a:stretch>
        </p:blipFill>
        <p:spPr bwMode="auto">
          <a:xfrm>
            <a:off x="990600" y="2286000"/>
            <a:ext cx="3581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86000"/>
            <a:ext cx="28765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 t="36000" r="76250" b="38000"/>
          <a:stretch>
            <a:fillRect/>
          </a:stretch>
        </p:blipFill>
        <p:spPr bwMode="auto">
          <a:xfrm>
            <a:off x="4876799" y="3733800"/>
            <a:ext cx="356381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Pada</a:t>
            </a:r>
            <a:r>
              <a:rPr lang="en-US" dirty="0" smtClean="0"/>
              <a:t> panel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masukkan</a:t>
            </a:r>
            <a:r>
              <a:rPr lang="en-US" dirty="0" smtClean="0"/>
              <a:t>: </a:t>
            </a:r>
            <a:r>
              <a:rPr lang="en-US" b="1" dirty="0" err="1" smtClean="0"/>
              <a:t>JLabel</a:t>
            </a:r>
            <a:r>
              <a:rPr lang="en-US" dirty="0" smtClean="0"/>
              <a:t>, </a:t>
            </a:r>
            <a:r>
              <a:rPr lang="en-US" b="1" dirty="0" err="1" smtClean="0"/>
              <a:t>JComboBox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output yang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CARD LAYOUT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r="38750" b="66000"/>
          <a:stretch>
            <a:fillRect/>
          </a:stretch>
        </p:blipFill>
        <p:spPr bwMode="auto">
          <a:xfrm>
            <a:off x="990600" y="2438400"/>
            <a:ext cx="746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106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Ubah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panel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b="1" dirty="0" err="1" smtClean="0"/>
              <a:t>bawahCardLayout</a:t>
            </a:r>
            <a:r>
              <a:rPr lang="en-US" dirty="0" smtClean="0"/>
              <a:t>, </a:t>
            </a:r>
            <a:r>
              <a:rPr lang="en-US" dirty="0" err="1" smtClean="0"/>
              <a:t>sisipkan</a:t>
            </a:r>
            <a:r>
              <a:rPr lang="en-US" dirty="0" smtClean="0"/>
              <a:t> 3 </a:t>
            </a:r>
            <a:r>
              <a:rPr lang="en-US" dirty="0" err="1" smtClean="0"/>
              <a:t>buah</a:t>
            </a:r>
            <a:r>
              <a:rPr lang="en-US" dirty="0" smtClean="0"/>
              <a:t> panel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b="1" dirty="0" err="1" smtClean="0"/>
              <a:t>Pallete</a:t>
            </a:r>
            <a:r>
              <a:rPr lang="en-US" b="1" dirty="0" smtClean="0"/>
              <a:t> Containers</a:t>
            </a:r>
            <a:r>
              <a:rPr lang="en-US" dirty="0" smtClean="0"/>
              <a:t>. </a:t>
            </a:r>
            <a:r>
              <a:rPr lang="en-US" dirty="0" err="1" smtClean="0"/>
              <a:t>Ubah</a:t>
            </a:r>
            <a:r>
              <a:rPr lang="en-US" dirty="0" smtClean="0"/>
              <a:t> layout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b="1" dirty="0" err="1" smtClean="0"/>
              <a:t>CardLayout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CARD LAYOUT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 r="39375" b="30000"/>
          <a:stretch>
            <a:fillRect/>
          </a:stretch>
        </p:blipFill>
        <p:spPr bwMode="auto">
          <a:xfrm>
            <a:off x="838200" y="2133600"/>
            <a:ext cx="6172200" cy="445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BORDER LAYOUT</a:t>
            </a:r>
          </a:p>
          <a:p>
            <a:r>
              <a:rPr lang="en-US" dirty="0" smtClean="0"/>
              <a:t>FLOW LAYOUT</a:t>
            </a:r>
          </a:p>
          <a:p>
            <a:r>
              <a:rPr lang="en-US" dirty="0" smtClean="0"/>
              <a:t>GRID LAYOUT</a:t>
            </a:r>
          </a:p>
          <a:p>
            <a:r>
              <a:rPr lang="en-US" dirty="0" smtClean="0"/>
              <a:t>CARD LAYOUT</a:t>
            </a:r>
          </a:p>
          <a:p>
            <a:r>
              <a:rPr lang="en-US" dirty="0" smtClean="0"/>
              <a:t>GRIDBAG LAYOUT</a:t>
            </a:r>
          </a:p>
          <a:p>
            <a:r>
              <a:rPr lang="en-US" dirty="0" smtClean="0"/>
              <a:t>BOX LAYOUT</a:t>
            </a:r>
          </a:p>
          <a:p>
            <a:r>
              <a:rPr lang="en-US" dirty="0" smtClean="0"/>
              <a:t>KOMBINASI LAYOUT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POKOK MATERI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Copy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b="1" dirty="0" err="1" smtClean="0"/>
              <a:t>JComboBox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Folder </a:t>
            </a:r>
            <a:r>
              <a:rPr lang="en-US" b="1" dirty="0" err="1" smtClean="0"/>
              <a:t>src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CARD LAYOUT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421266"/>
            <a:ext cx="4895850" cy="405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41427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/>
              <a:t>Tambahkan</a:t>
            </a:r>
            <a:r>
              <a:rPr lang="en-US" dirty="0" smtClean="0"/>
              <a:t> </a:t>
            </a:r>
            <a:r>
              <a:rPr lang="en-US" b="1" dirty="0" err="1" smtClean="0"/>
              <a:t>JLabel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panel yang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panel </a:t>
            </a:r>
            <a:r>
              <a:rPr lang="en-US" b="1" dirty="0" err="1" smtClean="0"/>
              <a:t>bawahCardLayout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Ubah</a:t>
            </a:r>
            <a:r>
              <a:rPr lang="en-US" dirty="0" smtClean="0"/>
              <a:t> </a:t>
            </a:r>
            <a:r>
              <a:rPr lang="en-US" dirty="0" err="1" smtClean="0"/>
              <a:t>properti</a:t>
            </a:r>
            <a:r>
              <a:rPr lang="en-US" dirty="0" smtClean="0"/>
              <a:t> </a:t>
            </a:r>
            <a:r>
              <a:rPr lang="en-US" b="1" dirty="0" smtClean="0"/>
              <a:t>Icon</a:t>
            </a:r>
            <a:r>
              <a:rPr lang="en-US" dirty="0" smtClean="0"/>
              <a:t> </a:t>
            </a:r>
            <a:r>
              <a:rPr lang="en-US" b="1" dirty="0" err="1" smtClean="0"/>
              <a:t>JLabel</a:t>
            </a:r>
            <a:r>
              <a:rPr lang="en-US" dirty="0" smtClean="0"/>
              <a:t>,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paket</a:t>
            </a:r>
            <a:r>
              <a:rPr lang="en-US" dirty="0" smtClean="0"/>
              <a:t> image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CARD LAYOUT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14600"/>
            <a:ext cx="50768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bagian</a:t>
            </a:r>
            <a:r>
              <a:rPr lang="en-US" sz="1600" dirty="0" smtClean="0"/>
              <a:t> import </a:t>
            </a:r>
            <a:r>
              <a:rPr lang="en-US" sz="1600" dirty="0" err="1" smtClean="0"/>
              <a:t>kelas</a:t>
            </a:r>
            <a:r>
              <a:rPr lang="en-US" sz="1600" dirty="0" smtClean="0"/>
              <a:t> </a:t>
            </a:r>
            <a:r>
              <a:rPr lang="en-US" sz="1600" dirty="0" err="1" smtClean="0"/>
              <a:t>tambahkan</a:t>
            </a:r>
            <a:r>
              <a:rPr lang="en-US" sz="1600" dirty="0" smtClean="0"/>
              <a:t> </a:t>
            </a:r>
            <a:r>
              <a:rPr lang="en-US" sz="1600" i="1" dirty="0" smtClean="0"/>
              <a:t>code</a:t>
            </a:r>
            <a:r>
              <a:rPr lang="en-US" sz="1600" dirty="0" smtClean="0"/>
              <a:t> </a:t>
            </a:r>
            <a:r>
              <a:rPr lang="en-US" sz="1600" dirty="0" err="1" smtClean="0"/>
              <a:t>berikut</a:t>
            </a:r>
            <a:r>
              <a:rPr lang="en-US" sz="1600" dirty="0" smtClean="0"/>
              <a:t>:</a:t>
            </a:r>
          </a:p>
          <a:p>
            <a:pPr algn="just"/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err="1" smtClean="0"/>
              <a:t>Tambahkan</a:t>
            </a:r>
            <a:r>
              <a:rPr lang="en-US" sz="1600" dirty="0" smtClean="0"/>
              <a:t> </a:t>
            </a:r>
            <a:r>
              <a:rPr lang="en-US" sz="1600" b="1" i="1" dirty="0" smtClean="0"/>
              <a:t>event item change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b="1" dirty="0" err="1" smtClean="0"/>
              <a:t>JComboBox</a:t>
            </a:r>
            <a:r>
              <a:rPr lang="en-US" sz="1600" dirty="0" smtClean="0"/>
              <a:t>, </a:t>
            </a:r>
            <a:r>
              <a:rPr lang="en-US" sz="1600" dirty="0" err="1" smtClean="0"/>
              <a:t>klik</a:t>
            </a:r>
            <a:r>
              <a:rPr lang="en-US" sz="1600" dirty="0" smtClean="0"/>
              <a:t> </a:t>
            </a:r>
            <a:r>
              <a:rPr lang="en-US" sz="1600" b="1" dirty="0" err="1" smtClean="0"/>
              <a:t>JComboBox</a:t>
            </a:r>
            <a:r>
              <a:rPr lang="en-US" sz="1600" b="1" dirty="0" smtClean="0"/>
              <a:t> </a:t>
            </a:r>
            <a:r>
              <a:rPr lang="en-US" sz="1600" b="1" dirty="0" smtClean="0">
                <a:sym typeface="Wingdings" pitchFamily="2" charset="2"/>
              </a:rPr>
              <a:t> </a:t>
            </a:r>
            <a:r>
              <a:rPr lang="en-US" sz="1600" b="1" dirty="0" err="1" smtClean="0">
                <a:sym typeface="Wingdings" pitchFamily="2" charset="2"/>
              </a:rPr>
              <a:t>pilih</a:t>
            </a:r>
            <a:r>
              <a:rPr lang="en-US" sz="1600" b="1" dirty="0" smtClean="0">
                <a:sym typeface="Wingdings" pitchFamily="2" charset="2"/>
              </a:rPr>
              <a:t> menu Events  Items  </a:t>
            </a:r>
            <a:r>
              <a:rPr lang="en-US" sz="1600" b="1" dirty="0" err="1" smtClean="0">
                <a:sym typeface="Wingdings" pitchFamily="2" charset="2"/>
              </a:rPr>
              <a:t>ItemsStateChanged</a:t>
            </a:r>
            <a:r>
              <a:rPr lang="en-US" sz="1600" dirty="0" smtClean="0">
                <a:sym typeface="Wingdings" pitchFamily="2" charset="2"/>
              </a:rPr>
              <a:t>, </a:t>
            </a:r>
            <a:r>
              <a:rPr lang="en-US" sz="1600" dirty="0" err="1" smtClean="0">
                <a:sym typeface="Wingdings" pitchFamily="2" charset="2"/>
              </a:rPr>
              <a:t>tambahkan</a:t>
            </a:r>
            <a:r>
              <a:rPr lang="en-US" sz="1600" dirty="0" smtClean="0">
                <a:sym typeface="Wingdings" pitchFamily="2" charset="2"/>
              </a:rPr>
              <a:t> code </a:t>
            </a:r>
            <a:r>
              <a:rPr lang="en-US" sz="1600" dirty="0" err="1" smtClean="0">
                <a:sym typeface="Wingdings" pitchFamily="2" charset="2"/>
              </a:rPr>
              <a:t>berikut</a:t>
            </a:r>
            <a:r>
              <a:rPr lang="en-US" sz="1600" dirty="0" smtClean="0">
                <a:sym typeface="Wingdings" pitchFamily="2" charset="2"/>
              </a:rPr>
              <a:t>:</a:t>
            </a:r>
          </a:p>
          <a:p>
            <a:pPr algn="just"/>
            <a:endParaRPr lang="en-US" sz="1600" b="1" i="1" dirty="0" smtClean="0">
              <a:sym typeface="Wingdings" pitchFamily="2" charset="2"/>
            </a:endParaRPr>
          </a:p>
          <a:p>
            <a:pPr algn="just"/>
            <a:endParaRPr lang="en-US" sz="1600" b="1" i="1" dirty="0" smtClean="0">
              <a:sym typeface="Wingdings" pitchFamily="2" charset="2"/>
            </a:endParaRPr>
          </a:p>
          <a:p>
            <a:pPr algn="just"/>
            <a:endParaRPr lang="en-US" sz="1600" b="1" i="1" dirty="0" smtClean="0">
              <a:sym typeface="Wingdings" pitchFamily="2" charset="2"/>
            </a:endParaRPr>
          </a:p>
          <a:p>
            <a:pPr algn="just"/>
            <a:r>
              <a:rPr lang="en-US" sz="1600" dirty="0" err="1" smtClean="0">
                <a:sym typeface="Wingdings" pitchFamily="2" charset="2"/>
              </a:rPr>
              <a:t>Tambahkan</a:t>
            </a:r>
            <a:r>
              <a:rPr lang="en-US" sz="1600" dirty="0" smtClean="0">
                <a:sym typeface="Wingdings" pitchFamily="2" charset="2"/>
              </a:rPr>
              <a:t> code </a:t>
            </a:r>
            <a:r>
              <a:rPr lang="en-US" sz="1600" dirty="0" err="1" smtClean="0">
                <a:sym typeface="Wingdings" pitchFamily="2" charset="2"/>
              </a:rPr>
              <a:t>untuk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memangil</a:t>
            </a:r>
            <a:r>
              <a:rPr lang="en-US" sz="1600" dirty="0" smtClean="0">
                <a:sym typeface="Wingdings" pitchFamily="2" charset="2"/>
              </a:rPr>
              <a:t> Form </a:t>
            </a:r>
            <a:r>
              <a:rPr lang="en-US" sz="1600" dirty="0" err="1" smtClean="0">
                <a:sym typeface="Wingdings" pitchFamily="2" charset="2"/>
              </a:rPr>
              <a:t>ini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secara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otomatis</a:t>
            </a:r>
            <a:r>
              <a:rPr lang="en-US" sz="1600" dirty="0" smtClean="0">
                <a:sym typeface="Wingdings" pitchFamily="2" charset="2"/>
              </a:rPr>
              <a:t>. </a:t>
            </a:r>
            <a:r>
              <a:rPr lang="en-US" sz="1600" dirty="0" err="1" smtClean="0">
                <a:sym typeface="Wingdings" pitchFamily="2" charset="2"/>
              </a:rPr>
              <a:t>Buka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b="1" dirty="0" smtClean="0">
                <a:sym typeface="Wingdings" pitchFamily="2" charset="2"/>
              </a:rPr>
              <a:t>Main.java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tambahkan</a:t>
            </a:r>
            <a:r>
              <a:rPr lang="en-US" sz="1600" dirty="0" smtClean="0">
                <a:sym typeface="Wingdings" pitchFamily="2" charset="2"/>
              </a:rPr>
              <a:t> code </a:t>
            </a:r>
            <a:r>
              <a:rPr lang="en-US" sz="1600" dirty="0" err="1" smtClean="0">
                <a:sym typeface="Wingdings" pitchFamily="2" charset="2"/>
              </a:rPr>
              <a:t>berikut</a:t>
            </a:r>
            <a:r>
              <a:rPr lang="en-US" sz="1600" dirty="0" smtClean="0">
                <a:sym typeface="Wingdings" pitchFamily="2" charset="2"/>
              </a:rPr>
              <a:t>:</a:t>
            </a:r>
          </a:p>
          <a:p>
            <a:pPr algn="just"/>
            <a:endParaRPr lang="en-US" sz="1600" dirty="0" smtClean="0">
              <a:sym typeface="Wingdings" pitchFamily="2" charset="2"/>
            </a:endParaRPr>
          </a:p>
          <a:p>
            <a:pPr algn="just"/>
            <a:endParaRPr lang="en-US" sz="1600" dirty="0" smtClean="0">
              <a:sym typeface="Wingdings" pitchFamily="2" charset="2"/>
            </a:endParaRPr>
          </a:p>
          <a:p>
            <a:pPr algn="just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CARD LAYOUT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828800"/>
            <a:ext cx="333937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import </a:t>
            </a:r>
            <a:r>
              <a:rPr lang="en-US" dirty="0" err="1" smtClean="0"/>
              <a:t>java.awt.CardLayout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895600"/>
            <a:ext cx="7015062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//TODO add your handling code here</a:t>
            </a:r>
          </a:p>
          <a:p>
            <a:r>
              <a:rPr lang="en-US" sz="1400" dirty="0" err="1" smtClean="0"/>
              <a:t>CardLayout</a:t>
            </a:r>
            <a:r>
              <a:rPr lang="en-US" sz="1400" dirty="0" smtClean="0"/>
              <a:t> c1 = (</a:t>
            </a:r>
            <a:r>
              <a:rPr lang="en-US" sz="1400" dirty="0" err="1" smtClean="0"/>
              <a:t>CardLayout</a:t>
            </a:r>
            <a:r>
              <a:rPr lang="en-US" sz="1400" dirty="0" smtClean="0"/>
              <a:t>) (</a:t>
            </a:r>
            <a:r>
              <a:rPr lang="en-US" sz="1400" dirty="0" err="1" smtClean="0"/>
              <a:t>bawahCardLayout.getLayout</a:t>
            </a:r>
            <a:r>
              <a:rPr lang="en-US" sz="1400" dirty="0" smtClean="0"/>
              <a:t>());</a:t>
            </a:r>
          </a:p>
          <a:p>
            <a:r>
              <a:rPr lang="en-US" sz="1400" dirty="0" smtClean="0"/>
              <a:t>c1.show(</a:t>
            </a:r>
            <a:r>
              <a:rPr lang="en-US" sz="1400" dirty="0" err="1" smtClean="0"/>
              <a:t>bawahCardLayout</a:t>
            </a:r>
            <a:r>
              <a:rPr lang="en-US" sz="1400" dirty="0" smtClean="0"/>
              <a:t>, </a:t>
            </a:r>
            <a:r>
              <a:rPr lang="en-US" sz="1400" dirty="0" err="1" smtClean="0"/>
              <a:t>String.valueOf</a:t>
            </a:r>
            <a:r>
              <a:rPr lang="en-US" sz="1400" dirty="0" smtClean="0"/>
              <a:t>(jComboBox1.getSelectedIndex()));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4419600"/>
            <a:ext cx="4187365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//TODO code application logic here:</a:t>
            </a:r>
          </a:p>
          <a:p>
            <a:r>
              <a:rPr lang="en-US" sz="1400" dirty="0" err="1" smtClean="0"/>
              <a:t>KelasCardLayout</a:t>
            </a:r>
            <a:r>
              <a:rPr lang="en-US" sz="1400" dirty="0" smtClean="0"/>
              <a:t> CL = new </a:t>
            </a:r>
            <a:r>
              <a:rPr lang="en-US" sz="1400" dirty="0" err="1" smtClean="0"/>
              <a:t>KelasCardLayout</a:t>
            </a:r>
            <a:r>
              <a:rPr lang="en-US" sz="1400" dirty="0" smtClean="0"/>
              <a:t>();</a:t>
            </a:r>
          </a:p>
          <a:p>
            <a:r>
              <a:rPr lang="en-US" sz="1400" dirty="0" err="1" smtClean="0"/>
              <a:t>CL.setVisible</a:t>
            </a:r>
            <a:r>
              <a:rPr lang="en-US" sz="1400" dirty="0" smtClean="0"/>
              <a:t>(true);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236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Output </a:t>
            </a:r>
            <a:r>
              <a:rPr lang="en-US" dirty="0" err="1" smtClean="0"/>
              <a:t>Akhir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CARD LAYOUT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95450"/>
            <a:ext cx="39624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LAYOUT YANG SANGAT LUWES DAN AMPUH.</a:t>
            </a:r>
          </a:p>
          <a:p>
            <a:pPr algn="just"/>
            <a:r>
              <a:rPr lang="en-US" dirty="0" smtClean="0"/>
              <a:t>MENEMPATKAN KOMPONEN-KOMPONEN SECARA HOROZONTAL DAN VERTIKAL PADA KOTAK-KOTAK YANG DINAMIS.</a:t>
            </a:r>
          </a:p>
          <a:p>
            <a:pPr algn="just"/>
            <a:r>
              <a:rPr lang="en-US" dirty="0" smtClean="0"/>
              <a:t>SETIAP KOMPONEN TIDAK HARUS MEMILIKI UKURAN YANG SAMA.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GRIDBAG LAYOUT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18567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(</a:t>
            </a:r>
            <a:r>
              <a:rPr lang="en-US" b="1" dirty="0" smtClean="0"/>
              <a:t>Projects: Java Application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Foder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b="1" dirty="0" err="1" smtClean="0"/>
              <a:t>ProyekGridBagLayout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GRID BAG LAYOUT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7610475" cy="44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24129"/>
            <a:ext cx="8229600" cy="110947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Buatlah</a:t>
            </a:r>
            <a:r>
              <a:rPr lang="en-US" dirty="0" smtClean="0"/>
              <a:t> Form </a:t>
            </a:r>
            <a:r>
              <a:rPr lang="en-US" dirty="0" err="1" smtClean="0"/>
              <a:t>baru</a:t>
            </a:r>
            <a:r>
              <a:rPr lang="en-US" dirty="0" smtClean="0"/>
              <a:t> (</a:t>
            </a:r>
            <a:r>
              <a:rPr lang="en-US" dirty="0" err="1" smtClean="0"/>
              <a:t>gunakan</a:t>
            </a:r>
            <a:r>
              <a:rPr lang="en-US" dirty="0" smtClean="0"/>
              <a:t>: </a:t>
            </a:r>
            <a:r>
              <a:rPr lang="en-US" b="1" dirty="0" err="1" smtClean="0"/>
              <a:t>JFrame</a:t>
            </a:r>
            <a:r>
              <a:rPr lang="en-US" b="1" dirty="0" smtClean="0"/>
              <a:t> Form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Form </a:t>
            </a:r>
            <a:r>
              <a:rPr lang="en-US" dirty="0" err="1" smtClean="0"/>
              <a:t>ini</a:t>
            </a:r>
            <a:r>
              <a:rPr lang="en-US" dirty="0" smtClean="0"/>
              <a:t>: </a:t>
            </a:r>
            <a:r>
              <a:rPr lang="en-US" b="1" dirty="0" err="1" smtClean="0"/>
              <a:t>KelasGridBagLayout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Aktifkan</a:t>
            </a:r>
            <a:r>
              <a:rPr lang="en-US" dirty="0" smtClean="0"/>
              <a:t> </a:t>
            </a:r>
            <a:r>
              <a:rPr lang="en-US" b="1" dirty="0" smtClean="0"/>
              <a:t>Palette Swing Control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GRID BAG LAYOUT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7543800" cy="44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0238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kalinya</a:t>
            </a:r>
            <a:r>
              <a:rPr lang="en-US" dirty="0" smtClean="0"/>
              <a:t> </a:t>
            </a:r>
            <a:r>
              <a:rPr lang="en-US" dirty="0" err="1" smtClean="0"/>
              <a:t>biarkan</a:t>
            </a:r>
            <a:r>
              <a:rPr lang="en-US" dirty="0" smtClean="0"/>
              <a:t> Layout </a:t>
            </a:r>
            <a:r>
              <a:rPr lang="en-US" b="1" dirty="0" err="1" smtClean="0"/>
              <a:t>JFrame</a:t>
            </a:r>
            <a:r>
              <a:rPr lang="en-US" b="1" dirty="0" smtClean="0"/>
              <a:t> Form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b="1" dirty="0" smtClean="0"/>
              <a:t>default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Tambahkan</a:t>
            </a:r>
            <a:r>
              <a:rPr lang="en-US" dirty="0" smtClean="0"/>
              <a:t> </a:t>
            </a:r>
            <a:r>
              <a:rPr lang="en-US" b="1" dirty="0" err="1" smtClean="0"/>
              <a:t>JLabel</a:t>
            </a:r>
            <a:r>
              <a:rPr lang="en-US" b="1" dirty="0" smtClean="0"/>
              <a:t>, </a:t>
            </a:r>
            <a:r>
              <a:rPr lang="en-US" b="1" dirty="0" err="1" smtClean="0"/>
              <a:t>JTextField</a:t>
            </a:r>
            <a:r>
              <a:rPr lang="en-US" b="1" dirty="0" smtClean="0"/>
              <a:t>, </a:t>
            </a:r>
            <a:r>
              <a:rPr lang="en-US" b="1" dirty="0" err="1" smtClean="0"/>
              <a:t>JRadioButton</a:t>
            </a:r>
            <a:r>
              <a:rPr lang="en-US" b="1" dirty="0" smtClean="0"/>
              <a:t>, </a:t>
            </a:r>
            <a:r>
              <a:rPr lang="en-US" b="1" dirty="0" err="1" smtClean="0"/>
              <a:t>JComboBox</a:t>
            </a:r>
            <a:r>
              <a:rPr lang="en-US" b="1" dirty="0" smtClean="0"/>
              <a:t>, </a:t>
            </a:r>
            <a:r>
              <a:rPr lang="en-US" b="1" dirty="0" err="1" smtClean="0"/>
              <a:t>JTextArea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/>
              <a:t>JButton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Output yang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GRID BAG LAYOUT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12000" r="38125" b="36000"/>
          <a:stretch>
            <a:fillRect/>
          </a:stretch>
        </p:blipFill>
        <p:spPr bwMode="auto">
          <a:xfrm>
            <a:off x="914400" y="2895600"/>
            <a:ext cx="423642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24128"/>
            <a:ext cx="8229600" cy="14904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 </a:t>
            </a:r>
            <a:r>
              <a:rPr lang="en-US" b="1" dirty="0" smtClean="0"/>
              <a:t>Inspector </a:t>
            </a:r>
            <a:r>
              <a:rPr lang="en-US" b="1" dirty="0" smtClean="0">
                <a:sym typeface="Wingdings" pitchFamily="2" charset="2"/>
              </a:rPr>
              <a:t> </a:t>
            </a:r>
            <a:r>
              <a:rPr lang="en-US" b="1" dirty="0" err="1" smtClean="0">
                <a:sym typeface="Wingdings" pitchFamily="2" charset="2"/>
              </a:rPr>
              <a:t>Pilih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JFrame</a:t>
            </a:r>
            <a:r>
              <a:rPr lang="en-US" b="1" dirty="0" smtClean="0">
                <a:sym typeface="Wingdings" pitchFamily="2" charset="2"/>
              </a:rPr>
              <a:t>   </a:t>
            </a:r>
            <a:r>
              <a:rPr lang="en-US" b="1" dirty="0" err="1" smtClean="0">
                <a:sym typeface="Wingdings" pitchFamily="2" charset="2"/>
              </a:rPr>
              <a:t>Klik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Kanan</a:t>
            </a:r>
            <a:r>
              <a:rPr lang="en-US" b="1" dirty="0" smtClean="0">
                <a:sym typeface="Wingdings" pitchFamily="2" charset="2"/>
              </a:rPr>
              <a:t>  </a:t>
            </a:r>
            <a:r>
              <a:rPr lang="en-US" b="1" dirty="0" err="1" smtClean="0">
                <a:sym typeface="Wingdings" pitchFamily="2" charset="2"/>
              </a:rPr>
              <a:t>Pilih</a:t>
            </a:r>
            <a:r>
              <a:rPr lang="en-US" b="1" dirty="0" smtClean="0">
                <a:sym typeface="Wingdings" pitchFamily="2" charset="2"/>
              </a:rPr>
              <a:t> Layout  </a:t>
            </a:r>
            <a:r>
              <a:rPr lang="en-US" b="1" dirty="0" err="1" smtClean="0">
                <a:sym typeface="Wingdings" pitchFamily="2" charset="2"/>
              </a:rPr>
              <a:t>GridBagLayout</a:t>
            </a:r>
            <a:endParaRPr lang="en-US" b="1" dirty="0" smtClean="0">
              <a:sym typeface="Wingdings" pitchFamily="2" charset="2"/>
            </a:endParaRPr>
          </a:p>
          <a:p>
            <a:pPr algn="just"/>
            <a:r>
              <a:rPr lang="en-US" dirty="0" err="1" smtClean="0">
                <a:sym typeface="Wingdings" pitchFamily="2" charset="2"/>
              </a:rPr>
              <a:t>Atau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b="1" dirty="0" err="1" smtClean="0">
                <a:sym typeface="Wingdings" pitchFamily="2" charset="2"/>
              </a:rPr>
              <a:t>klik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kanan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pada</a:t>
            </a:r>
            <a:r>
              <a:rPr lang="en-US" b="1" dirty="0" smtClean="0">
                <a:sym typeface="Wingdings" pitchFamily="2" charset="2"/>
              </a:rPr>
              <a:t> Form  </a:t>
            </a:r>
            <a:r>
              <a:rPr lang="en-US" b="1" dirty="0" err="1" smtClean="0">
                <a:sym typeface="Wingdings" pitchFamily="2" charset="2"/>
              </a:rPr>
              <a:t>Pilih</a:t>
            </a:r>
            <a:r>
              <a:rPr lang="en-US" b="1" dirty="0" smtClean="0">
                <a:sym typeface="Wingdings" pitchFamily="2" charset="2"/>
              </a:rPr>
              <a:t> Layout  </a:t>
            </a:r>
            <a:r>
              <a:rPr lang="en-US" b="1" dirty="0" err="1" smtClean="0">
                <a:sym typeface="Wingdings" pitchFamily="2" charset="2"/>
              </a:rPr>
              <a:t>GridBagLayout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GRID BAG LAYOUT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37000" r="74375" b="35000"/>
          <a:stretch>
            <a:fillRect/>
          </a:stretch>
        </p:blipFill>
        <p:spPr bwMode="auto">
          <a:xfrm>
            <a:off x="838200" y="2438400"/>
            <a:ext cx="5943600" cy="405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1094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panel </a:t>
            </a:r>
            <a:r>
              <a:rPr lang="en-US" b="1" dirty="0" smtClean="0"/>
              <a:t>Inspector </a:t>
            </a:r>
            <a:r>
              <a:rPr lang="en-US" b="1" dirty="0" smtClean="0">
                <a:sym typeface="Wingdings" pitchFamily="2" charset="2"/>
              </a:rPr>
              <a:t> </a:t>
            </a:r>
            <a:r>
              <a:rPr lang="en-US" b="1" dirty="0" err="1" smtClean="0">
                <a:sym typeface="Wingdings" pitchFamily="2" charset="2"/>
              </a:rPr>
              <a:t>klik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kanan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pada</a:t>
            </a:r>
            <a:r>
              <a:rPr lang="en-US" b="1" dirty="0" smtClean="0">
                <a:sym typeface="Wingdings" pitchFamily="2" charset="2"/>
              </a:rPr>
              <a:t> Layout </a:t>
            </a:r>
            <a:r>
              <a:rPr lang="en-US" b="1" dirty="0" err="1" smtClean="0">
                <a:sym typeface="Wingdings" pitchFamily="2" charset="2"/>
              </a:rPr>
              <a:t>GridBagLayout</a:t>
            </a:r>
            <a:r>
              <a:rPr lang="en-US" b="1" dirty="0" smtClean="0">
                <a:sym typeface="Wingdings" pitchFamily="2" charset="2"/>
              </a:rPr>
              <a:t>  </a:t>
            </a:r>
            <a:r>
              <a:rPr lang="en-US" b="1" dirty="0" err="1" smtClean="0">
                <a:sym typeface="Wingdings" pitchFamily="2" charset="2"/>
              </a:rPr>
              <a:t>pilih</a:t>
            </a:r>
            <a:r>
              <a:rPr lang="en-US" b="1" dirty="0" smtClean="0">
                <a:sym typeface="Wingdings" pitchFamily="2" charset="2"/>
              </a:rPr>
              <a:t> Customize</a:t>
            </a:r>
          </a:p>
          <a:p>
            <a:pPr algn="just"/>
            <a:r>
              <a:rPr lang="en-US" dirty="0" smtClean="0">
                <a:sym typeface="Wingdings" pitchFamily="2" charset="2"/>
              </a:rPr>
              <a:t>Output </a:t>
            </a:r>
            <a:r>
              <a:rPr lang="en-US" dirty="0" err="1" smtClean="0">
                <a:sym typeface="Wingdings" pitchFamily="2" charset="2"/>
              </a:rPr>
              <a:t>jendela</a:t>
            </a:r>
            <a:r>
              <a:rPr lang="en-US" dirty="0" smtClean="0">
                <a:sym typeface="Wingdings" pitchFamily="2" charset="2"/>
              </a:rPr>
              <a:t> Customize </a:t>
            </a:r>
            <a:r>
              <a:rPr lang="en-US" dirty="0" err="1" smtClean="0">
                <a:sym typeface="Wingdings" pitchFamily="2" charset="2"/>
              </a:rPr>
              <a:t>sebagai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berikut</a:t>
            </a:r>
            <a:r>
              <a:rPr lang="en-US" dirty="0" smtClean="0">
                <a:sym typeface="Wingdings" pitchFamily="2" charset="2"/>
              </a:rPr>
              <a:t>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GRID BAG LAYOUT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747687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Fitur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komponen-komponen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kontainer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yang </a:t>
            </a:r>
            <a:r>
              <a:rPr lang="en-US" dirty="0" err="1" smtClean="0"/>
              <a:t>dinamai</a:t>
            </a:r>
            <a:r>
              <a:rPr lang="en-US" dirty="0" smtClean="0"/>
              <a:t> </a:t>
            </a:r>
            <a:r>
              <a:rPr lang="en-US" i="1" dirty="0" smtClean="0"/>
              <a:t>North (</a:t>
            </a:r>
            <a:r>
              <a:rPr lang="en-US" i="1" dirty="0" err="1" smtClean="0"/>
              <a:t>utara</a:t>
            </a:r>
            <a:r>
              <a:rPr lang="en-US" i="1" dirty="0" smtClean="0"/>
              <a:t>), South (</a:t>
            </a:r>
            <a:r>
              <a:rPr lang="en-US" i="1" dirty="0" err="1" smtClean="0"/>
              <a:t>selatan</a:t>
            </a:r>
            <a:r>
              <a:rPr lang="en-US" i="1" dirty="0" smtClean="0"/>
              <a:t>), East (</a:t>
            </a:r>
            <a:r>
              <a:rPr lang="en-US" i="1" dirty="0" err="1" smtClean="0"/>
              <a:t>timur</a:t>
            </a:r>
            <a:r>
              <a:rPr lang="en-US" i="1" dirty="0" smtClean="0"/>
              <a:t>), West (</a:t>
            </a:r>
            <a:r>
              <a:rPr lang="en-US" i="1" dirty="0" err="1" smtClean="0"/>
              <a:t>barat</a:t>
            </a:r>
            <a:r>
              <a:rPr lang="en-US" i="1" dirty="0" smtClean="0"/>
              <a:t>) Center (</a:t>
            </a:r>
            <a:r>
              <a:rPr lang="en-US" i="1" dirty="0" err="1" smtClean="0"/>
              <a:t>tengah</a:t>
            </a:r>
            <a:r>
              <a:rPr lang="en-US" i="1" dirty="0" smtClean="0"/>
              <a:t>), First (</a:t>
            </a:r>
            <a:r>
              <a:rPr lang="en-US" i="1" dirty="0" err="1" smtClean="0"/>
              <a:t>pertama</a:t>
            </a:r>
            <a:r>
              <a:rPr lang="en-US" i="1" dirty="0" smtClean="0"/>
              <a:t>), Before (</a:t>
            </a:r>
            <a:r>
              <a:rPr lang="en-US" i="1" dirty="0" err="1" smtClean="0"/>
              <a:t>sebelum</a:t>
            </a:r>
            <a:r>
              <a:rPr lang="en-US" i="1" dirty="0" smtClean="0"/>
              <a:t>), After (</a:t>
            </a:r>
            <a:r>
              <a:rPr lang="en-US" i="1" dirty="0" err="1" smtClean="0"/>
              <a:t>setelah</a:t>
            </a:r>
            <a:r>
              <a:rPr lang="en-US" i="1" dirty="0" smtClean="0"/>
              <a:t>), </a:t>
            </a:r>
            <a:r>
              <a:rPr lang="en-US" i="1" dirty="0" err="1" smtClean="0"/>
              <a:t>dan</a:t>
            </a:r>
            <a:r>
              <a:rPr lang="en-US" i="1" dirty="0" smtClean="0"/>
              <a:t> Last (</a:t>
            </a:r>
            <a:r>
              <a:rPr lang="en-US" i="1" dirty="0" err="1" smtClean="0"/>
              <a:t>terakhir</a:t>
            </a:r>
            <a:r>
              <a:rPr lang="en-US" i="1" dirty="0" smtClean="0"/>
              <a:t>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 LAYOUT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 </a:t>
            </a:r>
            <a:r>
              <a:rPr lang="en-US" b="1" dirty="0" smtClean="0"/>
              <a:t>customize</a:t>
            </a:r>
            <a:r>
              <a:rPr lang="en-US" dirty="0" smtClean="0"/>
              <a:t>: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melebarkan</a:t>
            </a:r>
            <a:r>
              <a:rPr lang="en-US" dirty="0" smtClean="0"/>
              <a:t>,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komponennya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klik</a:t>
            </a:r>
            <a:r>
              <a:rPr lang="en-US" dirty="0" smtClean="0">
                <a:sym typeface="Wingdings" pitchFamily="2" charset="2"/>
              </a:rPr>
              <a:t> (+)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groupbox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Grid Size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mengurangi</a:t>
            </a:r>
            <a:r>
              <a:rPr lang="en-US" dirty="0" smtClean="0">
                <a:sym typeface="Wingdings" pitchFamily="2" charset="2"/>
              </a:rPr>
              <a:t> cell </a:t>
            </a:r>
            <a:r>
              <a:rPr lang="en-US" dirty="0" err="1" smtClean="0">
                <a:sym typeface="Wingdings" pitchFamily="2" charset="2"/>
              </a:rPr>
              <a:t>klik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tombol</a:t>
            </a:r>
            <a:r>
              <a:rPr lang="en-US" dirty="0" smtClean="0">
                <a:sym typeface="Wingdings" pitchFamily="2" charset="2"/>
              </a:rPr>
              <a:t> (-).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memindah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lakukan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proses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Drag and Drop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tiap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komponen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GRID BAG LAYOUT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236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Output yang </a:t>
            </a:r>
            <a:r>
              <a:rPr lang="en-US" dirty="0" err="1" smtClean="0"/>
              <a:t>diharapkan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GRID BAG LAYOUT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36875" t="18421" r="18750" b="20526"/>
          <a:stretch>
            <a:fillRect/>
          </a:stretch>
        </p:blipFill>
        <p:spPr bwMode="auto">
          <a:xfrm>
            <a:off x="914400" y="1371599"/>
            <a:ext cx="7620000" cy="504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47928"/>
            <a:ext cx="8229600" cy="1033272"/>
          </a:xfrm>
        </p:spPr>
        <p:txBody>
          <a:bodyPr>
            <a:noAutofit/>
          </a:bodyPr>
          <a:lstStyle/>
          <a:p>
            <a:pPr algn="just"/>
            <a:r>
              <a:rPr lang="en-US" sz="2000" dirty="0" err="1" smtClean="0"/>
              <a:t>Tambahkan</a:t>
            </a:r>
            <a:r>
              <a:rPr lang="en-US" sz="2000" dirty="0" smtClean="0"/>
              <a:t> program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b="1" dirty="0" smtClean="0"/>
              <a:t>Main.java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memanggil</a:t>
            </a:r>
            <a:r>
              <a:rPr lang="en-US" sz="2000" dirty="0" smtClean="0"/>
              <a:t> </a:t>
            </a:r>
            <a:r>
              <a:rPr lang="en-US" sz="2000" b="1" dirty="0" err="1" smtClean="0"/>
              <a:t>KelasGridBagLayout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 err="1" smtClean="0"/>
              <a:t>Kompilasi</a:t>
            </a:r>
            <a:r>
              <a:rPr lang="en-US" sz="2000" dirty="0" smtClean="0"/>
              <a:t> Program </a:t>
            </a:r>
            <a:r>
              <a:rPr lang="en-US" sz="2000" dirty="0" err="1" smtClean="0"/>
              <a:t>Anda</a:t>
            </a:r>
            <a:r>
              <a:rPr lang="en-US" sz="2000" dirty="0" smtClean="0"/>
              <a:t>, output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GRID BAG LAYOUT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53816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MEMUNGKINKAN BANYAK KOMPONEN YANG DAPAT DILETAKKAN SECARA VERTIKAL MAUPUN HOROZONTAL.</a:t>
            </a:r>
          </a:p>
          <a:p>
            <a:pPr algn="just"/>
            <a:r>
              <a:rPr lang="en-US" dirty="0" smtClean="0"/>
              <a:t>KETIKA UKURAN FRAME DIUBAH SUSUNAN KOMPONEN TIDAK AKAN TERGULUNG ATAU TETAP TERSUSUN VERTIKAL JIKA TERDAPAT KOMPONEN YANG DISUSUN SECARA VERTIKAL.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LAYOUT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261871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(</a:t>
            </a:r>
            <a:r>
              <a:rPr lang="en-US" b="1" dirty="0" smtClean="0"/>
              <a:t>Projects: Java Application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Foder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b="1" dirty="0" err="1" smtClean="0"/>
              <a:t>ProyekBoxLayout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BOX LAYOUT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7677150" cy="453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18567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Buatlah</a:t>
            </a:r>
            <a:r>
              <a:rPr lang="en-US" dirty="0" smtClean="0"/>
              <a:t> Form </a:t>
            </a:r>
            <a:r>
              <a:rPr lang="en-US" dirty="0" err="1" smtClean="0"/>
              <a:t>baru</a:t>
            </a:r>
            <a:r>
              <a:rPr lang="en-US" dirty="0" smtClean="0"/>
              <a:t> (</a:t>
            </a:r>
            <a:r>
              <a:rPr lang="en-US" dirty="0" err="1" smtClean="0"/>
              <a:t>gunakan</a:t>
            </a:r>
            <a:r>
              <a:rPr lang="en-US" dirty="0" smtClean="0"/>
              <a:t>: </a:t>
            </a:r>
            <a:r>
              <a:rPr lang="en-US" b="1" dirty="0" err="1" smtClean="0"/>
              <a:t>JFrame</a:t>
            </a:r>
            <a:r>
              <a:rPr lang="en-US" b="1" dirty="0" smtClean="0"/>
              <a:t> Form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Form </a:t>
            </a:r>
            <a:r>
              <a:rPr lang="en-US" dirty="0" err="1" smtClean="0"/>
              <a:t>ini</a:t>
            </a:r>
            <a:r>
              <a:rPr lang="en-US" dirty="0" smtClean="0"/>
              <a:t>: </a:t>
            </a:r>
            <a:r>
              <a:rPr lang="en-US" b="1" dirty="0" err="1" smtClean="0"/>
              <a:t>KelasBoxLayout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Aktifkan</a:t>
            </a:r>
            <a:r>
              <a:rPr lang="en-US" dirty="0" smtClean="0"/>
              <a:t> </a:t>
            </a:r>
            <a:r>
              <a:rPr lang="en-US" b="1" dirty="0" smtClean="0"/>
              <a:t>Palette Swing </a:t>
            </a:r>
            <a:r>
              <a:rPr lang="en-US" b="1" dirty="0" smtClean="0"/>
              <a:t>Containers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BOX LAYOUT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7753350" cy="457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1856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Set layout </a:t>
            </a:r>
            <a:r>
              <a:rPr lang="en-US" b="1" dirty="0" err="1" smtClean="0"/>
              <a:t>JFrame</a:t>
            </a:r>
            <a:r>
              <a:rPr lang="en-US" b="1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b="1" dirty="0" err="1" smtClean="0"/>
              <a:t>BorderLayout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Tambahkan</a:t>
            </a:r>
            <a:r>
              <a:rPr lang="en-US" dirty="0" smtClean="0"/>
              <a:t> 2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b="1" dirty="0" smtClean="0"/>
              <a:t>Panel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(first)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(center)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BOX LAYOUT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t="37000" r="74375" b="36000"/>
          <a:stretch>
            <a:fillRect/>
          </a:stretch>
        </p:blipFill>
        <p:spPr bwMode="auto">
          <a:xfrm>
            <a:off x="914400" y="2133599"/>
            <a:ext cx="6477000" cy="42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828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/>
              <a:t>Pada</a:t>
            </a:r>
            <a:r>
              <a:rPr lang="en-US" dirty="0" smtClean="0"/>
              <a:t> panel </a:t>
            </a:r>
            <a:r>
              <a:rPr lang="en-US" b="1" dirty="0" err="1" smtClean="0"/>
              <a:t>pAtas</a:t>
            </a:r>
            <a:r>
              <a:rPr lang="en-US" dirty="0" smtClean="0"/>
              <a:t> </a:t>
            </a:r>
            <a:r>
              <a:rPr lang="en-US" dirty="0" err="1" smtClean="0"/>
              <a:t>masukkan</a:t>
            </a:r>
            <a:r>
              <a:rPr lang="en-US" dirty="0" smtClean="0"/>
              <a:t> </a:t>
            </a:r>
            <a:r>
              <a:rPr lang="en-US" b="1" dirty="0" err="1" smtClean="0"/>
              <a:t>JLabel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/>
              <a:t>JComboBox</a:t>
            </a:r>
            <a:endParaRPr lang="en-US" b="1" dirty="0" smtClean="0"/>
          </a:p>
          <a:p>
            <a:pPr algn="just"/>
            <a:r>
              <a:rPr lang="en-US" dirty="0" err="1" smtClean="0"/>
              <a:t>Ganti</a:t>
            </a:r>
            <a:r>
              <a:rPr lang="en-US" dirty="0" smtClean="0"/>
              <a:t> Text </a:t>
            </a:r>
            <a:r>
              <a:rPr lang="en-US" b="1" dirty="0" err="1" smtClean="0"/>
              <a:t>JLabel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“BOX MODEL”.</a:t>
            </a:r>
          </a:p>
          <a:p>
            <a:pPr algn="just"/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b="1" dirty="0" err="1" smtClean="0"/>
              <a:t>JComboBox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“X Axis” </a:t>
            </a:r>
            <a:r>
              <a:rPr lang="en-US" dirty="0" err="1" smtClean="0"/>
              <a:t>dan</a:t>
            </a:r>
            <a:r>
              <a:rPr lang="en-US" dirty="0" smtClean="0"/>
              <a:t> “Y Axis”.</a:t>
            </a:r>
          </a:p>
          <a:p>
            <a:pPr algn="just"/>
            <a:r>
              <a:rPr lang="en-US" dirty="0" smtClean="0"/>
              <a:t>Output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BOX LAYOUT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16842" r="39375" b="66316"/>
          <a:stretch>
            <a:fillRect/>
          </a:stretch>
        </p:blipFill>
        <p:spPr bwMode="auto">
          <a:xfrm>
            <a:off x="914399" y="2895600"/>
            <a:ext cx="7543801" cy="211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5666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 smtClean="0"/>
              <a:t>Masukkan</a:t>
            </a:r>
            <a:r>
              <a:rPr lang="en-US" dirty="0" smtClean="0"/>
              <a:t> 3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b="1" dirty="0" err="1" smtClean="0"/>
              <a:t>JLabel</a:t>
            </a:r>
            <a:r>
              <a:rPr lang="en-US" b="1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panel </a:t>
            </a:r>
            <a:r>
              <a:rPr lang="en-US" b="1" dirty="0" err="1" smtClean="0"/>
              <a:t>pBox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b="1" dirty="0" err="1" smtClean="0"/>
              <a:t>JLabel</a:t>
            </a:r>
            <a:r>
              <a:rPr lang="en-US" dirty="0" smtClean="0"/>
              <a:t> </a:t>
            </a:r>
            <a:r>
              <a:rPr lang="en-US" dirty="0" err="1" smtClean="0"/>
              <a:t>masukkan</a:t>
            </a:r>
            <a:r>
              <a:rPr lang="en-US" dirty="0" smtClean="0"/>
              <a:t> </a:t>
            </a:r>
            <a:r>
              <a:rPr lang="en-US" b="1" dirty="0" smtClean="0"/>
              <a:t>Icon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yang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sukai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Atur</a:t>
            </a:r>
            <a:r>
              <a:rPr lang="en-US" dirty="0" smtClean="0"/>
              <a:t> panel </a:t>
            </a:r>
            <a:r>
              <a:rPr lang="en-US" b="1" dirty="0" err="1" smtClean="0"/>
              <a:t>pBox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b="1" dirty="0" err="1" smtClean="0"/>
              <a:t>BoxLayout</a:t>
            </a:r>
            <a:r>
              <a:rPr lang="en-US" dirty="0" smtClean="0"/>
              <a:t>.</a:t>
            </a:r>
          </a:p>
          <a:p>
            <a:pPr algn="just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BOX LAYOUT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r="13750" b="46316"/>
          <a:stretch>
            <a:fillRect/>
          </a:stretch>
        </p:blipFill>
        <p:spPr bwMode="auto">
          <a:xfrm>
            <a:off x="228599" y="2743200"/>
            <a:ext cx="865990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algn="just"/>
            <a:r>
              <a:rPr lang="en-US" sz="2500" dirty="0" err="1" smtClean="0"/>
              <a:t>Tambahkan</a:t>
            </a:r>
            <a:r>
              <a:rPr lang="en-US" sz="2500" dirty="0" smtClean="0"/>
              <a:t> </a:t>
            </a:r>
            <a:r>
              <a:rPr lang="en-US" sz="2500" b="1" dirty="0" smtClean="0"/>
              <a:t>event item change</a:t>
            </a:r>
            <a:r>
              <a:rPr lang="en-US" sz="2500" dirty="0" smtClean="0"/>
              <a:t> </a:t>
            </a:r>
            <a:r>
              <a:rPr lang="en-US" sz="2500" dirty="0" err="1" smtClean="0"/>
              <a:t>pada</a:t>
            </a:r>
            <a:r>
              <a:rPr lang="en-US" sz="2500" dirty="0" smtClean="0"/>
              <a:t> </a:t>
            </a:r>
            <a:r>
              <a:rPr lang="en-US" sz="2500" dirty="0" err="1" smtClean="0"/>
              <a:t>pilihan</a:t>
            </a:r>
            <a:r>
              <a:rPr lang="en-US" sz="2500" dirty="0" smtClean="0"/>
              <a:t> </a:t>
            </a:r>
            <a:r>
              <a:rPr lang="en-US" sz="2500" b="1" dirty="0" err="1" smtClean="0"/>
              <a:t>JComboBox</a:t>
            </a:r>
            <a:r>
              <a:rPr lang="en-US" sz="2500" dirty="0" smtClean="0"/>
              <a:t>. </a:t>
            </a:r>
          </a:p>
          <a:p>
            <a:pPr algn="just"/>
            <a:r>
              <a:rPr lang="en-US" sz="2500" dirty="0" err="1" smtClean="0"/>
              <a:t>Klik</a:t>
            </a:r>
            <a:r>
              <a:rPr lang="en-US" sz="2500" dirty="0" smtClean="0"/>
              <a:t> </a:t>
            </a:r>
            <a:r>
              <a:rPr lang="en-US" sz="2500" dirty="0" err="1" smtClean="0"/>
              <a:t>kanan</a:t>
            </a:r>
            <a:r>
              <a:rPr lang="en-US" sz="2500" dirty="0" smtClean="0"/>
              <a:t> </a:t>
            </a:r>
            <a:r>
              <a:rPr lang="en-US" sz="2500" b="1" dirty="0" err="1" smtClean="0"/>
              <a:t>JComboBox</a:t>
            </a:r>
            <a:r>
              <a:rPr lang="en-US" sz="2500" b="1" dirty="0" smtClean="0"/>
              <a:t> </a:t>
            </a:r>
            <a:r>
              <a:rPr lang="en-US" sz="2500" dirty="0" smtClean="0">
                <a:sym typeface="Wingdings" pitchFamily="2" charset="2"/>
              </a:rPr>
              <a:t> </a:t>
            </a:r>
            <a:r>
              <a:rPr lang="en-US" sz="2500" dirty="0" smtClean="0"/>
              <a:t>Events </a:t>
            </a:r>
            <a:r>
              <a:rPr lang="en-US" sz="2500" dirty="0" smtClean="0">
                <a:sym typeface="Wingdings" pitchFamily="2" charset="2"/>
              </a:rPr>
              <a:t> Item  </a:t>
            </a:r>
            <a:r>
              <a:rPr lang="en-US" sz="2500" dirty="0" err="1" smtClean="0">
                <a:sym typeface="Wingdings" pitchFamily="2" charset="2"/>
              </a:rPr>
              <a:t>ItemStateChange</a:t>
            </a:r>
            <a:endParaRPr lang="en-US" sz="2500" dirty="0" smtClean="0">
              <a:sym typeface="Wingdings" pitchFamily="2" charset="2"/>
            </a:endParaRPr>
          </a:p>
          <a:p>
            <a:pPr algn="just"/>
            <a:r>
              <a:rPr lang="en-US" sz="2500" dirty="0" err="1" smtClean="0">
                <a:sym typeface="Wingdings" pitchFamily="2" charset="2"/>
              </a:rPr>
              <a:t>Tuliskan</a:t>
            </a:r>
            <a:r>
              <a:rPr lang="en-US" sz="2500" dirty="0" smtClean="0">
                <a:sym typeface="Wingdings" pitchFamily="2" charset="2"/>
              </a:rPr>
              <a:t> code </a:t>
            </a:r>
            <a:r>
              <a:rPr lang="en-US" sz="2500" dirty="0" err="1" smtClean="0">
                <a:sym typeface="Wingdings" pitchFamily="2" charset="2"/>
              </a:rPr>
              <a:t>berikut</a:t>
            </a:r>
            <a:r>
              <a:rPr lang="en-US" sz="2500" dirty="0" smtClean="0">
                <a:sym typeface="Wingdings" pitchFamily="2" charset="2"/>
              </a:rPr>
              <a:t>:</a:t>
            </a:r>
          </a:p>
          <a:p>
            <a:pPr algn="just"/>
            <a:endParaRPr lang="en-US" sz="2500" dirty="0" smtClean="0">
              <a:sym typeface="Wingdings" pitchFamily="2" charset="2"/>
            </a:endParaRPr>
          </a:p>
          <a:p>
            <a:pPr algn="just"/>
            <a:endParaRPr lang="en-US" sz="2500" dirty="0" smtClean="0">
              <a:sym typeface="Wingdings" pitchFamily="2" charset="2"/>
            </a:endParaRPr>
          </a:p>
          <a:p>
            <a:pPr algn="just"/>
            <a:endParaRPr lang="en-US" sz="2500" dirty="0" smtClean="0">
              <a:sym typeface="Wingdings" pitchFamily="2" charset="2"/>
            </a:endParaRPr>
          </a:p>
          <a:p>
            <a:pPr algn="just"/>
            <a:endParaRPr lang="en-US" sz="2500" dirty="0" smtClean="0">
              <a:sym typeface="Wingdings" pitchFamily="2" charset="2"/>
            </a:endParaRPr>
          </a:p>
          <a:p>
            <a:pPr algn="just"/>
            <a:r>
              <a:rPr lang="en-US" sz="2500" dirty="0" err="1" smtClean="0">
                <a:sym typeface="Wingdings" pitchFamily="2" charset="2"/>
              </a:rPr>
              <a:t>Tambahkan</a:t>
            </a:r>
            <a:r>
              <a:rPr lang="en-US" sz="2500" dirty="0" smtClean="0">
                <a:sym typeface="Wingdings" pitchFamily="2" charset="2"/>
              </a:rPr>
              <a:t> program </a:t>
            </a:r>
            <a:r>
              <a:rPr lang="en-US" sz="2500" dirty="0" err="1" smtClean="0">
                <a:sym typeface="Wingdings" pitchFamily="2" charset="2"/>
              </a:rPr>
              <a:t>pada</a:t>
            </a:r>
            <a:r>
              <a:rPr lang="en-US" sz="2500" dirty="0" smtClean="0">
                <a:sym typeface="Wingdings" pitchFamily="2" charset="2"/>
              </a:rPr>
              <a:t> </a:t>
            </a:r>
            <a:r>
              <a:rPr lang="en-US" sz="2500" b="1" dirty="0" smtClean="0">
                <a:sym typeface="Wingdings" pitchFamily="2" charset="2"/>
              </a:rPr>
              <a:t>Main.java</a:t>
            </a:r>
            <a:r>
              <a:rPr lang="en-US" sz="2500" dirty="0" smtClean="0">
                <a:sym typeface="Wingdings" pitchFamily="2" charset="2"/>
              </a:rPr>
              <a:t> </a:t>
            </a:r>
            <a:r>
              <a:rPr lang="en-US" sz="2500" dirty="0" err="1" smtClean="0">
                <a:sym typeface="Wingdings" pitchFamily="2" charset="2"/>
              </a:rPr>
              <a:t>untuk</a:t>
            </a:r>
            <a:r>
              <a:rPr lang="en-US" sz="2500" dirty="0" smtClean="0">
                <a:sym typeface="Wingdings" pitchFamily="2" charset="2"/>
              </a:rPr>
              <a:t> </a:t>
            </a:r>
            <a:r>
              <a:rPr lang="en-US" sz="2500" dirty="0" err="1" smtClean="0">
                <a:sym typeface="Wingdings" pitchFamily="2" charset="2"/>
              </a:rPr>
              <a:t>memanggil</a:t>
            </a:r>
            <a:r>
              <a:rPr lang="en-US" sz="2500" dirty="0" smtClean="0">
                <a:sym typeface="Wingdings" pitchFamily="2" charset="2"/>
              </a:rPr>
              <a:t> </a:t>
            </a:r>
            <a:r>
              <a:rPr lang="en-US" sz="2500" b="1" dirty="0" err="1" smtClean="0">
                <a:sym typeface="Wingdings" pitchFamily="2" charset="2"/>
              </a:rPr>
              <a:t>KelasBoxLayout</a:t>
            </a:r>
            <a:r>
              <a:rPr lang="en-US" sz="2500" dirty="0" smtClean="0">
                <a:sym typeface="Wingdings" pitchFamily="2" charset="2"/>
              </a:rPr>
              <a:t>.</a:t>
            </a:r>
          </a:p>
          <a:p>
            <a:pPr algn="just"/>
            <a:r>
              <a:rPr lang="en-US" sz="2500" dirty="0" err="1" smtClean="0">
                <a:sym typeface="Wingdings" pitchFamily="2" charset="2"/>
              </a:rPr>
              <a:t>Kompilasi</a:t>
            </a:r>
            <a:r>
              <a:rPr lang="en-US" sz="2500" dirty="0" smtClean="0">
                <a:sym typeface="Wingdings" pitchFamily="2" charset="2"/>
              </a:rPr>
              <a:t> Program </a:t>
            </a:r>
            <a:r>
              <a:rPr lang="en-US" sz="2500" dirty="0" err="1" smtClean="0">
                <a:sym typeface="Wingdings" pitchFamily="2" charset="2"/>
              </a:rPr>
              <a:t>Anda</a:t>
            </a:r>
            <a:r>
              <a:rPr lang="en-US" sz="2500" dirty="0" smtClean="0">
                <a:sym typeface="Wingdings" pitchFamily="2" charset="2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BOX LAYOUT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124200"/>
            <a:ext cx="7689926" cy="1600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//TODO add your handling code here:</a:t>
            </a:r>
          </a:p>
          <a:p>
            <a:r>
              <a:rPr lang="en-US" sz="1400" dirty="0" smtClean="0"/>
              <a:t>if(jComboBox1.getSelectedIndex() == 0)</a:t>
            </a:r>
          </a:p>
          <a:p>
            <a:r>
              <a:rPr lang="en-US" sz="1400" dirty="0" smtClean="0"/>
              <a:t>   </a:t>
            </a:r>
            <a:r>
              <a:rPr lang="en-US" sz="1400" dirty="0" err="1" smtClean="0"/>
              <a:t>pBox.setLayout</a:t>
            </a:r>
            <a:r>
              <a:rPr lang="en-US" sz="1400" dirty="0" smtClean="0"/>
              <a:t>(new </a:t>
            </a:r>
            <a:r>
              <a:rPr lang="en-US" sz="1400" dirty="0" err="1" smtClean="0"/>
              <a:t>javax.swing.BoxLayout</a:t>
            </a:r>
            <a:r>
              <a:rPr lang="en-US" sz="1400" dirty="0" smtClean="0"/>
              <a:t>(</a:t>
            </a:r>
            <a:r>
              <a:rPr lang="en-US" sz="1400" dirty="0" err="1" smtClean="0"/>
              <a:t>pBox</a:t>
            </a:r>
            <a:r>
              <a:rPr lang="en-US" sz="1400" dirty="0" smtClean="0"/>
              <a:t>, </a:t>
            </a:r>
            <a:r>
              <a:rPr lang="en-US" sz="1400" dirty="0" err="1" smtClean="0"/>
              <a:t>javax.swing.BoxLayout.X_AXIS</a:t>
            </a:r>
            <a:r>
              <a:rPr lang="en-US" sz="1400" dirty="0" smtClean="0"/>
              <a:t>));</a:t>
            </a:r>
          </a:p>
          <a:p>
            <a:r>
              <a:rPr lang="en-US" sz="1400" dirty="0" smtClean="0"/>
              <a:t>else</a:t>
            </a:r>
            <a:endParaRPr lang="en-US" sz="1400" dirty="0" smtClean="0"/>
          </a:p>
          <a:p>
            <a:r>
              <a:rPr lang="en-US" sz="1400" dirty="0" smtClean="0"/>
              <a:t>if(jComboBox1.getSelectedIndex</a:t>
            </a:r>
            <a:r>
              <a:rPr lang="en-US" sz="1400" dirty="0" smtClean="0"/>
              <a:t>() == 1)</a:t>
            </a:r>
          </a:p>
          <a:p>
            <a:r>
              <a:rPr lang="en-US" sz="1400" dirty="0" smtClean="0"/>
              <a:t>  </a:t>
            </a:r>
            <a:r>
              <a:rPr lang="en-US" sz="1400" dirty="0" smtClean="0"/>
              <a:t> </a:t>
            </a:r>
            <a:r>
              <a:rPr lang="en-US" sz="1400" dirty="0" err="1" smtClean="0"/>
              <a:t>pBox.setLayout</a:t>
            </a:r>
            <a:r>
              <a:rPr lang="en-US" sz="1400" dirty="0" smtClean="0"/>
              <a:t>(new </a:t>
            </a:r>
            <a:r>
              <a:rPr lang="en-US" sz="1400" dirty="0" err="1" smtClean="0"/>
              <a:t>javax.swing.BoxLayout</a:t>
            </a:r>
            <a:r>
              <a:rPr lang="en-US" sz="1400" dirty="0" smtClean="0"/>
              <a:t>(</a:t>
            </a:r>
            <a:r>
              <a:rPr lang="en-US" sz="1400" dirty="0" err="1" smtClean="0"/>
              <a:t>pBox</a:t>
            </a:r>
            <a:r>
              <a:rPr lang="en-US" sz="1400" dirty="0" smtClean="0"/>
              <a:t>, </a:t>
            </a:r>
            <a:r>
              <a:rPr lang="en-US" sz="1400" dirty="0" err="1" smtClean="0"/>
              <a:t>javax.swing.BoxLayout.Y_AXIS</a:t>
            </a:r>
            <a:r>
              <a:rPr lang="en-US" sz="1400" dirty="0" smtClean="0"/>
              <a:t>));</a:t>
            </a:r>
          </a:p>
          <a:p>
            <a:r>
              <a:rPr lang="en-US" sz="1400" dirty="0" smtClean="0"/>
              <a:t> </a:t>
            </a:r>
            <a:r>
              <a:rPr lang="en-US" sz="1400" dirty="0" err="1" smtClean="0"/>
              <a:t>this.pack</a:t>
            </a:r>
            <a:r>
              <a:rPr lang="en-US" sz="1400" dirty="0" smtClean="0"/>
              <a:t>();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10947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(</a:t>
            </a:r>
            <a:r>
              <a:rPr lang="en-US" b="1" dirty="0" smtClean="0"/>
              <a:t>Projects: Java Application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Foder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b="1" dirty="0" err="1" smtClean="0"/>
              <a:t>ProyekBorderLayout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BORDER LAYOUT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0"/>
            <a:ext cx="7239000" cy="421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2367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Output </a:t>
            </a:r>
            <a:r>
              <a:rPr lang="en-US" dirty="0" err="1" smtClean="0"/>
              <a:t>untuk</a:t>
            </a:r>
            <a:r>
              <a:rPr lang="en-US" dirty="0" smtClean="0"/>
              <a:t> X_AXIS: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BOX LAYOUT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1566864"/>
            <a:ext cx="5372100" cy="276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352800"/>
            <a:ext cx="274748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236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Output </a:t>
            </a:r>
            <a:r>
              <a:rPr lang="en-US" dirty="0" err="1" smtClean="0"/>
              <a:t>untuk</a:t>
            </a:r>
            <a:r>
              <a:rPr lang="en-US" dirty="0" smtClean="0"/>
              <a:t> Y_AXIS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BOX LAYOUT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296208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95400"/>
            <a:ext cx="392756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26187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(</a:t>
            </a:r>
            <a:r>
              <a:rPr lang="en-US" b="1" dirty="0" smtClean="0"/>
              <a:t>Projects: Java Application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Foder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b="1" dirty="0" err="1" smtClean="0"/>
              <a:t>ProyekKombinasiLayout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KOMBINASI LAYOUT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09800"/>
            <a:ext cx="7381875" cy="435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21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Buatlah</a:t>
            </a:r>
            <a:r>
              <a:rPr lang="en-US" dirty="0" smtClean="0"/>
              <a:t> Form </a:t>
            </a:r>
            <a:r>
              <a:rPr lang="en-US" dirty="0" err="1" smtClean="0"/>
              <a:t>baru</a:t>
            </a:r>
            <a:r>
              <a:rPr lang="en-US" dirty="0" smtClean="0"/>
              <a:t> (</a:t>
            </a:r>
            <a:r>
              <a:rPr lang="en-US" dirty="0" err="1" smtClean="0"/>
              <a:t>gunakan</a:t>
            </a:r>
            <a:r>
              <a:rPr lang="en-US" dirty="0" smtClean="0"/>
              <a:t>: </a:t>
            </a:r>
            <a:r>
              <a:rPr lang="en-US" b="1" dirty="0" err="1" smtClean="0"/>
              <a:t>JFrame</a:t>
            </a:r>
            <a:r>
              <a:rPr lang="en-US" b="1" dirty="0" smtClean="0"/>
              <a:t> Form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Form </a:t>
            </a:r>
            <a:r>
              <a:rPr lang="en-US" dirty="0" err="1" smtClean="0"/>
              <a:t>ini</a:t>
            </a:r>
            <a:r>
              <a:rPr lang="en-US" dirty="0" smtClean="0"/>
              <a:t>: </a:t>
            </a:r>
            <a:r>
              <a:rPr lang="en-US" b="1" dirty="0" err="1" smtClean="0"/>
              <a:t>KelasKombinasiLayout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Aktifkan</a:t>
            </a:r>
            <a:r>
              <a:rPr lang="en-US" dirty="0" smtClean="0"/>
              <a:t> </a:t>
            </a:r>
            <a:r>
              <a:rPr lang="en-US" b="1" dirty="0" smtClean="0"/>
              <a:t>Palette Swing Containers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KOMBINASI LAYOUT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09800"/>
            <a:ext cx="7202379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4876800" cy="5257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 smtClean="0"/>
              <a:t>Tambahkan</a:t>
            </a:r>
            <a:r>
              <a:rPr lang="en-US" dirty="0" smtClean="0"/>
              <a:t> </a:t>
            </a:r>
            <a:r>
              <a:rPr lang="en-US" b="1" dirty="0" smtClean="0"/>
              <a:t>JPanel1</a:t>
            </a:r>
            <a:r>
              <a:rPr lang="en-US" dirty="0" smtClean="0"/>
              <a:t> </a:t>
            </a:r>
            <a:r>
              <a:rPr lang="en-US" dirty="0" err="1" smtClean="0"/>
              <a:t>atur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b="1" dirty="0" smtClean="0"/>
              <a:t>Before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Tambahkan</a:t>
            </a:r>
            <a:r>
              <a:rPr lang="en-US" dirty="0" smtClean="0"/>
              <a:t> </a:t>
            </a:r>
            <a:r>
              <a:rPr lang="en-US" b="1" dirty="0" smtClean="0"/>
              <a:t>JPanel2</a:t>
            </a:r>
            <a:r>
              <a:rPr lang="en-US" dirty="0" smtClean="0"/>
              <a:t> </a:t>
            </a:r>
            <a:r>
              <a:rPr lang="en-US" dirty="0" err="1" smtClean="0"/>
              <a:t>atur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Set </a:t>
            </a:r>
            <a:r>
              <a:rPr lang="en-US" b="1" dirty="0" smtClean="0"/>
              <a:t>JPanel1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Layout  </a:t>
            </a:r>
            <a:r>
              <a:rPr lang="en-US" dirty="0" err="1" smtClean="0">
                <a:sym typeface="Wingdings" pitchFamily="2" charset="2"/>
              </a:rPr>
              <a:t>FlowLayout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masukkan</a:t>
            </a:r>
            <a:r>
              <a:rPr lang="en-US" dirty="0" smtClean="0">
                <a:sym typeface="Wingdings" pitchFamily="2" charset="2"/>
              </a:rPr>
              <a:t> lima </a:t>
            </a:r>
            <a:r>
              <a:rPr lang="en-US" dirty="0" err="1" smtClean="0">
                <a:sym typeface="Wingdings" pitchFamily="2" charset="2"/>
              </a:rPr>
              <a:t>buah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Jbutton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pPr algn="just"/>
            <a:r>
              <a:rPr lang="en-US" dirty="0" err="1" smtClean="0">
                <a:sym typeface="Wingdings" pitchFamily="2" charset="2"/>
              </a:rPr>
              <a:t>Tambahkan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JLabel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JPanel2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setiap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JLabel</a:t>
            </a:r>
            <a:r>
              <a:rPr lang="en-US" dirty="0" smtClean="0">
                <a:sym typeface="Wingdings" pitchFamily="2" charset="2"/>
              </a:rPr>
              <a:t> set </a:t>
            </a:r>
            <a:r>
              <a:rPr lang="en-US" b="1" dirty="0" smtClean="0">
                <a:sym typeface="Wingdings" pitchFamily="2" charset="2"/>
              </a:rPr>
              <a:t>Icon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gambarnya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pPr algn="just"/>
            <a:r>
              <a:rPr lang="en-US" dirty="0" smtClean="0">
                <a:sym typeface="Wingdings" pitchFamily="2" charset="2"/>
              </a:rPr>
              <a:t>Set </a:t>
            </a:r>
            <a:r>
              <a:rPr lang="en-US" b="1" dirty="0" smtClean="0">
                <a:sym typeface="Wingdings" pitchFamily="2" charset="2"/>
              </a:rPr>
              <a:t>JPanel2  </a:t>
            </a:r>
            <a:r>
              <a:rPr lang="en-US" dirty="0" smtClean="0">
                <a:sym typeface="Wingdings" pitchFamily="2" charset="2"/>
              </a:rPr>
              <a:t>Layout  </a:t>
            </a:r>
            <a:r>
              <a:rPr lang="en-US" dirty="0" err="1" smtClean="0">
                <a:sym typeface="Wingdings" pitchFamily="2" charset="2"/>
              </a:rPr>
              <a:t>CardLayout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KOMBINASI LAYOUT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t="19000" r="74375" b="30000"/>
          <a:stretch>
            <a:fillRect/>
          </a:stretch>
        </p:blipFill>
        <p:spPr bwMode="auto">
          <a:xfrm>
            <a:off x="5486400" y="1143000"/>
            <a:ext cx="3276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Tambahkan</a:t>
            </a:r>
            <a:r>
              <a:rPr lang="en-US" dirty="0" smtClean="0"/>
              <a:t> </a:t>
            </a:r>
            <a:r>
              <a:rPr lang="en-US" b="1" dirty="0" smtClean="0"/>
              <a:t>import </a:t>
            </a:r>
            <a:r>
              <a:rPr lang="en-US" b="1" dirty="0" err="1" smtClean="0"/>
              <a:t>java.awt.CardLayout</a:t>
            </a:r>
            <a:r>
              <a:rPr lang="en-US" b="1" dirty="0" smtClean="0"/>
              <a:t>;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KelasKombinasiLayout</a:t>
            </a:r>
            <a:r>
              <a:rPr lang="en-US" dirty="0" smtClean="0"/>
              <a:t>.</a:t>
            </a:r>
            <a:endParaRPr lang="en-US" b="1" dirty="0" smtClean="0"/>
          </a:p>
          <a:p>
            <a:r>
              <a:rPr lang="en-US" dirty="0" err="1" smtClean="0"/>
              <a:t>Tambahkan</a:t>
            </a:r>
            <a:r>
              <a:rPr lang="en-US" dirty="0" smtClean="0"/>
              <a:t> event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b="1" dirty="0" err="1" smtClean="0"/>
              <a:t>JButton</a:t>
            </a:r>
            <a:r>
              <a:rPr lang="en-US" b="1" dirty="0" smtClean="0"/>
              <a:t>.</a:t>
            </a:r>
          </a:p>
          <a:p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b="1" dirty="0" smtClean="0"/>
              <a:t>JButton1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klik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kanan</a:t>
            </a:r>
            <a:r>
              <a:rPr lang="en-US" dirty="0" smtClean="0">
                <a:sym typeface="Wingdings" pitchFamily="2" charset="2"/>
              </a:rPr>
              <a:t>  Events  Action  </a:t>
            </a:r>
            <a:r>
              <a:rPr lang="en-US" dirty="0" err="1" smtClean="0">
                <a:sym typeface="Wingdings" pitchFamily="2" charset="2"/>
              </a:rPr>
              <a:t>actionPerformed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Ketikan</a:t>
            </a:r>
            <a:r>
              <a:rPr lang="en-US" dirty="0" smtClean="0">
                <a:sym typeface="Wingdings" pitchFamily="2" charset="2"/>
              </a:rPr>
              <a:t> program </a:t>
            </a:r>
            <a:r>
              <a:rPr lang="en-US" dirty="0" err="1" smtClean="0">
                <a:sym typeface="Wingdings" pitchFamily="2" charset="2"/>
              </a:rPr>
              <a:t>berikut</a:t>
            </a:r>
            <a:r>
              <a:rPr lang="en-US" dirty="0" smtClean="0">
                <a:sym typeface="Wingdings" pitchFamily="2" charset="2"/>
              </a:rPr>
              <a:t>: (</a:t>
            </a:r>
            <a:r>
              <a:rPr lang="en-US" dirty="0" err="1" smtClean="0">
                <a:sym typeface="Wingdings" pitchFamily="2" charset="2"/>
              </a:rPr>
              <a:t>berlaku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JButton2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seterusnya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ganti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indexnya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saja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Tambahkan</a:t>
            </a:r>
            <a:r>
              <a:rPr lang="en-US" dirty="0" smtClean="0">
                <a:sym typeface="Wingdings" pitchFamily="2" charset="2"/>
              </a:rPr>
              <a:t> program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Main.java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memanggil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KelasKombinasiLayout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</a:t>
            </a:r>
            <a:r>
              <a:rPr lang="en-US" dirty="0" smtClean="0"/>
              <a:t>KOMBINASI LAYOUT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3877270"/>
            <a:ext cx="5907386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//TODO add your handling code here:</a:t>
            </a:r>
          </a:p>
          <a:p>
            <a:r>
              <a:rPr lang="en-US" dirty="0" err="1" smtClean="0"/>
              <a:t>CardLayout</a:t>
            </a:r>
            <a:r>
              <a:rPr lang="en-US" dirty="0" smtClean="0"/>
              <a:t> c1 = (</a:t>
            </a:r>
            <a:r>
              <a:rPr lang="en-US" dirty="0" err="1" smtClean="0"/>
              <a:t>CardLayout</a:t>
            </a:r>
            <a:r>
              <a:rPr lang="en-US" dirty="0" smtClean="0"/>
              <a:t>)(jPanel2.getLayout());</a:t>
            </a:r>
          </a:p>
          <a:p>
            <a:r>
              <a:rPr lang="en-US" dirty="0" smtClean="0"/>
              <a:t>c1.show(jPanel2</a:t>
            </a:r>
            <a:r>
              <a:rPr lang="en-US" dirty="0" smtClean="0"/>
              <a:t>,"0");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98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Output </a:t>
            </a:r>
            <a:r>
              <a:rPr lang="en-US" b="1" dirty="0" smtClean="0"/>
              <a:t>JButton1 </a:t>
            </a:r>
            <a:r>
              <a:rPr lang="en-US" dirty="0" smtClean="0"/>
              <a:t>yang </a:t>
            </a:r>
            <a:r>
              <a:rPr lang="en-US" dirty="0" err="1" smtClean="0"/>
              <a:t>diharapkan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PROYEK KOMBINASI LAYOUT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3999"/>
            <a:ext cx="5867400" cy="479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19275"/>
            <a:ext cx="5553075" cy="453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98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Output </a:t>
            </a:r>
            <a:r>
              <a:rPr lang="en-US" b="1" dirty="0" smtClean="0"/>
              <a:t>JButton2 </a:t>
            </a:r>
            <a:r>
              <a:rPr lang="en-US" dirty="0" smtClean="0"/>
              <a:t>yang </a:t>
            </a:r>
            <a:r>
              <a:rPr lang="en-US" dirty="0" err="1" smtClean="0"/>
              <a:t>diharapkan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PROYEK KOMBINASI LAYOUT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98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Output </a:t>
            </a:r>
            <a:r>
              <a:rPr lang="en-US" b="1" dirty="0" smtClean="0"/>
              <a:t>JButton3 </a:t>
            </a:r>
            <a:r>
              <a:rPr lang="en-US" dirty="0" smtClean="0"/>
              <a:t>yang </a:t>
            </a:r>
            <a:r>
              <a:rPr lang="en-US" dirty="0" err="1" smtClean="0"/>
              <a:t>diharapkan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PROYEK KOMBINASI LAYOUT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19275"/>
            <a:ext cx="5629275" cy="45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7646" y="2967335"/>
            <a:ext cx="4908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You….!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18567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Buatlah</a:t>
            </a:r>
            <a:r>
              <a:rPr lang="en-US" dirty="0" smtClean="0"/>
              <a:t> Form </a:t>
            </a:r>
            <a:r>
              <a:rPr lang="en-US" dirty="0" err="1" smtClean="0"/>
              <a:t>baru</a:t>
            </a:r>
            <a:r>
              <a:rPr lang="en-US" dirty="0" smtClean="0"/>
              <a:t> (</a:t>
            </a:r>
            <a:r>
              <a:rPr lang="en-US" dirty="0" err="1" smtClean="0"/>
              <a:t>gunakan</a:t>
            </a:r>
            <a:r>
              <a:rPr lang="en-US" dirty="0" smtClean="0"/>
              <a:t>: </a:t>
            </a:r>
            <a:r>
              <a:rPr lang="en-US" b="1" dirty="0" err="1" smtClean="0"/>
              <a:t>JFrame</a:t>
            </a:r>
            <a:r>
              <a:rPr lang="en-US" b="1" dirty="0" smtClean="0"/>
              <a:t> Form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Form </a:t>
            </a:r>
            <a:r>
              <a:rPr lang="en-US" dirty="0" err="1" smtClean="0"/>
              <a:t>ini</a:t>
            </a:r>
            <a:r>
              <a:rPr lang="en-US" dirty="0" smtClean="0"/>
              <a:t>: </a:t>
            </a:r>
            <a:r>
              <a:rPr lang="en-US" b="1" dirty="0" err="1" smtClean="0"/>
              <a:t>KelasBorderLayout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Aktifkan</a:t>
            </a:r>
            <a:r>
              <a:rPr lang="en-US" dirty="0" smtClean="0"/>
              <a:t> </a:t>
            </a:r>
            <a:r>
              <a:rPr lang="en-US" b="1" dirty="0" smtClean="0"/>
              <a:t>Palette Swing Control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PROYEK BORDER LAYOUT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362200"/>
            <a:ext cx="7162800" cy="417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49047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 </a:t>
            </a:r>
            <a:r>
              <a:rPr lang="en-US" b="1" dirty="0" smtClean="0"/>
              <a:t>Inspector </a:t>
            </a:r>
            <a:r>
              <a:rPr lang="en-US" b="1" dirty="0" smtClean="0">
                <a:sym typeface="Wingdings" pitchFamily="2" charset="2"/>
              </a:rPr>
              <a:t> </a:t>
            </a:r>
            <a:r>
              <a:rPr lang="en-US" b="1" dirty="0" err="1" smtClean="0">
                <a:sym typeface="Wingdings" pitchFamily="2" charset="2"/>
              </a:rPr>
              <a:t>Pilih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JFrame</a:t>
            </a:r>
            <a:r>
              <a:rPr lang="en-US" b="1" dirty="0" smtClean="0">
                <a:sym typeface="Wingdings" pitchFamily="2" charset="2"/>
              </a:rPr>
              <a:t>   </a:t>
            </a:r>
            <a:r>
              <a:rPr lang="en-US" b="1" dirty="0" err="1" smtClean="0">
                <a:sym typeface="Wingdings" pitchFamily="2" charset="2"/>
              </a:rPr>
              <a:t>Klik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Kanan</a:t>
            </a:r>
            <a:r>
              <a:rPr lang="en-US" b="1" dirty="0" smtClean="0">
                <a:sym typeface="Wingdings" pitchFamily="2" charset="2"/>
              </a:rPr>
              <a:t>  </a:t>
            </a:r>
            <a:r>
              <a:rPr lang="en-US" b="1" dirty="0" err="1" smtClean="0">
                <a:sym typeface="Wingdings" pitchFamily="2" charset="2"/>
              </a:rPr>
              <a:t>Pilih</a:t>
            </a:r>
            <a:r>
              <a:rPr lang="en-US" b="1" dirty="0" smtClean="0">
                <a:sym typeface="Wingdings" pitchFamily="2" charset="2"/>
              </a:rPr>
              <a:t> Layout  </a:t>
            </a:r>
            <a:r>
              <a:rPr lang="en-US" b="1" dirty="0" err="1" smtClean="0">
                <a:sym typeface="Wingdings" pitchFamily="2" charset="2"/>
              </a:rPr>
              <a:t>BorderLayout</a:t>
            </a:r>
            <a:endParaRPr lang="en-US" b="1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Atau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b="1" dirty="0" err="1" smtClean="0">
                <a:sym typeface="Wingdings" pitchFamily="2" charset="2"/>
              </a:rPr>
              <a:t>klik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kanan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pada</a:t>
            </a:r>
            <a:r>
              <a:rPr lang="en-US" b="1" dirty="0" smtClean="0">
                <a:sym typeface="Wingdings" pitchFamily="2" charset="2"/>
              </a:rPr>
              <a:t> Form  </a:t>
            </a:r>
            <a:r>
              <a:rPr lang="en-US" b="1" dirty="0" err="1" smtClean="0">
                <a:sym typeface="Wingdings" pitchFamily="2" charset="2"/>
              </a:rPr>
              <a:t>Pilih</a:t>
            </a:r>
            <a:r>
              <a:rPr lang="en-US" b="1" dirty="0" smtClean="0">
                <a:sym typeface="Wingdings" pitchFamily="2" charset="2"/>
              </a:rPr>
              <a:t> Layout  </a:t>
            </a:r>
            <a:r>
              <a:rPr lang="en-US" b="1" dirty="0" err="1" smtClean="0">
                <a:sym typeface="Wingdings" pitchFamily="2" charset="2"/>
              </a:rPr>
              <a:t>BorderLayout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PROYEK BORDER LAYOUT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438400"/>
            <a:ext cx="7086600" cy="412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79527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b="1" dirty="0" err="1" smtClean="0"/>
              <a:t>Jendela</a:t>
            </a:r>
            <a:r>
              <a:rPr lang="en-US" b="1" dirty="0" smtClean="0"/>
              <a:t> </a:t>
            </a:r>
            <a:r>
              <a:rPr lang="en-US" b="1" dirty="0" err="1" smtClean="0"/>
              <a:t>Pallete</a:t>
            </a:r>
            <a:r>
              <a:rPr lang="en-US" b="1" dirty="0" smtClean="0"/>
              <a:t> Swing Control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objek-objek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Form.</a:t>
            </a:r>
          </a:p>
          <a:p>
            <a:pPr algn="just"/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b="1" dirty="0" err="1" smtClean="0"/>
              <a:t>JButton</a:t>
            </a:r>
            <a:r>
              <a:rPr lang="en-US" dirty="0" smtClean="0"/>
              <a:t>, </a:t>
            </a:r>
            <a:r>
              <a:rPr lang="en-US" dirty="0" err="1" smtClean="0"/>
              <a:t>layangkan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Form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perlahan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sebelah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, </a:t>
            </a:r>
            <a:r>
              <a:rPr lang="en-US" dirty="0" err="1" smtClean="0"/>
              <a:t>kiri</a:t>
            </a:r>
            <a:r>
              <a:rPr lang="en-US" dirty="0" smtClean="0"/>
              <a:t>, </a:t>
            </a:r>
            <a:r>
              <a:rPr lang="en-US" dirty="0" err="1" smtClean="0"/>
              <a:t>bawah</a:t>
            </a:r>
            <a:r>
              <a:rPr lang="en-US" dirty="0" smtClean="0"/>
              <a:t>, </a:t>
            </a:r>
            <a:r>
              <a:rPr lang="en-US" dirty="0" err="1" smtClean="0"/>
              <a:t>kanan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.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mendapati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area </a:t>
            </a:r>
            <a:r>
              <a:rPr lang="en-US" i="1" dirty="0" smtClean="0"/>
              <a:t>North, South, East, West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Center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BORDER LAYOUT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9538" r="41875" b="42000"/>
          <a:stretch>
            <a:fillRect/>
          </a:stretch>
        </p:blipFill>
        <p:spPr bwMode="auto">
          <a:xfrm>
            <a:off x="914400" y="3124200"/>
            <a:ext cx="6781800" cy="353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33807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Cara lain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b="1" dirty="0" err="1" smtClean="0"/>
              <a:t>JButton</a:t>
            </a:r>
            <a:r>
              <a:rPr lang="en-US" dirty="0" smtClean="0"/>
              <a:t>, </a:t>
            </a:r>
            <a:r>
              <a:rPr lang="en-US" dirty="0" err="1" smtClean="0"/>
              <a:t>aktifkan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 </a:t>
            </a:r>
            <a:r>
              <a:rPr lang="en-US" b="1" dirty="0" smtClean="0"/>
              <a:t>Properties </a:t>
            </a:r>
            <a:r>
              <a:rPr lang="en-US" b="1" dirty="0" smtClean="0">
                <a:sym typeface="Wingdings" pitchFamily="2" charset="2"/>
              </a:rPr>
              <a:t> </a:t>
            </a:r>
            <a:r>
              <a:rPr lang="en-US" b="1" dirty="0" err="1" smtClean="0">
                <a:sym typeface="Wingdings" pitchFamily="2" charset="2"/>
              </a:rPr>
              <a:t>klik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JButton</a:t>
            </a:r>
            <a:r>
              <a:rPr lang="en-US" b="1" dirty="0" smtClean="0">
                <a:sym typeface="Wingdings" pitchFamily="2" charset="2"/>
              </a:rPr>
              <a:t>  </a:t>
            </a:r>
            <a:r>
              <a:rPr lang="en-US" b="1" dirty="0" err="1" smtClean="0">
                <a:sym typeface="Wingdings" pitchFamily="2" charset="2"/>
              </a:rPr>
              <a:t>pilih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kelompok</a:t>
            </a:r>
            <a:r>
              <a:rPr lang="en-US" b="1" dirty="0" smtClean="0">
                <a:sym typeface="Wingdings" pitchFamily="2" charset="2"/>
              </a:rPr>
              <a:t> Layout </a:t>
            </a:r>
            <a:r>
              <a:rPr lang="en-US" b="1" dirty="0" err="1" smtClean="0">
                <a:sym typeface="Wingdings" pitchFamily="2" charset="2"/>
              </a:rPr>
              <a:t>pada</a:t>
            </a:r>
            <a:r>
              <a:rPr lang="en-US" b="1" dirty="0" smtClean="0">
                <a:sym typeface="Wingdings" pitchFamily="2" charset="2"/>
              </a:rPr>
              <a:t> Properties  Direction  </a:t>
            </a:r>
            <a:r>
              <a:rPr lang="en-US" b="1" dirty="0" err="1" smtClean="0">
                <a:sym typeface="Wingdings" pitchFamily="2" charset="2"/>
              </a:rPr>
              <a:t>pilih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posisi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PROYEK BORDER LAYOUT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65625" b="56000"/>
          <a:stretch>
            <a:fillRect/>
          </a:stretch>
        </p:blipFill>
        <p:spPr bwMode="auto">
          <a:xfrm>
            <a:off x="2362200" y="2971800"/>
            <a:ext cx="419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1115</TotalTime>
  <Words>1749</Words>
  <Application>Microsoft Office PowerPoint</Application>
  <PresentationFormat>On-screen Show (4:3)</PresentationFormat>
  <Paragraphs>268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Concourse</vt:lpstr>
      <vt:lpstr>MENGUASAI LAYOUT MANAGER</vt:lpstr>
      <vt:lpstr>CATATAN</vt:lpstr>
      <vt:lpstr>POKOK MATERI</vt:lpstr>
      <vt:lpstr>BORDER LAYOUT</vt:lpstr>
      <vt:lpstr>PROYEK BORDER LAYOUT</vt:lpstr>
      <vt:lpstr>Slide 6</vt:lpstr>
      <vt:lpstr>PROYEK BORDER LAYOUT</vt:lpstr>
      <vt:lpstr>PROYEK BORDER LAYOUT</vt:lpstr>
      <vt:lpstr>PROYEK BORDER LAYOUT</vt:lpstr>
      <vt:lpstr>PROYEK BORDER LAYOUT</vt:lpstr>
      <vt:lpstr>FLOW LAYOUT</vt:lpstr>
      <vt:lpstr>PROYEK FLOW LAYOUT</vt:lpstr>
      <vt:lpstr>PROYEK FLOW LAYOUT</vt:lpstr>
      <vt:lpstr>PROYEK FLOW LAYOUT</vt:lpstr>
      <vt:lpstr>PROYEK FLOW LAYOUT</vt:lpstr>
      <vt:lpstr>GRID LAYOUT</vt:lpstr>
      <vt:lpstr>PROYEK GRID LAYOUT</vt:lpstr>
      <vt:lpstr>PROYEK GRID LAYOUT</vt:lpstr>
      <vt:lpstr>PROYEK GRID LAYOUT</vt:lpstr>
      <vt:lpstr>PROYEK GRID LAYOUT</vt:lpstr>
      <vt:lpstr>PROYEK GRID LAYOUT</vt:lpstr>
      <vt:lpstr>CARD LAYOUT</vt:lpstr>
      <vt:lpstr>PROYEK CARD LAYOUT</vt:lpstr>
      <vt:lpstr>PROYEK CARD LAYOUT</vt:lpstr>
      <vt:lpstr>PROYEK CARD LAYOUT</vt:lpstr>
      <vt:lpstr>PROYEK CARD LAYOUT</vt:lpstr>
      <vt:lpstr>PROYEK CARD LAYOUT</vt:lpstr>
      <vt:lpstr>PROYEK CARD LAYOUT</vt:lpstr>
      <vt:lpstr>PROYEK CARD LAYOUT</vt:lpstr>
      <vt:lpstr>PROYEK CARD LAYOUT</vt:lpstr>
      <vt:lpstr>PROYEK CARD LAYOUT</vt:lpstr>
      <vt:lpstr>PROYEK CARD LAYOUT</vt:lpstr>
      <vt:lpstr>PROYEK CARD LAYOUT</vt:lpstr>
      <vt:lpstr>GRIDBAG LAYOUT</vt:lpstr>
      <vt:lpstr>PROYEK GRID BAG LAYOUT</vt:lpstr>
      <vt:lpstr>PROYEK GRID BAG LAYOUT</vt:lpstr>
      <vt:lpstr>PROYEK GRID BAG LAYOUT</vt:lpstr>
      <vt:lpstr>PROYEK GRID BAG LAYOUT</vt:lpstr>
      <vt:lpstr>PROYEK GRID BAG LAYOUT</vt:lpstr>
      <vt:lpstr>PROYEK GRID BAG LAYOUT</vt:lpstr>
      <vt:lpstr>PROYEK GRID BAG LAYOUT</vt:lpstr>
      <vt:lpstr>PROYEK GRID BAG LAYOUT</vt:lpstr>
      <vt:lpstr>BOX LAYOUT</vt:lpstr>
      <vt:lpstr>PROYEK BOX LAYOUT</vt:lpstr>
      <vt:lpstr>PROYEK BOX LAYOUT</vt:lpstr>
      <vt:lpstr>PROYEK BOX LAYOUT</vt:lpstr>
      <vt:lpstr>PROYEK BOX LAYOUT</vt:lpstr>
      <vt:lpstr>PROYEK BOX LAYOUT</vt:lpstr>
      <vt:lpstr>PROYEK BOX LAYOUT</vt:lpstr>
      <vt:lpstr>PROYEK BOX LAYOUT</vt:lpstr>
      <vt:lpstr>PROYEK BOX LAYOUT</vt:lpstr>
      <vt:lpstr>PROYEK KOMBINASI LAYOUT</vt:lpstr>
      <vt:lpstr>PROYEK KOMBINASI LAYOUT</vt:lpstr>
      <vt:lpstr>PROYEK KOMBINASI LAYOUT</vt:lpstr>
      <vt:lpstr>PROYEK KOMBINASI LAYOUT</vt:lpstr>
      <vt:lpstr>PROYEK KOMBINASI LAYOUT</vt:lpstr>
      <vt:lpstr>PROYEK KOMBINASI LAYOUT</vt:lpstr>
      <vt:lpstr>PROYEK KOMBINASI LAYOUT</vt:lpstr>
      <vt:lpstr>Slide 59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MENGUASAI LAYOUT MANAGER</dc:title>
  <dc:creator>Wahyu Nurjaya WK</dc:creator>
  <cp:lastModifiedBy>Wahyu Nurjaya WK</cp:lastModifiedBy>
  <cp:revision>100</cp:revision>
  <dcterms:created xsi:type="dcterms:W3CDTF">2006-08-16T00:00:00Z</dcterms:created>
  <dcterms:modified xsi:type="dcterms:W3CDTF">2010-10-19T23:44:50Z</dcterms:modified>
</cp:coreProperties>
</file>