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2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86" r:id="rId17"/>
    <p:sldId id="287" r:id="rId18"/>
    <p:sldId id="284" r:id="rId19"/>
    <p:sldId id="291" r:id="rId20"/>
    <p:sldId id="292" r:id="rId21"/>
    <p:sldId id="293" r:id="rId22"/>
    <p:sldId id="294" r:id="rId23"/>
    <p:sldId id="277" r:id="rId24"/>
    <p:sldId id="273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58" autoAdjust="0"/>
  </p:normalViewPr>
  <p:slideViewPr>
    <p:cSldViewPr>
      <p:cViewPr>
        <p:scale>
          <a:sx n="60" d="100"/>
          <a:sy n="60" d="100"/>
        </p:scale>
        <p:origin x="-127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1AD63-7508-4269-8D66-B0179C053258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62D55-8A5E-42E4-83BE-9746BD44F5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DF8F8-D109-490A-AD43-065A29894A6C}" type="slidenum">
              <a:rPr lang="en-US"/>
              <a:pPr/>
              <a:t>7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344025"/>
            <a:ext cx="5031685" cy="27169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697C83-503B-4361-9EC1-9477E24122C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F0D3F-1212-40F1-8579-3754B8F428CC}" type="slidenum">
              <a:rPr lang="en-US"/>
              <a:pPr/>
              <a:t>23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E7E218-AB03-4856-9757-3EDF1BA798D4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283857-CD3E-4D92-8DE1-6C43B55B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CRM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Retention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can we improve retention?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is our average customer relationship length?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can we hold customer for as long as possible?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is the most cost effective method of retention?</a:t>
            </a:r>
            <a:endParaRPr lang="en-US" dirty="0"/>
          </a:p>
          <a:p>
            <a:r>
              <a:rPr lang="en-US" dirty="0"/>
              <a:t>Expansion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many products does our average customer buy?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How can we induce our current base to buy more products?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Who are the prime targets for expansion?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What is the cost of expansion?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the customer life cycle</a:t>
            </a:r>
          </a:p>
        </p:txBody>
      </p:sp>
      <p:sp>
        <p:nvSpPr>
          <p:cNvPr id="159747" name="Oval 3"/>
          <p:cNvSpPr>
            <a:spLocks noChangeArrowheads="1"/>
          </p:cNvSpPr>
          <p:nvPr/>
        </p:nvSpPr>
        <p:spPr bwMode="auto">
          <a:xfrm>
            <a:off x="609600" y="2660650"/>
            <a:ext cx="2541588" cy="1662113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" pitchFamily="34" charset="0"/>
              </a:rPr>
              <a:t>Acquiring</a:t>
            </a:r>
          </a:p>
          <a:p>
            <a:pPr algn="ctr"/>
            <a:r>
              <a:rPr lang="en-US">
                <a:latin typeface="Arial" pitchFamily="34" charset="0"/>
              </a:rPr>
              <a:t>new customers</a:t>
            </a:r>
          </a:p>
          <a:p>
            <a:pPr algn="ctr"/>
            <a:endParaRPr lang="en-US">
              <a:latin typeface="Arial" pitchFamily="34" charset="0"/>
            </a:endParaRPr>
          </a:p>
        </p:txBody>
      </p:sp>
      <p:sp>
        <p:nvSpPr>
          <p:cNvPr id="159748" name="Oval 4"/>
          <p:cNvSpPr>
            <a:spLocks noChangeArrowheads="1"/>
          </p:cNvSpPr>
          <p:nvPr/>
        </p:nvSpPr>
        <p:spPr bwMode="auto">
          <a:xfrm>
            <a:off x="3292475" y="2660650"/>
            <a:ext cx="2541588" cy="1662113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" pitchFamily="34" charset="0"/>
              </a:rPr>
              <a:t>Enhancing</a:t>
            </a:r>
          </a:p>
          <a:p>
            <a:pPr algn="ctr"/>
            <a:r>
              <a:rPr lang="en-US">
                <a:latin typeface="Arial" pitchFamily="34" charset="0"/>
              </a:rPr>
              <a:t>profitability of existing</a:t>
            </a:r>
          </a:p>
          <a:p>
            <a:pPr algn="ctr"/>
            <a:r>
              <a:rPr lang="en-US">
                <a:latin typeface="Arial" pitchFamily="34" charset="0"/>
              </a:rPr>
              <a:t>customers</a:t>
            </a:r>
          </a:p>
        </p:txBody>
      </p:sp>
      <p:sp>
        <p:nvSpPr>
          <p:cNvPr id="159749" name="Oval 5"/>
          <p:cNvSpPr>
            <a:spLocks noChangeArrowheads="1"/>
          </p:cNvSpPr>
          <p:nvPr/>
        </p:nvSpPr>
        <p:spPr bwMode="auto">
          <a:xfrm>
            <a:off x="5975350" y="2660650"/>
            <a:ext cx="2541588" cy="1662113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" pitchFamily="34" charset="0"/>
              </a:rPr>
              <a:t>Retaining</a:t>
            </a:r>
          </a:p>
          <a:p>
            <a:pPr algn="ctr"/>
            <a:r>
              <a:rPr lang="en-US">
                <a:latin typeface="Arial" pitchFamily="34" charset="0"/>
              </a:rPr>
              <a:t>profitable customers</a:t>
            </a:r>
          </a:p>
          <a:p>
            <a:pPr algn="ctr"/>
            <a:r>
              <a:rPr lang="en-US">
                <a:latin typeface="Arial" pitchFamily="34" charset="0"/>
              </a:rPr>
              <a:t>for life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Acquiring </a:t>
            </a:r>
            <a:r>
              <a:rPr lang="en-US"/>
              <a:t>new customers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Promoting the company’s product and service leadership</a:t>
            </a:r>
          </a:p>
          <a:p>
            <a:r>
              <a:rPr lang="en-US" dirty="0"/>
              <a:t>Redefine the companies competitive edge and innovations</a:t>
            </a:r>
          </a:p>
          <a:p>
            <a:pPr algn="just"/>
            <a:r>
              <a:rPr lang="en-US" dirty="0"/>
              <a:t>Offer a superior product backed by </a:t>
            </a:r>
            <a:r>
              <a:rPr lang="en-US" dirty="0" smtClean="0"/>
              <a:t>an excellent </a:t>
            </a:r>
            <a:r>
              <a:rPr lang="en-US" dirty="0"/>
              <a:t>service</a:t>
            </a:r>
          </a:p>
          <a:p>
            <a:pPr lvl="1" algn="just"/>
            <a:r>
              <a:rPr lang="en-US" dirty="0"/>
              <a:t>Example: Browsing on the net, submitting a request, receiving a phone call</a:t>
            </a:r>
          </a:p>
          <a:p>
            <a:pPr lvl="2"/>
            <a:r>
              <a:rPr lang="en-US" dirty="0"/>
              <a:t>Model for a sales and service strategy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b="1"/>
              <a:t>Enhancing</a:t>
            </a:r>
            <a:r>
              <a:rPr lang="en-US" sz="3300"/>
              <a:t> profitability of existing customers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Encouraging cross-selling and up-selling</a:t>
            </a:r>
          </a:p>
          <a:p>
            <a:pPr lvl="1"/>
            <a:r>
              <a:rPr lang="en-US" dirty="0"/>
              <a:t>Cross selling is used by suggesting alternative products or up-selling by rendering the customer more informed with the new products and services.</a:t>
            </a:r>
          </a:p>
          <a:p>
            <a:r>
              <a:rPr lang="en-US" dirty="0"/>
              <a:t>Broadening the relationship between the company and the customers</a:t>
            </a:r>
          </a:p>
          <a:p>
            <a:r>
              <a:rPr lang="en-US" dirty="0"/>
              <a:t>Providing a value proposition represented by offering a greater convenience at low cost (one-stop-shopping)</a:t>
            </a:r>
          </a:p>
          <a:p>
            <a:pPr lvl="1"/>
            <a:r>
              <a:rPr lang="en-US" dirty="0"/>
              <a:t>Example: “Best Buy” an electronic retailer with more than 300 stores capitalizes on committed relationships with customers</a:t>
            </a:r>
          </a:p>
          <a:p>
            <a:pPr lvl="2"/>
            <a:r>
              <a:rPr lang="en-US" dirty="0"/>
              <a:t>3000 calls a day with more than 50% having computer-based answers and solutions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Retaining</a:t>
            </a:r>
            <a:r>
              <a:rPr lang="en-US"/>
              <a:t> profitable customers for life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Retention focused on service adaptability</a:t>
            </a:r>
          </a:p>
          <a:p>
            <a:pPr algn="just"/>
            <a:r>
              <a:rPr lang="en-US" dirty="0"/>
              <a:t>Delivering not what the </a:t>
            </a:r>
            <a:r>
              <a:rPr lang="en-US" b="1" dirty="0"/>
              <a:t>market</a:t>
            </a:r>
            <a:r>
              <a:rPr lang="en-US" dirty="0"/>
              <a:t> wants but what the </a:t>
            </a:r>
            <a:r>
              <a:rPr lang="en-US" b="1" dirty="0"/>
              <a:t>customer </a:t>
            </a:r>
            <a:r>
              <a:rPr lang="en-US" dirty="0"/>
              <a:t>wants</a:t>
            </a:r>
          </a:p>
          <a:p>
            <a:pPr algn="just"/>
            <a:r>
              <a:rPr lang="en-US" dirty="0"/>
              <a:t>Providing a value proposition that offers a proactive relationship that works on the best interest of the customer</a:t>
            </a:r>
          </a:p>
          <a:p>
            <a:pPr lvl="1" algn="just"/>
            <a:r>
              <a:rPr lang="en-US" dirty="0"/>
              <a:t>Example: customer retention is becoming a key competitive strategy for many companies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even ties into BI…</a:t>
            </a:r>
            <a:br>
              <a:rPr lang="en-US" dirty="0"/>
            </a:br>
            <a:r>
              <a:rPr lang="en-US" sz="1800" dirty="0"/>
              <a:t>(Business Intelligence)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CRM is closely related to business intelligence because both methods involve using technology to gather, analyze and organize data in order to develop relevant information.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CRM is just a more specific form of BI that concentrates strictly on customer’s behaviors and actions, for both past and future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Of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87000"/>
              </a:lnSpc>
              <a:spcBef>
                <a:spcPct val="42000"/>
              </a:spcBef>
              <a:buFont typeface="+mj-lt"/>
              <a:buAutoNum type="arabicPeriod"/>
              <a:tabLst>
                <a:tab pos="34607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Firm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It </a:t>
            </a:r>
            <a:r>
              <a:rPr lang="en-US" altLang="en-US" b="1" dirty="0" smtClean="0">
                <a:solidFill>
                  <a:srgbClr val="000000"/>
                </a:solidFill>
              </a:rPr>
              <a:t>is at the end of the value chain (Porter 1985)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Activities </a:t>
            </a:r>
            <a:r>
              <a:rPr lang="en-US" altLang="en-US" b="1" dirty="0" smtClean="0">
                <a:solidFill>
                  <a:srgbClr val="000000"/>
                </a:solidFill>
              </a:rPr>
              <a:t>needed to keep a product/service working for </a:t>
            </a:r>
            <a:r>
              <a:rPr lang="en-US" altLang="en-US" b="1" dirty="0" smtClean="0">
                <a:solidFill>
                  <a:srgbClr val="000000"/>
                </a:solidFill>
              </a:rPr>
              <a:t>the </a:t>
            </a:r>
            <a:r>
              <a:rPr lang="en-US" altLang="en-US" b="1" dirty="0" smtClean="0">
                <a:solidFill>
                  <a:srgbClr val="000000"/>
                </a:solidFill>
              </a:rPr>
              <a:t>buyer after it is sold and delivered 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 linear process with three phases separated by time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Pre-transaction</a:t>
            </a:r>
            <a:r>
              <a:rPr lang="en-US" altLang="en-US" b="1" dirty="0" smtClean="0">
                <a:solidFill>
                  <a:srgbClr val="000000"/>
                </a:solidFill>
              </a:rPr>
              <a:t>: organizational buy-in and preparation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Transaction</a:t>
            </a:r>
            <a:r>
              <a:rPr lang="en-US" altLang="en-US" b="1" dirty="0" smtClean="0">
                <a:solidFill>
                  <a:srgbClr val="000000"/>
                </a:solidFill>
              </a:rPr>
              <a:t>: minimize time between ordering and </a:t>
            </a:r>
            <a:r>
              <a:rPr lang="en-US" altLang="en-US" b="1" dirty="0" smtClean="0">
                <a:solidFill>
                  <a:srgbClr val="000000"/>
                </a:solidFill>
              </a:rPr>
              <a:t>receiving </a:t>
            </a:r>
            <a:r>
              <a:rPr lang="en-US" altLang="en-US" b="1" dirty="0" smtClean="0">
                <a:solidFill>
                  <a:srgbClr val="000000"/>
                </a:solidFill>
              </a:rPr>
              <a:t>the product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Post-transaction</a:t>
            </a:r>
            <a:r>
              <a:rPr lang="en-US" altLang="en-US" b="1" dirty="0" smtClean="0">
                <a:solidFill>
                  <a:srgbClr val="000000"/>
                </a:solidFill>
              </a:rPr>
              <a:t>: customer care</a:t>
            </a:r>
          </a:p>
          <a:p>
            <a:pPr marL="914400" indent="-400050" algn="just">
              <a:lnSpc>
                <a:spcPct val="87000"/>
              </a:lnSpc>
              <a:spcBef>
                <a:spcPct val="42000"/>
              </a:spcBef>
              <a:tabLst>
                <a:tab pos="914400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 set of activities a firm engages in to win and keep customers over and above assembly and sale activities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Of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2. Customer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This is a life cycle model with four stages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Assessment</a:t>
            </a:r>
            <a:r>
              <a:rPr lang="en-US" altLang="en-US" b="1" dirty="0" smtClean="0">
                <a:solidFill>
                  <a:srgbClr val="000000"/>
                </a:solidFill>
              </a:rPr>
              <a:t>: do I need the product/service?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Acquisition</a:t>
            </a:r>
            <a:r>
              <a:rPr lang="en-US" altLang="en-US" b="1" dirty="0" smtClean="0">
                <a:solidFill>
                  <a:srgbClr val="000000"/>
                </a:solidFill>
              </a:rPr>
              <a:t>: how and where can I buy it?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Ownership</a:t>
            </a:r>
            <a:r>
              <a:rPr lang="en-US" altLang="en-US" b="1" dirty="0" smtClean="0">
                <a:solidFill>
                  <a:srgbClr val="000000"/>
                </a:solidFill>
              </a:rPr>
              <a:t>: where the product/service is used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Retirement</a:t>
            </a:r>
            <a:r>
              <a:rPr lang="en-US" altLang="en-US" b="1" dirty="0" smtClean="0">
                <a:solidFill>
                  <a:srgbClr val="000000"/>
                </a:solidFill>
              </a:rPr>
              <a:t>: should I get another one?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If the customer engages in another transaction, the cycle begins anew</a:t>
            </a:r>
          </a:p>
          <a:p>
            <a:pPr marL="693738" indent="-347663" algn="just">
              <a:lnSpc>
                <a:spcPct val="87000"/>
              </a:lnSpc>
              <a:spcBef>
                <a:spcPct val="42000"/>
              </a:spcBef>
              <a:tabLst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She </a:t>
            </a:r>
            <a:r>
              <a:rPr lang="en-US" altLang="en-US" b="1" dirty="0" smtClean="0">
                <a:solidFill>
                  <a:srgbClr val="000000"/>
                </a:solidFill>
              </a:rPr>
              <a:t>can be at different stages of the cycle if she has </a:t>
            </a:r>
            <a:r>
              <a:rPr lang="en-US" altLang="en-US" b="1" dirty="0" smtClean="0">
                <a:solidFill>
                  <a:srgbClr val="000000"/>
                </a:solidFill>
              </a:rPr>
              <a:t>purchased </a:t>
            </a:r>
            <a:r>
              <a:rPr lang="en-US" altLang="en-US" b="1" dirty="0" smtClean="0">
                <a:solidFill>
                  <a:srgbClr val="000000"/>
                </a:solidFill>
              </a:rPr>
              <a:t>different products at different times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" y="1676400"/>
            <a:ext cx="6134100" cy="4799013"/>
          </a:xfrm>
          <a:prstGeom prst="rect">
            <a:avLst/>
          </a:prstGeom>
          <a:noFill/>
        </p:spPr>
      </p:pic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5943600" y="1774825"/>
            <a:ext cx="3048000" cy="727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7000"/>
              </a:lnSpc>
              <a:spcBef>
                <a:spcPct val="42000"/>
              </a:spcBef>
            </a:pPr>
            <a:r>
              <a:rPr lang="en-US" altLang="en-US" b="1" dirty="0"/>
              <a:t>Firm and customer views of CRM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87000"/>
              </a:lnSpc>
              <a:spcBef>
                <a:spcPct val="42000"/>
              </a:spcBef>
              <a:buNone/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CRM methods and technologies improve </a:t>
            </a:r>
            <a:r>
              <a:rPr lang="en-US" altLang="en-US" b="1" dirty="0" smtClean="0">
                <a:solidFill>
                  <a:srgbClr val="000000"/>
                </a:solidFill>
              </a:rPr>
              <a:t>sales </a:t>
            </a:r>
            <a:r>
              <a:rPr lang="en-US" altLang="en-US" b="1" dirty="0" smtClean="0">
                <a:solidFill>
                  <a:srgbClr val="000000"/>
                </a:solidFill>
              </a:rPr>
              <a:t>by: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common access to account and contact 	</a:t>
            </a:r>
            <a:r>
              <a:rPr lang="en-US" altLang="en-US" b="1" dirty="0" smtClean="0">
                <a:solidFill>
                  <a:srgbClr val="000000"/>
                </a:solidFill>
              </a:rPr>
              <a:t>management </a:t>
            </a:r>
            <a:r>
              <a:rPr lang="en-US" altLang="en-US" b="1" dirty="0" smtClean="0">
                <a:solidFill>
                  <a:srgbClr val="000000"/>
                </a:solidFill>
              </a:rPr>
              <a:t>information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Making real-time and timely sales information and 	</a:t>
            </a:r>
            <a:r>
              <a:rPr lang="en-US" altLang="en-US" b="1" dirty="0" smtClean="0">
                <a:solidFill>
                  <a:srgbClr val="000000"/>
                </a:solidFill>
              </a:rPr>
              <a:t>analysis  </a:t>
            </a:r>
            <a:r>
              <a:rPr lang="en-US" altLang="en-US" b="1" dirty="0" smtClean="0">
                <a:solidFill>
                  <a:srgbClr val="000000"/>
                </a:solidFill>
              </a:rPr>
              <a:t>available (by channels and stages of the </a:t>
            </a:r>
            <a:r>
              <a:rPr lang="en-US" altLang="en-US" b="1" dirty="0" smtClean="0">
                <a:solidFill>
                  <a:srgbClr val="000000"/>
                </a:solidFill>
              </a:rPr>
              <a:t> 	sale</a:t>
            </a:r>
            <a:r>
              <a:rPr lang="en-US" altLang="en-US" b="1" dirty="0" smtClean="0">
                <a:solidFill>
                  <a:srgbClr val="000000"/>
                </a:solidFill>
              </a:rPr>
              <a:t>)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Allowing review and monitoring of the sales status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Forecasting and analysis of sales and customer data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mobile access for sales agents: sales 	</a:t>
            </a:r>
            <a:r>
              <a:rPr lang="en-US" altLang="en-US" b="1" dirty="0" smtClean="0">
                <a:solidFill>
                  <a:srgbClr val="000000"/>
                </a:solidFill>
              </a:rPr>
              <a:t>summaries </a:t>
            </a:r>
            <a:r>
              <a:rPr lang="en-US" altLang="en-US" b="1" dirty="0" smtClean="0">
                <a:solidFill>
                  <a:srgbClr val="000000"/>
                </a:solidFill>
              </a:rPr>
              <a:t>and performance monitoring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Tracking sales: identifying top performers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 VS e - 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3810000" y="2667000"/>
            <a:ext cx="1951038" cy="1646238"/>
            <a:chOff x="2352" y="1056"/>
            <a:chExt cx="1536" cy="1296"/>
          </a:xfrm>
        </p:grpSpPr>
        <p:sp>
          <p:nvSpPr>
            <p:cNvPr id="5" name="AutoShape 3"/>
            <p:cNvSpPr>
              <a:spLocks noChangeAspect="1" noChangeArrowheads="1"/>
            </p:cNvSpPr>
            <p:nvPr/>
          </p:nvSpPr>
          <p:spPr bwMode="auto">
            <a:xfrm>
              <a:off x="2352" y="1056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4"/>
            <p:cNvSpPr txBox="1">
              <a:spLocks noChangeAspect="1" noChangeArrowheads="1"/>
            </p:cNvSpPr>
            <p:nvPr/>
          </p:nvSpPr>
          <p:spPr bwMode="auto">
            <a:xfrm>
              <a:off x="2688" y="1392"/>
              <a:ext cx="864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back</a:t>
              </a:r>
            </a:p>
          </p:txBody>
        </p:sp>
      </p:grp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2667000" y="3733800"/>
            <a:ext cx="1951038" cy="1646238"/>
            <a:chOff x="1536" y="1824"/>
            <a:chExt cx="1536" cy="1296"/>
          </a:xfrm>
        </p:grpSpPr>
        <p:sp>
          <p:nvSpPr>
            <p:cNvPr id="8" name="AutoShape 7"/>
            <p:cNvSpPr>
              <a:spLocks noChangeAspect="1" noChangeArrowheads="1"/>
            </p:cNvSpPr>
            <p:nvPr/>
          </p:nvSpPr>
          <p:spPr bwMode="auto">
            <a:xfrm>
              <a:off x="1536" y="1824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1823" y="2208"/>
              <a:ext cx="86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shop</a:t>
              </a:r>
            </a:p>
          </p:txBody>
        </p:sp>
      </p:grpSp>
      <p:grpSp>
        <p:nvGrpSpPr>
          <p:cNvPr id="10" name="Group 9"/>
          <p:cNvGrpSpPr>
            <a:grpSpLocks noChangeAspect="1"/>
          </p:cNvGrpSpPr>
          <p:nvPr/>
        </p:nvGrpSpPr>
        <p:grpSpPr bwMode="auto">
          <a:xfrm>
            <a:off x="2133600" y="4876800"/>
            <a:ext cx="1524000" cy="1219200"/>
            <a:chOff x="1008" y="2640"/>
            <a:chExt cx="1200" cy="960"/>
          </a:xfrm>
        </p:grpSpPr>
        <p:sp>
          <p:nvSpPr>
            <p:cNvPr id="11" name="Rectangle 10"/>
            <p:cNvSpPr>
              <a:spLocks noChangeAspect="1" noChangeArrowheads="1"/>
            </p:cNvSpPr>
            <p:nvPr/>
          </p:nvSpPr>
          <p:spPr bwMode="auto">
            <a:xfrm>
              <a:off x="1008" y="2640"/>
              <a:ext cx="1200" cy="960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50000">
                  <a:srgbClr val="66FFFF">
                    <a:gamma/>
                    <a:shade val="46275"/>
                    <a:invGamma/>
                  </a:srgbClr>
                </a:gs>
                <a:gs pos="100000">
                  <a:srgbClr val="66FFFF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spect="1" noChangeArrowheads="1"/>
            </p:cNvSpPr>
            <p:nvPr/>
          </p:nvSpPr>
          <p:spPr bwMode="auto">
            <a:xfrm>
              <a:off x="1296" y="2688"/>
              <a:ext cx="86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1"/>
                <a:t>window</a:t>
              </a:r>
            </a:p>
          </p:txBody>
        </p:sp>
      </p:grpSp>
      <p:grpSp>
        <p:nvGrpSpPr>
          <p:cNvPr id="13" name="Group 12"/>
          <p:cNvGrpSpPr>
            <a:grpSpLocks noChangeAspect="1"/>
          </p:cNvGrpSpPr>
          <p:nvPr/>
        </p:nvGrpSpPr>
        <p:grpSpPr bwMode="auto">
          <a:xfrm>
            <a:off x="6804025" y="2651125"/>
            <a:ext cx="1951038" cy="1646238"/>
            <a:chOff x="2256" y="1152"/>
            <a:chExt cx="1536" cy="1296"/>
          </a:xfrm>
        </p:grpSpPr>
        <p:sp>
          <p:nvSpPr>
            <p:cNvPr id="14" name="AutoShape 13"/>
            <p:cNvSpPr>
              <a:spLocks noChangeAspect="1" noChangeArrowheads="1"/>
            </p:cNvSpPr>
            <p:nvPr/>
          </p:nvSpPr>
          <p:spPr bwMode="auto">
            <a:xfrm>
              <a:off x="2256" y="1152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spect="1" noChangeArrowheads="1"/>
            </p:cNvSpPr>
            <p:nvPr/>
          </p:nvSpPr>
          <p:spPr bwMode="auto">
            <a:xfrm>
              <a:off x="2400" y="1488"/>
              <a:ext cx="1056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sz="1800" b="1"/>
                <a:t>Back-Office</a:t>
              </a:r>
              <a:endParaRPr lang="en-US" sz="1800" b="1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5661025" y="3717925"/>
            <a:ext cx="1951038" cy="1646238"/>
            <a:chOff x="1536" y="1824"/>
            <a:chExt cx="1536" cy="1296"/>
          </a:xfrm>
        </p:grpSpPr>
        <p:sp>
          <p:nvSpPr>
            <p:cNvPr id="17" name="AutoShape 16"/>
            <p:cNvSpPr>
              <a:spLocks noChangeAspect="1" noChangeArrowheads="1"/>
            </p:cNvSpPr>
            <p:nvPr/>
          </p:nvSpPr>
          <p:spPr bwMode="auto">
            <a:xfrm>
              <a:off x="1536" y="1824"/>
              <a:ext cx="1536" cy="1296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33CC33"/>
                </a:gs>
                <a:gs pos="100000">
                  <a:srgbClr val="33CC33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spect="1" noChangeArrowheads="1"/>
            </p:cNvSpPr>
            <p:nvPr/>
          </p:nvSpPr>
          <p:spPr bwMode="auto">
            <a:xfrm>
              <a:off x="1632" y="2208"/>
              <a:ext cx="1153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sz="1800" b="1">
                  <a:latin typeface="Comic Sans MS" pitchFamily="66" charset="0"/>
                </a:rPr>
                <a:t>e</a:t>
              </a:r>
              <a:r>
                <a:rPr lang="fr-FR" sz="1800" b="1"/>
                <a:t>-Commerce</a:t>
              </a:r>
              <a:endParaRPr lang="en-US" sz="1800" b="1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 bwMode="auto">
          <a:xfrm>
            <a:off x="5105400" y="4876800"/>
            <a:ext cx="1524000" cy="1219200"/>
            <a:chOff x="1200" y="2544"/>
            <a:chExt cx="1200" cy="960"/>
          </a:xfrm>
        </p:grpSpPr>
        <p:sp>
          <p:nvSpPr>
            <p:cNvPr id="20" name="Rectangle 19"/>
            <p:cNvSpPr>
              <a:spLocks noChangeAspect="1" noChangeArrowheads="1"/>
            </p:cNvSpPr>
            <p:nvPr/>
          </p:nvSpPr>
          <p:spPr bwMode="auto">
            <a:xfrm>
              <a:off x="1200" y="2544"/>
              <a:ext cx="1200" cy="960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50000">
                  <a:srgbClr val="66FFFF">
                    <a:gamma/>
                    <a:shade val="46275"/>
                    <a:invGamma/>
                  </a:srgbClr>
                </a:gs>
                <a:gs pos="100000">
                  <a:srgbClr val="66FFFF"/>
                </a:gs>
              </a:gsLst>
              <a:lin ang="27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spect="1" noChangeArrowheads="1"/>
            </p:cNvSpPr>
            <p:nvPr/>
          </p:nvSpPr>
          <p:spPr bwMode="auto">
            <a:xfrm>
              <a:off x="1488" y="2592"/>
              <a:ext cx="865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fr-FR" sz="1800" b="1"/>
                <a:t>Web site</a:t>
              </a:r>
              <a:endParaRPr lang="en-US" sz="1800" b="1"/>
            </a:p>
          </p:txBody>
        </p:sp>
      </p:grpSp>
      <p:sp>
        <p:nvSpPr>
          <p:cNvPr id="22" name="AutoShape 21"/>
          <p:cNvSpPr>
            <a:spLocks noChangeAspect="1" noChangeArrowheads="1"/>
          </p:cNvSpPr>
          <p:nvPr/>
        </p:nvSpPr>
        <p:spPr bwMode="auto">
          <a:xfrm rot="19098340">
            <a:off x="6096000" y="4876800"/>
            <a:ext cx="1584325" cy="669925"/>
          </a:xfrm>
          <a:prstGeom prst="leftRightArrow">
            <a:avLst>
              <a:gd name="adj1" fmla="val 50000"/>
              <a:gd name="adj2" fmla="val 47299"/>
            </a:avLst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b="1"/>
              <a:t>Front Office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7000"/>
              </a:lnSpc>
              <a:spcBef>
                <a:spcPct val="42000"/>
              </a:spcBef>
              <a:buNone/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CRM methods and technologies </a:t>
            </a:r>
            <a:r>
              <a:rPr lang="en-US" altLang="en-US" b="1" dirty="0" smtClean="0">
                <a:solidFill>
                  <a:srgbClr val="000000"/>
                </a:solidFill>
              </a:rPr>
              <a:t>improve marketing </a:t>
            </a:r>
            <a:r>
              <a:rPr lang="en-US" altLang="en-US" b="1" dirty="0" smtClean="0">
                <a:solidFill>
                  <a:srgbClr val="000000"/>
                </a:solidFill>
              </a:rPr>
              <a:t>by: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Automating the marketing process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Tracking campaigns through their lifecycles (planning to 	executing to analysis)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Integrating marketing with other customer-oriented 	</a:t>
            </a:r>
            <a:r>
              <a:rPr lang="en-US" altLang="en-US" b="1" dirty="0" smtClean="0">
                <a:solidFill>
                  <a:srgbClr val="000000"/>
                </a:solidFill>
              </a:rPr>
              <a:t>processes </a:t>
            </a:r>
            <a:r>
              <a:rPr lang="en-US" altLang="en-US" b="1" dirty="0" smtClean="0">
                <a:solidFill>
                  <a:srgbClr val="000000"/>
                </a:solidFill>
              </a:rPr>
              <a:t>(sales and service) and with ERP solutions 	</a:t>
            </a:r>
            <a:r>
              <a:rPr lang="en-US" altLang="en-US" b="1" dirty="0" smtClean="0">
                <a:solidFill>
                  <a:srgbClr val="000000"/>
                </a:solidFill>
              </a:rPr>
              <a:t>for </a:t>
            </a:r>
            <a:r>
              <a:rPr lang="en-US" altLang="en-US" b="1" dirty="0" smtClean="0">
                <a:solidFill>
                  <a:srgbClr val="000000"/>
                </a:solidFill>
              </a:rPr>
              <a:t>better information about customers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multiple channels for customer </a:t>
            </a:r>
            <a:r>
              <a:rPr lang="en-US" altLang="en-US" b="1" dirty="0" smtClean="0">
                <a:solidFill>
                  <a:srgbClr val="000000"/>
                </a:solidFill>
              </a:rPr>
              <a:t>	interaction  </a:t>
            </a:r>
            <a:endParaRPr lang="en-US" altLang="en-US" b="1" dirty="0" smtClean="0">
              <a:solidFill>
                <a:srgbClr val="000000"/>
              </a:solidFill>
            </a:endParaRP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5425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Developing a centralized database of product, price 	</a:t>
            </a:r>
            <a:r>
              <a:rPr lang="en-US" altLang="en-US" b="1" dirty="0" smtClean="0">
                <a:solidFill>
                  <a:srgbClr val="000000"/>
                </a:solidFill>
              </a:rPr>
              <a:t>and </a:t>
            </a:r>
            <a:r>
              <a:rPr lang="en-US" altLang="en-US" b="1" dirty="0" smtClean="0">
                <a:solidFill>
                  <a:srgbClr val="000000"/>
                </a:solidFill>
              </a:rPr>
              <a:t>competitive information </a:t>
            </a:r>
            <a:endParaRPr lang="en-US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 </a:t>
            </a:r>
            <a:r>
              <a:rPr lang="en-US" dirty="0" err="1" smtClean="0"/>
              <a:t>bagi</a:t>
            </a:r>
            <a:r>
              <a:rPr lang="en-US" dirty="0" smtClean="0"/>
              <a:t>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7000"/>
              </a:lnSpc>
              <a:spcBef>
                <a:spcPct val="42000"/>
              </a:spcBef>
              <a:buNone/>
              <a:tabLst>
                <a:tab pos="223838" algn="l"/>
                <a:tab pos="6937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CRM methods and </a:t>
            </a:r>
            <a:r>
              <a:rPr lang="en-US" altLang="en-US" b="1" dirty="0" smtClean="0">
                <a:solidFill>
                  <a:srgbClr val="000000"/>
                </a:solidFill>
              </a:rPr>
              <a:t>technologies improve customer service </a:t>
            </a:r>
            <a:r>
              <a:rPr lang="en-US" altLang="en-US" b="1" dirty="0" smtClean="0">
                <a:solidFill>
                  <a:srgbClr val="000000"/>
                </a:solidFill>
              </a:rPr>
              <a:t>and </a:t>
            </a:r>
            <a:r>
              <a:rPr lang="en-US" altLang="en-US" b="1" dirty="0" smtClean="0">
                <a:solidFill>
                  <a:srgbClr val="000000"/>
                </a:solidFill>
              </a:rPr>
              <a:t>support </a:t>
            </a:r>
            <a:r>
              <a:rPr lang="en-US" altLang="en-US" b="1" dirty="0" smtClean="0">
                <a:solidFill>
                  <a:srgbClr val="000000"/>
                </a:solidFill>
              </a:rPr>
              <a:t>by: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Automating and tracking customer care  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Providing incident, defect, and order tracking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Maintaining a problem and solution database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Handling repair scheduling and dispatching 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Storing and retrieving service requests, agreements, 	</a:t>
            </a:r>
            <a:r>
              <a:rPr lang="en-US" altLang="en-US" b="1" dirty="0" smtClean="0">
                <a:solidFill>
                  <a:srgbClr val="000000"/>
                </a:solidFill>
              </a:rPr>
              <a:t>contracts</a:t>
            </a:r>
            <a:r>
              <a:rPr lang="en-US" altLang="en-US" b="1" dirty="0" smtClean="0">
                <a:solidFill>
                  <a:srgbClr val="000000"/>
                </a:solidFill>
              </a:rPr>
              <a:t>, and dispositions</a:t>
            </a:r>
          </a:p>
          <a:p>
            <a:pPr lvl="1" algn="just">
              <a:lnSpc>
                <a:spcPct val="87000"/>
              </a:lnSpc>
              <a:spcBef>
                <a:spcPct val="42000"/>
              </a:spcBef>
              <a:tabLst>
                <a:tab pos="223838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	Allowing multiple contact channel choices for </a:t>
            </a:r>
            <a:r>
              <a:rPr lang="en-US" altLang="en-US" b="1" dirty="0" smtClean="0">
                <a:solidFill>
                  <a:srgbClr val="000000"/>
                </a:solidFill>
              </a:rPr>
              <a:t>	customers </a:t>
            </a:r>
            <a:endParaRPr lang="en-US" alt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876800" y="4419600"/>
            <a:ext cx="3505200" cy="1646238"/>
            <a:chOff x="3072" y="2784"/>
            <a:chExt cx="2208" cy="1037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 flipH="1">
              <a:off x="3725" y="3360"/>
              <a:ext cx="960" cy="346"/>
            </a:xfrm>
            <a:prstGeom prst="wedgeEllipseCallout">
              <a:avLst>
                <a:gd name="adj1" fmla="val 59333"/>
                <a:gd name="adj2" fmla="val -109032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Reduce costs</a:t>
              </a:r>
            </a:p>
          </p:txBody>
        </p:sp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4301" y="3168"/>
              <a:ext cx="883" cy="346"/>
            </a:xfrm>
            <a:prstGeom prst="wedgeEllipseCallout">
              <a:avLst>
                <a:gd name="adj1" fmla="val -104620"/>
                <a:gd name="adj2" fmla="val -81019"/>
              </a:avLst>
            </a:prstGeom>
            <a:gradFill rotWithShape="0">
              <a:gsLst>
                <a:gs pos="0">
                  <a:srgbClr val="FF6600"/>
                </a:gs>
                <a:gs pos="100000">
                  <a:srgbClr val="FF66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Improve quality</a:t>
              </a:r>
            </a:p>
          </p:txBody>
        </p:sp>
        <p:sp>
          <p:nvSpPr>
            <p:cNvPr id="7" name="AutoShape 6"/>
            <p:cNvSpPr>
              <a:spLocks noChangeAspect="1" noChangeArrowheads="1"/>
            </p:cNvSpPr>
            <p:nvPr/>
          </p:nvSpPr>
          <p:spPr bwMode="auto">
            <a:xfrm>
              <a:off x="3072" y="3552"/>
              <a:ext cx="1075" cy="269"/>
            </a:xfrm>
            <a:prstGeom prst="wedgeEllipseCallout">
              <a:avLst>
                <a:gd name="adj1" fmla="val -18079"/>
                <a:gd name="adj2" fmla="val -211310"/>
              </a:avLst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Reduce time cycles</a:t>
              </a:r>
            </a:p>
          </p:txBody>
        </p:sp>
        <p:sp>
          <p:nvSpPr>
            <p:cNvPr id="8" name="AutoShape 7"/>
            <p:cNvSpPr>
              <a:spLocks noChangeAspect="1" noChangeArrowheads="1"/>
            </p:cNvSpPr>
            <p:nvPr/>
          </p:nvSpPr>
          <p:spPr bwMode="auto">
            <a:xfrm>
              <a:off x="4301" y="2784"/>
              <a:ext cx="979" cy="346"/>
            </a:xfrm>
            <a:prstGeom prst="wedgeEllipseCallout">
              <a:avLst>
                <a:gd name="adj1" fmla="val -95352"/>
                <a:gd name="adj2" fmla="val -579"/>
              </a:avLst>
            </a:prstGeom>
            <a:gradFill rotWithShape="0">
              <a:gsLst>
                <a:gs pos="0">
                  <a:srgbClr val="FF9966"/>
                </a:gs>
                <a:gs pos="100000">
                  <a:srgbClr val="FF99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Improve products attraction</a:t>
              </a:r>
            </a:p>
          </p:txBody>
        </p:sp>
      </p:grp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2590800" y="4195763"/>
            <a:ext cx="2682875" cy="1584325"/>
            <a:chOff x="480" y="2112"/>
            <a:chExt cx="2112" cy="1248"/>
          </a:xfrm>
        </p:grpSpPr>
        <p:sp>
          <p:nvSpPr>
            <p:cNvPr id="10" name="AutoShape 9"/>
            <p:cNvSpPr>
              <a:spLocks noChangeAspect="1" noChangeArrowheads="1"/>
            </p:cNvSpPr>
            <p:nvPr/>
          </p:nvSpPr>
          <p:spPr bwMode="auto">
            <a:xfrm>
              <a:off x="1152" y="2928"/>
              <a:ext cx="1440" cy="432"/>
            </a:xfrm>
            <a:prstGeom prst="wedgeEllipseCallout">
              <a:avLst>
                <a:gd name="adj1" fmla="val 46458"/>
                <a:gd name="adj2" fmla="val -94907"/>
              </a:avLst>
            </a:prstGeom>
            <a:gradFill rotWithShape="0">
              <a:gsLst>
                <a:gs pos="0">
                  <a:srgbClr val="FFFF66"/>
                </a:gs>
                <a:gs pos="100000">
                  <a:srgbClr val="FFFF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Answer in a proactive way</a:t>
              </a:r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 bwMode="auto">
            <a:xfrm>
              <a:off x="480" y="2112"/>
              <a:ext cx="1680" cy="864"/>
              <a:chOff x="480" y="2112"/>
              <a:chExt cx="1680" cy="864"/>
            </a:xfrm>
          </p:grpSpPr>
          <p:sp>
            <p:nvSpPr>
              <p:cNvPr id="1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720" y="2112"/>
                <a:ext cx="1440" cy="432"/>
              </a:xfrm>
              <a:prstGeom prst="wedgeEllipseCallout">
                <a:avLst>
                  <a:gd name="adj1" fmla="val 72292"/>
                  <a:gd name="adj2" fmla="val 57870"/>
                </a:avLst>
              </a:prstGeom>
              <a:gradFill rotWithShape="0">
                <a:gsLst>
                  <a:gs pos="0">
                    <a:srgbClr val="FFFFCC"/>
                  </a:gs>
                  <a:gs pos="100000">
                    <a:srgbClr val="FFFFCC">
                      <a:gamma/>
                      <a:shade val="4627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sz="1400" b="1" i="1">
                    <a:latin typeface="Comic Sans MS" pitchFamily="66" charset="0"/>
                  </a:rPr>
                  <a:t>Know the individual customer</a:t>
                </a:r>
              </a:p>
            </p:txBody>
          </p:sp>
          <p:sp>
            <p:nvSpPr>
              <p:cNvPr id="13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80" y="2544"/>
                <a:ext cx="1440" cy="432"/>
              </a:xfrm>
              <a:prstGeom prst="wedgeEllipseCallout">
                <a:avLst>
                  <a:gd name="adj1" fmla="val 83125"/>
                  <a:gd name="adj2" fmla="val -28241"/>
                </a:avLst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CC99">
                      <a:gamma/>
                      <a:shade val="46275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en-US" sz="1400" b="1" i="1">
                    <a:latin typeface="Comic Sans MS" pitchFamily="66" charset="0"/>
                  </a:rPr>
                  <a:t>Understand expectations</a:t>
                </a:r>
              </a:p>
            </p:txBody>
          </p:sp>
        </p:grp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276600" y="2667000"/>
            <a:ext cx="3505200" cy="1401763"/>
            <a:chOff x="2064" y="1680"/>
            <a:chExt cx="2208" cy="883"/>
          </a:xfrm>
        </p:grpSpPr>
        <p:sp>
          <p:nvSpPr>
            <p:cNvPr id="15" name="AutoShape 15"/>
            <p:cNvSpPr>
              <a:spLocks noChangeAspect="1" noChangeArrowheads="1"/>
            </p:cNvSpPr>
            <p:nvPr/>
          </p:nvSpPr>
          <p:spPr bwMode="auto">
            <a:xfrm>
              <a:off x="2064" y="2141"/>
              <a:ext cx="864" cy="422"/>
            </a:xfrm>
            <a:prstGeom prst="wedgeEllipseCallout">
              <a:avLst>
                <a:gd name="adj1" fmla="val 90856"/>
                <a:gd name="adj2" fmla="val 108769"/>
              </a:avLst>
            </a:prstGeom>
            <a:gradFill rotWithShape="0">
              <a:gsLst>
                <a:gs pos="0">
                  <a:srgbClr val="CCFF33"/>
                </a:gs>
                <a:gs pos="100000">
                  <a:srgbClr val="CCFF33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Improve customer fidelity</a:t>
              </a:r>
            </a:p>
          </p:txBody>
        </p:sp>
        <p:sp>
          <p:nvSpPr>
            <p:cNvPr id="16" name="AutoShape 16"/>
            <p:cNvSpPr>
              <a:spLocks noChangeAspect="1" noChangeArrowheads="1"/>
            </p:cNvSpPr>
            <p:nvPr/>
          </p:nvSpPr>
          <p:spPr bwMode="auto">
            <a:xfrm>
              <a:off x="2304" y="1757"/>
              <a:ext cx="1008" cy="422"/>
            </a:xfrm>
            <a:prstGeom prst="wedgeEllipseCallout">
              <a:avLst>
                <a:gd name="adj1" fmla="val 59324"/>
                <a:gd name="adj2" fmla="val 183648"/>
              </a:avLst>
            </a:prstGeom>
            <a:gradFill rotWithShape="0">
              <a:gsLst>
                <a:gs pos="0">
                  <a:srgbClr val="99FF66"/>
                </a:gs>
                <a:gs pos="100000">
                  <a:srgbClr val="99FF66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Enrich relationship</a:t>
              </a:r>
            </a:p>
          </p:txBody>
        </p:sp>
        <p:sp>
          <p:nvSpPr>
            <p:cNvPr id="17" name="AutoShape 17"/>
            <p:cNvSpPr>
              <a:spLocks noChangeAspect="1" noChangeArrowheads="1"/>
            </p:cNvSpPr>
            <p:nvPr/>
          </p:nvSpPr>
          <p:spPr bwMode="auto">
            <a:xfrm>
              <a:off x="3235" y="1680"/>
              <a:ext cx="1037" cy="384"/>
            </a:xfrm>
            <a:prstGeom prst="wedgeEllipseCallout">
              <a:avLst>
                <a:gd name="adj1" fmla="val -24347"/>
                <a:gd name="adj2" fmla="val 232032"/>
              </a:avLst>
            </a:prstGeom>
            <a:gradFill rotWithShape="0">
              <a:gsLst>
                <a:gs pos="0">
                  <a:srgbClr val="339933">
                    <a:gamma/>
                    <a:tint val="14902"/>
                    <a:invGamma/>
                  </a:srgbClr>
                </a:gs>
                <a:gs pos="100000">
                  <a:srgbClr val="339933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Minimize competition</a:t>
              </a:r>
            </a:p>
          </p:txBody>
        </p:sp>
      </p:grpSp>
      <p:grpSp>
        <p:nvGrpSpPr>
          <p:cNvPr id="18" name="Group 18"/>
          <p:cNvGrpSpPr>
            <a:grpSpLocks noChangeAspect="1"/>
          </p:cNvGrpSpPr>
          <p:nvPr/>
        </p:nvGrpSpPr>
        <p:grpSpPr bwMode="auto">
          <a:xfrm>
            <a:off x="6477000" y="3124200"/>
            <a:ext cx="1646238" cy="1219200"/>
            <a:chOff x="3360" y="1248"/>
            <a:chExt cx="1296" cy="960"/>
          </a:xfrm>
        </p:grpSpPr>
        <p:sp>
          <p:nvSpPr>
            <p:cNvPr id="19" name="AutoShape 19"/>
            <p:cNvSpPr>
              <a:spLocks noChangeAspect="1" noChangeArrowheads="1"/>
            </p:cNvSpPr>
            <p:nvPr/>
          </p:nvSpPr>
          <p:spPr bwMode="auto">
            <a:xfrm>
              <a:off x="3552" y="1776"/>
              <a:ext cx="1104" cy="432"/>
            </a:xfrm>
            <a:prstGeom prst="wedgeEllipseCallout">
              <a:avLst>
                <a:gd name="adj1" fmla="val -78532"/>
                <a:gd name="adj2" fmla="val 82870"/>
              </a:avLst>
            </a:prstGeom>
            <a:gradFill rotWithShape="0">
              <a:gsLst>
                <a:gs pos="0">
                  <a:srgbClr val="FF9999"/>
                </a:gs>
                <a:gs pos="100000">
                  <a:srgbClr val="FF9999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Increase added value</a:t>
              </a:r>
            </a:p>
          </p:txBody>
        </p:sp>
        <p:sp>
          <p:nvSpPr>
            <p:cNvPr id="20" name="AutoShape 20"/>
            <p:cNvSpPr>
              <a:spLocks noChangeAspect="1" noChangeArrowheads="1"/>
            </p:cNvSpPr>
            <p:nvPr/>
          </p:nvSpPr>
          <p:spPr bwMode="auto">
            <a:xfrm>
              <a:off x="3360" y="1248"/>
              <a:ext cx="1200" cy="480"/>
            </a:xfrm>
            <a:prstGeom prst="wedgeEllipseCallout">
              <a:avLst>
                <a:gd name="adj1" fmla="val -86250"/>
                <a:gd name="adj2" fmla="val 212083"/>
              </a:avLst>
            </a:prstGeom>
            <a:gradFill rotWithShape="0">
              <a:gsLst>
                <a:gs pos="0">
                  <a:srgbClr val="FFCCCC"/>
                </a:gs>
                <a:gs pos="100000">
                  <a:srgbClr val="FFCCCC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en-US" sz="1400" b="1" i="1">
                  <a:latin typeface="Comic Sans MS" pitchFamily="66" charset="0"/>
                </a:rPr>
                <a:t>Suppress intermediaries</a:t>
              </a:r>
            </a:p>
          </p:txBody>
        </p:sp>
      </p:grpSp>
      <p:grpSp>
        <p:nvGrpSpPr>
          <p:cNvPr id="21" name="Group 21"/>
          <p:cNvGrpSpPr>
            <a:grpSpLocks noChangeAspect="1"/>
          </p:cNvGrpSpPr>
          <p:nvPr/>
        </p:nvGrpSpPr>
        <p:grpSpPr bwMode="auto">
          <a:xfrm>
            <a:off x="4953000" y="3352800"/>
            <a:ext cx="1371600" cy="1755775"/>
            <a:chOff x="2288" y="1380"/>
            <a:chExt cx="1080" cy="1382"/>
          </a:xfrm>
        </p:grpSpPr>
        <p:sp>
          <p:nvSpPr>
            <p:cNvPr id="22" name="AutoShape 22"/>
            <p:cNvSpPr>
              <a:spLocks noChangeAspect="1" noChangeArrowheads="1"/>
            </p:cNvSpPr>
            <p:nvPr/>
          </p:nvSpPr>
          <p:spPr bwMode="auto">
            <a:xfrm rot="4260684">
              <a:off x="2528" y="1922"/>
              <a:ext cx="600" cy="1080"/>
            </a:xfrm>
            <a:prstGeom prst="star8">
              <a:avLst>
                <a:gd name="adj" fmla="val 38250"/>
              </a:avLst>
            </a:prstGeom>
            <a:gradFill rotWithShape="0">
              <a:gsLst>
                <a:gs pos="0">
                  <a:srgbClr val="05612F"/>
                </a:gs>
                <a:gs pos="100000">
                  <a:srgbClr val="05612F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3" name="Picture 23" descr="VICTORY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8" y="1639"/>
              <a:ext cx="728" cy="1059"/>
            </a:xfrm>
            <a:prstGeom prst="rect">
              <a:avLst/>
            </a:prstGeom>
            <a:noFill/>
          </p:spPr>
        </p:pic>
        <p:sp>
          <p:nvSpPr>
            <p:cNvPr id="24" name="AutoShape 24"/>
            <p:cNvSpPr>
              <a:spLocks noChangeAspect="1" noChangeArrowheads="1"/>
            </p:cNvSpPr>
            <p:nvPr/>
          </p:nvSpPr>
          <p:spPr bwMode="auto">
            <a:xfrm>
              <a:off x="2328" y="1380"/>
              <a:ext cx="948" cy="396"/>
            </a:xfrm>
            <a:prstGeom prst="wave">
              <a:avLst>
                <a:gd name="adj1" fmla="val 13005"/>
                <a:gd name="adj2" fmla="val 0"/>
              </a:avLst>
            </a:prstGeom>
            <a:gradFill rotWithShape="0">
              <a:gsLst>
                <a:gs pos="0">
                  <a:srgbClr val="05612F"/>
                </a:gs>
                <a:gs pos="50000">
                  <a:schemeClr val="bg1"/>
                </a:gs>
                <a:gs pos="100000">
                  <a:srgbClr val="05612F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CLIENT</a:t>
              </a:r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752600" y="2743200"/>
            <a:ext cx="1752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800" b="1" dirty="0">
                <a:solidFill>
                  <a:srgbClr val="003300"/>
                </a:solidFill>
                <a:latin typeface="Comic Sans MS" pitchFamily="66" charset="0"/>
              </a:rPr>
              <a:t>Strategic issues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209800" y="5562600"/>
            <a:ext cx="1285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1">
                <a:solidFill>
                  <a:schemeClr val="accent1"/>
                </a:solidFill>
                <a:latin typeface="Comic Sans MS" pitchFamily="66" charset="0"/>
              </a:rPr>
              <a:t>Sales</a:t>
            </a:r>
            <a:br>
              <a:rPr lang="en-US" sz="1800" b="1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en-US" sz="1800" b="1">
                <a:solidFill>
                  <a:schemeClr val="accent1"/>
                </a:solidFill>
                <a:latin typeface="Comic Sans MS" pitchFamily="66" charset="0"/>
              </a:rPr>
              <a:t>Marketing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467600" y="5486400"/>
            <a:ext cx="1319213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3300"/>
                </a:solidFill>
                <a:latin typeface="Comic Sans MS" pitchFamily="66" charset="0"/>
              </a:rPr>
              <a:t>Design</a:t>
            </a:r>
          </a:p>
          <a:p>
            <a:pPr eaLnBrk="0" hangingPunct="0"/>
            <a:r>
              <a:rPr lang="en-US" sz="1800" b="1">
                <a:solidFill>
                  <a:srgbClr val="FF3300"/>
                </a:solidFill>
                <a:latin typeface="Comic Sans MS" pitchFamily="66" charset="0"/>
              </a:rPr>
              <a:t>Production</a:t>
            </a:r>
          </a:p>
          <a:p>
            <a:pPr eaLnBrk="0" hangingPunct="0"/>
            <a:r>
              <a:rPr lang="en-US" sz="1800" b="1">
                <a:solidFill>
                  <a:srgbClr val="FF3300"/>
                </a:solidFill>
                <a:latin typeface="Comic Sans MS" pitchFamily="66" charset="0"/>
              </a:rPr>
              <a:t>Quality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086600" y="2667000"/>
            <a:ext cx="11096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6600CC"/>
                </a:solidFill>
                <a:latin typeface="Comic Sans MS" pitchFamily="66" charset="0"/>
              </a:rPr>
              <a:t>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utoUpdateAnimBg="0"/>
      <p:bldP spid="26" grpId="0" autoUpdateAnimBg="0"/>
      <p:bldP spid="27" grpId="0" autoUpdateAnimBg="0"/>
      <p:bldP spid="2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Trends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50000"/>
              </a:spcBef>
            </a:pPr>
            <a:r>
              <a:rPr lang="en-US" dirty="0"/>
              <a:t>CRM future trends include: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applications will change from employee-only tools to tools used by suppliers, partners, and even customers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will continue to be a major strategic focus for companies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applications will continue to adapt wireless capabilities supporting mobile sales and mobile customers</a:t>
            </a:r>
          </a:p>
          <a:p>
            <a:pPr marL="990600" lvl="1" indent="-533400">
              <a:spcBef>
                <a:spcPct val="50000"/>
              </a:spcBef>
            </a:pPr>
            <a:r>
              <a:rPr lang="en-US" dirty="0"/>
              <a:t>CRM suites will incorporate PRM and SRM modules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3FE7B-14E5-48BB-B3A5-8F131721B4A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7010400" cy="409575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7000"/>
              </a:lnSpc>
              <a:spcBef>
                <a:spcPct val="42000"/>
              </a:spcBef>
            </a:pPr>
            <a:r>
              <a:rPr lang="en-US" altLang="en-US" b="1">
                <a:solidFill>
                  <a:schemeClr val="bg1"/>
                </a:solidFill>
              </a:rPr>
              <a:t>I. What is customer relationship management?</a:t>
            </a:r>
            <a:endParaRPr lang="en-US" altLang="en-US"/>
          </a:p>
        </p:txBody>
      </p:sp>
      <p:pic>
        <p:nvPicPr>
          <p:cNvPr id="286724" name="Picture 4" descr="dilb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915400" cy="4027488"/>
          </a:xfrm>
          <a:prstGeom prst="rect">
            <a:avLst/>
          </a:prstGeom>
          <a:noFill/>
        </p:spPr>
      </p:pic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3514725" y="6019800"/>
            <a:ext cx="3038475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rgbClr val="FF0000"/>
                </a:solidFill>
              </a:rPr>
              <a:t>www.unitedmedia.com/comics/dilbert/</a:t>
            </a:r>
            <a:r>
              <a:rPr lang="en-US" altLang="en-US">
                <a:solidFill>
                  <a:srgbClr val="0081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CRM </a:t>
            </a:r>
            <a:r>
              <a:rPr lang="en-US" dirty="0" err="1" smtClean="0"/>
              <a:t>dengan</a:t>
            </a:r>
            <a:r>
              <a:rPr lang="en-US" dirty="0" smtClean="0"/>
              <a:t> BI (Business </a:t>
            </a:r>
            <a:r>
              <a:rPr lang="en-US" dirty="0" err="1" smtClean="0"/>
              <a:t>Inteligent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–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Up Selling</a:t>
            </a:r>
          </a:p>
          <a:p>
            <a:pPr lvl="1" algn="just"/>
            <a:r>
              <a:rPr lang="en-US" dirty="0" smtClean="0"/>
              <a:t>Cross Selling</a:t>
            </a:r>
          </a:p>
          <a:p>
            <a:pPr lvl="1" algn="just"/>
            <a:r>
              <a:rPr lang="en-US" dirty="0" smtClean="0"/>
              <a:t>Retention</a:t>
            </a:r>
          </a:p>
          <a:p>
            <a:pPr algn="just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?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Mengapa</a:t>
            </a:r>
            <a:r>
              <a:rPr lang="en-US" dirty="0" smtClean="0"/>
              <a:t> CRM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CRM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CRM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CRM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dirty="0" smtClean="0"/>
              <a:t>“A CRM initiative should help an        organization generate more leads,     convert a high proportion of them to  customers, retain customers longer    through enhanced service and ensure more profitability from the customers through the effective promotion of    additional products and services.” 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en-US" sz="1800" dirty="0" err="1" smtClean="0"/>
              <a:t>Subhomoy</a:t>
            </a:r>
            <a:r>
              <a:rPr lang="en-US" sz="1800" dirty="0" smtClean="0"/>
              <a:t> </a:t>
            </a:r>
            <a:r>
              <a:rPr lang="en-US" sz="1800" dirty="0" err="1" smtClean="0"/>
              <a:t>Sengupta</a:t>
            </a:r>
            <a:r>
              <a:rPr lang="en-US" sz="1800" dirty="0" smtClean="0"/>
              <a:t>, General Manager, Applications Sales, Oracle India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:</a:t>
            </a:r>
          </a:p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,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CRM 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76600" y="3860800"/>
            <a:ext cx="3238500" cy="144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48375" y="5300663"/>
            <a:ext cx="2943225" cy="1328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9750" y="5300663"/>
            <a:ext cx="3095625" cy="140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048375" y="1628775"/>
            <a:ext cx="29432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4213" y="1628775"/>
            <a:ext cx="30956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4213" y="1447800"/>
            <a:ext cx="845978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a-DK" sz="1600" b="1" dirty="0"/>
              <a:t>IT &amp; technology					Management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CRM systems					Control and follow up on 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Coupling back-front office				customer accounts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Interaction-systems to forward			</a:t>
            </a:r>
            <a:r>
              <a:rPr lang="da-DK" sz="1600" dirty="0" smtClean="0"/>
              <a:t>	Customer </a:t>
            </a:r>
            <a:r>
              <a:rPr lang="da-DK" sz="1600" dirty="0"/>
              <a:t>profitability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Customer-relations (Call centres,			</a:t>
            </a:r>
            <a:r>
              <a:rPr lang="da-DK" sz="1600" dirty="0" smtClean="0"/>
              <a:t>	Customer </a:t>
            </a:r>
            <a:r>
              <a:rPr lang="da-DK" sz="1600" dirty="0"/>
              <a:t>loyalty/development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E-commerce etc.)					Visible management </a:t>
            </a:r>
          </a:p>
          <a:p>
            <a:pPr algn="ctr">
              <a:spcBef>
                <a:spcPct val="50000"/>
              </a:spcBef>
            </a:pPr>
            <a:r>
              <a:rPr lang="da-DK" sz="1600" b="1" dirty="0"/>
              <a:t>CRM Strategy</a:t>
            </a:r>
            <a:endParaRPr lang="da-DK" sz="1600" dirty="0"/>
          </a:p>
          <a:p>
            <a:pPr algn="ctr">
              <a:spcBef>
                <a:spcPct val="50000"/>
              </a:spcBef>
            </a:pPr>
            <a:r>
              <a:rPr lang="da-DK" sz="1600" dirty="0"/>
              <a:t>Customer Strategy</a:t>
            </a:r>
          </a:p>
          <a:p>
            <a:pPr algn="ctr">
              <a:spcBef>
                <a:spcPct val="50000"/>
              </a:spcBef>
            </a:pPr>
            <a:r>
              <a:rPr lang="da-DK" sz="1600" dirty="0"/>
              <a:t>Relation Strategy</a:t>
            </a:r>
          </a:p>
          <a:p>
            <a:pPr algn="ctr">
              <a:spcBef>
                <a:spcPct val="50000"/>
              </a:spcBef>
            </a:pPr>
            <a:r>
              <a:rPr lang="da-DK" sz="1600" dirty="0"/>
              <a:t>Strategies to customer information</a:t>
            </a:r>
          </a:p>
          <a:p>
            <a:pPr>
              <a:spcBef>
                <a:spcPct val="50000"/>
              </a:spcBef>
            </a:pPr>
            <a:r>
              <a:rPr lang="da-DK" sz="1600" b="1" dirty="0"/>
              <a:t>Culture &amp; People					Processes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Customer oriented organisation			</a:t>
            </a:r>
            <a:r>
              <a:rPr lang="da-DK" sz="1600" dirty="0" smtClean="0"/>
              <a:t>	Loyalty-creating </a:t>
            </a:r>
            <a:r>
              <a:rPr lang="da-DK" sz="1600" dirty="0"/>
              <a:t>deliverances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Customer focused attitudes				Focus on sales &amp; marketing</a:t>
            </a:r>
          </a:p>
          <a:p>
            <a:pPr>
              <a:spcBef>
                <a:spcPct val="50000"/>
              </a:spcBef>
            </a:pPr>
            <a:r>
              <a:rPr lang="da-DK" sz="1600" dirty="0"/>
              <a:t>Internal marketing					Key A. Managem. 1-t-1 market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28794" y="3786190"/>
            <a:ext cx="50819" cy="15144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812088" y="37893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635375" y="6237288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779838" y="2708275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5364163" y="3068638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2555875" y="4508500"/>
            <a:ext cx="6477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635375" y="5300663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516688" y="3789363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779838" y="3213100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516688" y="46529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219700" y="5300663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484438" y="37893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 –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Ketakutan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–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disukai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aspirasi</a:t>
            </a:r>
            <a:r>
              <a:rPr lang="en-US" dirty="0" smtClean="0"/>
              <a:t>, </a:t>
            </a:r>
            <a:r>
              <a:rPr lang="en-US" dirty="0" err="1" smtClean="0"/>
              <a:t>relasi</a:t>
            </a:r>
            <a:r>
              <a:rPr lang="en-US" dirty="0" smtClean="0"/>
              <a:t>, </a:t>
            </a:r>
            <a:r>
              <a:rPr lang="en-US" dirty="0" err="1" smtClean="0"/>
              <a:t>afiliasi</a:t>
            </a:r>
            <a:r>
              <a:rPr lang="en-US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,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interaksi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ingatan</a:t>
            </a:r>
            <a:r>
              <a:rPr lang="en-US" dirty="0" smtClean="0"/>
              <a:t>, </a:t>
            </a:r>
            <a:r>
              <a:rPr lang="en-US" dirty="0" err="1" smtClean="0"/>
              <a:t>tingakat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,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opini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, value, </a:t>
            </a:r>
            <a:r>
              <a:rPr lang="en-US" dirty="0" err="1" smtClean="0"/>
              <a:t>prioritas</a:t>
            </a:r>
            <a:r>
              <a:rPr lang="en-US" dirty="0" smtClean="0"/>
              <a:t>, </a:t>
            </a:r>
            <a:r>
              <a:rPr lang="en-US" dirty="0" err="1" smtClean="0"/>
              <a:t>kepribadian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penghargaan</a:t>
            </a:r>
            <a:r>
              <a:rPr lang="en-US" dirty="0" smtClean="0"/>
              <a:t>, ROI,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hobi</a:t>
            </a:r>
            <a:r>
              <a:rPr lang="en-US" dirty="0" smtClean="0"/>
              <a:t>, </a:t>
            </a:r>
            <a:r>
              <a:rPr lang="en-US" dirty="0" err="1" smtClean="0"/>
              <a:t>ketertarikan</a:t>
            </a:r>
            <a:r>
              <a:rPr lang="en-US" dirty="0" smtClean="0"/>
              <a:t>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Relationships Today</a:t>
            </a:r>
          </a:p>
        </p:txBody>
      </p:sp>
      <p:sp>
        <p:nvSpPr>
          <p:cNvPr id="151555" name="Line 3"/>
          <p:cNvSpPr>
            <a:spLocks noChangeShapeType="1"/>
          </p:cNvSpPr>
          <p:nvPr/>
        </p:nvSpPr>
        <p:spPr bwMode="auto">
          <a:xfrm flipH="1">
            <a:off x="2762250" y="3556000"/>
            <a:ext cx="109538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 flipV="1">
            <a:off x="3427413" y="2587625"/>
            <a:ext cx="6302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4340225" y="5797550"/>
            <a:ext cx="75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 flipV="1">
            <a:off x="6007100" y="4840288"/>
            <a:ext cx="184150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59" name="Oval 7"/>
          <p:cNvSpPr>
            <a:spLocks noChangeArrowheads="1"/>
          </p:cNvSpPr>
          <p:nvPr/>
        </p:nvSpPr>
        <p:spPr bwMode="auto">
          <a:xfrm>
            <a:off x="5451475" y="2587625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Product</a:t>
            </a:r>
          </a:p>
          <a:p>
            <a:pPr algn="ctr"/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1560" name="Oval 8"/>
          <p:cNvSpPr>
            <a:spLocks noChangeArrowheads="1"/>
          </p:cNvSpPr>
          <p:nvPr/>
        </p:nvSpPr>
        <p:spPr bwMode="auto">
          <a:xfrm>
            <a:off x="5832475" y="3917950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Pricing</a:t>
            </a:r>
          </a:p>
          <a:p>
            <a:pPr algn="ctr"/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1561" name="Oval 9"/>
          <p:cNvSpPr>
            <a:spLocks noChangeArrowheads="1"/>
          </p:cNvSpPr>
          <p:nvPr/>
        </p:nvSpPr>
        <p:spPr bwMode="auto">
          <a:xfrm>
            <a:off x="3200400" y="5200650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Community</a:t>
            </a:r>
          </a:p>
        </p:txBody>
      </p:sp>
      <p:sp>
        <p:nvSpPr>
          <p:cNvPr id="151562" name="Oval 10"/>
          <p:cNvSpPr>
            <a:spLocks noChangeArrowheads="1"/>
          </p:cNvSpPr>
          <p:nvPr/>
        </p:nvSpPr>
        <p:spPr bwMode="auto">
          <a:xfrm>
            <a:off x="2133600" y="4002088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Distribution</a:t>
            </a:r>
          </a:p>
        </p:txBody>
      </p:sp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5029200" y="5126038"/>
            <a:ext cx="1146175" cy="1020762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Communication</a:t>
            </a:r>
          </a:p>
        </p:txBody>
      </p:sp>
      <p:sp>
        <p:nvSpPr>
          <p:cNvPr id="151564" name="Oval 12"/>
          <p:cNvSpPr>
            <a:spLocks noChangeArrowheads="1"/>
          </p:cNvSpPr>
          <p:nvPr/>
        </p:nvSpPr>
        <p:spPr bwMode="auto">
          <a:xfrm>
            <a:off x="2405063" y="2557463"/>
            <a:ext cx="1146175" cy="102235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Branding</a:t>
            </a:r>
          </a:p>
          <a:p>
            <a:pPr algn="ctr"/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1565" name="Oval 13"/>
          <p:cNvSpPr>
            <a:spLocks noChangeArrowheads="1"/>
          </p:cNvSpPr>
          <p:nvPr/>
        </p:nvSpPr>
        <p:spPr bwMode="auto">
          <a:xfrm>
            <a:off x="4027488" y="1981200"/>
            <a:ext cx="1146175" cy="1054100"/>
          </a:xfrm>
          <a:prstGeom prst="ellipse">
            <a:avLst/>
          </a:prstGeom>
          <a:solidFill>
            <a:srgbClr val="3366CC"/>
          </a:soli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4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1200" b="1">
                <a:solidFill>
                  <a:srgbClr val="FFFF00"/>
                </a:solidFill>
                <a:latin typeface="Arial" pitchFamily="34" charset="0"/>
              </a:rPr>
              <a:t>Customer </a:t>
            </a:r>
          </a:p>
          <a:p>
            <a:pPr algn="ctr"/>
            <a:r>
              <a:rPr lang="en-US" sz="1200" b="1">
                <a:solidFill>
                  <a:srgbClr val="FFFF00"/>
                </a:solidFill>
                <a:latin typeface="Arial" pitchFamily="34" charset="0"/>
              </a:rPr>
              <a:t>Relationships</a:t>
            </a:r>
          </a:p>
          <a:p>
            <a:pPr algn="ctr"/>
            <a:endParaRPr lang="en-US" sz="10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3459163" y="3327400"/>
            <a:ext cx="1882775" cy="188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 flipV="1">
            <a:off x="3786188" y="3024188"/>
            <a:ext cx="760412" cy="217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 flipV="1">
            <a:off x="3252788" y="3457575"/>
            <a:ext cx="2382837" cy="89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4546600" y="3024188"/>
            <a:ext cx="13398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0" name="Line 18"/>
          <p:cNvSpPr>
            <a:spLocks noChangeShapeType="1"/>
          </p:cNvSpPr>
          <p:nvPr/>
        </p:nvSpPr>
        <p:spPr bwMode="auto">
          <a:xfrm flipV="1">
            <a:off x="3786188" y="4165600"/>
            <a:ext cx="2122487" cy="103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1" name="Line 19"/>
          <p:cNvSpPr>
            <a:spLocks noChangeShapeType="1"/>
          </p:cNvSpPr>
          <p:nvPr/>
        </p:nvSpPr>
        <p:spPr bwMode="auto">
          <a:xfrm>
            <a:off x="3459163" y="3338513"/>
            <a:ext cx="338137" cy="1839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2" name="Line 20"/>
          <p:cNvSpPr>
            <a:spLocks noChangeShapeType="1"/>
          </p:cNvSpPr>
          <p:nvPr/>
        </p:nvSpPr>
        <p:spPr bwMode="auto">
          <a:xfrm>
            <a:off x="3459163" y="3327400"/>
            <a:ext cx="2427287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3" name="Line 21"/>
          <p:cNvSpPr>
            <a:spLocks noChangeShapeType="1"/>
          </p:cNvSpPr>
          <p:nvPr/>
        </p:nvSpPr>
        <p:spPr bwMode="auto">
          <a:xfrm>
            <a:off x="3252788" y="4349750"/>
            <a:ext cx="2089150" cy="83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4" name="Line 22"/>
          <p:cNvSpPr>
            <a:spLocks noChangeShapeType="1"/>
          </p:cNvSpPr>
          <p:nvPr/>
        </p:nvSpPr>
        <p:spPr bwMode="auto">
          <a:xfrm flipV="1">
            <a:off x="3263900" y="3033713"/>
            <a:ext cx="1260475" cy="133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5" name="Line 23"/>
          <p:cNvSpPr>
            <a:spLocks noChangeShapeType="1"/>
          </p:cNvSpPr>
          <p:nvPr/>
        </p:nvSpPr>
        <p:spPr bwMode="auto">
          <a:xfrm flipH="1" flipV="1">
            <a:off x="3459163" y="3327400"/>
            <a:ext cx="2154237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6" name="Line 24"/>
          <p:cNvSpPr>
            <a:spLocks noChangeShapeType="1"/>
          </p:cNvSpPr>
          <p:nvPr/>
        </p:nvSpPr>
        <p:spPr bwMode="auto">
          <a:xfrm flipH="1">
            <a:off x="5319713" y="3457575"/>
            <a:ext cx="304800" cy="173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7" name="Line 25"/>
          <p:cNvSpPr>
            <a:spLocks noChangeShapeType="1"/>
          </p:cNvSpPr>
          <p:nvPr/>
        </p:nvSpPr>
        <p:spPr bwMode="auto">
          <a:xfrm>
            <a:off x="3808413" y="5189538"/>
            <a:ext cx="1522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8" name="Line 26"/>
          <p:cNvSpPr>
            <a:spLocks noChangeShapeType="1"/>
          </p:cNvSpPr>
          <p:nvPr/>
        </p:nvSpPr>
        <p:spPr bwMode="auto">
          <a:xfrm>
            <a:off x="4546600" y="3024188"/>
            <a:ext cx="750888" cy="2143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>
            <a:off x="2916238" y="4981575"/>
            <a:ext cx="488950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80" name="Line 28"/>
          <p:cNvSpPr>
            <a:spLocks noChangeShapeType="1"/>
          </p:cNvSpPr>
          <p:nvPr/>
        </p:nvSpPr>
        <p:spPr bwMode="auto">
          <a:xfrm flipH="1" flipV="1">
            <a:off x="6267450" y="3524250"/>
            <a:ext cx="65088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5178425" y="2565400"/>
            <a:ext cx="43497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51582" name="Rectangle 30"/>
          <p:cNvSpPr>
            <a:spLocks noChangeArrowheads="1"/>
          </p:cNvSpPr>
          <p:nvPr/>
        </p:nvSpPr>
        <p:spPr bwMode="auto">
          <a:xfrm>
            <a:off x="381000" y="1425575"/>
            <a:ext cx="8382000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endParaRPr lang="en-US" sz="2400">
              <a:latin typeface="Arial" pitchFamily="34" charset="0"/>
            </a:endParaRPr>
          </a:p>
        </p:txBody>
      </p:sp>
      <p:sp>
        <p:nvSpPr>
          <p:cNvPr id="151584" name="Text Box 32"/>
          <p:cNvSpPr txBox="1">
            <a:spLocks noChangeArrowheads="1"/>
          </p:cNvSpPr>
          <p:nvPr/>
        </p:nvSpPr>
        <p:spPr bwMode="auto">
          <a:xfrm>
            <a:off x="152400" y="5514975"/>
            <a:ext cx="297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>
                <a:latin typeface="Arial" pitchFamily="34" charset="0"/>
              </a:rPr>
              <a:t>Building a customer-centric approach to Internet marketing by focusing on customers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altLang="ko-KR">
                <a:ea typeface="굴림" charset="-127"/>
              </a:rPr>
              <a:t>CRM People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00000"/>
              <a:buFont typeface="Wingdings" pitchFamily="2" charset="2"/>
              <a:buBlip>
                <a:blip r:embed="rId2"/>
              </a:buBlip>
            </a:pPr>
            <a:r>
              <a:rPr lang="en-US" altLang="ko-KR" sz="2400" dirty="0" smtClean="0">
                <a:ea typeface="굴림" charset="-127"/>
              </a:rPr>
              <a:t>Customer Segments: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Suspects, Visitors, Prospects, Subscribers , Patrons, Members, Users, Consumers, VIP’s, Volunteers, Annual/ Major Donors, Advisors, Advocates, Legislators, Strategic Partners, Sponsors</a:t>
            </a:r>
          </a:p>
          <a:p>
            <a:pPr>
              <a:lnSpc>
                <a:spcPct val="90000"/>
              </a:lnSpc>
              <a:buSzPct val="100000"/>
              <a:buFont typeface="Wingdings" pitchFamily="2" charset="2"/>
              <a:buBlip>
                <a:blip r:embed="rId2"/>
              </a:buBlip>
            </a:pPr>
            <a:r>
              <a:rPr lang="en-US" altLang="ko-KR" sz="2400" dirty="0" smtClean="0">
                <a:ea typeface="굴림" charset="-127"/>
              </a:rPr>
              <a:t>Users: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Management, Employees and Visitors</a:t>
            </a:r>
          </a:p>
          <a:p>
            <a:pPr>
              <a:lnSpc>
                <a:spcPct val="90000"/>
              </a:lnSpc>
              <a:buSzPct val="100000"/>
              <a:buFont typeface="Wingdings" pitchFamily="2" charset="2"/>
              <a:buBlip>
                <a:blip r:embed="rId2"/>
              </a:buBlip>
            </a:pPr>
            <a:r>
              <a:rPr lang="en-US" altLang="ko-KR" sz="2400" dirty="0" smtClean="0">
                <a:ea typeface="굴림" charset="-127"/>
              </a:rPr>
              <a:t>Suppliers: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Services- Consultants (CRM/ Customer Development)</a:t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Products- Technology ( Software, Hardware, Connectivity)</a:t>
            </a:r>
          </a:p>
          <a:p>
            <a:pPr>
              <a:lnSpc>
                <a:spcPct val="90000"/>
              </a:lnSpc>
            </a:pPr>
            <a:endParaRPr lang="en-US" altLang="ko-KR" sz="2400" b="1" dirty="0" smtClean="0">
              <a:ea typeface="굴림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Age of the never-satisfied customer…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CRM becomes a support tool in a time characterized by:</a:t>
            </a:r>
          </a:p>
          <a:p>
            <a:pPr lvl="1"/>
            <a:r>
              <a:rPr lang="en-US" dirty="0"/>
              <a:t>Increased competition</a:t>
            </a:r>
          </a:p>
          <a:p>
            <a:pPr lvl="1"/>
            <a:r>
              <a:rPr lang="en-US" dirty="0"/>
              <a:t>Globalization</a:t>
            </a:r>
          </a:p>
          <a:p>
            <a:pPr lvl="1"/>
            <a:r>
              <a:rPr lang="en-US" dirty="0"/>
              <a:t>Growing cost of customer acquisition</a:t>
            </a:r>
          </a:p>
          <a:p>
            <a:pPr lvl="1"/>
            <a:r>
              <a:rPr lang="en-US" dirty="0"/>
              <a:t>High customer turnover</a:t>
            </a:r>
          </a:p>
          <a:p>
            <a:r>
              <a:rPr lang="en-US" dirty="0"/>
              <a:t>CRM is all about creating a better value proposition to customers</a:t>
            </a:r>
          </a:p>
          <a:p>
            <a:r>
              <a:rPr lang="en-US" dirty="0"/>
              <a:t>Information and communication technology is now acting as a catalyst for CRM</a:t>
            </a:r>
          </a:p>
          <a:p>
            <a:pPr lvl="1"/>
            <a:r>
              <a:rPr lang="en-US" dirty="0"/>
              <a:t>Extended enterprise</a:t>
            </a:r>
          </a:p>
          <a:p>
            <a:pPr lvl="1"/>
            <a:r>
              <a:rPr lang="en-US" dirty="0"/>
              <a:t>World wide web and the Internet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830</TotalTime>
  <Words>1025</Words>
  <Application>Microsoft Office PowerPoint</Application>
  <PresentationFormat>On-screen Show (4:3)</PresentationFormat>
  <Paragraphs>185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Strategi CRM (Lanjutan) </vt:lpstr>
      <vt:lpstr>Traditional  VS e - business </vt:lpstr>
      <vt:lpstr>Slide 3</vt:lpstr>
      <vt:lpstr>Tujuan Strategi CRM</vt:lpstr>
      <vt:lpstr>Elemen CRM </vt:lpstr>
      <vt:lpstr>Hal – hal yang perlu diperhatikan dari konsumen </vt:lpstr>
      <vt:lpstr>Customer Relationships Today</vt:lpstr>
      <vt:lpstr>CRM People </vt:lpstr>
      <vt:lpstr>Age of the never-satisfied customer…</vt:lpstr>
      <vt:lpstr>Defining CRM</vt:lpstr>
      <vt:lpstr>Managing the customer life cycle</vt:lpstr>
      <vt:lpstr>Acquiring new customers</vt:lpstr>
      <vt:lpstr>Enhancing profitability of existing customers</vt:lpstr>
      <vt:lpstr>Retaining profitable customers for life</vt:lpstr>
      <vt:lpstr>It even ties into BI… (Business Intelligence)</vt:lpstr>
      <vt:lpstr>View Of CRM</vt:lpstr>
      <vt:lpstr>View Of CRM</vt:lpstr>
      <vt:lpstr>Slide 18</vt:lpstr>
      <vt:lpstr>Manfaat CRM bagi Penjualan</vt:lpstr>
      <vt:lpstr>Manfaat CRM bagi pemasaran</vt:lpstr>
      <vt:lpstr>Manfaat CRM bagi CSS</vt:lpstr>
      <vt:lpstr>Manfaat CRM</vt:lpstr>
      <vt:lpstr>Future Trends</vt:lpstr>
      <vt:lpstr>Slide 24</vt:lpstr>
      <vt:lpstr>Pertanyaan</vt:lpstr>
      <vt:lpstr>Pertanyaan Take Home</vt:lpstr>
    </vt:vector>
  </TitlesOfParts>
  <Company>the punks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</dc:creator>
  <cp:lastModifiedBy>melz</cp:lastModifiedBy>
  <cp:revision>67</cp:revision>
  <dcterms:created xsi:type="dcterms:W3CDTF">2010-10-13T01:52:27Z</dcterms:created>
  <dcterms:modified xsi:type="dcterms:W3CDTF">2010-10-31T18:02:16Z</dcterms:modified>
</cp:coreProperties>
</file>