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7973E-DBF5-48AC-B1D0-CC444F9428C7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C82C1-79C0-4DBE-AE59-1A812B1B1B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4D9FDB-2853-4BDD-8BA8-C76B367A332A}" type="slidenum">
              <a:rPr lang="en-US"/>
              <a:pPr/>
              <a:t>1</a:t>
            </a:fld>
            <a:endParaRPr lang="en-US"/>
          </a:p>
        </p:txBody>
      </p:sp>
      <p:sp>
        <p:nvSpPr>
          <p:cNvPr id="18432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4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5E333F-9270-4B1B-ACD1-3BB28AF5A196}" type="slidenum">
              <a:rPr lang="en-US"/>
              <a:pPr/>
              <a:t>12</a:t>
            </a:fld>
            <a:endParaRPr lang="en-US"/>
          </a:p>
        </p:txBody>
      </p:sp>
      <p:sp>
        <p:nvSpPr>
          <p:cNvPr id="18944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F369DE-FD51-4FA3-8C1C-C66578A477FA}" type="slidenum">
              <a:rPr lang="en-US"/>
              <a:pPr/>
              <a:t>15</a:t>
            </a:fld>
            <a:endParaRPr lang="en-US"/>
          </a:p>
        </p:txBody>
      </p:sp>
      <p:sp>
        <p:nvSpPr>
          <p:cNvPr id="19046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0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EB6DE-F353-4F1E-B63B-387DC90F7DFF}" type="slidenum">
              <a:rPr lang="en-US"/>
              <a:pPr/>
              <a:t>16</a:t>
            </a:fld>
            <a:endParaRPr lang="en-US"/>
          </a:p>
        </p:txBody>
      </p:sp>
      <p:sp>
        <p:nvSpPr>
          <p:cNvPr id="19149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1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F51C4D-2707-492F-BC22-44AA3FD45314}" type="slidenum">
              <a:rPr lang="en-US"/>
              <a:pPr/>
              <a:t>17</a:t>
            </a:fld>
            <a:endParaRPr lang="en-US"/>
          </a:p>
        </p:txBody>
      </p:sp>
      <p:sp>
        <p:nvSpPr>
          <p:cNvPr id="19251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2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58940-CC55-40FA-97E6-656BBF4F4874}" type="slidenum">
              <a:rPr lang="en-US"/>
              <a:pPr/>
              <a:t>19</a:t>
            </a:fld>
            <a:endParaRPr lang="en-US"/>
          </a:p>
        </p:txBody>
      </p:sp>
      <p:sp>
        <p:nvSpPr>
          <p:cNvPr id="19353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3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59B5D8-69A3-421D-B497-FB5C624D7ED3}" type="slidenum">
              <a:rPr lang="en-US"/>
              <a:pPr/>
              <a:t>2</a:t>
            </a:fld>
            <a:endParaRPr lang="en-US"/>
          </a:p>
        </p:txBody>
      </p:sp>
      <p:sp>
        <p:nvSpPr>
          <p:cNvPr id="18534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5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E9986E-8529-4302-AE0D-AB831352E034}" type="slidenum">
              <a:rPr lang="en-US"/>
              <a:pPr/>
              <a:t>20</a:t>
            </a:fld>
            <a:endParaRPr lang="en-US"/>
          </a:p>
        </p:txBody>
      </p:sp>
      <p:sp>
        <p:nvSpPr>
          <p:cNvPr id="19456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70990D-5C4A-4493-A04C-D45BB00D2E12}" type="slidenum">
              <a:rPr lang="en-US"/>
              <a:pPr/>
              <a:t>21</a:t>
            </a:fld>
            <a:endParaRPr lang="en-US"/>
          </a:p>
        </p:txBody>
      </p:sp>
      <p:sp>
        <p:nvSpPr>
          <p:cNvPr id="19558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662217-FE65-4C64-865C-130025B965E7}" type="slidenum">
              <a:rPr lang="en-US"/>
              <a:pPr/>
              <a:t>23</a:t>
            </a:fld>
            <a:endParaRPr lang="en-US"/>
          </a:p>
        </p:txBody>
      </p:sp>
      <p:sp>
        <p:nvSpPr>
          <p:cNvPr id="19661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55F4AE-3B7F-4242-9EA5-7B6FAC05AA3A}" type="slidenum">
              <a:rPr lang="en-US"/>
              <a:pPr/>
              <a:t>24</a:t>
            </a:fld>
            <a:endParaRPr lang="en-US"/>
          </a:p>
        </p:txBody>
      </p:sp>
      <p:sp>
        <p:nvSpPr>
          <p:cNvPr id="1976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80F72A-867D-4426-8BDF-30AC337BE13A}" type="slidenum">
              <a:rPr lang="en-US"/>
              <a:pPr/>
              <a:t>25</a:t>
            </a:fld>
            <a:endParaRPr lang="en-US"/>
          </a:p>
        </p:txBody>
      </p:sp>
      <p:sp>
        <p:nvSpPr>
          <p:cNvPr id="19865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8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8A33DF-24F9-48EE-9CE3-9ABD31E723F2}" type="slidenum">
              <a:rPr lang="en-US"/>
              <a:pPr/>
              <a:t>26</a:t>
            </a:fld>
            <a:endParaRPr lang="en-US"/>
          </a:p>
        </p:txBody>
      </p:sp>
      <p:sp>
        <p:nvSpPr>
          <p:cNvPr id="199683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99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E839FA-75B5-48AC-B7C6-3B2E8F554AA6}" type="slidenum">
              <a:rPr lang="en-US"/>
              <a:pPr/>
              <a:t>27</a:t>
            </a:fld>
            <a:endParaRPr lang="en-US"/>
          </a:p>
        </p:txBody>
      </p:sp>
      <p:sp>
        <p:nvSpPr>
          <p:cNvPr id="2007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5548DE-E75C-48B7-8D66-2CECB42078A6}" type="slidenum">
              <a:rPr lang="en-US"/>
              <a:pPr/>
              <a:t>28</a:t>
            </a:fld>
            <a:endParaRPr lang="en-US"/>
          </a:p>
        </p:txBody>
      </p:sp>
      <p:sp>
        <p:nvSpPr>
          <p:cNvPr id="20173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C82C1-79C0-4DBE-AE59-1A812B1B1BE8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384ABB-E20F-4587-B1B3-4816D080A0E5}" type="slidenum">
              <a:rPr lang="en-US"/>
              <a:pPr/>
              <a:t>3</a:t>
            </a:fld>
            <a:endParaRPr lang="en-US"/>
          </a:p>
        </p:txBody>
      </p:sp>
      <p:sp>
        <p:nvSpPr>
          <p:cNvPr id="186371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6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93FCA8-791D-46DA-BE1F-95F71E4F044C}" type="slidenum">
              <a:rPr lang="en-US"/>
              <a:pPr/>
              <a:t>4</a:t>
            </a:fld>
            <a:endParaRPr lang="en-US"/>
          </a:p>
        </p:txBody>
      </p:sp>
      <p:sp>
        <p:nvSpPr>
          <p:cNvPr id="18739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7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2B341-F8A7-4E3C-866E-916024FB3BD8}" type="slidenum">
              <a:rPr lang="en-US"/>
              <a:pPr/>
              <a:t>8</a:t>
            </a:fld>
            <a:endParaRPr lang="en-US"/>
          </a:p>
        </p:txBody>
      </p:sp>
      <p:sp>
        <p:nvSpPr>
          <p:cNvPr id="188419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26320" y="691537"/>
            <a:ext cx="4605360" cy="3416820"/>
          </a:xfrm>
          <a:ln w="12700" cap="flat">
            <a:solidFill>
              <a:schemeClr val="tx1"/>
            </a:solidFill>
          </a:ln>
        </p:spPr>
      </p:sp>
      <p:sp>
        <p:nvSpPr>
          <p:cNvPr id="188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036" y="4342536"/>
            <a:ext cx="5027929" cy="4114643"/>
          </a:xfrm>
          <a:noFill/>
          <a:ln/>
        </p:spPr>
        <p:txBody>
          <a:bodyPr lIns="90488" tIns="44450" rIns="90488" bIns="444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703C0F-60C5-4A24-8008-4299D03887B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927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628775"/>
            <a:ext cx="8229600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INFORMASI AKUNTANSI (AK069)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03A7F-211B-4C0E-A568-E9CB0736E9C8}" type="datetimeFigureOut">
              <a:rPr lang="en-US" smtClean="0"/>
              <a:t>4/10/2010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B4FFA-822F-4704-98B5-9B4075F022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81400" y="2133600"/>
            <a:ext cx="4953000" cy="1371600"/>
          </a:xfrm>
          <a:noFill/>
        </p:spPr>
        <p:txBody>
          <a:bodyPr lIns="90488" tIns="44450" rIns="90488" bIns="44450" anchor="b">
            <a:normAutofit fontScale="90000"/>
          </a:bodyPr>
          <a:lstStyle/>
          <a:p>
            <a:pPr eaLnBrk="1" hangingPunct="1"/>
            <a:r>
              <a:rPr lang="en-US" smtClean="0"/>
              <a:t>TINJAUAN MENYELURUH </a:t>
            </a:r>
            <a:br>
              <a:rPr lang="en-US" smtClean="0"/>
            </a:br>
            <a:r>
              <a:rPr lang="en-US" smtClean="0"/>
              <a:t>PROSES BISNIS</a:t>
            </a:r>
          </a:p>
        </p:txBody>
      </p:sp>
    </p:spTree>
    <p:custDataLst>
      <p:tags r:id="rId1"/>
    </p:custDataLst>
  </p:cSld>
  <p:clrMapOvr>
    <a:masterClrMapping/>
  </p:clrMapOvr>
  <p:transition advTm="2032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z="3200" smtClean="0"/>
              <a:t>Kegiatan Bisnis dan dokumen sumber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28850"/>
            <a:ext cx="3924300" cy="4267200"/>
          </a:xfrm>
          <a:noFill/>
        </p:spPr>
        <p:txBody>
          <a:bodyPr/>
          <a:lstStyle/>
          <a:p>
            <a:pPr eaLnBrk="1" hangingPunct="1"/>
            <a:r>
              <a:rPr lang="en-US" sz="2000" smtClean="0"/>
              <a:t>Siklus Pengeluaran</a:t>
            </a:r>
          </a:p>
          <a:p>
            <a:pPr lvl="1" eaLnBrk="1" hangingPunct="1"/>
            <a:r>
              <a:rPr lang="en-US" sz="2000" smtClean="0"/>
              <a:t>Permintaan Atas Barang</a:t>
            </a:r>
          </a:p>
          <a:p>
            <a:pPr lvl="1" eaLnBrk="1" hangingPunct="1"/>
            <a:r>
              <a:rPr lang="en-US" sz="2000" smtClean="0"/>
              <a:t>Pesanan Atas barang</a:t>
            </a:r>
          </a:p>
          <a:p>
            <a:pPr lvl="1" eaLnBrk="1" hangingPunct="1"/>
            <a:r>
              <a:rPr lang="en-US" sz="2000" smtClean="0"/>
              <a:t>Penerimaan atas barang</a:t>
            </a:r>
          </a:p>
          <a:p>
            <a:pPr lvl="1" eaLnBrk="1" hangingPunct="1"/>
            <a:r>
              <a:rPr lang="en-US" sz="2000" smtClean="0"/>
              <a:t>Pembayaran atas barang</a:t>
            </a:r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  <p:sp>
        <p:nvSpPr>
          <p:cNvPr id="62470" name="Rectangle 4"/>
          <p:cNvSpPr>
            <a:spLocks noChangeArrowheads="1"/>
          </p:cNvSpPr>
          <p:nvPr/>
        </p:nvSpPr>
        <p:spPr bwMode="auto">
          <a:xfrm>
            <a:off x="4648200" y="2243138"/>
            <a:ext cx="39243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000">
              <a:latin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Tahoma" charset="0"/>
              </a:rPr>
              <a:t>Purchase requition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>
              <a:latin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Tahoma" charset="0"/>
              </a:rPr>
              <a:t>Purchase Order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>
              <a:latin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Tahoma" charset="0"/>
              </a:rPr>
              <a:t>Receiving Report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>
              <a:latin typeface="Tahoma" charset="0"/>
            </a:endParaRP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latin typeface="Tahoma" charset="0"/>
              </a:rPr>
              <a:t>Cek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endParaRPr lang="en-US" sz="2000">
              <a:latin typeface="Tahoma" charset="0"/>
            </a:endParaRPr>
          </a:p>
          <a:p>
            <a:pPr marL="742950" lvl="1" indent="-285750">
              <a:spcBef>
                <a:spcPct val="20000"/>
              </a:spcBef>
            </a:pPr>
            <a:endParaRPr lang="en-US" sz="2000">
              <a:latin typeface="Tahoma" charset="0"/>
            </a:endParaRPr>
          </a:p>
        </p:txBody>
      </p:sp>
      <p:sp>
        <p:nvSpPr>
          <p:cNvPr id="62471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327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Verdana" pitchFamily="34" charset="0"/>
              </a:rPr>
              <a:t>Kegiatan Bisnis</a:t>
            </a:r>
          </a:p>
        </p:txBody>
      </p:sp>
      <p:sp>
        <p:nvSpPr>
          <p:cNvPr id="62472" name="Text Box 6"/>
          <p:cNvSpPr txBox="1">
            <a:spLocks noChangeArrowheads="1"/>
          </p:cNvSpPr>
          <p:nvPr/>
        </p:nvSpPr>
        <p:spPr bwMode="auto">
          <a:xfrm>
            <a:off x="4953000" y="1752600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Verdana" pitchFamily="34" charset="0"/>
              </a:rPr>
              <a:t>Dokumen Sumber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Common Source </a:t>
            </a:r>
            <a:br>
              <a:rPr lang="en-US" sz="3400" smtClean="0"/>
            </a:br>
            <a:r>
              <a:rPr lang="en-US" sz="3400" smtClean="0"/>
              <a:t>Documents and Functions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153400" cy="533400"/>
          </a:xfrm>
          <a:noFill/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b="1" smtClean="0">
                <a:solidFill>
                  <a:srgbClr val="418583"/>
                </a:solidFill>
              </a:rPr>
              <a:t>HUMAN RESOURCES CYCLE</a:t>
            </a:r>
          </a:p>
        </p:txBody>
      </p:sp>
      <p:sp>
        <p:nvSpPr>
          <p:cNvPr id="63494" name="Rectangle 4"/>
          <p:cNvSpPr>
            <a:spLocks noChangeArrowheads="1"/>
          </p:cNvSpPr>
          <p:nvPr/>
        </p:nvSpPr>
        <p:spPr bwMode="auto">
          <a:xfrm>
            <a:off x="990600" y="2743200"/>
            <a:ext cx="6934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r>
              <a:rPr lang="en-US">
                <a:solidFill>
                  <a:srgbClr val="1A1A00"/>
                </a:solidFill>
                <a:latin typeface="Times New Roman" pitchFamily="18" charset="0"/>
              </a:rPr>
              <a:t>W4 forms			Mengumpulkan data </a:t>
            </a:r>
          </a:p>
          <a:p>
            <a:pPr eaLnBrk="0" hangingPunct="0"/>
            <a:r>
              <a:rPr lang="en-US">
                <a:solidFill>
                  <a:srgbClr val="1A1A00"/>
                </a:solidFill>
                <a:latin typeface="Times New Roman" pitchFamily="18" charset="0"/>
              </a:rPr>
              <a:t>				Pegawai</a:t>
            </a:r>
          </a:p>
        </p:txBody>
      </p:sp>
      <p:sp>
        <p:nvSpPr>
          <p:cNvPr id="63495" name="Rectangle 5"/>
          <p:cNvSpPr>
            <a:spLocks noChangeArrowheads="1"/>
          </p:cNvSpPr>
          <p:nvPr/>
        </p:nvSpPr>
        <p:spPr bwMode="auto">
          <a:xfrm>
            <a:off x="990600" y="3733800"/>
            <a:ext cx="6934200" cy="990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r>
              <a:rPr lang="en-US">
                <a:solidFill>
                  <a:srgbClr val="1A1A00"/>
                </a:solidFill>
                <a:latin typeface="Times New Roman" pitchFamily="18" charset="0"/>
              </a:rPr>
              <a:t>Time cards			Catat Jam kerja pegawai.</a:t>
            </a:r>
          </a:p>
        </p:txBody>
      </p:sp>
      <p:sp>
        <p:nvSpPr>
          <p:cNvPr id="63496" name="Rectangle 6"/>
          <p:cNvSpPr>
            <a:spLocks noChangeArrowheads="1"/>
          </p:cNvSpPr>
          <p:nvPr/>
        </p:nvSpPr>
        <p:spPr bwMode="auto">
          <a:xfrm>
            <a:off x="990600" y="4724400"/>
            <a:ext cx="6934200" cy="12192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r>
              <a:rPr lang="en-US">
                <a:solidFill>
                  <a:srgbClr val="1A1A00"/>
                </a:solidFill>
                <a:latin typeface="Times New Roman" pitchFamily="18" charset="0"/>
              </a:rPr>
              <a:t>Job time tickets		Catat waktu yg dihabiskan</a:t>
            </a:r>
          </a:p>
          <a:p>
            <a:pPr eaLnBrk="0" hangingPunct="0"/>
            <a:r>
              <a:rPr lang="en-US">
                <a:solidFill>
                  <a:srgbClr val="1A1A00"/>
                </a:solidFill>
                <a:latin typeface="Times New Roman" pitchFamily="18" charset="0"/>
              </a:rPr>
              <a:t>				utk pekerjaan tertentu.</a:t>
            </a:r>
          </a:p>
        </p:txBody>
      </p:sp>
      <p:sp>
        <p:nvSpPr>
          <p:cNvPr id="63497" name="Text Box 7"/>
          <p:cNvSpPr txBox="1">
            <a:spLocks noChangeArrowheads="1"/>
          </p:cNvSpPr>
          <p:nvPr/>
        </p:nvSpPr>
        <p:spPr bwMode="auto">
          <a:xfrm>
            <a:off x="381000" y="2819400"/>
            <a:ext cx="815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1800"/>
          </a:p>
        </p:txBody>
      </p:sp>
      <p:sp>
        <p:nvSpPr>
          <p:cNvPr id="63498" name="Text Box 8"/>
          <p:cNvSpPr txBox="1">
            <a:spLocks noChangeArrowheads="1"/>
          </p:cNvSpPr>
          <p:nvPr/>
        </p:nvSpPr>
        <p:spPr bwMode="auto">
          <a:xfrm>
            <a:off x="990600" y="2362200"/>
            <a:ext cx="69342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Source Document		Function</a:t>
            </a:r>
          </a:p>
        </p:txBody>
      </p:sp>
    </p:spTree>
  </p:cSld>
  <p:clrMapOvr>
    <a:masterClrMapping/>
  </p:clrMapOvr>
  <p:transition advTm="1151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Common Source Documents and Functions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8153400" cy="990600"/>
          </a:xfrm>
          <a:noFill/>
        </p:spPr>
        <p:txBody>
          <a:bodyPr lIns="90488" tIns="44450" rIns="90488" bIns="44450"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b="1" smtClean="0">
                <a:solidFill>
                  <a:srgbClr val="418583"/>
                </a:solidFill>
              </a:rPr>
              <a:t>GENERAL LEDGER AND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200" b="1" smtClean="0">
                <a:solidFill>
                  <a:srgbClr val="418583"/>
                </a:solidFill>
              </a:rPr>
              <a:t>REPORTING SYSTEM</a:t>
            </a:r>
          </a:p>
        </p:txBody>
      </p:sp>
      <p:sp>
        <p:nvSpPr>
          <p:cNvPr id="64518" name="Rectangle 4"/>
          <p:cNvSpPr>
            <a:spLocks noChangeArrowheads="1"/>
          </p:cNvSpPr>
          <p:nvPr/>
        </p:nvSpPr>
        <p:spPr bwMode="auto">
          <a:xfrm>
            <a:off x="685800" y="3733800"/>
            <a:ext cx="7543800" cy="1371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sz="2800">
                <a:solidFill>
                  <a:srgbClr val="1A1A00"/>
                </a:solidFill>
                <a:latin typeface="Times New Roman" pitchFamily="18" charset="0"/>
              </a:rPr>
              <a:t>Journal voucher		Merekam masukan yang </a:t>
            </a:r>
          </a:p>
          <a:p>
            <a:pPr eaLnBrk="0" hangingPunct="0"/>
            <a:r>
              <a:rPr lang="en-US" sz="2800">
                <a:solidFill>
                  <a:srgbClr val="1A1A00"/>
                </a:solidFill>
                <a:latin typeface="Times New Roman" pitchFamily="18" charset="0"/>
              </a:rPr>
              <a:t>				Telah diposting </a:t>
            </a:r>
          </a:p>
          <a:p>
            <a:pPr eaLnBrk="0" hangingPunct="0"/>
            <a:r>
              <a:rPr lang="en-US" sz="2800">
                <a:solidFill>
                  <a:srgbClr val="1A1A00"/>
                </a:solidFill>
                <a:latin typeface="Times New Roman" pitchFamily="18" charset="0"/>
              </a:rPr>
              <a:t>				kebuku besar.</a:t>
            </a:r>
          </a:p>
        </p:txBody>
      </p:sp>
      <p:sp>
        <p:nvSpPr>
          <p:cNvPr id="64519" name="Text Box 5"/>
          <p:cNvSpPr txBox="1">
            <a:spLocks noChangeArrowheads="1"/>
          </p:cNvSpPr>
          <p:nvPr/>
        </p:nvSpPr>
        <p:spPr bwMode="auto">
          <a:xfrm>
            <a:off x="685800" y="3352800"/>
            <a:ext cx="7543800" cy="40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chemeClr val="tx2"/>
                </a:solidFill>
              </a:rPr>
              <a:t>Source Document		Function</a:t>
            </a:r>
          </a:p>
        </p:txBody>
      </p:sp>
    </p:spTree>
  </p:cSld>
  <p:clrMapOvr>
    <a:masterClrMapping/>
  </p:clrMapOvr>
  <p:transition advTm="1281">
    <p:blinds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Siklus Pemrosesan data: </a:t>
            </a:r>
            <a:br>
              <a:rPr lang="en-US" smtClean="0"/>
            </a:br>
            <a:r>
              <a:rPr lang="en-US" smtClean="0"/>
              <a:t>Data Processing	</a:t>
            </a:r>
          </a:p>
        </p:txBody>
      </p:sp>
      <p:sp>
        <p:nvSpPr>
          <p:cNvPr id="655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smtClean="0">
                <a:solidFill>
                  <a:schemeClr val="accent2"/>
                </a:solidFill>
              </a:rPr>
              <a:t>Batch processing</a:t>
            </a:r>
            <a:r>
              <a:rPr lang="en-US" smtClean="0"/>
              <a:t> adalah Update secara periodik dari data yang disimpan tentan sumber daya dan pelaku yang terlibat.</a:t>
            </a:r>
          </a:p>
          <a:p>
            <a:pPr eaLnBrk="1" hangingPunct="1"/>
            <a:r>
              <a:rPr lang="en-US" i="1" smtClean="0">
                <a:solidFill>
                  <a:schemeClr val="accent2"/>
                </a:solidFill>
              </a:rPr>
              <a:t>On-line, real-time processing</a:t>
            </a:r>
            <a:r>
              <a:rPr lang="en-US" smtClean="0"/>
              <a:t> adalah Update secara langsung setelah terjadinya transaksi.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656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Siklus Pemrosesan Data: </a:t>
            </a:r>
            <a:br>
              <a:rPr lang="en-US" smtClean="0"/>
            </a:br>
            <a:r>
              <a:rPr lang="en-US" smtClean="0"/>
              <a:t>Penyimpanan Data	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Entity</a:t>
            </a:r>
            <a:r>
              <a:rPr lang="en-US" smtClean="0"/>
              <a:t> adalah sesuatu yang disimpan informasinya.</a:t>
            </a:r>
          </a:p>
          <a:p>
            <a:pPr eaLnBrk="1" hangingPunct="1"/>
            <a:r>
              <a:rPr lang="en-US" smtClean="0"/>
              <a:t>Setiap Entity mempunyai </a:t>
            </a:r>
            <a:r>
              <a:rPr lang="en-US" i="1" smtClean="0">
                <a:solidFill>
                  <a:schemeClr val="accent2"/>
                </a:solidFill>
              </a:rPr>
              <a:t>Atribut</a:t>
            </a:r>
            <a:r>
              <a:rPr lang="en-US" smtClean="0"/>
              <a:t> atau characteristics yang membutuhkan untuk disimpan.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906588"/>
            <a:ext cx="7620000" cy="4113212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Setelah data diambil dari dokumen sumber langkah selanjutnya adalah merekam transaksi tersebut kedalam jurnal.</a:t>
            </a:r>
          </a:p>
          <a:p>
            <a:pPr eaLnBrk="1" hangingPunct="1"/>
            <a:r>
              <a:rPr lang="en-US" smtClean="0"/>
              <a:t>Sebuah jurnal dibuat untuk setiap trasaksi yang menampilkan accounts and jumlah yang di debet dan dikredit.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>
            <a:normAutofit fontScale="90000"/>
          </a:bodyPr>
          <a:lstStyle/>
          <a:p>
            <a:pPr eaLnBrk="1" hangingPunct="1"/>
            <a:r>
              <a:rPr lang="en-US" smtClean="0"/>
              <a:t>Perekaman Transaksi kedalam Jurnal</a:t>
            </a:r>
          </a:p>
        </p:txBody>
      </p:sp>
    </p:spTree>
    <p:custDataLst>
      <p:tags r:id="rId1"/>
    </p:custDataLst>
  </p:cSld>
  <p:clrMapOvr>
    <a:masterClrMapping/>
  </p:clrMapOvr>
  <p:transition advTm="4315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0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861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Perekaman Transaksi kedalam Jurnal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001000" cy="4113213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Jurnal Umum merekam transaksi yang tidak sering terjadi.</a:t>
            </a:r>
          </a:p>
          <a:p>
            <a:pPr eaLnBrk="1" hangingPunct="1"/>
            <a:r>
              <a:rPr lang="en-US" smtClean="0"/>
              <a:t>Jurnal khusus merupakan proses ringkas dari perekaman jumlah besar dari transaksi yang sering terjadi.</a:t>
            </a:r>
          </a:p>
        </p:txBody>
      </p:sp>
    </p:spTree>
    <p:custDataLst>
      <p:tags r:id="rId1"/>
    </p:custDataLst>
  </p:cSld>
  <p:clrMapOvr>
    <a:masterClrMapping/>
  </p:clrMapOvr>
  <p:transition advTm="5106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89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Perekaman Data Transaksi kedalam Jurnal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Char char="1"/>
            </a:pPr>
            <a:r>
              <a:rPr lang="en-US" smtClean="0"/>
              <a:t>Penjualan Kredit</a:t>
            </a:r>
          </a:p>
          <a:p>
            <a:pPr eaLnBrk="1" hangingPunct="1">
              <a:buFontTx/>
              <a:buChar char="2"/>
            </a:pPr>
            <a:r>
              <a:rPr lang="en-US" smtClean="0"/>
              <a:t>Penerimaan Kas</a:t>
            </a:r>
          </a:p>
          <a:p>
            <a:pPr eaLnBrk="1" hangingPunct="1">
              <a:buFontTx/>
              <a:buChar char="3"/>
            </a:pPr>
            <a:r>
              <a:rPr lang="en-US" smtClean="0"/>
              <a:t>Transaksi Pembelian</a:t>
            </a:r>
          </a:p>
          <a:p>
            <a:pPr eaLnBrk="1" hangingPunct="1">
              <a:buFontTx/>
              <a:buChar char="4"/>
            </a:pPr>
            <a:r>
              <a:rPr lang="en-US" smtClean="0"/>
              <a:t>Pengeluaran Kas</a:t>
            </a:r>
          </a:p>
        </p:txBody>
      </p:sp>
    </p:spTree>
    <p:custDataLst>
      <p:tags r:id="rId1"/>
    </p:custDataLst>
  </p:cSld>
  <p:clrMapOvr>
    <a:masterClrMapping/>
  </p:clrMapOvr>
  <p:transition advTm="5177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7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06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Perekaman Transaksi kedalam Jurnal</a:t>
            </a:r>
          </a:p>
        </p:txBody>
      </p:sp>
      <p:sp>
        <p:nvSpPr>
          <p:cNvPr id="70661" name="Oval 3"/>
          <p:cNvSpPr>
            <a:spLocks noChangeArrowheads="1"/>
          </p:cNvSpPr>
          <p:nvPr/>
        </p:nvSpPr>
        <p:spPr bwMode="auto">
          <a:xfrm>
            <a:off x="6934200" y="4800600"/>
            <a:ext cx="1371600" cy="762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33525" y="1671638"/>
            <a:ext cx="7010400" cy="4114800"/>
          </a:xfrm>
          <a:noFill/>
        </p:spPr>
        <p:txBody>
          <a:bodyPr lIns="90488" tIns="44450" rIns="90488" bIns="44450"/>
          <a:lstStyle/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                        		</a:t>
            </a:r>
            <a:r>
              <a:rPr lang="en-US" sz="2100" dirty="0" smtClean="0"/>
              <a:t>	 Sales Journal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500" dirty="0" smtClean="0"/>
              <a:t>		 		 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b="1" dirty="0" smtClean="0"/>
              <a:t>				 </a:t>
            </a:r>
            <a:r>
              <a:rPr lang="en-US" sz="1500" b="1" dirty="0" smtClean="0"/>
              <a:t>Invoice		Account	</a:t>
            </a:r>
            <a:r>
              <a:rPr lang="en-US" sz="1500" b="1" dirty="0" smtClean="0"/>
              <a:t>       </a:t>
            </a:r>
            <a:r>
              <a:rPr lang="en-US" sz="1500" b="1" dirty="0" err="1" smtClean="0"/>
              <a:t>Account</a:t>
            </a:r>
            <a:r>
              <a:rPr lang="en-US" sz="1500" b="1" dirty="0" smtClean="0"/>
              <a:t>	 </a:t>
            </a:r>
            <a:r>
              <a:rPr lang="en-US" sz="1500" b="1" dirty="0" smtClean="0"/>
              <a:t>               </a:t>
            </a:r>
            <a:r>
              <a:rPr lang="en-US" sz="1500" b="1" dirty="0" smtClean="0"/>
              <a:t>Post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500" b="1" dirty="0" smtClean="0"/>
              <a:t>Date		 </a:t>
            </a:r>
            <a:r>
              <a:rPr lang="en-US" sz="1500" b="1" dirty="0" smtClean="0"/>
              <a:t>Number     </a:t>
            </a:r>
            <a:r>
              <a:rPr lang="en-US" sz="1500" b="1" dirty="0" smtClean="0"/>
              <a:t>	Debited		</a:t>
            </a:r>
            <a:r>
              <a:rPr lang="en-US" sz="1500" b="1" dirty="0" smtClean="0"/>
              <a:t>       Number</a:t>
            </a:r>
            <a:r>
              <a:rPr lang="en-US" sz="1500" b="1" dirty="0" smtClean="0"/>
              <a:t>	 	</a:t>
            </a:r>
            <a:r>
              <a:rPr lang="en-US" sz="1500" b="1" dirty="0" smtClean="0"/>
              <a:t>Ref</a:t>
            </a:r>
            <a:r>
              <a:rPr lang="en-US" sz="1500" b="1" dirty="0" smtClean="0"/>
              <a:t>.	     </a:t>
            </a:r>
            <a:r>
              <a:rPr lang="en-US" sz="1500" b="1" dirty="0" smtClean="0"/>
              <a:t>          mount</a:t>
            </a:r>
            <a:endParaRPr lang="en-US" sz="1500" b="1" dirty="0" smtClean="0"/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endParaRPr lang="en-US" sz="1500" b="1" dirty="0" smtClean="0"/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Dec. 1		201	</a:t>
            </a:r>
            <a:r>
              <a:rPr lang="en-US" sz="1700" dirty="0" smtClean="0"/>
              <a:t>      </a:t>
            </a:r>
            <a:r>
              <a:rPr lang="en-US" sz="1700" dirty="0" smtClean="0"/>
              <a:t>	Lee  Co.		120-122	   		3		    800.00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Dec. 1		202	</a:t>
            </a:r>
            <a:r>
              <a:rPr lang="en-US" sz="1700" dirty="0" smtClean="0"/>
              <a:t>      </a:t>
            </a:r>
            <a:r>
              <a:rPr lang="en-US" sz="1700" dirty="0" smtClean="0"/>
              <a:t>	May Co.		120-033	   		3		    700.00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endParaRPr lang="en-US" sz="1700" dirty="0" smtClean="0"/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Dec. 1		203		DLK Co.		120-111	   		3		  </a:t>
            </a:r>
            <a:r>
              <a:rPr lang="en-US" sz="1700" dirty="0" smtClean="0"/>
              <a:t>    </a:t>
            </a:r>
            <a:r>
              <a:rPr lang="en-US" sz="1700" dirty="0" smtClean="0"/>
              <a:t>900.00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										        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												TOTAL: 		     </a:t>
            </a:r>
            <a:r>
              <a:rPr lang="en-US" sz="1700" dirty="0" smtClean="0"/>
              <a:t>                </a:t>
            </a:r>
            <a:r>
              <a:rPr lang="en-US" sz="1700" dirty="0" smtClean="0"/>
              <a:t>2,400.00 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                                         </a:t>
            </a:r>
          </a:p>
          <a:p>
            <a:pPr marL="120650" indent="-120650" defTabSz="293688" eaLnBrk="1" hangingPunct="1">
              <a:lnSpc>
                <a:spcPct val="80000"/>
              </a:lnSpc>
              <a:buFontTx/>
              <a:buNone/>
            </a:pPr>
            <a:r>
              <a:rPr lang="en-US" sz="1700" dirty="0" smtClean="0"/>
              <a:t>															                      120/502</a:t>
            </a:r>
          </a:p>
        </p:txBody>
      </p:sp>
      <p:sp>
        <p:nvSpPr>
          <p:cNvPr id="70663" name="Rectangle 5"/>
          <p:cNvSpPr>
            <a:spLocks noChangeArrowheads="1"/>
          </p:cNvSpPr>
          <p:nvPr/>
        </p:nvSpPr>
        <p:spPr bwMode="auto">
          <a:xfrm>
            <a:off x="381000" y="2057400"/>
            <a:ext cx="8534400" cy="3886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Line 6"/>
          <p:cNvSpPr>
            <a:spLocks noChangeShapeType="1"/>
          </p:cNvSpPr>
          <p:nvPr/>
        </p:nvSpPr>
        <p:spPr bwMode="auto">
          <a:xfrm>
            <a:off x="24384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5" name="Line 7"/>
          <p:cNvSpPr>
            <a:spLocks noChangeShapeType="1"/>
          </p:cNvSpPr>
          <p:nvPr/>
        </p:nvSpPr>
        <p:spPr bwMode="auto">
          <a:xfrm>
            <a:off x="15240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8"/>
          <p:cNvSpPr>
            <a:spLocks noChangeShapeType="1"/>
          </p:cNvSpPr>
          <p:nvPr/>
        </p:nvSpPr>
        <p:spPr bwMode="auto">
          <a:xfrm>
            <a:off x="34290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Line 9"/>
          <p:cNvSpPr>
            <a:spLocks noChangeShapeType="1"/>
          </p:cNvSpPr>
          <p:nvPr/>
        </p:nvSpPr>
        <p:spPr bwMode="auto">
          <a:xfrm>
            <a:off x="47244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Line 10"/>
          <p:cNvSpPr>
            <a:spLocks noChangeShapeType="1"/>
          </p:cNvSpPr>
          <p:nvPr/>
        </p:nvSpPr>
        <p:spPr bwMode="auto">
          <a:xfrm>
            <a:off x="59436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Line 11"/>
          <p:cNvSpPr>
            <a:spLocks noChangeShapeType="1"/>
          </p:cNvSpPr>
          <p:nvPr/>
        </p:nvSpPr>
        <p:spPr bwMode="auto">
          <a:xfrm>
            <a:off x="6858000" y="2057400"/>
            <a:ext cx="0" cy="3886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0" name="Text Box 12"/>
          <p:cNvSpPr txBox="1">
            <a:spLocks noChangeArrowheads="1"/>
          </p:cNvSpPr>
          <p:nvPr/>
        </p:nvSpPr>
        <p:spPr bwMode="auto">
          <a:xfrm>
            <a:off x="457200" y="1600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solidFill>
                  <a:schemeClr val="tx2"/>
                </a:solidFill>
              </a:rPr>
              <a:t>Page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5</a:t>
            </a:r>
          </a:p>
        </p:txBody>
      </p:sp>
      <p:sp>
        <p:nvSpPr>
          <p:cNvPr id="70671" name="Line 13"/>
          <p:cNvSpPr>
            <a:spLocks noChangeShapeType="1"/>
          </p:cNvSpPr>
          <p:nvPr/>
        </p:nvSpPr>
        <p:spPr bwMode="auto">
          <a:xfrm>
            <a:off x="381000" y="28956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2" name="Line 14"/>
          <p:cNvSpPr>
            <a:spLocks noChangeShapeType="1"/>
          </p:cNvSpPr>
          <p:nvPr/>
        </p:nvSpPr>
        <p:spPr bwMode="auto">
          <a:xfrm>
            <a:off x="381000" y="3505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3" name="Line 15"/>
          <p:cNvSpPr>
            <a:spLocks noChangeShapeType="1"/>
          </p:cNvSpPr>
          <p:nvPr/>
        </p:nvSpPr>
        <p:spPr bwMode="auto">
          <a:xfrm>
            <a:off x="381000" y="3886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4" name="Line 16"/>
          <p:cNvSpPr>
            <a:spLocks noChangeShapeType="1"/>
          </p:cNvSpPr>
          <p:nvPr/>
        </p:nvSpPr>
        <p:spPr bwMode="auto">
          <a:xfrm>
            <a:off x="381000" y="4495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7"/>
          <p:cNvSpPr>
            <a:spLocks noChangeShapeType="1"/>
          </p:cNvSpPr>
          <p:nvPr/>
        </p:nvSpPr>
        <p:spPr bwMode="auto">
          <a:xfrm>
            <a:off x="381000" y="50292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6669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smtClean="0"/>
              <a:t>Posting Transaksi Kedalam Buku Besar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Buku besar digunakan untuk meringkas status keuangan termasuk saldo sekarang dari setiap perkiraan.</a:t>
            </a:r>
          </a:p>
          <a:p>
            <a:pPr eaLnBrk="1" hangingPunct="1"/>
            <a:r>
              <a:rPr lang="en-US" smtClean="0"/>
              <a:t>Buku besar berisi Data Level ringkasan dari setiap Perkiraan Harta, Hutang, Modal, Pendapatan dan Biaya dari sebuah organisasi.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400" smtClean="0"/>
              <a:t>3 Fungsi dasar yang dilaksanakan oleh SIA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7567612" cy="4537075"/>
          </a:xfrm>
          <a:noFill/>
        </p:spPr>
        <p:txBody>
          <a:bodyPr lIns="90488" tIns="44450" rIns="90488" bIns="44450"/>
          <a:lstStyle/>
          <a:p>
            <a:pPr marL="571500" indent="-571500" eaLnBrk="1" hangingPunct="1">
              <a:buFontTx/>
              <a:buAutoNum type="arabicPeriod"/>
            </a:pPr>
            <a:r>
              <a:rPr lang="en-US" sz="2000" smtClean="0"/>
              <a:t>Mengumpulkan dan memproses data mengenai kegiatan bisnis organisasi secara efektif dan efisien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en-US" sz="2000" smtClean="0"/>
              <a:t>Menyediakan Informasi yang berguna untuk pengambilan keputusan</a:t>
            </a:r>
          </a:p>
          <a:p>
            <a:pPr marL="571500" indent="-571500" eaLnBrk="1" hangingPunct="1">
              <a:buFontTx/>
              <a:buAutoNum type="arabicPeriod"/>
            </a:pPr>
            <a:r>
              <a:rPr lang="en-US" sz="2000" smtClean="0"/>
              <a:t>Membentuk pengendalian yang memadai untuk memastikan bahwa bisnis dicatat dan diproses secara akurat dan untuk melindungi data dan aset orgnisasi lainnya.</a:t>
            </a:r>
          </a:p>
        </p:txBody>
      </p:sp>
      <p:pic>
        <p:nvPicPr>
          <p:cNvPr id="54278" name="Picture 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86600" y="4800600"/>
            <a:ext cx="16764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816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1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270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Post Transactions to Ledgers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 subsidiary ledger records all the detailed data for any general ledger account that has many individual subaccounts.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are some commonly used subsidiary ledgers?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accounts receivable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inventory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accounts payable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67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Disebut apakah hubungan antara perkiraan buku besar dengan Perkiraan buku besar Pembantu ?</a:t>
            </a:r>
          </a:p>
          <a:p>
            <a:pPr lvl="1" eaLnBrk="1" hangingPunct="1"/>
            <a:r>
              <a:rPr lang="en-US" smtClean="0">
                <a:solidFill>
                  <a:schemeClr val="accent2"/>
                </a:solidFill>
              </a:rPr>
              <a:t> (Perkiraan Control) control account</a:t>
            </a:r>
          </a:p>
          <a:p>
            <a:pPr eaLnBrk="1" hangingPunct="1"/>
            <a:r>
              <a:rPr lang="en-US" smtClean="0"/>
              <a:t>Sebuah perkiraan control berisi jumlah total dari semua jenis perkiraan dalam buku besar pembantu.</a:t>
            </a:r>
          </a:p>
        </p:txBody>
      </p:sp>
      <p:sp>
        <p:nvSpPr>
          <p:cNvPr id="7373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z="3200" smtClean="0"/>
              <a:t>Posting Transaksi Kedalam Buku Besar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Post Transactions to Ledgers</a:t>
            </a:r>
          </a:p>
        </p:txBody>
      </p:sp>
      <p:graphicFrame>
        <p:nvGraphicFramePr>
          <p:cNvPr id="220163" name="Group 3"/>
          <p:cNvGraphicFramePr>
            <a:graphicFrameLocks noGrp="1"/>
          </p:cNvGraphicFramePr>
          <p:nvPr>
            <p:ph idx="1"/>
          </p:nvPr>
        </p:nvGraphicFramePr>
        <p:xfrm>
          <a:off x="838200" y="1676400"/>
          <a:ext cx="7696200" cy="3995421"/>
        </p:xfrm>
        <a:graphic>
          <a:graphicData uri="http://schemas.openxmlformats.org/drawingml/2006/table">
            <a:tbl>
              <a:tblPr/>
              <a:tblGrid>
                <a:gridCol w="914400"/>
                <a:gridCol w="182563"/>
                <a:gridCol w="1189037"/>
                <a:gridCol w="279400"/>
                <a:gridCol w="1397000"/>
                <a:gridCol w="1474788"/>
                <a:gridCol w="976312"/>
                <a:gridCol w="1282700"/>
              </a:tblGrid>
              <a:tr h="45720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Sales Journal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Page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Invoice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Account Debited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Account 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 Ref.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DLK Co.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120-111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5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120/502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2,400.00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 grid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Ledger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Account: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18583"/>
                          </a:solidFill>
                          <a:effectLst/>
                          <a:latin typeface="Times New Roman" pitchFamily="18" charset="0"/>
                        </a:rPr>
                        <a:t>Accounts Receivable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Account Number: 120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70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Post  Ref.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Debit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Credit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SJ5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2,400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4811" name="Oval 57"/>
          <p:cNvSpPr>
            <a:spLocks noChangeArrowheads="1"/>
          </p:cNvSpPr>
          <p:nvPr/>
        </p:nvSpPr>
        <p:spPr bwMode="auto">
          <a:xfrm>
            <a:off x="2895600" y="1524000"/>
            <a:ext cx="5638800" cy="762000"/>
          </a:xfrm>
          <a:prstGeom prst="ellipse">
            <a:avLst/>
          </a:prstGeom>
          <a:noFill/>
          <a:ln w="9525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2" name="Rectangle 58"/>
          <p:cNvSpPr>
            <a:spLocks noChangeArrowheads="1"/>
          </p:cNvSpPr>
          <p:nvPr/>
        </p:nvSpPr>
        <p:spPr bwMode="auto">
          <a:xfrm>
            <a:off x="3733800" y="5486400"/>
            <a:ext cx="609600" cy="457200"/>
          </a:xfrm>
          <a:prstGeom prst="rect">
            <a:avLst/>
          </a:prstGeom>
          <a:noFill/>
          <a:ln w="9525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813" name="AutoShape 59"/>
          <p:cNvCxnSpPr>
            <a:cxnSpLocks noChangeShapeType="1"/>
            <a:stCxn id="74811" idx="2"/>
            <a:endCxn id="74812" idx="1"/>
          </p:cNvCxnSpPr>
          <p:nvPr/>
        </p:nvCxnSpPr>
        <p:spPr bwMode="auto">
          <a:xfrm rot="10800000" flipH="1" flipV="1">
            <a:off x="2895600" y="1905000"/>
            <a:ext cx="838200" cy="3810000"/>
          </a:xfrm>
          <a:prstGeom prst="bentConnector3">
            <a:avLst>
              <a:gd name="adj1" fmla="val -27273"/>
            </a:avLst>
          </a:prstGeom>
          <a:noFill/>
          <a:ln w="9525">
            <a:solidFill>
              <a:srgbClr val="00FF00"/>
            </a:solidFill>
            <a:miter lim="800000"/>
            <a:headEnd/>
            <a:tailEnd type="triangle" w="med" len="med"/>
          </a:ln>
        </p:spPr>
      </p:cxnSp>
      <p:sp>
        <p:nvSpPr>
          <p:cNvPr id="74814" name="Oval 60"/>
          <p:cNvSpPr>
            <a:spLocks noChangeArrowheads="1"/>
          </p:cNvSpPr>
          <p:nvPr/>
        </p:nvSpPr>
        <p:spPr bwMode="auto">
          <a:xfrm>
            <a:off x="4876800" y="3657600"/>
            <a:ext cx="533400" cy="381000"/>
          </a:xfrm>
          <a:prstGeom prst="ellipse">
            <a:avLst/>
          </a:prstGeom>
          <a:noFill/>
          <a:ln w="9525">
            <a:solidFill>
              <a:srgbClr val="1B0B8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815" name="Oval 61"/>
          <p:cNvSpPr>
            <a:spLocks noChangeArrowheads="1"/>
          </p:cNvSpPr>
          <p:nvPr/>
        </p:nvSpPr>
        <p:spPr bwMode="auto">
          <a:xfrm>
            <a:off x="7696200" y="4495800"/>
            <a:ext cx="685800" cy="533400"/>
          </a:xfrm>
          <a:prstGeom prst="ellipse">
            <a:avLst/>
          </a:prstGeom>
          <a:noFill/>
          <a:ln w="9525">
            <a:solidFill>
              <a:srgbClr val="261387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4816" name="AutoShape 62"/>
          <p:cNvCxnSpPr>
            <a:cxnSpLocks noChangeShapeType="1"/>
            <a:stCxn id="74814" idx="5"/>
            <a:endCxn id="74815" idx="0"/>
          </p:cNvCxnSpPr>
          <p:nvPr/>
        </p:nvCxnSpPr>
        <p:spPr bwMode="auto">
          <a:xfrm rot="16200000" flipH="1">
            <a:off x="6429376" y="2886075"/>
            <a:ext cx="512762" cy="2706687"/>
          </a:xfrm>
          <a:prstGeom prst="bentConnector3">
            <a:avLst>
              <a:gd name="adj1" fmla="val 55417"/>
            </a:avLst>
          </a:prstGeom>
          <a:noFill/>
          <a:ln w="12700">
            <a:solidFill>
              <a:srgbClr val="261387"/>
            </a:solidFill>
            <a:miter lim="800000"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Apakah Chart Of Account ?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Chart Of Account (Daftar Perkiraan) adalah daftar semua perkiraan buku besar yang digunakan oleh sebuah organisasi. 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010400" cy="1527175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3200" smtClean="0"/>
              <a:t>Menyediakan Informasi untuk pengambilan keputusan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Fungsi kedua dari SIA adalah menyediakan untuk pihak manajemen dengan Informasi yang digunakan untuk pengambilan keputusan.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Informasi dari SIA terbagi dalam 2 kategori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Laporan Keuangan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Laporan Manajerial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Laporan Keuangan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Menyediakan Neraca saldo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Membuat Jurnal Penyesuaian.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Menyediakan Neraca saldo setelah penyesuaian.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Menghasilkan Laporan Laba/rugi.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Membuat Jurnal Penutup.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Membuat Neraca.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Menyediakan Laporan Arus kas.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graphicFrame>
        <p:nvGraphicFramePr>
          <p:cNvPr id="2050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4953000" y="4191000"/>
          <a:ext cx="3898900" cy="1231900"/>
        </p:xfrm>
        <a:graphic>
          <a:graphicData uri="http://schemas.openxmlformats.org/presentationml/2006/ole">
            <p:oleObj spid="_x0000_s1026" name="Clip" r:id="rId4" imgW="3897000" imgH="1230120" progId="MS_ClipArt_Gallery.2">
              <p:embed/>
            </p:oleObj>
          </a:graphicData>
        </a:graphic>
      </p:graphicFrame>
      <p:sp>
        <p:nvSpPr>
          <p:cNvPr id="2053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Laporan Manajerial</a:t>
            </a:r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SIA harus dapat menyediakan informasi operasional terinci tentang kinerja Organisasi.</a:t>
            </a:r>
          </a:p>
          <a:p>
            <a:pPr eaLnBrk="1" hangingPunct="1"/>
            <a:r>
              <a:rPr lang="en-US" smtClean="0"/>
              <a:t>2 Jenis Laporan Manajerial Yang penting</a:t>
            </a:r>
          </a:p>
          <a:p>
            <a:pPr lvl="1" eaLnBrk="1" hangingPunct="1"/>
            <a:r>
              <a:rPr lang="en-US" sz="2000" smtClean="0"/>
              <a:t>Laporan Anggaran</a:t>
            </a:r>
          </a:p>
          <a:p>
            <a:pPr lvl="1" eaLnBrk="1" hangingPunct="1"/>
            <a:r>
              <a:rPr lang="en-US" sz="2000" smtClean="0"/>
              <a:t>Laporan Kinerja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2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Managerial Reports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3000" smtClean="0"/>
              <a:t>Apakah Anggaran?</a:t>
            </a:r>
          </a:p>
          <a:p>
            <a:pPr eaLnBrk="1" hangingPunct="1"/>
            <a:r>
              <a:rPr lang="en-US" smtClean="0"/>
              <a:t>Ungkapan formal tujuan dalam istilah keuangan.</a:t>
            </a:r>
          </a:p>
          <a:p>
            <a:pPr eaLnBrk="1" hangingPunct="1"/>
            <a:r>
              <a:rPr lang="en-US" smtClean="0"/>
              <a:t>Salah satu jenis yang paling umum dan paling penting dari Anggaran adalah Anggaran Kas.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Managerial Reports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>
              <a:buFontTx/>
              <a:buNone/>
            </a:pPr>
            <a:r>
              <a:rPr lang="en-US" sz="3000" smtClean="0"/>
              <a:t>Apakah Laporan Kinerja?</a:t>
            </a:r>
          </a:p>
          <a:p>
            <a:pPr eaLnBrk="1" hangingPunct="1"/>
            <a:r>
              <a:rPr lang="en-US" smtClean="0"/>
              <a:t>Laporan Kinerja merinci anggaran dan jumlah sebenarnya pendapatan dan pengeluaran serta menunjukan pulan penyimpangan atau perbedaan diantara kedua jumlah tersebut.</a:t>
            </a:r>
          </a:p>
        </p:txBody>
      </p:sp>
      <p:pic>
        <p:nvPicPr>
          <p:cNvPr id="79878" name="Picture 4" descr="pe02044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954713"/>
            <a:ext cx="1143000" cy="90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mtClean="0"/>
              <a:t>Subsistem dasar dalam SIA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848600" cy="4343400"/>
          </a:xfrm>
          <a:noFill/>
        </p:spPr>
        <p:txBody>
          <a:bodyPr lIns="90488" tIns="44450" rIns="90488" bIns="44450"/>
          <a:lstStyle/>
          <a:p>
            <a:pPr marL="495300" indent="-495300" eaLnBrk="1" hangingPunct="1">
              <a:buFontTx/>
              <a:buAutoNum type="arabicPeriod"/>
            </a:pPr>
            <a:r>
              <a:rPr lang="en-US" sz="2200" smtClean="0"/>
              <a:t>The</a:t>
            </a:r>
            <a:r>
              <a:rPr lang="en-US" sz="2200" i="1" smtClean="0"/>
              <a:t> revenue cycle: </a:t>
            </a:r>
            <a:r>
              <a:rPr lang="en-US" sz="2200" smtClean="0"/>
              <a:t>mencakup kegiatan penjualan dan penerimaan dalam bentuk uang tunai</a:t>
            </a:r>
          </a:p>
          <a:p>
            <a:pPr marL="495300" indent="-495300" eaLnBrk="1" hangingPunct="1">
              <a:buFontTx/>
              <a:buAutoNum type="arabicPeriod"/>
            </a:pPr>
            <a:r>
              <a:rPr lang="en-US" sz="2200" smtClean="0"/>
              <a:t>The </a:t>
            </a:r>
            <a:r>
              <a:rPr lang="en-US" sz="2200" i="1" smtClean="0"/>
              <a:t>expenditure cycle: </a:t>
            </a:r>
            <a:r>
              <a:rPr lang="en-US" sz="2200" smtClean="0"/>
              <a:t>mencakup kegiatan pembelian dan pembayaran dalam bentuk uang tunai</a:t>
            </a:r>
          </a:p>
          <a:p>
            <a:pPr marL="495300" indent="-495300" eaLnBrk="1" hangingPunct="1">
              <a:buFontTx/>
              <a:buAutoNum type="arabicPeriod"/>
            </a:pPr>
            <a:r>
              <a:rPr lang="en-US" sz="2200" smtClean="0"/>
              <a:t>The </a:t>
            </a:r>
            <a:r>
              <a:rPr lang="en-US" sz="2200" i="1" smtClean="0"/>
              <a:t>human resources/payroll cycle:</a:t>
            </a:r>
            <a:r>
              <a:rPr lang="en-US" sz="2200" smtClean="0"/>
              <a:t> mencakup kegiatan mengontrak dan menggaji pegawai</a:t>
            </a:r>
          </a:p>
        </p:txBody>
      </p:sp>
      <p:pic>
        <p:nvPicPr>
          <p:cNvPr id="55302" name="Picture 4" descr="DD0076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181600"/>
            <a:ext cx="114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416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marL="571500" indent="-571500" eaLnBrk="1" hangingPunct="1">
              <a:buFontTx/>
              <a:buAutoNum type="arabicPeriod" startAt="4"/>
            </a:pPr>
            <a:r>
              <a:rPr lang="en-US" sz="2200" smtClean="0"/>
              <a:t>The </a:t>
            </a:r>
            <a:r>
              <a:rPr lang="en-US" sz="2200" i="1" smtClean="0"/>
              <a:t>production cycle:</a:t>
            </a:r>
            <a:r>
              <a:rPr lang="en-US" sz="2200" smtClean="0"/>
              <a:t> Mencakup kegiatan mengubah bahan mentah dan Tenaga kerja menjadi produk jadi</a:t>
            </a:r>
          </a:p>
          <a:p>
            <a:pPr marL="571500" indent="-571500" eaLnBrk="1" hangingPunct="1">
              <a:buFontTx/>
              <a:buAutoNum type="arabicPeriod" startAt="4"/>
            </a:pPr>
            <a:r>
              <a:rPr lang="en-US" sz="2200" smtClean="0"/>
              <a:t>The </a:t>
            </a:r>
            <a:r>
              <a:rPr lang="en-US" sz="2200" i="1" smtClean="0"/>
              <a:t>financing cycle:</a:t>
            </a:r>
            <a:r>
              <a:rPr lang="en-US" sz="2200" smtClean="0"/>
              <a:t> Mencakup kegiatan untuk mendapatkan dana dari Investor dan Kreditor dan Membayar mereka kembali.</a:t>
            </a:r>
          </a:p>
        </p:txBody>
      </p:sp>
      <p:pic>
        <p:nvPicPr>
          <p:cNvPr id="56325" name="Picture 3" descr="DD0076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01000" y="5175250"/>
            <a:ext cx="114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mtClean="0"/>
              <a:t>Subsistem dasar dalam SIA</a:t>
            </a:r>
          </a:p>
        </p:txBody>
      </p:sp>
    </p:spTree>
    <p:custDataLst>
      <p:tags r:id="rId1"/>
    </p:custDataLst>
  </p:cSld>
  <p:clrMapOvr>
    <a:masterClrMapping/>
  </p:clrMapOvr>
  <p:transition advTm="2864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2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71600" y="1752600"/>
            <a:ext cx="6781800" cy="3733800"/>
            <a:chOff x="144" y="1104"/>
            <a:chExt cx="5472" cy="3024"/>
          </a:xfrm>
        </p:grpSpPr>
        <p:sp>
          <p:nvSpPr>
            <p:cNvPr id="57350" name="Oval 3"/>
            <p:cNvSpPr>
              <a:spLocks noChangeArrowheads="1"/>
            </p:cNvSpPr>
            <p:nvPr/>
          </p:nvSpPr>
          <p:spPr bwMode="auto">
            <a:xfrm>
              <a:off x="2016" y="1104"/>
              <a:ext cx="1728" cy="8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Expenditure</a:t>
              </a:r>
            </a:p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Cycle</a:t>
              </a:r>
            </a:p>
          </p:txBody>
        </p:sp>
        <p:sp>
          <p:nvSpPr>
            <p:cNvPr id="57351" name="Oval 4"/>
            <p:cNvSpPr>
              <a:spLocks noChangeArrowheads="1"/>
            </p:cNvSpPr>
            <p:nvPr/>
          </p:nvSpPr>
          <p:spPr bwMode="auto">
            <a:xfrm>
              <a:off x="3888" y="1104"/>
              <a:ext cx="1728" cy="8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Human</a:t>
              </a:r>
            </a:p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Resources</a:t>
              </a:r>
            </a:p>
          </p:txBody>
        </p:sp>
        <p:sp>
          <p:nvSpPr>
            <p:cNvPr id="57352" name="Oval 5"/>
            <p:cNvSpPr>
              <a:spLocks noChangeArrowheads="1"/>
            </p:cNvSpPr>
            <p:nvPr/>
          </p:nvSpPr>
          <p:spPr bwMode="auto">
            <a:xfrm>
              <a:off x="960" y="3312"/>
              <a:ext cx="1728" cy="8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Production</a:t>
              </a:r>
            </a:p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Cycle</a:t>
              </a:r>
            </a:p>
          </p:txBody>
        </p:sp>
        <p:sp>
          <p:nvSpPr>
            <p:cNvPr id="57353" name="Oval 6"/>
            <p:cNvSpPr>
              <a:spLocks noChangeArrowheads="1"/>
            </p:cNvSpPr>
            <p:nvPr/>
          </p:nvSpPr>
          <p:spPr bwMode="auto">
            <a:xfrm>
              <a:off x="3072" y="3312"/>
              <a:ext cx="1728" cy="8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rgbClr val="003300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Revenue</a:t>
              </a:r>
            </a:p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Cycle</a:t>
              </a:r>
            </a:p>
          </p:txBody>
        </p:sp>
        <p:sp>
          <p:nvSpPr>
            <p:cNvPr id="57354" name="Oval 7"/>
            <p:cNvSpPr>
              <a:spLocks noChangeArrowheads="1"/>
            </p:cNvSpPr>
            <p:nvPr/>
          </p:nvSpPr>
          <p:spPr bwMode="auto">
            <a:xfrm>
              <a:off x="144" y="1104"/>
              <a:ext cx="1728" cy="81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Financing</a:t>
              </a:r>
            </a:p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Cycle</a:t>
              </a:r>
            </a:p>
          </p:txBody>
        </p:sp>
        <p:sp>
          <p:nvSpPr>
            <p:cNvPr id="57355" name="Oval 8"/>
            <p:cNvSpPr>
              <a:spLocks noChangeArrowheads="1"/>
            </p:cNvSpPr>
            <p:nvPr/>
          </p:nvSpPr>
          <p:spPr bwMode="auto">
            <a:xfrm>
              <a:off x="528" y="2352"/>
              <a:ext cx="4704" cy="72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90488" tIns="44450" rIns="90488" bIns="44450" anchor="ctr"/>
            <a:lstStyle/>
            <a:p>
              <a:pPr algn="ctr" eaLnBrk="0" hangingPunct="0"/>
              <a:r>
                <a:rPr lang="en-US">
                  <a:solidFill>
                    <a:srgbClr val="1A1A00"/>
                  </a:solidFill>
                  <a:latin typeface="Times New Roman" pitchFamily="18" charset="0"/>
                </a:rPr>
                <a:t>General Ledger &amp; Reporting System</a:t>
              </a:r>
            </a:p>
          </p:txBody>
        </p:sp>
        <p:sp>
          <p:nvSpPr>
            <p:cNvPr id="57356" name="Line 9"/>
            <p:cNvSpPr>
              <a:spLocks noChangeShapeType="1"/>
            </p:cNvSpPr>
            <p:nvPr/>
          </p:nvSpPr>
          <p:spPr bwMode="auto">
            <a:xfrm>
              <a:off x="1008" y="1921"/>
              <a:ext cx="0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7" name="Line 10"/>
            <p:cNvSpPr>
              <a:spLocks noChangeShapeType="1"/>
            </p:cNvSpPr>
            <p:nvPr/>
          </p:nvSpPr>
          <p:spPr bwMode="auto">
            <a:xfrm flipV="1">
              <a:off x="1824" y="3025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8" name="Line 11"/>
            <p:cNvSpPr>
              <a:spLocks noChangeShapeType="1"/>
            </p:cNvSpPr>
            <p:nvPr/>
          </p:nvSpPr>
          <p:spPr bwMode="auto">
            <a:xfrm>
              <a:off x="4752" y="1921"/>
              <a:ext cx="0" cy="5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59" name="Line 12"/>
            <p:cNvSpPr>
              <a:spLocks noChangeShapeType="1"/>
            </p:cNvSpPr>
            <p:nvPr/>
          </p:nvSpPr>
          <p:spPr bwMode="auto">
            <a:xfrm>
              <a:off x="2880" y="1921"/>
              <a:ext cx="0" cy="43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7360" name="Line 13"/>
            <p:cNvSpPr>
              <a:spLocks noChangeShapeType="1"/>
            </p:cNvSpPr>
            <p:nvPr/>
          </p:nvSpPr>
          <p:spPr bwMode="auto">
            <a:xfrm flipV="1">
              <a:off x="3940" y="3025"/>
              <a:ext cx="0" cy="2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49" name="Rectangle 1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mtClean="0"/>
              <a:t>Subsistem dasar dalam SIA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Siklus Pemrosesan Data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mtClean="0"/>
              <a:t>Siklus Pemrosesan data terdiri dari 4 Langkah 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Input Data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Penyimpanan Data 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Pemrosesan Data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Output Informasi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 eaLnBrk="1" hangingPunct="1"/>
            <a:r>
              <a:rPr lang="en-US" smtClean="0"/>
              <a:t>Pemicu Input data biasanya adalah pelaksanaan beberapa aktivitas bisnis.  seperti tentang: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Tiap Kegiatan yang menjadi perhatian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Sumberdaya yang dipengaruhi oleh kegiatan</a:t>
            </a:r>
          </a:p>
          <a:p>
            <a:pPr marL="990600" lvl="1" indent="-533400" eaLnBrk="1" hangingPunct="1">
              <a:buFont typeface="Wingdings" pitchFamily="2" charset="2"/>
              <a:buAutoNum type="arabicPeriod"/>
            </a:pPr>
            <a:r>
              <a:rPr lang="en-US" smtClean="0"/>
              <a:t>Para pelaku yang terlibat didalam setiap kegiatan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anchor="b"/>
          <a:lstStyle/>
          <a:p>
            <a:pPr eaLnBrk="1" hangingPunct="1"/>
            <a:r>
              <a:rPr lang="en-US" smtClean="0"/>
              <a:t>Siklus Pemrosesan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>
            <a:normAutofit fontScale="90000"/>
          </a:bodyPr>
          <a:lstStyle/>
          <a:p>
            <a:pPr eaLnBrk="1" hangingPunct="1"/>
            <a:r>
              <a:rPr lang="en-US" smtClean="0"/>
              <a:t>Siklus Pemrosesan data: </a:t>
            </a:r>
            <a:br>
              <a:rPr lang="en-US" smtClean="0"/>
            </a:br>
            <a:r>
              <a:rPr lang="en-US" smtClean="0"/>
              <a:t> Input Data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en-US" sz="2000" smtClean="0"/>
              <a:t>Dahulu, perusahaan kebanyakan menggunakan Dokumen sumber </a:t>
            </a:r>
            <a:r>
              <a:rPr lang="en-US" sz="2000" i="1" smtClean="0"/>
              <a:t>(Source Document)</a:t>
            </a:r>
            <a:r>
              <a:rPr lang="en-US" sz="2000" smtClean="0"/>
              <a:t> untuk mengumpulkan data awal tentang aktivitas bisnis dan kemudian memindah data tersebut kekomputer.</a:t>
            </a:r>
          </a:p>
          <a:p>
            <a:pPr eaLnBrk="1" hangingPunct="1"/>
            <a:r>
              <a:rPr lang="en-US" sz="2000" smtClean="0"/>
              <a:t>Sekarang, sebagian besar data aktivitas bisnis langsung dicatat oleh komputer melalui tampilan untuk entry data </a:t>
            </a:r>
            <a:r>
              <a:rPr lang="en-US" sz="2000" i="1" smtClean="0"/>
              <a:t>(Computer data entry screen).</a:t>
            </a:r>
          </a:p>
        </p:txBody>
      </p:sp>
    </p:spTree>
    <p:custDataLst>
      <p:tags r:id="rId1"/>
    </p:custDataLst>
  </p:cSld>
  <p:clrMapOvr>
    <a:masterClrMapping/>
  </p:clrMapOvr>
  <p:transition advTm="4716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GASAL 2007/2008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SISTEM INFORMASI AKUNTANSI (AK069)</a:t>
            </a:r>
          </a:p>
        </p:txBody>
      </p:sp>
      <p:sp>
        <p:nvSpPr>
          <p:cNvPr id="614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Kegiatan Bisnis dan dokumen sumber</a:t>
            </a:r>
          </a:p>
        </p:txBody>
      </p:sp>
      <p:sp>
        <p:nvSpPr>
          <p:cNvPr id="614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228850"/>
            <a:ext cx="3924300" cy="4267200"/>
          </a:xfrm>
        </p:spPr>
        <p:txBody>
          <a:bodyPr/>
          <a:lstStyle/>
          <a:p>
            <a:pPr eaLnBrk="1" hangingPunct="1"/>
            <a:r>
              <a:rPr lang="en-US" sz="2000" smtClean="0"/>
              <a:t>Siklus Pendapatan</a:t>
            </a:r>
          </a:p>
          <a:p>
            <a:pPr lvl="1" eaLnBrk="1" hangingPunct="1"/>
            <a:r>
              <a:rPr lang="en-US" sz="2000" smtClean="0"/>
              <a:t>Menerima Pesanan Pelanggan</a:t>
            </a:r>
          </a:p>
          <a:p>
            <a:pPr lvl="1" eaLnBrk="1" hangingPunct="1"/>
            <a:r>
              <a:rPr lang="en-US" sz="2000" smtClean="0"/>
              <a:t>Mengirim Pesanan</a:t>
            </a:r>
          </a:p>
          <a:p>
            <a:pPr lvl="1" eaLnBrk="1" hangingPunct="1"/>
            <a:r>
              <a:rPr lang="en-US" sz="2000" smtClean="0"/>
              <a:t>Menerima Uang Tunai</a:t>
            </a:r>
          </a:p>
          <a:p>
            <a:pPr lvl="1" eaLnBrk="1" hangingPunct="1"/>
            <a:r>
              <a:rPr lang="en-US" sz="2000" smtClean="0"/>
              <a:t>Menyimpan tanda terima tunai</a:t>
            </a:r>
          </a:p>
          <a:p>
            <a:pPr lvl="1" eaLnBrk="1" hangingPunct="1"/>
            <a:r>
              <a:rPr lang="en-US" sz="2000" smtClean="0"/>
              <a:t>Menyelesaikan Account Pelanggan</a:t>
            </a:r>
          </a:p>
        </p:txBody>
      </p:sp>
      <p:sp>
        <p:nvSpPr>
          <p:cNvPr id="614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200275"/>
            <a:ext cx="3924300" cy="4267200"/>
          </a:xfrm>
        </p:spPr>
        <p:txBody>
          <a:bodyPr/>
          <a:lstStyle/>
          <a:p>
            <a:pPr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Pesanan Penjualan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Bill Of Lading</a:t>
            </a:r>
          </a:p>
          <a:p>
            <a:pPr lvl="1" eaLnBrk="1" hangingPunct="1"/>
            <a:r>
              <a:rPr lang="en-US" sz="2000" smtClean="0"/>
              <a:t>Lap. Daft pembayaran</a:t>
            </a:r>
          </a:p>
          <a:p>
            <a:pPr lvl="1" eaLnBrk="1" hangingPunct="1"/>
            <a:r>
              <a:rPr lang="en-US" sz="2000" smtClean="0"/>
              <a:t>Slip penyimpanan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r>
              <a:rPr lang="en-US" sz="2000" smtClean="0"/>
              <a:t>Memo kredit</a:t>
            </a:r>
          </a:p>
        </p:txBody>
      </p:sp>
      <p:sp>
        <p:nvSpPr>
          <p:cNvPr id="61447" name="Text Box 5"/>
          <p:cNvSpPr txBox="1">
            <a:spLocks noChangeArrowheads="1"/>
          </p:cNvSpPr>
          <p:nvPr/>
        </p:nvSpPr>
        <p:spPr bwMode="auto">
          <a:xfrm>
            <a:off x="381000" y="1676400"/>
            <a:ext cx="3273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Verdana" pitchFamily="34" charset="0"/>
              </a:rPr>
              <a:t>Kegiatan Bisnis</a:t>
            </a:r>
          </a:p>
        </p:txBody>
      </p:sp>
      <p:sp>
        <p:nvSpPr>
          <p:cNvPr id="61448" name="Text Box 6"/>
          <p:cNvSpPr txBox="1">
            <a:spLocks noChangeArrowheads="1"/>
          </p:cNvSpPr>
          <p:nvPr/>
        </p:nvSpPr>
        <p:spPr bwMode="auto">
          <a:xfrm>
            <a:off x="4953000" y="1752600"/>
            <a:ext cx="3749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800" b="1">
                <a:latin typeface="Verdana" pitchFamily="34" charset="0"/>
              </a:rPr>
              <a:t>Dokumen Sumber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.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5|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2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7|1.7|1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.6|1.2|1|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4|1.4|1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1070</Words>
  <Application>Microsoft Office PowerPoint</Application>
  <PresentationFormat>On-screen Show (4:3)</PresentationFormat>
  <Paragraphs>274</Paragraphs>
  <Slides>29</Slides>
  <Notes>29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Clip</vt:lpstr>
      <vt:lpstr>TINJAUAN MENYELURUH  PROSES BISNIS</vt:lpstr>
      <vt:lpstr>3 Fungsi dasar yang dilaksanakan oleh SIA</vt:lpstr>
      <vt:lpstr>Subsistem dasar dalam SIA</vt:lpstr>
      <vt:lpstr>Subsistem dasar dalam SIA</vt:lpstr>
      <vt:lpstr>Subsistem dasar dalam SIA</vt:lpstr>
      <vt:lpstr>Siklus Pemrosesan Data</vt:lpstr>
      <vt:lpstr>Siklus Pemrosesan Data</vt:lpstr>
      <vt:lpstr>Siklus Pemrosesan data:   Input Data</vt:lpstr>
      <vt:lpstr>Kegiatan Bisnis dan dokumen sumber</vt:lpstr>
      <vt:lpstr>Kegiatan Bisnis dan dokumen sumber</vt:lpstr>
      <vt:lpstr>Common Source  Documents and Functions</vt:lpstr>
      <vt:lpstr>Common Source Documents and Functions</vt:lpstr>
      <vt:lpstr>Siklus Pemrosesan data:  Data Processing </vt:lpstr>
      <vt:lpstr>Siklus Pemrosesan Data:  Penyimpanan Data </vt:lpstr>
      <vt:lpstr>Perekaman Transaksi kedalam Jurnal</vt:lpstr>
      <vt:lpstr>Perekaman Transaksi kedalam Jurnal</vt:lpstr>
      <vt:lpstr>Perekaman Data Transaksi kedalam Jurnal</vt:lpstr>
      <vt:lpstr>Perekaman Transaksi kedalam Jurnal</vt:lpstr>
      <vt:lpstr>Posting Transaksi Kedalam Buku Besar</vt:lpstr>
      <vt:lpstr>Post Transactions to Ledgers</vt:lpstr>
      <vt:lpstr>Posting Transaksi Kedalam Buku Besar</vt:lpstr>
      <vt:lpstr>Post Transactions to Ledgers</vt:lpstr>
      <vt:lpstr>Apakah Chart Of Account ?</vt:lpstr>
      <vt:lpstr>Menyediakan Informasi untuk pengambilan keputusan</vt:lpstr>
      <vt:lpstr>Laporan Keuangan</vt:lpstr>
      <vt:lpstr>Laporan Manajerial</vt:lpstr>
      <vt:lpstr>Managerial Reports</vt:lpstr>
      <vt:lpstr>Managerial Reports</vt:lpstr>
      <vt:lpstr>Slide 29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FAFA</dc:creator>
  <cp:lastModifiedBy>FAFA</cp:lastModifiedBy>
  <cp:revision>2</cp:revision>
  <dcterms:created xsi:type="dcterms:W3CDTF">2010-04-10T00:58:19Z</dcterms:created>
  <dcterms:modified xsi:type="dcterms:W3CDTF">2010-04-10T01:05:06Z</dcterms:modified>
</cp:coreProperties>
</file>