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3DF6E10-DC79-44FA-96ED-355BFF8AA006}" type="datetimeFigureOut">
              <a:rPr lang="id-ID" smtClean="0"/>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DF6E10-DC79-44FA-96ED-355BFF8AA006}" type="datetimeFigureOut">
              <a:rPr lang="id-ID" smtClean="0"/>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DF6E10-DC79-44FA-96ED-355BFF8AA006}" type="datetimeFigureOut">
              <a:rPr lang="id-ID" smtClean="0"/>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3DF6E10-DC79-44FA-96ED-355BFF8AA006}" type="datetimeFigureOut">
              <a:rPr lang="id-ID" smtClean="0"/>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DF6E10-DC79-44FA-96ED-355BFF8AA006}" type="datetimeFigureOut">
              <a:rPr lang="id-ID" smtClean="0"/>
              <a:t>01/11/2010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3DF6E10-DC79-44FA-96ED-355BFF8AA006}" type="datetimeFigureOut">
              <a:rPr lang="id-ID" smtClean="0"/>
              <a:t>01/11/2010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3DF6E10-DC79-44FA-96ED-355BFF8AA006}" type="datetimeFigureOut">
              <a:rPr lang="id-ID" smtClean="0"/>
              <a:t>01/11/2010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3DF6E10-DC79-44FA-96ED-355BFF8AA006}" type="datetimeFigureOut">
              <a:rPr lang="id-ID" smtClean="0"/>
              <a:t>01/11/2010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F6E10-DC79-44FA-96ED-355BFF8AA006}" type="datetimeFigureOut">
              <a:rPr lang="id-ID" smtClean="0"/>
              <a:t>01/11/2010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F6E10-DC79-44FA-96ED-355BFF8AA006}" type="datetimeFigureOut">
              <a:rPr lang="id-ID" smtClean="0"/>
              <a:t>01/11/2010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DF6E10-DC79-44FA-96ED-355BFF8AA006}" type="datetimeFigureOut">
              <a:rPr lang="id-ID" smtClean="0"/>
              <a:t>01/11/2010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B30E9DE-4AC9-4313-BF36-7E9229C3B036}"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DF6E10-DC79-44FA-96ED-355BFF8AA006}" type="datetimeFigureOut">
              <a:rPr lang="id-ID" smtClean="0"/>
              <a:t>01/11/2010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30E9DE-4AC9-4313-BF36-7E9229C3B03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MANAJEMEN STRATEGIS PERUSAHAAN</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DI TINGKAT BISNIS</a:t>
            </a:r>
            <a:endParaRPr lang="id-ID" dirty="0"/>
          </a:p>
        </p:txBody>
      </p:sp>
      <p:sp>
        <p:nvSpPr>
          <p:cNvPr id="3" name="Content Placeholder 2"/>
          <p:cNvSpPr>
            <a:spLocks noGrp="1"/>
          </p:cNvSpPr>
          <p:nvPr>
            <p:ph idx="1"/>
          </p:nvPr>
        </p:nvSpPr>
        <p:spPr>
          <a:xfrm>
            <a:off x="457200" y="1340768"/>
            <a:ext cx="8229600" cy="5184576"/>
          </a:xfrm>
        </p:spPr>
        <p:txBody>
          <a:bodyPr>
            <a:normAutofit fontScale="92500" lnSpcReduction="10000"/>
          </a:bodyPr>
          <a:lstStyle/>
          <a:p>
            <a:r>
              <a:rPr lang="id-ID" dirty="0" smtClean="0"/>
              <a:t>Strategi di tingkat bisnis dilakukan dalam rangka mempertahankan kemampuan kompetisi dari perusahaan dibandingkan para pesaingnya pada bisnis yang sama</a:t>
            </a:r>
          </a:p>
          <a:p>
            <a:r>
              <a:rPr lang="id-ID" dirty="0" smtClean="0"/>
              <a:t>Model 5 faktor pendorong kompetisi ini (Five Forces Factor Model)</a:t>
            </a:r>
          </a:p>
          <a:p>
            <a:pPr>
              <a:buNone/>
            </a:pPr>
            <a:r>
              <a:rPr lang="id-ID" dirty="0"/>
              <a:t>	</a:t>
            </a:r>
            <a:r>
              <a:rPr lang="id-ID" dirty="0" smtClean="0"/>
              <a:t>1.  Pelanggan</a:t>
            </a:r>
          </a:p>
          <a:p>
            <a:pPr>
              <a:buNone/>
            </a:pPr>
            <a:r>
              <a:rPr lang="id-ID" dirty="0"/>
              <a:t>	</a:t>
            </a:r>
            <a:r>
              <a:rPr lang="id-ID" dirty="0" smtClean="0"/>
              <a:t>2.  Persaingan dalam bisnis yang sama</a:t>
            </a:r>
          </a:p>
          <a:p>
            <a:pPr>
              <a:buNone/>
            </a:pPr>
            <a:r>
              <a:rPr lang="id-ID" dirty="0"/>
              <a:t>	</a:t>
            </a:r>
            <a:r>
              <a:rPr lang="id-ID" dirty="0" smtClean="0"/>
              <a:t>3.  Potensi pendatang baru</a:t>
            </a:r>
          </a:p>
          <a:p>
            <a:pPr>
              <a:buNone/>
            </a:pPr>
            <a:r>
              <a:rPr lang="id-ID" dirty="0"/>
              <a:t>	</a:t>
            </a:r>
            <a:r>
              <a:rPr lang="id-ID" dirty="0" smtClean="0"/>
              <a:t>4.  Pemasok faktor input</a:t>
            </a:r>
          </a:p>
          <a:p>
            <a:pPr>
              <a:buNone/>
            </a:pPr>
            <a:r>
              <a:rPr lang="id-ID" dirty="0"/>
              <a:t>	</a:t>
            </a:r>
            <a:r>
              <a:rPr lang="id-ID" dirty="0" smtClean="0"/>
              <a:t>5.  Perusahaan substitusi</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STRATEGI YANG DAPAT DILAKUKAN PADA TINGKAT BISNIS, YAITU :</a:t>
            </a:r>
            <a:endParaRPr lang="id-ID" dirty="0"/>
          </a:p>
        </p:txBody>
      </p:sp>
      <p:sp>
        <p:nvSpPr>
          <p:cNvPr id="3" name="Content Placeholder 2"/>
          <p:cNvSpPr>
            <a:spLocks noGrp="1"/>
          </p:cNvSpPr>
          <p:nvPr>
            <p:ph idx="1"/>
          </p:nvPr>
        </p:nvSpPr>
        <p:spPr>
          <a:xfrm>
            <a:off x="323528" y="1600200"/>
            <a:ext cx="8496944" cy="4925144"/>
          </a:xfrm>
        </p:spPr>
        <p:txBody>
          <a:bodyPr>
            <a:normAutofit lnSpcReduction="10000"/>
          </a:bodyPr>
          <a:lstStyle/>
          <a:p>
            <a:r>
              <a:rPr lang="id-ID" dirty="0" smtClean="0"/>
              <a:t>Strategi pemosisian (Positioning Strategy)</a:t>
            </a:r>
          </a:p>
          <a:p>
            <a:pPr>
              <a:buNone/>
            </a:pPr>
            <a:r>
              <a:rPr lang="id-ID" dirty="0"/>
              <a:t>	</a:t>
            </a:r>
            <a:r>
              <a:rPr lang="id-ID" dirty="0" smtClean="0"/>
              <a:t>Strategi yang dapat dilakukan oleh perusahaan untuk memastikan dengan cara bagaimana perusahaan dapat memperoleh perhatian dari pelanggan atau memenangkan persaingan</a:t>
            </a:r>
          </a:p>
          <a:p>
            <a:pPr>
              <a:buNone/>
            </a:pPr>
            <a:r>
              <a:rPr lang="id-ID" dirty="0"/>
              <a:t>	</a:t>
            </a:r>
            <a:r>
              <a:rPr lang="id-ID" dirty="0" smtClean="0"/>
              <a:t>a.  Strategi keunggulan biaya</a:t>
            </a:r>
          </a:p>
          <a:p>
            <a:pPr>
              <a:buNone/>
            </a:pPr>
            <a:r>
              <a:rPr lang="id-ID" dirty="0"/>
              <a:t>	</a:t>
            </a:r>
            <a:r>
              <a:rPr lang="id-ID" dirty="0" smtClean="0"/>
              <a:t>b.  Strategi diferensiasi</a:t>
            </a:r>
          </a:p>
          <a:p>
            <a:pPr>
              <a:buNone/>
            </a:pPr>
            <a:r>
              <a:rPr lang="id-ID" dirty="0"/>
              <a:t>	</a:t>
            </a:r>
            <a:r>
              <a:rPr lang="id-ID" dirty="0" smtClean="0"/>
              <a:t>c.  Strategi fokus </a:t>
            </a:r>
          </a:p>
          <a:p>
            <a:pPr>
              <a:buNone/>
            </a:pPr>
            <a:r>
              <a:rPr lang="id-ID"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id-ID" dirty="0" smtClean="0"/>
              <a:t>Strategi penyesuaian (Adaptive Strategy)</a:t>
            </a:r>
          </a:p>
          <a:p>
            <a:pPr>
              <a:buNone/>
            </a:pPr>
            <a:r>
              <a:rPr lang="id-ID" dirty="0"/>
              <a:t>	</a:t>
            </a:r>
            <a:r>
              <a:rPr lang="id-ID" dirty="0" smtClean="0"/>
              <a:t>Strategi yang dilakukan perusahaan dengan tujuan untuk memilih strategi yang paling sesuai ketika perusahaan berhadapan dengan berbagai perubahan yang terjadi di lingkungan bisnis yang sedang dijalankan.</a:t>
            </a:r>
          </a:p>
          <a:p>
            <a:pPr>
              <a:buNone/>
            </a:pPr>
            <a:r>
              <a:rPr lang="id-ID" dirty="0"/>
              <a:t>	</a:t>
            </a:r>
            <a:r>
              <a:rPr lang="id-ID" dirty="0" smtClean="0"/>
              <a:t>a.  Strategi defenders</a:t>
            </a:r>
          </a:p>
          <a:p>
            <a:pPr>
              <a:buNone/>
            </a:pPr>
            <a:r>
              <a:rPr lang="id-ID" dirty="0"/>
              <a:t>	</a:t>
            </a:r>
            <a:r>
              <a:rPr lang="id-ID" dirty="0" smtClean="0"/>
              <a:t>b.  Strategi prospectors</a:t>
            </a:r>
          </a:p>
          <a:p>
            <a:pPr>
              <a:buNone/>
            </a:pPr>
            <a:r>
              <a:rPr lang="id-ID" dirty="0"/>
              <a:t>	</a:t>
            </a:r>
            <a:r>
              <a:rPr lang="id-ID" dirty="0" smtClean="0"/>
              <a:t>c.  Strategi Analyzers</a:t>
            </a:r>
          </a:p>
          <a:p>
            <a:pPr>
              <a:buNone/>
            </a:pPr>
            <a:r>
              <a:rPr lang="id-ID" dirty="0"/>
              <a:t>	</a:t>
            </a:r>
            <a:r>
              <a:rPr lang="id-ID" dirty="0" smtClean="0"/>
              <a:t>d.  Strategi reactors</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DITINGKAT FUNGSIONAL</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Strategi ditingkat fungsional dilakukan perusahaan yang cenderung melakukan persaingan pada jenis bisnis tertentu – yang sedang dijalankan dan tidak pada tingkat perusahaan maupun sektor bisnis yang diperdagangkan.</a:t>
            </a:r>
          </a:p>
          <a:p>
            <a:r>
              <a:rPr lang="id-ID" dirty="0" smtClean="0"/>
              <a:t>2 faktor yang menentukan bagaimana strategi di tingkat fungsional perlu dilakukan :</a:t>
            </a:r>
          </a:p>
          <a:p>
            <a:pPr>
              <a:buNone/>
            </a:pPr>
            <a:r>
              <a:rPr lang="id-ID" dirty="0"/>
              <a:t>	</a:t>
            </a:r>
            <a:r>
              <a:rPr lang="id-ID" dirty="0" smtClean="0"/>
              <a:t>1.  Kesamaan pasar</a:t>
            </a:r>
          </a:p>
          <a:p>
            <a:pPr>
              <a:buNone/>
            </a:pPr>
            <a:r>
              <a:rPr lang="id-ID" dirty="0"/>
              <a:t>	</a:t>
            </a:r>
            <a:r>
              <a:rPr lang="id-ID" dirty="0" smtClean="0"/>
              <a:t>2.  Kesamaan Sumber</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 STRATEGI</a:t>
            </a:r>
            <a:endParaRPr lang="id-ID" dirty="0"/>
          </a:p>
        </p:txBody>
      </p:sp>
      <p:sp>
        <p:nvSpPr>
          <p:cNvPr id="3" name="Content Placeholder 2"/>
          <p:cNvSpPr>
            <a:spLocks noGrp="1"/>
          </p:cNvSpPr>
          <p:nvPr>
            <p:ph idx="1"/>
          </p:nvPr>
        </p:nvSpPr>
        <p:spPr/>
        <p:txBody>
          <a:bodyPr/>
          <a:lstStyle/>
          <a:p>
            <a:r>
              <a:rPr lang="id-ID" dirty="0" smtClean="0"/>
              <a:t>Strategi adalah rencana komprehensif untuk mencapai tujuan organisasi</a:t>
            </a:r>
          </a:p>
          <a:p>
            <a:r>
              <a:rPr lang="id-ID" dirty="0" smtClean="0"/>
              <a:t>Komponen Strategi : </a:t>
            </a:r>
          </a:p>
          <a:p>
            <a:pPr>
              <a:buNone/>
            </a:pPr>
            <a:r>
              <a:rPr lang="id-ID" dirty="0"/>
              <a:t>	</a:t>
            </a:r>
            <a:r>
              <a:rPr lang="id-ID" dirty="0" smtClean="0"/>
              <a:t>1.  Kompetensi yang berbeda</a:t>
            </a:r>
          </a:p>
          <a:p>
            <a:pPr>
              <a:buNone/>
            </a:pPr>
            <a:r>
              <a:rPr lang="id-ID" dirty="0"/>
              <a:t>	</a:t>
            </a:r>
            <a:r>
              <a:rPr lang="id-ID" dirty="0" smtClean="0"/>
              <a:t>2.  Ruang lingkup</a:t>
            </a:r>
          </a:p>
          <a:p>
            <a:pPr>
              <a:buNone/>
            </a:pPr>
            <a:r>
              <a:rPr lang="id-ID" dirty="0"/>
              <a:t>	</a:t>
            </a:r>
            <a:r>
              <a:rPr lang="id-ID" dirty="0" smtClean="0"/>
              <a:t>3.  Distribusi sumber daya</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STRATEGI</a:t>
            </a:r>
            <a:endParaRPr lang="id-ID" dirty="0"/>
          </a:p>
        </p:txBody>
      </p:sp>
      <p:sp>
        <p:nvSpPr>
          <p:cNvPr id="3" name="Content Placeholder 2"/>
          <p:cNvSpPr>
            <a:spLocks noGrp="1"/>
          </p:cNvSpPr>
          <p:nvPr>
            <p:ph idx="1"/>
          </p:nvPr>
        </p:nvSpPr>
        <p:spPr/>
        <p:txBody>
          <a:bodyPr/>
          <a:lstStyle/>
          <a:p>
            <a:r>
              <a:rPr lang="id-ID" dirty="0" smtClean="0"/>
              <a:t>Strategi pada tingkat perusahaan (Corporate-Level Strategy)</a:t>
            </a:r>
          </a:p>
          <a:p>
            <a:r>
              <a:rPr lang="id-ID" dirty="0" smtClean="0"/>
              <a:t>Strategi pada tingkat bisnis (Business-Level Strategy)</a:t>
            </a:r>
          </a:p>
          <a:p>
            <a:r>
              <a:rPr lang="id-ID" dirty="0" smtClean="0"/>
              <a:t>Strategi pada tingkat fungsional (Fungsiuo)</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PROSES PENYUSUNAN STRATEGI TERDIRI DARI 3 FASE :</a:t>
            </a:r>
            <a:endParaRPr lang="id-ID" dirty="0"/>
          </a:p>
        </p:txBody>
      </p:sp>
      <p:sp>
        <p:nvSpPr>
          <p:cNvPr id="3" name="Content Placeholder 2"/>
          <p:cNvSpPr>
            <a:spLocks noGrp="1"/>
          </p:cNvSpPr>
          <p:nvPr>
            <p:ph idx="1"/>
          </p:nvPr>
        </p:nvSpPr>
        <p:spPr/>
        <p:txBody>
          <a:bodyPr/>
          <a:lstStyle/>
          <a:p>
            <a:r>
              <a:rPr lang="id-ID" dirty="0" smtClean="0"/>
              <a:t>Penilaian keperluan penyusunan strategi</a:t>
            </a:r>
          </a:p>
          <a:p>
            <a:r>
              <a:rPr lang="id-ID" dirty="0" smtClean="0"/>
              <a:t>Analisis Situasi</a:t>
            </a:r>
          </a:p>
          <a:p>
            <a:r>
              <a:rPr lang="id-ID" dirty="0" smtClean="0"/>
              <a:t>Pemilihan Strategi</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SWOT</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Analisis SWOT : Analisa yang mencoba menyeimbangkan kekuatan dan kelemahan internal organisasi dengan peluang dan ancaman lingkungan eksternal organisasi</a:t>
            </a:r>
          </a:p>
          <a:p>
            <a:pPr>
              <a:buNone/>
            </a:pPr>
            <a:r>
              <a:rPr lang="id-ID" dirty="0"/>
              <a:t>	</a:t>
            </a:r>
            <a:r>
              <a:rPr lang="id-ID" dirty="0" smtClean="0"/>
              <a:t>-  Strength (Kekuatan) : Suatu kondisi dimana perusahaan mampu melakukan semua tugasnya secara sangat baik</a:t>
            </a:r>
          </a:p>
          <a:p>
            <a:pPr>
              <a:buNone/>
            </a:pPr>
            <a:r>
              <a:rPr lang="id-ID" dirty="0"/>
              <a:t>	</a:t>
            </a:r>
            <a:r>
              <a:rPr lang="id-ID" dirty="0" smtClean="0"/>
              <a:t>-  Weakness (Kelemahan) : Kondisi dimana perusahaan kurang mampu melaksanakan tugasnya dengan baik dikarenakan saranan dan prasarananya kurang mencukupi.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a:buNone/>
            </a:pPr>
            <a:r>
              <a:rPr lang="id-ID" dirty="0" smtClean="0"/>
              <a:t>	-  Opportunity (Peluang) : Suatu potensi bisnis menguntungkan yang dapat diraih oleh perusahaan yang masih belum dikuasai oleh pihak pesaing dan masih belum tersentuh oleh pihak manapun.</a:t>
            </a:r>
          </a:p>
          <a:p>
            <a:pPr>
              <a:buNone/>
            </a:pPr>
            <a:r>
              <a:rPr lang="id-ID" dirty="0" smtClean="0"/>
              <a:t>	-  Threats (Ancaman) : Suatu keadaan dimana perusahaan mengalami kesulitan yang disebabkan oleh kinerja pihak pesaing, yang jika dibiarkan maka perusahaan akan mengalami kesulitan dikemudian hari.</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MATRIKS BCG</a:t>
            </a:r>
            <a:endParaRPr lang="id-ID" dirty="0"/>
          </a:p>
        </p:txBody>
      </p:sp>
      <p:sp>
        <p:nvSpPr>
          <p:cNvPr id="3" name="Content Placeholder 2"/>
          <p:cNvSpPr>
            <a:spLocks noGrp="1"/>
          </p:cNvSpPr>
          <p:nvPr>
            <p:ph idx="1"/>
          </p:nvPr>
        </p:nvSpPr>
        <p:spPr>
          <a:xfrm>
            <a:off x="323528" y="1600200"/>
            <a:ext cx="8496944" cy="4997152"/>
          </a:xfrm>
        </p:spPr>
        <p:txBody>
          <a:bodyPr>
            <a:normAutofit fontScale="92500" lnSpcReduction="10000"/>
          </a:bodyPr>
          <a:lstStyle/>
          <a:p>
            <a:r>
              <a:rPr lang="id-ID" dirty="0" smtClean="0"/>
              <a:t>Analisis matriks BCG : model analisis yang diperkenalkan oleh Boston Consulting Group untuk mengetahui bagaimana posisi perusahaan dalam sektor bisnis yang sedang dijalankannya.  Sehingga dapat menilai keadaan setiap unit bisnis yang dijalankannya.  Apakah masih perlu untuk diteruskan, dikembangkan atau justru harus ditutup.</a:t>
            </a:r>
          </a:p>
          <a:p>
            <a:pPr>
              <a:buNone/>
            </a:pPr>
            <a:r>
              <a:rPr lang="id-ID" dirty="0"/>
              <a:t>	</a:t>
            </a:r>
            <a:r>
              <a:rPr lang="id-ID" dirty="0" smtClean="0"/>
              <a:t>-  Question Mark : Merupakan indikator bagi keadaan SBU, dimana pangsa pasar rendah, namun tingkat pertumbuhan pasar tinggi</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a:buNone/>
            </a:pPr>
            <a:r>
              <a:rPr lang="id-ID" dirty="0" smtClean="0"/>
              <a:t>	-  Star : Merupakan indikator bagi keadaan SBU dimana pangsa pasar tinggi dan tingkat pertumbuhan pasar tinggi.</a:t>
            </a:r>
          </a:p>
          <a:p>
            <a:pPr>
              <a:buNone/>
            </a:pPr>
            <a:r>
              <a:rPr lang="id-ID" dirty="0"/>
              <a:t>	</a:t>
            </a:r>
            <a:r>
              <a:rPr lang="id-ID" dirty="0" smtClean="0"/>
              <a:t>-  Cash Cow : Merupakan indikator bagi keadaan SBU dimana pangsa pasar tinggi, akan tetapi tingkat pertumbuhan pasar rendah.</a:t>
            </a:r>
          </a:p>
          <a:p>
            <a:pPr>
              <a:buNone/>
            </a:pPr>
            <a:r>
              <a:rPr lang="id-ID" dirty="0"/>
              <a:t>	</a:t>
            </a:r>
            <a:r>
              <a:rPr lang="id-ID" dirty="0" smtClean="0"/>
              <a:t>-  Dogs : Merupakan indikator bagi keadaan SBU dimana pangsa pasar rendah dan tingkat pertumbuhan pasar juga rendah </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UTAMA</a:t>
            </a:r>
            <a:endParaRPr lang="id-ID" dirty="0"/>
          </a:p>
        </p:txBody>
      </p:sp>
      <p:sp>
        <p:nvSpPr>
          <p:cNvPr id="3" name="Content Placeholder 2"/>
          <p:cNvSpPr>
            <a:spLocks noGrp="1"/>
          </p:cNvSpPr>
          <p:nvPr>
            <p:ph idx="1"/>
          </p:nvPr>
        </p:nvSpPr>
        <p:spPr/>
        <p:txBody>
          <a:bodyPr/>
          <a:lstStyle/>
          <a:p>
            <a:r>
              <a:rPr lang="id-ID" dirty="0" smtClean="0"/>
              <a:t>Strategi utama (Main strategy) : Strategi yang dapat dipilih oleh perusahaan untuk mempertahankan kegiatan perusahaan dalam jangka panjang</a:t>
            </a:r>
          </a:p>
          <a:p>
            <a:r>
              <a:rPr lang="id-ID" dirty="0" smtClean="0"/>
              <a:t>Ada 3 jenis strategi utama : </a:t>
            </a:r>
          </a:p>
          <a:p>
            <a:pPr>
              <a:buNone/>
            </a:pPr>
            <a:r>
              <a:rPr lang="id-ID" dirty="0"/>
              <a:t>	</a:t>
            </a:r>
            <a:r>
              <a:rPr lang="id-ID" dirty="0" smtClean="0"/>
              <a:t>1.  Strategi pertumbuhan</a:t>
            </a:r>
          </a:p>
          <a:p>
            <a:pPr>
              <a:buNone/>
            </a:pPr>
            <a:r>
              <a:rPr lang="id-ID" dirty="0"/>
              <a:t>	</a:t>
            </a:r>
            <a:r>
              <a:rPr lang="id-ID" dirty="0" smtClean="0"/>
              <a:t>2.  Strategi kestabilan</a:t>
            </a:r>
          </a:p>
          <a:p>
            <a:pPr>
              <a:buNone/>
            </a:pPr>
            <a:r>
              <a:rPr lang="id-ID" dirty="0"/>
              <a:t>	</a:t>
            </a:r>
            <a:r>
              <a:rPr lang="id-ID" dirty="0" smtClean="0"/>
              <a:t>3.  Strategi penghematan</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255</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MANAJEMEN STRATEGIS PERUSAHAAN</vt:lpstr>
      <vt:lpstr>DEFINISI STRATEGI</vt:lpstr>
      <vt:lpstr>JENIS STRATEGI</vt:lpstr>
      <vt:lpstr>PROSES PENYUSUNAN STRATEGI TERDIRI DARI 3 FASE :</vt:lpstr>
      <vt:lpstr>ANALISIS SWOT</vt:lpstr>
      <vt:lpstr>Slide 6</vt:lpstr>
      <vt:lpstr>ANALISIS MATRIKS BCG</vt:lpstr>
      <vt:lpstr>Slide 8</vt:lpstr>
      <vt:lpstr>STRATEGI UTAMA</vt:lpstr>
      <vt:lpstr>STRATEGI DI TINGKAT BISNIS</vt:lpstr>
      <vt:lpstr>STRATEGI YANG DAPAT DILAKUKAN PADA TINGKAT BISNIS, YAITU :</vt:lpstr>
      <vt:lpstr>Slide 12</vt:lpstr>
      <vt:lpstr>STRATEGI DITINGKAT FUNGSIONAL</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STRATEGIS PERUSAHAAN</dc:title>
  <dc:creator>juli abdul ghapur</dc:creator>
  <cp:lastModifiedBy>juli abdul ghapur</cp:lastModifiedBy>
  <cp:revision>1</cp:revision>
  <dcterms:created xsi:type="dcterms:W3CDTF">2010-11-01T01:41:45Z</dcterms:created>
  <dcterms:modified xsi:type="dcterms:W3CDTF">2010-11-01T02:27:50Z</dcterms:modified>
</cp:coreProperties>
</file>