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slide" Target="../slides/slide11.xml"/><Relationship Id="rId1" Type="http://schemas.openxmlformats.org/officeDocument/2006/relationships/slide" Target="../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05DE69-BD9B-41DD-8842-0D596BA496A7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49B99D-4C92-45F0-968E-9B0FED550EDA}">
      <dgm:prSet phldrT="[Text]"/>
      <dgm:spPr/>
      <dgm:t>
        <a:bodyPr/>
        <a:lstStyle/>
        <a:p>
          <a:r>
            <a:rPr lang="en-US" dirty="0" smtClean="0">
              <a:latin typeface="Juice ITC" pitchFamily="82" charset="0"/>
            </a:rPr>
            <a:t>JENIS-JENIS ANALISIS EKONOMI</a:t>
          </a:r>
          <a:endParaRPr lang="en-US" dirty="0">
            <a:latin typeface="Juice ITC" pitchFamily="82" charset="0"/>
          </a:endParaRPr>
        </a:p>
      </dgm:t>
    </dgm:pt>
    <dgm:pt modelId="{5541DBDC-8022-4ACA-B8ED-7A683863AF22}" type="parTrans" cxnId="{CEFDE3AA-5FEF-4704-93E9-D512AEE375AE}">
      <dgm:prSet/>
      <dgm:spPr/>
      <dgm:t>
        <a:bodyPr/>
        <a:lstStyle/>
        <a:p>
          <a:endParaRPr lang="en-US"/>
        </a:p>
      </dgm:t>
    </dgm:pt>
    <dgm:pt modelId="{3480122E-F9A9-46EE-A827-0A632B26288F}" type="sibTrans" cxnId="{CEFDE3AA-5FEF-4704-93E9-D512AEE375AE}">
      <dgm:prSet/>
      <dgm:spPr/>
      <dgm:t>
        <a:bodyPr/>
        <a:lstStyle/>
        <a:p>
          <a:endParaRPr lang="en-US"/>
        </a:p>
      </dgm:t>
    </dgm:pt>
    <dgm:pt modelId="{83B955EB-58C3-410C-8664-3365B678AA3E}">
      <dgm:prSet phldrT="[Text]"/>
      <dgm:spPr/>
      <dgm:t>
        <a:bodyPr/>
        <a:lstStyle/>
        <a:p>
          <a:r>
            <a:rPr lang="en-US" dirty="0" smtClean="0">
              <a:latin typeface="Juice ITC" pitchFamily="82" charset="0"/>
              <a:hlinkClick xmlns:r="http://schemas.openxmlformats.org/officeDocument/2006/relationships" r:id="rId1" action="ppaction://hlinksldjump"/>
            </a:rPr>
            <a:t>EKONOMI DESKRIPTIF</a:t>
          </a:r>
          <a:endParaRPr lang="en-US" dirty="0">
            <a:latin typeface="Juice ITC" pitchFamily="82" charset="0"/>
          </a:endParaRPr>
        </a:p>
      </dgm:t>
    </dgm:pt>
    <dgm:pt modelId="{E77693C0-472D-4AE4-A728-FFE6DF76FD98}" type="parTrans" cxnId="{5E8C5372-40FF-4627-97BD-FF30C0C1F455}">
      <dgm:prSet/>
      <dgm:spPr/>
      <dgm:t>
        <a:bodyPr/>
        <a:lstStyle/>
        <a:p>
          <a:endParaRPr lang="en-US"/>
        </a:p>
      </dgm:t>
    </dgm:pt>
    <dgm:pt modelId="{A0479892-4E55-4661-93E7-B298EB3B48F2}" type="sibTrans" cxnId="{5E8C5372-40FF-4627-97BD-FF30C0C1F455}">
      <dgm:prSet/>
      <dgm:spPr/>
      <dgm:t>
        <a:bodyPr/>
        <a:lstStyle/>
        <a:p>
          <a:endParaRPr lang="en-US"/>
        </a:p>
      </dgm:t>
    </dgm:pt>
    <dgm:pt modelId="{12FE0423-7E35-4D75-B7AE-3FECE9C5EDB0}">
      <dgm:prSet phldrT="[Text]"/>
      <dgm:spPr/>
      <dgm:t>
        <a:bodyPr/>
        <a:lstStyle/>
        <a:p>
          <a:r>
            <a:rPr lang="en-US" dirty="0" smtClean="0">
              <a:latin typeface="Juice ITC" pitchFamily="82" charset="0"/>
              <a:hlinkClick xmlns:r="http://schemas.openxmlformats.org/officeDocument/2006/relationships" r:id="rId2" action="ppaction://hlinksldjump"/>
            </a:rPr>
            <a:t>TEORI EKONOMI</a:t>
          </a:r>
          <a:endParaRPr lang="en-US" dirty="0">
            <a:latin typeface="Juice ITC" pitchFamily="82" charset="0"/>
          </a:endParaRPr>
        </a:p>
      </dgm:t>
    </dgm:pt>
    <dgm:pt modelId="{9AE84AEE-1013-4499-8E97-34EBF75B5278}" type="parTrans" cxnId="{9F960D27-B311-458C-886F-520CF265F0C7}">
      <dgm:prSet/>
      <dgm:spPr/>
      <dgm:t>
        <a:bodyPr/>
        <a:lstStyle/>
        <a:p>
          <a:endParaRPr lang="en-US"/>
        </a:p>
      </dgm:t>
    </dgm:pt>
    <dgm:pt modelId="{0263CA85-F09B-4C08-8471-6B323BCB3455}" type="sibTrans" cxnId="{9F960D27-B311-458C-886F-520CF265F0C7}">
      <dgm:prSet/>
      <dgm:spPr/>
      <dgm:t>
        <a:bodyPr/>
        <a:lstStyle/>
        <a:p>
          <a:endParaRPr lang="en-US"/>
        </a:p>
      </dgm:t>
    </dgm:pt>
    <dgm:pt modelId="{011CD591-5343-4708-AAD8-7C50074AF4C7}">
      <dgm:prSet phldrT="[Text]"/>
      <dgm:spPr/>
      <dgm:t>
        <a:bodyPr/>
        <a:lstStyle/>
        <a:p>
          <a:r>
            <a:rPr lang="en-US" dirty="0" smtClean="0">
              <a:latin typeface="Juice ITC" pitchFamily="82" charset="0"/>
              <a:hlinkClick xmlns:r="http://schemas.openxmlformats.org/officeDocument/2006/relationships" r:id="rId3" action="ppaction://hlinksldjump"/>
            </a:rPr>
            <a:t>TEORI TERAPAN</a:t>
          </a:r>
          <a:endParaRPr lang="en-US" dirty="0">
            <a:latin typeface="Juice ITC" pitchFamily="82" charset="0"/>
          </a:endParaRPr>
        </a:p>
      </dgm:t>
    </dgm:pt>
    <dgm:pt modelId="{484D5CA3-7B77-4175-9BD2-D00397049CC3}" type="parTrans" cxnId="{D443C1AB-C837-496B-B761-53A4E0554468}">
      <dgm:prSet/>
      <dgm:spPr/>
      <dgm:t>
        <a:bodyPr/>
        <a:lstStyle/>
        <a:p>
          <a:endParaRPr lang="en-US"/>
        </a:p>
      </dgm:t>
    </dgm:pt>
    <dgm:pt modelId="{1CB6323D-54A4-4861-9D4C-2625FE696826}" type="sibTrans" cxnId="{D443C1AB-C837-496B-B761-53A4E0554468}">
      <dgm:prSet/>
      <dgm:spPr/>
      <dgm:t>
        <a:bodyPr/>
        <a:lstStyle/>
        <a:p>
          <a:endParaRPr lang="en-US"/>
        </a:p>
      </dgm:t>
    </dgm:pt>
    <dgm:pt modelId="{DCBF264D-B005-499D-91E3-0EE42B6164C0}" type="pres">
      <dgm:prSet presAssocID="{F505DE69-BD9B-41DD-8842-0D596BA496A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83AEF5-68F1-43E9-97B3-F49E59728884}" type="pres">
      <dgm:prSet presAssocID="{5D49B99D-4C92-45F0-968E-9B0FED550EDA}" presName="centerShape" presStyleLbl="node0" presStyleIdx="0" presStyleCnt="1"/>
      <dgm:spPr/>
      <dgm:t>
        <a:bodyPr/>
        <a:lstStyle/>
        <a:p>
          <a:endParaRPr lang="en-US"/>
        </a:p>
      </dgm:t>
    </dgm:pt>
    <dgm:pt modelId="{8FC335E9-2236-4CA9-A784-589AEB5B3C3E}" type="pres">
      <dgm:prSet presAssocID="{E77693C0-472D-4AE4-A728-FFE6DF76FD98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B1CD6D4F-C466-49BA-A3E9-88F0430C812B}" type="pres">
      <dgm:prSet presAssocID="{83B955EB-58C3-410C-8664-3365B678AA3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85CAB8-7133-42FE-B0B3-40ABACA863F4}" type="pres">
      <dgm:prSet presAssocID="{9AE84AEE-1013-4499-8E97-34EBF75B5278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7693E2D6-54D3-4399-9BAF-AF2903320578}" type="pres">
      <dgm:prSet presAssocID="{12FE0423-7E35-4D75-B7AE-3FECE9C5EDB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57FE23-A085-4D65-BFF2-A1E685DD2489}" type="pres">
      <dgm:prSet presAssocID="{484D5CA3-7B77-4175-9BD2-D00397049CC3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627AD4B1-96FF-4DDE-9C54-166B0AC47E60}" type="pres">
      <dgm:prSet presAssocID="{011CD591-5343-4708-AAD8-7C50074AF4C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B1472D-A81D-4107-9460-6C6B6C84E34C}" type="presOf" srcId="{83B955EB-58C3-410C-8664-3365B678AA3E}" destId="{B1CD6D4F-C466-49BA-A3E9-88F0430C812B}" srcOrd="0" destOrd="0" presId="urn:microsoft.com/office/officeart/2005/8/layout/radial4"/>
    <dgm:cxn modelId="{9FFAA1F5-2611-42E0-B096-C55CD450F7DF}" type="presOf" srcId="{12FE0423-7E35-4D75-B7AE-3FECE9C5EDB0}" destId="{7693E2D6-54D3-4399-9BAF-AF2903320578}" srcOrd="0" destOrd="0" presId="urn:microsoft.com/office/officeart/2005/8/layout/radial4"/>
    <dgm:cxn modelId="{C3028FF8-5838-4818-8AD7-BF297AD332E9}" type="presOf" srcId="{F505DE69-BD9B-41DD-8842-0D596BA496A7}" destId="{DCBF264D-B005-499D-91E3-0EE42B6164C0}" srcOrd="0" destOrd="0" presId="urn:microsoft.com/office/officeart/2005/8/layout/radial4"/>
    <dgm:cxn modelId="{865A01DF-2898-442C-80B5-041B93E85483}" type="presOf" srcId="{5D49B99D-4C92-45F0-968E-9B0FED550EDA}" destId="{8483AEF5-68F1-43E9-97B3-F49E59728884}" srcOrd="0" destOrd="0" presId="urn:microsoft.com/office/officeart/2005/8/layout/radial4"/>
    <dgm:cxn modelId="{FCE8A4B0-C1D8-4297-8E93-6E1CA3C8F816}" type="presOf" srcId="{9AE84AEE-1013-4499-8E97-34EBF75B5278}" destId="{5985CAB8-7133-42FE-B0B3-40ABACA863F4}" srcOrd="0" destOrd="0" presId="urn:microsoft.com/office/officeart/2005/8/layout/radial4"/>
    <dgm:cxn modelId="{D443C1AB-C837-496B-B761-53A4E0554468}" srcId="{5D49B99D-4C92-45F0-968E-9B0FED550EDA}" destId="{011CD591-5343-4708-AAD8-7C50074AF4C7}" srcOrd="2" destOrd="0" parTransId="{484D5CA3-7B77-4175-9BD2-D00397049CC3}" sibTransId="{1CB6323D-54A4-4861-9D4C-2625FE696826}"/>
    <dgm:cxn modelId="{9F960D27-B311-458C-886F-520CF265F0C7}" srcId="{5D49B99D-4C92-45F0-968E-9B0FED550EDA}" destId="{12FE0423-7E35-4D75-B7AE-3FECE9C5EDB0}" srcOrd="1" destOrd="0" parTransId="{9AE84AEE-1013-4499-8E97-34EBF75B5278}" sibTransId="{0263CA85-F09B-4C08-8471-6B323BCB3455}"/>
    <dgm:cxn modelId="{B37F7651-F70B-4299-AAF9-B7B218D69318}" type="presOf" srcId="{484D5CA3-7B77-4175-9BD2-D00397049CC3}" destId="{9E57FE23-A085-4D65-BFF2-A1E685DD2489}" srcOrd="0" destOrd="0" presId="urn:microsoft.com/office/officeart/2005/8/layout/radial4"/>
    <dgm:cxn modelId="{CEFDE3AA-5FEF-4704-93E9-D512AEE375AE}" srcId="{F505DE69-BD9B-41DD-8842-0D596BA496A7}" destId="{5D49B99D-4C92-45F0-968E-9B0FED550EDA}" srcOrd="0" destOrd="0" parTransId="{5541DBDC-8022-4ACA-B8ED-7A683863AF22}" sibTransId="{3480122E-F9A9-46EE-A827-0A632B26288F}"/>
    <dgm:cxn modelId="{4C5F4E4D-5BCA-4A05-912F-CBC55BD4F19A}" type="presOf" srcId="{E77693C0-472D-4AE4-A728-FFE6DF76FD98}" destId="{8FC335E9-2236-4CA9-A784-589AEB5B3C3E}" srcOrd="0" destOrd="0" presId="urn:microsoft.com/office/officeart/2005/8/layout/radial4"/>
    <dgm:cxn modelId="{5E8C5372-40FF-4627-97BD-FF30C0C1F455}" srcId="{5D49B99D-4C92-45F0-968E-9B0FED550EDA}" destId="{83B955EB-58C3-410C-8664-3365B678AA3E}" srcOrd="0" destOrd="0" parTransId="{E77693C0-472D-4AE4-A728-FFE6DF76FD98}" sibTransId="{A0479892-4E55-4661-93E7-B298EB3B48F2}"/>
    <dgm:cxn modelId="{B5B5B1C5-2F58-416E-8AE7-854F61833953}" type="presOf" srcId="{011CD591-5343-4708-AAD8-7C50074AF4C7}" destId="{627AD4B1-96FF-4DDE-9C54-166B0AC47E60}" srcOrd="0" destOrd="0" presId="urn:microsoft.com/office/officeart/2005/8/layout/radial4"/>
    <dgm:cxn modelId="{BAB2BD8F-5518-471D-BF8A-1EBE4B141BD3}" type="presParOf" srcId="{DCBF264D-B005-499D-91E3-0EE42B6164C0}" destId="{8483AEF5-68F1-43E9-97B3-F49E59728884}" srcOrd="0" destOrd="0" presId="urn:microsoft.com/office/officeart/2005/8/layout/radial4"/>
    <dgm:cxn modelId="{71329676-D6F5-45B2-817E-97A88C608D46}" type="presParOf" srcId="{DCBF264D-B005-499D-91E3-0EE42B6164C0}" destId="{8FC335E9-2236-4CA9-A784-589AEB5B3C3E}" srcOrd="1" destOrd="0" presId="urn:microsoft.com/office/officeart/2005/8/layout/radial4"/>
    <dgm:cxn modelId="{36F87FB8-CEE1-4BC7-AFC5-8747AFFD092B}" type="presParOf" srcId="{DCBF264D-B005-499D-91E3-0EE42B6164C0}" destId="{B1CD6D4F-C466-49BA-A3E9-88F0430C812B}" srcOrd="2" destOrd="0" presId="urn:microsoft.com/office/officeart/2005/8/layout/radial4"/>
    <dgm:cxn modelId="{D1C87480-B680-45AB-B1A3-A5E68822D808}" type="presParOf" srcId="{DCBF264D-B005-499D-91E3-0EE42B6164C0}" destId="{5985CAB8-7133-42FE-B0B3-40ABACA863F4}" srcOrd="3" destOrd="0" presId="urn:microsoft.com/office/officeart/2005/8/layout/radial4"/>
    <dgm:cxn modelId="{E73A2F76-AAD8-4C98-8325-E07BF2736CA3}" type="presParOf" srcId="{DCBF264D-B005-499D-91E3-0EE42B6164C0}" destId="{7693E2D6-54D3-4399-9BAF-AF2903320578}" srcOrd="4" destOrd="0" presId="urn:microsoft.com/office/officeart/2005/8/layout/radial4"/>
    <dgm:cxn modelId="{EA47475B-3E2D-4A59-B56F-ED59FB2592E6}" type="presParOf" srcId="{DCBF264D-B005-499D-91E3-0EE42B6164C0}" destId="{9E57FE23-A085-4D65-BFF2-A1E685DD2489}" srcOrd="5" destOrd="0" presId="urn:microsoft.com/office/officeart/2005/8/layout/radial4"/>
    <dgm:cxn modelId="{5F4E3060-ABDB-42AD-B1C3-A9BE1A276D47}" type="presParOf" srcId="{DCBF264D-B005-499D-91E3-0EE42B6164C0}" destId="{627AD4B1-96FF-4DDE-9C54-166B0AC47E60}" srcOrd="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8192D-ED91-4B02-A6E0-EDC98FA87262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CB22D-008E-43BF-AC8A-577C87453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CB22D-008E-43BF-AC8A-577C8745392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D322-EA53-4FC5-AAAC-2444B8E79C4E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CD7E-5237-4017-BAB4-F35DA235D5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D322-EA53-4FC5-AAAC-2444B8E79C4E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CD7E-5237-4017-BAB4-F35DA235D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D322-EA53-4FC5-AAAC-2444B8E79C4E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CD7E-5237-4017-BAB4-F35DA235D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D322-EA53-4FC5-AAAC-2444B8E79C4E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CD7E-5237-4017-BAB4-F35DA235D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D322-EA53-4FC5-AAAC-2444B8E79C4E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21FCD7E-5237-4017-BAB4-F35DA235D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D322-EA53-4FC5-AAAC-2444B8E79C4E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CD7E-5237-4017-BAB4-F35DA235D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D322-EA53-4FC5-AAAC-2444B8E79C4E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CD7E-5237-4017-BAB4-F35DA235D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D322-EA53-4FC5-AAAC-2444B8E79C4E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CD7E-5237-4017-BAB4-F35DA235D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D322-EA53-4FC5-AAAC-2444B8E79C4E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CD7E-5237-4017-BAB4-F35DA235D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D322-EA53-4FC5-AAAC-2444B8E79C4E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CD7E-5237-4017-BAB4-F35DA235D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D322-EA53-4FC5-AAAC-2444B8E79C4E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FCD7E-5237-4017-BAB4-F35DA235D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304D322-EA53-4FC5-AAAC-2444B8E79C4E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21FCD7E-5237-4017-BAB4-F35DA235D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slide" Target="slide1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3.xml"/><Relationship Id="rId7" Type="http://schemas.openxmlformats.org/officeDocument/2006/relationships/slide" Target="slide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762000"/>
            <a:ext cx="6858000" cy="56323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Ruang</a:t>
            </a:r>
            <a:r>
              <a:rPr lang="en-US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7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lingkup</a:t>
            </a:r>
            <a:r>
              <a:rPr lang="en-US" sz="7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7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dan</a:t>
            </a:r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7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masalah</a:t>
            </a:r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7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ekonomi</a:t>
            </a:r>
            <a:endParaRPr lang="en-US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advTm="11031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3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8" presetClass="exit" presetSubtype="0" accel="5000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2" animBg="1"/>
      <p:bldP spid="4" grpId="4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Jokerman" pitchFamily="82" charset="0"/>
              </a:rPr>
              <a:t>PENGERTIAN EKONOMI DESKRIPTIF</a:t>
            </a:r>
            <a:endParaRPr lang="en-US" sz="4000" dirty="0"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Analisis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ekonomi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menggambarkan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keadaan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sebenarnya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wujud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dalam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perekonomian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86600" y="57150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20"/>
                            </p:stCondLst>
                            <p:childTnLst>
                              <p:par>
                                <p:cTn id="11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Jokerman" pitchFamily="82" charset="0"/>
              </a:rPr>
              <a:t>PENGERTIAN TEORI EKONOMI</a:t>
            </a:r>
            <a:endParaRPr lang="en-US" dirty="0"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>
                <a:latin typeface="Juice ITC" pitchFamily="82" charset="0"/>
              </a:rPr>
              <a:t>	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PANDANGAN-PANDANGAN YANG MENGGAMBARKAN SIFAT HUBUNGAN YANG WUJUD DALAM KEGIATAN EKONOMI DAN RAMALAN TENTANG PERISTIWA YANG TERJADI APABILA SUATU KEADAAN YANG MEMPENGARUHI NYA MENGALAMI PERUBAHAN.</a:t>
            </a:r>
            <a:endParaRPr lang="en-US" sz="4400" b="1" dirty="0">
              <a:solidFill>
                <a:schemeClr val="bg1"/>
              </a:solidFill>
              <a:latin typeface="Juice ITC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0" y="5943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Jokerman" pitchFamily="82" charset="0"/>
              </a:rPr>
              <a:t>PENGERTIAN TEORI TERAPAN</a:t>
            </a:r>
            <a:endParaRPr lang="en-US" dirty="0"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ILMU EKONOMI YANG MENELAAH TENTANG KEBIJAKAN YANG PERLU DILAKSANAKAN UNTUK MENGATASI MASALHAH-MASALAH EKONOMI.</a:t>
            </a:r>
            <a:endParaRPr lang="en-US" sz="4400" b="1" dirty="0">
              <a:solidFill>
                <a:schemeClr val="bg1"/>
              </a:solidFill>
              <a:latin typeface="Juice ITC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5867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rmAutofit/>
          </a:bodyPr>
          <a:lstStyle/>
          <a:p>
            <a:pPr>
              <a:buFont typeface="Webdings" pitchFamily="18" charset="2"/>
              <a:buChar char="ö"/>
            </a:pP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MENCAPAI PERTUMBUHAN EKONOMI YANG CEPAT</a:t>
            </a:r>
          </a:p>
          <a:p>
            <a:pPr>
              <a:buFont typeface="Webdings" pitchFamily="18" charset="2"/>
              <a:buChar char="ö"/>
            </a:pP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MENCIPTAKAN KESTABILAN HARGA-HARGA</a:t>
            </a:r>
          </a:p>
          <a:p>
            <a:pPr>
              <a:buFont typeface="Webdings" pitchFamily="18" charset="2"/>
              <a:buChar char="ö"/>
            </a:pP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MENGATASI MASALAH PENGANGGURAN</a:t>
            </a:r>
          </a:p>
          <a:p>
            <a:pPr>
              <a:buFont typeface="Webdings" pitchFamily="18" charset="2"/>
              <a:buChar char="ö"/>
            </a:pP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MEWUJUDKAN DISTRIBUSI PENDAPATAN YANG MERATA</a:t>
            </a:r>
            <a:endParaRPr lang="en-US" sz="4000" b="1" dirty="0">
              <a:solidFill>
                <a:schemeClr val="bg1"/>
              </a:solidFill>
              <a:latin typeface="Juice ITC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9000" y="62484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Jokerman" pitchFamily="82" charset="0"/>
              </a:rPr>
              <a:t>Macam-macam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Jokerman" pitchFamily="82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Jokerman" pitchFamily="82" charset="0"/>
              </a:rPr>
              <a:t>masalah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Jokerman" pitchFamily="82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Jokerman" pitchFamily="82" charset="0"/>
              </a:rPr>
              <a:t>ekonomi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ebdings" pitchFamily="18" charset="2"/>
              <a:buChar char="ö"/>
            </a:pP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3" action="ppaction://hlinksldjump"/>
              </a:rPr>
              <a:t>Pengangguran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3" action="ppaction://hlinksldjump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3" action="ppaction://hlinksldjump"/>
              </a:rPr>
              <a:t>dan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3" action="ppaction://hlinksldjump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3" action="ppaction://hlinksldjump"/>
              </a:rPr>
              <a:t>inflasi</a:t>
            </a:r>
            <a:endParaRPr lang="en-US" sz="36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uice ITC" pitchFamily="82" charset="0"/>
            </a:endParaRPr>
          </a:p>
          <a:p>
            <a:pPr>
              <a:buFont typeface="Webdings" pitchFamily="18" charset="2"/>
              <a:buChar char="ö"/>
            </a:pP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4" action="ppaction://hlinksldjump"/>
              </a:rPr>
              <a:t>Penghamburan</a:t>
            </a:r>
            <a:endParaRPr lang="en-US" sz="36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uice ITC" pitchFamily="82" charset="0"/>
            </a:endParaRPr>
          </a:p>
          <a:p>
            <a:pPr>
              <a:buFont typeface="Webdings" pitchFamily="18" charset="2"/>
              <a:buChar char="ö"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5" action="ppaction://hlinksldjump"/>
              </a:rPr>
              <a:t>Tingkat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5" action="ppaction://hlinksldjump"/>
              </a:rPr>
              <a:t>produksi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5" action="ppaction://hlinksldjump"/>
              </a:rPr>
              <a:t> yang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5" action="ppaction://hlinksldjump"/>
              </a:rPr>
              <a:t>tidak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5" action="ppaction://hlinksldjump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5" action="ppaction://hlinksldjump"/>
              </a:rPr>
              <a:t>tercapai</a:t>
            </a:r>
            <a:endParaRPr lang="en-US" sz="36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uice ITC" pitchFamily="82" charset="0"/>
            </a:endParaRPr>
          </a:p>
          <a:p>
            <a:pPr>
              <a:buFont typeface="Webdings" pitchFamily="18" charset="2"/>
              <a:buChar char="ö"/>
            </a:pP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6" action="ppaction://hlinksldjump"/>
              </a:rPr>
              <a:t>Kemajuan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6" action="ppaction://hlinksldjump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6" action="ppaction://hlinksldjump"/>
              </a:rPr>
              <a:t>teknologi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6" action="ppaction://hlinksldjump"/>
              </a:rPr>
              <a:t> yang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6" action="ppaction://hlinksldjump"/>
              </a:rPr>
              <a:t>tidak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6" action="ppaction://hlinksldjump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6" action="ppaction://hlinksldjump"/>
              </a:rPr>
              <a:t>seimbang</a:t>
            </a:r>
            <a:endParaRPr lang="en-US" sz="36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uice ITC" pitchFamily="82" charset="0"/>
            </a:endParaRPr>
          </a:p>
          <a:p>
            <a:pPr>
              <a:buFont typeface="Webdings" pitchFamily="18" charset="2"/>
              <a:buChar char="ö"/>
            </a:pP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7" action="ppaction://hlinksldjump"/>
              </a:rPr>
              <a:t>Pertumbuhan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7" action="ppaction://hlinksldjump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7" action="ppaction://hlinksldjump"/>
              </a:rPr>
              <a:t>ekonomi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7" action="ppaction://hlinksldjump"/>
              </a:rPr>
              <a:t> yang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7" action="ppaction://hlinksldjump"/>
              </a:rPr>
              <a:t>tidak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7" action="ppaction://hlinksldjump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  <a:hlinkClick r:id="rId7" action="ppaction://hlinksldjump"/>
              </a:rPr>
              <a:t>teguh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uice ITC" pitchFamily="82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Jokerman" pitchFamily="82" charset="0"/>
              </a:rPr>
              <a:t>PENGANGGURAN DAN INFLASI</a:t>
            </a:r>
            <a:endParaRPr lang="en-US" dirty="0"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	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Pada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umumnya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pengeluaran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agregat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sebenarnya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adalah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rendah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daripada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diperlukan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untuk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mencapai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kesempatan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kerja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penuh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.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Keadaan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seperti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ini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akan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menimbulkan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penangangguran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.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Adakalanya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permintaan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agregat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melebihi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kemampuan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perekonomian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untuk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memproduksi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barang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jasa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.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Keadaan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ini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menyebabkan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kenaikan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harga-harga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atau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inflasi</a:t>
            </a:r>
            <a:endParaRPr lang="en-US" sz="3600" b="1" dirty="0">
              <a:solidFill>
                <a:schemeClr val="bg1"/>
              </a:solidFill>
              <a:latin typeface="Juice ITC" pitchFamily="8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PENGHAMBURAN</a:t>
            </a:r>
            <a:endParaRPr lang="en-US" b="1" dirty="0"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	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Seorang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petani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tidak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dapat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menjadi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pegawai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baik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sebaliknya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pegawai-pegawai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kantor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tidak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dapat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petani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baik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.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demikian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menempatkan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pekerja-pekerja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tidak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sesuai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keahlian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mereka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menimbulkan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inefisiensi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dalam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penggunaan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faktor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produksi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keadaan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itu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dipandang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sebagai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penghamburan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.</a:t>
            </a:r>
            <a:endParaRPr lang="en-US" sz="3600" b="1" dirty="0">
              <a:solidFill>
                <a:schemeClr val="bg1"/>
              </a:solidFill>
              <a:latin typeface="Juice ITC" pitchFamily="82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TINGKAT PRODUKSI YANG TIDAK TERCAPAI</a:t>
            </a:r>
            <a:endParaRPr lang="en-US" b="1" dirty="0"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	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Menggambarkan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gabungan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produksi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barang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industri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dan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barang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pertanian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lebih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besar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daripada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jumlah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maksimum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dapat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diciptakan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oleh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perekonomian</a:t>
            </a:r>
            <a:endParaRPr lang="en-US" sz="4000" b="1" dirty="0">
              <a:solidFill>
                <a:schemeClr val="bg1"/>
              </a:solidFill>
              <a:latin typeface="Juice ITC" pitchFamily="8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Jokerman" pitchFamily="82" charset="0"/>
              </a:rPr>
              <a:t>KEMAJUAN TEKNOLOGI YANG TIDAK SEIMBANG</a:t>
            </a:r>
            <a:endParaRPr lang="en-US" dirty="0"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	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Kemajuan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teknologi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berlaku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di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sektor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industri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dan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sektor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pertanian,akan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tetapi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kemajuan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di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sektor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industri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lebih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pesat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dari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pda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sektor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pertanian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. Dan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hanya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sektor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industri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saja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sudah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menggunakan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teknologi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canggih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.</a:t>
            </a:r>
            <a:endParaRPr lang="en-US" sz="4400" b="1" dirty="0">
              <a:solidFill>
                <a:schemeClr val="bg1"/>
              </a:solidFill>
              <a:latin typeface="Juice ITC" pitchFamily="82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PERTUMBUHAN EKONOMI YANG TIDAK TEGUH</a:t>
            </a:r>
            <a:endParaRPr lang="en-US" b="1" dirty="0"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	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Dalam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perekonomian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keadaan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pali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ideal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adalah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mencapai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tingkat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kesempatan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kerja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penuh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dalam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jangka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pendek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maupun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jangka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panjang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.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perkataan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lain,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setiap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perekonomian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selalu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mengharapkan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agar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tingkat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pertumbuhan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selalu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teguh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sehingga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penggunaan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tenaga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kerja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faktor-faktor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produksi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secara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sepenuhnya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selalu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akan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dicapai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dari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satu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periode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ke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periode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lainnya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.</a:t>
            </a:r>
          </a:p>
          <a:p>
            <a:pPr>
              <a:buNone/>
            </a:pPr>
            <a:endParaRPr lang="en-US" sz="3600" b="1" dirty="0">
              <a:solidFill>
                <a:schemeClr val="bg1"/>
              </a:solidFill>
              <a:latin typeface="Juice ITC" pitchFamily="8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Jokerman" pitchFamily="82" charset="0"/>
              </a:rPr>
              <a:t>TEORI RUANG LINGKUP DAN MASALAH EKONOMI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b="1" dirty="0" err="1" smtClean="0">
                <a:latin typeface="Georgia" pitchFamily="18" charset="0"/>
                <a:hlinkClick r:id="rId3" action="ppaction://hlinksldjump"/>
              </a:rPr>
              <a:t>Definisi</a:t>
            </a:r>
            <a:r>
              <a:rPr lang="en-US" sz="2800" b="1" dirty="0" smtClean="0">
                <a:latin typeface="Georgia" pitchFamily="18" charset="0"/>
                <a:hlinkClick r:id="rId3" action="ppaction://hlinksldjump"/>
              </a:rPr>
              <a:t> </a:t>
            </a:r>
            <a:r>
              <a:rPr lang="en-US" sz="2800" b="1" dirty="0" err="1" smtClean="0">
                <a:latin typeface="Georgia" pitchFamily="18" charset="0"/>
                <a:hlinkClick r:id="rId3" action="ppaction://hlinksldjump"/>
              </a:rPr>
              <a:t>dan</a:t>
            </a:r>
            <a:r>
              <a:rPr lang="en-US" sz="2800" b="1" dirty="0" smtClean="0">
                <a:latin typeface="Georgia" pitchFamily="18" charset="0"/>
                <a:hlinkClick r:id="rId3" action="ppaction://hlinksldjump"/>
              </a:rPr>
              <a:t> </a:t>
            </a:r>
            <a:r>
              <a:rPr lang="en-US" sz="2800" b="1" dirty="0" err="1" smtClean="0">
                <a:latin typeface="Georgia" pitchFamily="18" charset="0"/>
                <a:hlinkClick r:id="rId3" action="ppaction://hlinksldjump"/>
              </a:rPr>
              <a:t>Ruang</a:t>
            </a:r>
            <a:r>
              <a:rPr lang="en-US" sz="2800" b="1" dirty="0" smtClean="0">
                <a:latin typeface="Georgia" pitchFamily="18" charset="0"/>
                <a:hlinkClick r:id="rId3" action="ppaction://hlinksldjump"/>
              </a:rPr>
              <a:t> </a:t>
            </a:r>
            <a:r>
              <a:rPr lang="en-US" sz="2800" b="1" dirty="0" err="1" smtClean="0">
                <a:latin typeface="Georgia" pitchFamily="18" charset="0"/>
                <a:hlinkClick r:id="rId3" action="ppaction://hlinksldjump"/>
              </a:rPr>
              <a:t>Lingkup</a:t>
            </a:r>
            <a:r>
              <a:rPr lang="en-US" sz="2800" b="1" dirty="0" smtClean="0">
                <a:latin typeface="Georgia" pitchFamily="18" charset="0"/>
                <a:hlinkClick r:id="rId3" action="ppaction://hlinksldjump"/>
              </a:rPr>
              <a:t> </a:t>
            </a:r>
            <a:r>
              <a:rPr lang="en-US" sz="2800" b="1" dirty="0" err="1" smtClean="0">
                <a:latin typeface="Georgia" pitchFamily="18" charset="0"/>
                <a:hlinkClick r:id="rId3" action="ppaction://hlinksldjump"/>
              </a:rPr>
              <a:t>Pembahasan</a:t>
            </a:r>
            <a:endParaRPr lang="en-US" sz="2800" b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b="1" dirty="0">
                <a:latin typeface="Georgia" pitchFamily="18" charset="0"/>
              </a:rPr>
              <a:t> </a:t>
            </a:r>
            <a:r>
              <a:rPr lang="en-US" sz="2800" b="1" dirty="0" err="1" smtClean="0">
                <a:latin typeface="Georgia" pitchFamily="18" charset="0"/>
                <a:hlinkClick r:id="rId4" action="ppaction://hlinksldjump"/>
              </a:rPr>
              <a:t>Faktor</a:t>
            </a:r>
            <a:r>
              <a:rPr lang="en-US" sz="2800" b="1" dirty="0" smtClean="0">
                <a:latin typeface="Georgia" pitchFamily="18" charset="0"/>
                <a:hlinkClick r:id="rId4" action="ppaction://hlinksldjump"/>
              </a:rPr>
              <a:t> yang </a:t>
            </a:r>
            <a:r>
              <a:rPr lang="en-US" sz="2800" b="1" dirty="0" err="1" smtClean="0">
                <a:latin typeface="Georgia" pitchFamily="18" charset="0"/>
                <a:hlinkClick r:id="rId4" action="ppaction://hlinksldjump"/>
              </a:rPr>
              <a:t>Mendorong</a:t>
            </a:r>
            <a:r>
              <a:rPr lang="en-US" sz="2800" b="1" dirty="0" smtClean="0">
                <a:latin typeface="Georgia" pitchFamily="18" charset="0"/>
                <a:hlinkClick r:id="rId4" action="ppaction://hlinksldjump"/>
              </a:rPr>
              <a:t> </a:t>
            </a:r>
            <a:r>
              <a:rPr lang="en-US" sz="2800" b="1" dirty="0" err="1" smtClean="0">
                <a:latin typeface="Georgia" pitchFamily="18" charset="0"/>
                <a:hlinkClick r:id="rId4" action="ppaction://hlinksldjump"/>
              </a:rPr>
              <a:t>Perkembangan</a:t>
            </a:r>
            <a:r>
              <a:rPr lang="en-US" sz="2800" b="1" dirty="0" smtClean="0">
                <a:latin typeface="Georgia" pitchFamily="18" charset="0"/>
                <a:hlinkClick r:id="rId4" action="ppaction://hlinksldjump"/>
              </a:rPr>
              <a:t> </a:t>
            </a:r>
            <a:r>
              <a:rPr lang="en-US" sz="2800" b="1" dirty="0" err="1" smtClean="0">
                <a:latin typeface="Georgia" pitchFamily="18" charset="0"/>
                <a:hlinkClick r:id="rId4" action="ppaction://hlinksldjump"/>
              </a:rPr>
              <a:t>Ilmu</a:t>
            </a:r>
            <a:r>
              <a:rPr lang="en-US" sz="2800" b="1" dirty="0" smtClean="0">
                <a:latin typeface="Georgia" pitchFamily="18" charset="0"/>
                <a:hlinkClick r:id="rId4" action="ppaction://hlinksldjump"/>
              </a:rPr>
              <a:t> </a:t>
            </a:r>
            <a:r>
              <a:rPr lang="en-US" sz="2800" b="1" dirty="0" err="1" smtClean="0">
                <a:latin typeface="Georgia" pitchFamily="18" charset="0"/>
                <a:hlinkClick r:id="rId4" action="ppaction://hlinksldjump"/>
              </a:rPr>
              <a:t>Ekonomi</a:t>
            </a:r>
            <a:endParaRPr lang="en-US" sz="2800" b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b="1" dirty="0">
                <a:latin typeface="Georgia" pitchFamily="18" charset="0"/>
              </a:rPr>
              <a:t> </a:t>
            </a:r>
            <a:r>
              <a:rPr lang="en-US" sz="2800" b="1" dirty="0" err="1" smtClean="0">
                <a:latin typeface="Georgia" pitchFamily="18" charset="0"/>
                <a:hlinkClick r:id="rId5" action="ppaction://hlinksldjump"/>
              </a:rPr>
              <a:t>Beberapa</a:t>
            </a:r>
            <a:r>
              <a:rPr lang="en-US" sz="2800" b="1" dirty="0" smtClean="0">
                <a:latin typeface="Georgia" pitchFamily="18" charset="0"/>
                <a:hlinkClick r:id="rId5" action="ppaction://hlinksldjump"/>
              </a:rPr>
              <a:t> </a:t>
            </a:r>
            <a:r>
              <a:rPr lang="en-US" sz="2800" b="1" dirty="0" err="1" smtClean="0">
                <a:latin typeface="Georgia" pitchFamily="18" charset="0"/>
                <a:hlinkClick r:id="rId5" action="ppaction://hlinksldjump"/>
              </a:rPr>
              <a:t>Asumsi</a:t>
            </a:r>
            <a:r>
              <a:rPr lang="en-US" sz="2800" b="1" dirty="0" smtClean="0">
                <a:latin typeface="Georgia" pitchFamily="18" charset="0"/>
                <a:hlinkClick r:id="rId5" action="ppaction://hlinksldjump"/>
              </a:rPr>
              <a:t> yang </a:t>
            </a:r>
            <a:r>
              <a:rPr lang="en-US" sz="2800" b="1" dirty="0" err="1" smtClean="0">
                <a:latin typeface="Georgia" pitchFamily="18" charset="0"/>
                <a:hlinkClick r:id="rId5" action="ppaction://hlinksldjump"/>
              </a:rPr>
              <a:t>Digunakan</a:t>
            </a:r>
            <a:endParaRPr lang="en-US" sz="2800" b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Georgia" pitchFamily="18" charset="0"/>
                <a:hlinkClick r:id="rId6" action="ppaction://hlinksldjump"/>
              </a:rPr>
              <a:t>JENIS-JENIS ANALISIS EKONOMI</a:t>
            </a:r>
            <a:endParaRPr lang="en-US" sz="2800" b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Georgia" pitchFamily="18" charset="0"/>
                <a:hlinkClick r:id="rId7" action="ppaction://hlinksldjump"/>
              </a:rPr>
              <a:t>TUJUAN PEREKONOMIAN YANG INGIN  DICAPAI</a:t>
            </a:r>
            <a:endParaRPr lang="en-US" sz="2800" b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b="1" dirty="0" err="1" smtClean="0">
                <a:latin typeface="Georgia" pitchFamily="18" charset="0"/>
                <a:hlinkClick r:id="rId8" action="ppaction://hlinksldjump"/>
              </a:rPr>
              <a:t>Macam-nacan</a:t>
            </a:r>
            <a:r>
              <a:rPr lang="en-US" sz="2800" b="1" dirty="0" smtClean="0">
                <a:latin typeface="Georgia" pitchFamily="18" charset="0"/>
                <a:hlinkClick r:id="rId8" action="ppaction://hlinksldjump"/>
              </a:rPr>
              <a:t> </a:t>
            </a:r>
            <a:r>
              <a:rPr lang="en-US" sz="2800" b="1" dirty="0" err="1" smtClean="0">
                <a:latin typeface="Georgia" pitchFamily="18" charset="0"/>
                <a:hlinkClick r:id="rId8" action="ppaction://hlinksldjump"/>
              </a:rPr>
              <a:t>permasalahan</a:t>
            </a:r>
            <a:r>
              <a:rPr lang="en-US" sz="2800" b="1" dirty="0" smtClean="0">
                <a:latin typeface="Georgia" pitchFamily="18" charset="0"/>
                <a:hlinkClick r:id="rId8" action="ppaction://hlinksldjump"/>
              </a:rPr>
              <a:t> </a:t>
            </a:r>
            <a:r>
              <a:rPr lang="en-US" sz="2800" b="1" dirty="0" err="1" smtClean="0">
                <a:latin typeface="Georgia" pitchFamily="18" charset="0"/>
                <a:hlinkClick r:id="rId8" action="ppaction://hlinksldjump"/>
              </a:rPr>
              <a:t>ekonomi</a:t>
            </a:r>
            <a:endParaRPr lang="en-US" sz="2800" b="1" dirty="0" smtClean="0">
              <a:latin typeface="Georgia" pitchFamily="18" charset="0"/>
            </a:endParaRPr>
          </a:p>
        </p:txBody>
      </p:sp>
    </p:spTree>
  </p:cSld>
  <p:clrMapOvr>
    <a:masterClrMapping/>
  </p:clrMapOvr>
  <p:transition advTm="2547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	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Keadaan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menimbulkan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masalah-masalah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ekonomi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telah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diuraikan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.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Masalah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ekonomi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timbul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sebagai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akibat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dari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ketidakseimbangan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di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antara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keinginan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manusia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untuk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mendapatkan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barang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dan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jasa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untuk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memenuhi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keinginan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tersebut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.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Keinginan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manusia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jauh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melebihi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Juice ITC" pitchFamily="82" charset="0"/>
              </a:rPr>
              <a:t>kemampuan</a:t>
            </a:r>
            <a:r>
              <a:rPr lang="en-US" sz="4800" b="1" dirty="0" smtClean="0">
                <a:solidFill>
                  <a:schemeClr val="bg1"/>
                </a:solidFill>
                <a:latin typeface="Juice ITC" pitchFamily="82" charset="0"/>
              </a:rPr>
              <a:t>.</a:t>
            </a:r>
            <a:endParaRPr lang="en-US" sz="4800" b="1" dirty="0">
              <a:solidFill>
                <a:schemeClr val="bg1"/>
              </a:solidFill>
              <a:latin typeface="Juice ITC" pitchFamily="8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Definisi</a:t>
            </a:r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dan</a:t>
            </a:r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Ruang</a:t>
            </a:r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Lingkup</a:t>
            </a:r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Pembahasan</a:t>
            </a:r>
            <a:endParaRPr lang="en-US" b="1" dirty="0"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429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Cambria" pitchFamily="18" charset="0"/>
              </a:rPr>
              <a:t>  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Ilmu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mempelajari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bagaimana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cara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tiap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individu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atau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segolongan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masyarakat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menggunakan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atau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mengalokasikan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sumber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daya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terbatas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jumlahnya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untuk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mencapai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tujuan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akhir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alternatif</a:t>
            </a:r>
            <a:r>
              <a:rPr lang="en-US" sz="40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Juice ITC" pitchFamily="82" charset="0"/>
              </a:rPr>
              <a:t>sifatnya</a:t>
            </a:r>
            <a:endParaRPr lang="en-US" sz="4000" b="1" dirty="0">
              <a:solidFill>
                <a:schemeClr val="bg1"/>
              </a:solidFill>
              <a:latin typeface="Juice ITC" pitchFamily="82" charset="0"/>
            </a:endParaRPr>
          </a:p>
        </p:txBody>
      </p:sp>
    </p:spTree>
  </p:cSld>
  <p:clrMapOvr>
    <a:masterClrMapping/>
  </p:clrMapOvr>
  <p:transition advTm="15672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Faktor</a:t>
            </a:r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  Yang </a:t>
            </a:r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Mendorong</a:t>
            </a:r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Perkembangan</a:t>
            </a:r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Ilmu</a:t>
            </a:r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Ekonomi</a:t>
            </a:r>
            <a:endParaRPr lang="en-US" b="1" dirty="0"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048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faktor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yang paling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dominan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adalah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semakin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banyaknya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pendekatan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matematis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digunakan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dalam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analisa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ekonomi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tersebut</a:t>
            </a:r>
            <a:endParaRPr lang="en-US" sz="4400" b="1" dirty="0">
              <a:solidFill>
                <a:schemeClr val="bg1"/>
              </a:solidFill>
              <a:latin typeface="Juice ITC" pitchFamily="82" charset="0"/>
            </a:endParaRPr>
          </a:p>
        </p:txBody>
      </p:sp>
    </p:spTree>
  </p:cSld>
  <p:clrMapOvr>
    <a:masterClrMapping/>
  </p:clrMapOvr>
  <p:transition advTm="11172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Jokerman" pitchFamily="82" charset="0"/>
              </a:rPr>
              <a:t>Beberapa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Jokerman" pitchFamily="82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Jokerman" pitchFamily="82" charset="0"/>
              </a:rPr>
              <a:t>Asumsi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Jokerman" pitchFamily="82" charset="0"/>
              </a:rPr>
              <a:t> yang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Jokerman" pitchFamily="82" charset="0"/>
              </a:rPr>
              <a:t>Digunakan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667000"/>
          </a:xfrm>
        </p:spPr>
        <p:txBody>
          <a:bodyPr/>
          <a:lstStyle/>
          <a:p>
            <a:pPr>
              <a:buFont typeface="Webdings" pitchFamily="18" charset="2"/>
              <a:buChar char="ö"/>
            </a:pP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3" action="ppaction://hlinksldjump"/>
              </a:rPr>
              <a:t>Asumsi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3" action="ppaction://hlinksldjump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3" action="ppaction://hlinksldjump"/>
              </a:rPr>
              <a:t>Laba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3" action="ppaction://hlinksldjump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3" action="ppaction://hlinksldjump"/>
              </a:rPr>
              <a:t>maksimum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  <a:latin typeface="Juice ITC" pitchFamily="82" charset="0"/>
            </a:endParaRPr>
          </a:p>
          <a:p>
            <a:pPr>
              <a:buFont typeface="Webdings" pitchFamily="18" charset="2"/>
              <a:buChar char="ö"/>
            </a:pP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4" action="ppaction://hlinksldjump"/>
              </a:rPr>
              <a:t>Asumsi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4" action="ppaction://hlinksldjump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4" action="ppaction://hlinksldjump"/>
              </a:rPr>
              <a:t>Cateris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4" action="ppaction://hlinksldjump"/>
              </a:rPr>
              <a:t> Paribus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  <a:latin typeface="Juice ITC" pitchFamily="82" charset="0"/>
            </a:endParaRPr>
          </a:p>
          <a:p>
            <a:pPr>
              <a:buFont typeface="Webdings" pitchFamily="18" charset="2"/>
              <a:buChar char="ö"/>
            </a:pP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5" action="ppaction://hlinksldjump"/>
              </a:rPr>
              <a:t>Perbedaan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5" action="ppaction://hlinksldjump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5" action="ppaction://hlinksldjump"/>
              </a:rPr>
              <a:t>Aliran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5" action="ppaction://hlinksldjump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5" action="ppaction://hlinksldjump"/>
              </a:rPr>
              <a:t>Positif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5" action="ppaction://hlinksldjump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5" action="ppaction://hlinksldjump"/>
              </a:rPr>
              <a:t>dan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5" action="ppaction://hlinksldjump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Juice ITC" pitchFamily="82" charset="0"/>
                <a:hlinkClick r:id="rId5" action="ppaction://hlinksldjump"/>
              </a:rPr>
              <a:t>Normatif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  <a:latin typeface="Juice ITC" pitchFamily="82" charset="0"/>
            </a:endParaRPr>
          </a:p>
          <a:p>
            <a:pPr>
              <a:buFont typeface="Webdings" pitchFamily="18" charset="2"/>
              <a:buChar char="ö"/>
            </a:pPr>
            <a:endParaRPr lang="en-US" b="1" dirty="0" smtClean="0">
              <a:latin typeface="Juice ITC" pitchFamily="82" charset="0"/>
            </a:endParaRPr>
          </a:p>
          <a:p>
            <a:pPr>
              <a:buNone/>
            </a:pPr>
            <a:endParaRPr lang="en-US" b="1" dirty="0">
              <a:latin typeface="Juice ITC" pitchFamily="82" charset="0"/>
            </a:endParaRPr>
          </a:p>
        </p:txBody>
      </p:sp>
    </p:spTree>
  </p:cSld>
  <p:clrMapOvr>
    <a:masterClrMapping/>
  </p:clrMapOvr>
  <p:transition advTm="1218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Asumsi</a:t>
            </a:r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Laba</a:t>
            </a:r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Maksimum</a:t>
            </a:r>
            <a:endParaRPr lang="en-US" b="1" dirty="0"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Adapun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asumsi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yang paling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sering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digunakan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dalam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ilmu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ekonomi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adalah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semua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economic agents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ingin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memaksimumkan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sesuatu,sesuatu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disini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termasuk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kepuasan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,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laba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,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kesejahteraan</a:t>
            </a:r>
            <a:r>
              <a:rPr lang="en-US" sz="4400" b="1" dirty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dan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sebagainya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.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Kalau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seharusnya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harus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merugi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,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maka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mereka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berusaha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untuk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merugi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sesedikit</a:t>
            </a:r>
            <a:r>
              <a:rPr lang="en-US" sz="44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Juice ITC" pitchFamily="82" charset="0"/>
              </a:rPr>
              <a:t>mungkin</a:t>
            </a:r>
            <a:endParaRPr lang="en-US" sz="4400" b="1" dirty="0">
              <a:solidFill>
                <a:schemeClr val="bg1"/>
              </a:solidFill>
              <a:latin typeface="Juice ITC" pitchFamily="82" charset="0"/>
            </a:endParaRPr>
          </a:p>
        </p:txBody>
      </p:sp>
    </p:spTree>
  </p:cSld>
  <p:clrMapOvr>
    <a:masterClrMapping/>
  </p:clrMapOvr>
  <p:transition advTm="15359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Asumsi</a:t>
            </a:r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Cateris</a:t>
            </a:r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 Paribus</a:t>
            </a:r>
            <a:endParaRPr lang="en-US" b="1" dirty="0"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adanya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asumsi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cateris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paribus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ini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maka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dalam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melakukan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analisa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hal-hal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lain yang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tidak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berhubungan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analisa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dianggap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tetap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atau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konstan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demikian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tidak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mempengaruhi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analisa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sedang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dilakukan</a:t>
            </a:r>
            <a:endParaRPr lang="en-US" sz="3600" b="1" dirty="0">
              <a:solidFill>
                <a:schemeClr val="bg1"/>
              </a:solidFill>
              <a:latin typeface="Juice ITC" pitchFamily="82" charset="0"/>
            </a:endParaRPr>
          </a:p>
        </p:txBody>
      </p:sp>
    </p:spTree>
  </p:cSld>
  <p:clrMapOvr>
    <a:masterClrMapping/>
  </p:clrMapOvr>
  <p:transition advTm="13297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Perbedaan</a:t>
            </a:r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Aliran</a:t>
            </a:r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Positif</a:t>
            </a:r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dan</a:t>
            </a:r>
            <a:r>
              <a:rPr lang="en-US" b="1" dirty="0" smtClean="0">
                <a:solidFill>
                  <a:schemeClr val="bg1"/>
                </a:solidFill>
                <a:latin typeface="Jokerman" pitchFamily="8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Jokerman" pitchFamily="82" charset="0"/>
              </a:rPr>
              <a:t>Normatif</a:t>
            </a:r>
            <a:endParaRPr lang="en-US" b="1" dirty="0"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Para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ahli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ekonomi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positif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percaya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bahwa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alasan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mengapa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disiplin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ilmu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ekonomi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bisa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sukses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adalah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karena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selama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ini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disiplin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ekonomi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telah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berhasil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menerapkan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pendekatan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positif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tidak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terlibat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dalam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hal-hal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normatif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sifatnya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.</a:t>
            </a: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latin typeface="Juice ITC" pitchFamily="82" charset="0"/>
              </a:rPr>
              <a:t>	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Sebaliknya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paham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normatif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beranggapan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bahwa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kita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sebagai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ahli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ekonomi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harus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ikut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menentukan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ke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mana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arah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/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tujuan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pembangunan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ekonomi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hendak</a:t>
            </a:r>
            <a:r>
              <a:rPr lang="en-US" sz="3600" b="1" dirty="0" smtClean="0">
                <a:solidFill>
                  <a:schemeClr val="bg1"/>
                </a:solidFill>
                <a:latin typeface="Juice ITC" pitchFamily="8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Juice ITC" pitchFamily="82" charset="0"/>
              </a:rPr>
              <a:t>dibawa</a:t>
            </a:r>
            <a:r>
              <a:rPr lang="en-US" sz="2800" b="1" dirty="0" smtClean="0">
                <a:solidFill>
                  <a:schemeClr val="bg1"/>
                </a:solidFill>
                <a:latin typeface="Baskerville Old Face" pitchFamily="18" charset="0"/>
              </a:rPr>
              <a:t>.</a:t>
            </a:r>
            <a:endParaRPr lang="en-US" sz="2800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ransition advTm="153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6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360"/>
                            </p:stCondLst>
                            <p:childTnLst>
                              <p:par>
                                <p:cTn id="1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609600"/>
          <a:ext cx="8229600" cy="5516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62800" y="61722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228</Words>
  <Application>Microsoft Office PowerPoint</Application>
  <PresentationFormat>On-screen Show (4:3)</PresentationFormat>
  <Paragraphs>74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Apex</vt:lpstr>
      <vt:lpstr>Slide 1</vt:lpstr>
      <vt:lpstr>TEORI RUANG LINGKUP DAN MASALAH EKONOMI</vt:lpstr>
      <vt:lpstr>Definisi dan Ruang Lingkup Pembahasan</vt:lpstr>
      <vt:lpstr>Faktor  Yang Mendorong Perkembangan Ilmu Ekonomi</vt:lpstr>
      <vt:lpstr>Beberapa Asumsi yang Digunakan</vt:lpstr>
      <vt:lpstr>Asumsi Laba Maksimum</vt:lpstr>
      <vt:lpstr>Asumsi Cateris Paribus</vt:lpstr>
      <vt:lpstr>Perbedaan Aliran Positif dan Normatif</vt:lpstr>
      <vt:lpstr>Slide 9</vt:lpstr>
      <vt:lpstr>PENGERTIAN EKONOMI DESKRIPTIF</vt:lpstr>
      <vt:lpstr>PENGERTIAN TEORI EKONOMI</vt:lpstr>
      <vt:lpstr>PENGERTIAN TEORI TERAPAN</vt:lpstr>
      <vt:lpstr>Slide 13</vt:lpstr>
      <vt:lpstr>Macam-macam masalah ekonomi</vt:lpstr>
      <vt:lpstr>PENGANGGURAN DAN INFLASI</vt:lpstr>
      <vt:lpstr>PENGHAMBURAN</vt:lpstr>
      <vt:lpstr>TINGKAT PRODUKSI YANG TIDAK TERCAPAI</vt:lpstr>
      <vt:lpstr>KEMAJUAN TEKNOLOGI YANG TIDAK SEIMBANG</vt:lpstr>
      <vt:lpstr>PERTUMBUHAN EKONOMI YANG TIDAK TEGUH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.</cp:lastModifiedBy>
  <cp:revision>88</cp:revision>
  <dcterms:created xsi:type="dcterms:W3CDTF">2009-12-21T13:49:34Z</dcterms:created>
  <dcterms:modified xsi:type="dcterms:W3CDTF">2010-10-24T03:04:52Z</dcterms:modified>
</cp:coreProperties>
</file>