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99" r:id="rId9"/>
    <p:sldId id="262" r:id="rId10"/>
    <p:sldId id="263" r:id="rId11"/>
    <p:sldId id="265" r:id="rId12"/>
    <p:sldId id="268" r:id="rId13"/>
    <p:sldId id="269" r:id="rId14"/>
    <p:sldId id="270" r:id="rId15"/>
    <p:sldId id="290" r:id="rId16"/>
    <p:sldId id="271" r:id="rId17"/>
    <p:sldId id="272" r:id="rId18"/>
    <p:sldId id="273" r:id="rId19"/>
    <p:sldId id="291" r:id="rId20"/>
    <p:sldId id="292" r:id="rId21"/>
    <p:sldId id="293" r:id="rId22"/>
    <p:sldId id="294" r:id="rId23"/>
    <p:sldId id="274" r:id="rId24"/>
    <p:sldId id="275" r:id="rId25"/>
    <p:sldId id="295" r:id="rId26"/>
    <p:sldId id="296" r:id="rId27"/>
    <p:sldId id="297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98" r:id="rId38"/>
    <p:sldId id="300" r:id="rId39"/>
    <p:sldId id="301" r:id="rId40"/>
    <p:sldId id="30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59BFC-709E-4058-914F-2A9BA1C6873F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4D2BE-813E-4BBA-B614-3A1F96C49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F8CE2-8A09-4F02-A946-BF378DAAE37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B3403-190C-4197-A64E-45994294A0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TEORI PERMINTAAN</a:t>
            </a:r>
            <a:endParaRPr lang="en-US" dirty="0"/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1" dur="19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4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9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9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8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153400" cy="137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RICHARD D.LIPSEY </a:t>
            </a:r>
            <a:r>
              <a:rPr lang="en-US" sz="2800" dirty="0" err="1">
                <a:solidFill>
                  <a:srgbClr val="000000"/>
                </a:solidFill>
              </a:rPr>
              <a:t>dan</a:t>
            </a:r>
            <a:r>
              <a:rPr lang="en-US" sz="2800" dirty="0">
                <a:solidFill>
                  <a:srgbClr val="000000"/>
                </a:solidFill>
              </a:rPr>
              <a:t> PETER.O.STEINER </a:t>
            </a:r>
            <a:r>
              <a:rPr lang="en-US" sz="2800" dirty="0" err="1">
                <a:solidFill>
                  <a:srgbClr val="000000"/>
                </a:solidFill>
              </a:rPr>
              <a:t>dalam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buku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“ECONOMICS</a:t>
            </a:r>
            <a:r>
              <a:rPr lang="en-US" sz="2800" dirty="0">
                <a:solidFill>
                  <a:srgbClr val="000000"/>
                </a:solidFill>
              </a:rPr>
              <a:t>”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fungsi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permintaan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382000" cy="3810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500" b="1" dirty="0">
                <a:solidFill>
                  <a:schemeClr val="tx1"/>
                </a:solidFill>
              </a:rPr>
              <a:t> =d(T,F,Y*,p1 </a:t>
            </a:r>
            <a:r>
              <a:rPr lang="en-US" sz="5500" b="1" dirty="0" err="1">
                <a:solidFill>
                  <a:schemeClr val="tx1"/>
                </a:solidFill>
              </a:rPr>
              <a:t>dan</a:t>
            </a:r>
            <a:r>
              <a:rPr lang="en-US" sz="5500" b="1" dirty="0">
                <a:solidFill>
                  <a:schemeClr val="tx1"/>
                </a:solidFill>
              </a:rPr>
              <a:t> p2,............,</a:t>
            </a:r>
            <a:r>
              <a:rPr lang="en-US" sz="5500" b="1" dirty="0" err="1">
                <a:solidFill>
                  <a:schemeClr val="tx1"/>
                </a:solidFill>
              </a:rPr>
              <a:t>Pn</a:t>
            </a:r>
            <a:r>
              <a:rPr lang="en-US" sz="5500" b="1" dirty="0">
                <a:solidFill>
                  <a:schemeClr val="tx1"/>
                </a:solidFill>
              </a:rPr>
              <a:t>)</a:t>
            </a:r>
            <a:endParaRPr lang="en-US" sz="5500" dirty="0">
              <a:solidFill>
                <a:schemeClr val="tx1"/>
              </a:solidFill>
            </a:endParaRPr>
          </a:p>
          <a:p>
            <a:pPr algn="l"/>
            <a:r>
              <a:rPr lang="en-US" sz="55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5500" dirty="0" err="1">
                <a:solidFill>
                  <a:schemeClr val="tx1"/>
                </a:solidFill>
              </a:rPr>
              <a:t>Keterangan</a:t>
            </a:r>
            <a:r>
              <a:rPr lang="en-US" sz="5500" dirty="0">
                <a:solidFill>
                  <a:schemeClr val="tx1"/>
                </a:solidFill>
              </a:rPr>
              <a:t> :</a:t>
            </a:r>
          </a:p>
          <a:p>
            <a:pPr algn="l"/>
            <a:r>
              <a:rPr lang="id-ID" sz="5500" dirty="0" smtClean="0"/>
              <a:t>D	</a:t>
            </a:r>
            <a:r>
              <a:rPr lang="en-US" sz="5500" dirty="0" smtClean="0">
                <a:solidFill>
                  <a:schemeClr val="tx1"/>
                </a:solidFill>
              </a:rPr>
              <a:t>: </a:t>
            </a:r>
            <a:r>
              <a:rPr lang="en-US" sz="5500" dirty="0" err="1">
                <a:solidFill>
                  <a:schemeClr val="tx1"/>
                </a:solidFill>
              </a:rPr>
              <a:t>jumlah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permintaan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barang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nomor</a:t>
            </a:r>
            <a:r>
              <a:rPr lang="en-US" sz="5500" dirty="0">
                <a:solidFill>
                  <a:schemeClr val="tx1"/>
                </a:solidFill>
              </a:rPr>
              <a:t> 1</a:t>
            </a:r>
          </a:p>
          <a:p>
            <a:pPr algn="l"/>
            <a:r>
              <a:rPr lang="en-US" sz="5500" dirty="0">
                <a:solidFill>
                  <a:schemeClr val="tx1"/>
                </a:solidFill>
              </a:rPr>
              <a:t>T	: tastes (</a:t>
            </a:r>
            <a:r>
              <a:rPr lang="en-US" sz="5500" dirty="0" err="1">
                <a:solidFill>
                  <a:schemeClr val="tx1"/>
                </a:solidFill>
              </a:rPr>
              <a:t>selera</a:t>
            </a:r>
            <a:r>
              <a:rPr lang="en-US" sz="5500" dirty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en-US" sz="5500" dirty="0">
                <a:solidFill>
                  <a:schemeClr val="tx1"/>
                </a:solidFill>
              </a:rPr>
              <a:t>F	: population (</a:t>
            </a:r>
            <a:r>
              <a:rPr lang="en-US" sz="5500" dirty="0" err="1">
                <a:solidFill>
                  <a:schemeClr val="tx1"/>
                </a:solidFill>
              </a:rPr>
              <a:t>penduduk</a:t>
            </a:r>
            <a:r>
              <a:rPr lang="en-US" sz="5500" dirty="0">
                <a:solidFill>
                  <a:schemeClr val="tx1"/>
                </a:solidFill>
              </a:rPr>
              <a:t>) ;</a:t>
            </a:r>
          </a:p>
          <a:p>
            <a:pPr algn="l"/>
            <a:r>
              <a:rPr lang="en-US" sz="5500" dirty="0">
                <a:solidFill>
                  <a:schemeClr val="tx1"/>
                </a:solidFill>
              </a:rPr>
              <a:t>Y*	: distribution of income (</a:t>
            </a:r>
            <a:r>
              <a:rPr lang="en-US" sz="5500" dirty="0" err="1">
                <a:solidFill>
                  <a:schemeClr val="tx1"/>
                </a:solidFill>
              </a:rPr>
              <a:t>distribudi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pendapatan</a:t>
            </a:r>
            <a:r>
              <a:rPr lang="en-US" sz="5500" dirty="0" smtClean="0">
                <a:solidFill>
                  <a:schemeClr val="tx1"/>
                </a:solidFill>
              </a:rPr>
              <a:t>)</a:t>
            </a:r>
            <a:endParaRPr lang="id-ID" sz="5500" dirty="0" smtClean="0">
              <a:solidFill>
                <a:schemeClr val="tx1"/>
              </a:solidFill>
            </a:endParaRPr>
          </a:p>
          <a:p>
            <a:pPr algn="l"/>
            <a:r>
              <a:rPr lang="id-ID" sz="5500" dirty="0" smtClean="0">
                <a:solidFill>
                  <a:schemeClr val="tx1"/>
                </a:solidFill>
              </a:rPr>
              <a:t>P	</a:t>
            </a:r>
            <a:r>
              <a:rPr lang="en-US" sz="5500" dirty="0" smtClean="0">
                <a:solidFill>
                  <a:schemeClr val="tx1"/>
                </a:solidFill>
              </a:rPr>
              <a:t>: </a:t>
            </a:r>
            <a:r>
              <a:rPr lang="en-US" sz="5500" dirty="0" err="1">
                <a:solidFill>
                  <a:schemeClr val="tx1"/>
                </a:solidFill>
              </a:rPr>
              <a:t>harga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barang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smtClean="0">
                <a:solidFill>
                  <a:schemeClr val="tx1"/>
                </a:solidFill>
              </a:rPr>
              <a:t>no.1;</a:t>
            </a:r>
            <a:r>
              <a:rPr lang="id-ID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smtClean="0">
                <a:solidFill>
                  <a:schemeClr val="tx1"/>
                </a:solidFill>
              </a:rPr>
              <a:t>02</a:t>
            </a:r>
            <a:r>
              <a:rPr lang="en-US" sz="5500" dirty="0">
                <a:solidFill>
                  <a:schemeClr val="tx1"/>
                </a:solidFill>
              </a:rPr>
              <a:t>,..</a:t>
            </a:r>
            <a:r>
              <a:rPr lang="en-US" sz="5500" dirty="0" err="1">
                <a:solidFill>
                  <a:schemeClr val="tx1"/>
                </a:solidFill>
              </a:rPr>
              <a:t>Pn</a:t>
            </a:r>
            <a:r>
              <a:rPr lang="en-US" sz="5500" dirty="0">
                <a:solidFill>
                  <a:schemeClr val="tx1"/>
                </a:solidFill>
              </a:rPr>
              <a:t> : </a:t>
            </a:r>
            <a:r>
              <a:rPr lang="en-US" sz="5500" dirty="0" err="1">
                <a:solidFill>
                  <a:schemeClr val="tx1"/>
                </a:solidFill>
              </a:rPr>
              <a:t>harga</a:t>
            </a:r>
            <a:r>
              <a:rPr lang="en-US" sz="5500" dirty="0">
                <a:solidFill>
                  <a:schemeClr val="tx1"/>
                </a:solidFill>
              </a:rPr>
              <a:t> – </a:t>
            </a:r>
            <a:r>
              <a:rPr lang="en-US" sz="5500" dirty="0" err="1">
                <a:solidFill>
                  <a:schemeClr val="tx1"/>
                </a:solidFill>
              </a:rPr>
              <a:t>harga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barang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id-ID" sz="5500" dirty="0" smtClean="0">
                <a:solidFill>
                  <a:schemeClr val="tx1"/>
                </a:solidFill>
              </a:rPr>
              <a:t>	  	</a:t>
            </a:r>
            <a:r>
              <a:rPr lang="en-US" sz="5500" dirty="0" err="1" smtClean="0">
                <a:solidFill>
                  <a:schemeClr val="tx1"/>
                </a:solidFill>
              </a:rPr>
              <a:t>lainnya</a:t>
            </a:r>
            <a:endParaRPr lang="en-US" sz="55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effectLst/>
              </a:rPr>
              <a:t>FUNGSI PERMINTAAN MENURUT RICHARD. D. LIOSEY SEBAGAI BERIKUT</a:t>
            </a:r>
            <a:r>
              <a:rPr lang="en-US" sz="2400" dirty="0">
                <a:solidFill>
                  <a:srgbClr val="000000"/>
                </a:solidFill>
                <a:effectLst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:</a:t>
            </a:r>
            <a:endParaRPr lang="en-US" sz="24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7467600" cy="46482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= D ( ,P1,,,,,Pn-1,Y,T)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</a:rPr>
              <a:t>Keterangan</a:t>
            </a:r>
            <a:r>
              <a:rPr lang="en-US" sz="2400" dirty="0">
                <a:solidFill>
                  <a:schemeClr val="tx1"/>
                </a:solidFill>
              </a:rPr>
              <a:t>		:</a:t>
            </a:r>
          </a:p>
          <a:p>
            <a:pPr marL="900113" indent="-900113" algn="just"/>
            <a:r>
              <a:rPr lang="en-US" sz="2400" dirty="0" err="1" smtClean="0">
                <a:solidFill>
                  <a:schemeClr val="tx1"/>
                </a:solidFill>
              </a:rPr>
              <a:t>Qdn</a:t>
            </a:r>
            <a:r>
              <a:rPr lang="en-US" sz="2400" dirty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diminta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		    </a:t>
            </a:r>
            <a:r>
              <a:rPr lang="en-US" sz="2400" dirty="0" err="1" smtClean="0">
                <a:solidFill>
                  <a:schemeClr val="tx1"/>
                </a:solidFill>
              </a:rPr>
              <a:t>rumah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 yang        </a:t>
            </a:r>
            <a:r>
              <a:rPr lang="en-US" sz="2400" dirty="0" err="1">
                <a:solidFill>
                  <a:schemeClr val="tx1"/>
                </a:solidFill>
              </a:rPr>
              <a:t>bersangkutan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Pn</a:t>
            </a:r>
            <a:r>
              <a:rPr lang="en-US" sz="2400" dirty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harga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merek</a:t>
            </a:r>
            <a:r>
              <a:rPr lang="en-US" sz="2400" dirty="0">
                <a:solidFill>
                  <a:schemeClr val="tx1"/>
                </a:solidFill>
              </a:rPr>
              <a:t> n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p1</a:t>
            </a:r>
            <a:r>
              <a:rPr lang="en-US" sz="2400" dirty="0" smtClean="0">
                <a:solidFill>
                  <a:schemeClr val="tx1"/>
                </a:solidFill>
              </a:rPr>
              <a:t>.., </a:t>
            </a:r>
            <a:r>
              <a:rPr lang="en-US" sz="2400" dirty="0" err="1" smtClean="0">
                <a:solidFill>
                  <a:schemeClr val="tx1"/>
                </a:solidFill>
              </a:rPr>
              <a:t>Pn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harga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 lain;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Y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pendapatan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bersangkutan</a:t>
            </a:r>
            <a:endParaRPr lang="en-US" sz="2400" dirty="0">
              <a:solidFill>
                <a:schemeClr val="tx1"/>
              </a:solidFill>
            </a:endParaRPr>
          </a:p>
          <a:p>
            <a:pPr marL="1076325" indent="-1076325" algn="l">
              <a:tabLst>
                <a:tab pos="90011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T	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selera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id-ID" sz="2400" dirty="0" smtClean="0">
                <a:solidFill>
                  <a:schemeClr val="tx1"/>
                </a:solidFill>
              </a:rPr>
              <a:t>	   </a:t>
            </a:r>
            <a:r>
              <a:rPr lang="en-US" sz="2400" dirty="0" err="1" smtClean="0">
                <a:solidFill>
                  <a:schemeClr val="tx1"/>
                </a:solidFill>
              </a:rPr>
              <a:t>bersangkutan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/>
              <a:t>HUBUNGAN ANTARA PERMINTAAN DAN HARGA MERUPAKAN PUSAT PERHATIAN TEORI HARGA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400800" cy="2209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Ketiga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determinan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Selera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subtitut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komplementer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dipegang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memusatkan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772400" y="62484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0" y="1828798"/>
          <a:ext cx="4495800" cy="2514604"/>
        </p:xfrm>
        <a:graphic>
          <a:graphicData uri="http://schemas.openxmlformats.org/drawingml/2006/table">
            <a:tbl>
              <a:tblPr/>
              <a:tblGrid>
                <a:gridCol w="1990997"/>
                <a:gridCol w="2504803"/>
              </a:tblGrid>
              <a:tr h="60617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HARGA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Rp.10 -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1.000   Kesatuan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Rp.  9,-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2.000   Kesatuan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Rp.  8,-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3.000   Kesatuan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Times New Roman"/>
                        </a:rPr>
                        <a:t>Rp.  7,-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4.000  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Kesatuan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38200" y="533400"/>
            <a:ext cx="70278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Perhatikan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dimana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disajikan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skedul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permintaan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sederhana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A B E L 	 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      SKEDUL       PERMINTAAN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otched Right Arrow 3">
            <a:hlinkClick r:id="" action="ppaction://hlinkshowjump?jump=nextslide"/>
          </p:cNvPr>
          <p:cNvSpPr/>
          <p:nvPr/>
        </p:nvSpPr>
        <p:spPr>
          <a:xfrm>
            <a:off x="7772400" y="59436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“ HUKUM PERMINTAAN 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err="1">
                <a:solidFill>
                  <a:schemeClr val="tx1"/>
                </a:solidFill>
              </a:rPr>
              <a:t>Pada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saat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tertentu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pada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dasar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tertentu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orang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orang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tidak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akan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membeli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suatu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barang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dalam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jumlah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lebih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banyak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kecuali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apabila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harganya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menjadi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lebih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rendah</a:t>
            </a:r>
            <a:r>
              <a:rPr lang="en-US" sz="8000" dirty="0">
                <a:solidFill>
                  <a:schemeClr val="tx1"/>
                </a:solidFill>
              </a:rPr>
              <a:t>. </a:t>
            </a:r>
            <a:r>
              <a:rPr lang="en-US" sz="8000" dirty="0" err="1">
                <a:solidFill>
                  <a:schemeClr val="tx1"/>
                </a:solidFill>
              </a:rPr>
              <a:t>Harga</a:t>
            </a:r>
            <a:r>
              <a:rPr lang="en-US" sz="8000" dirty="0">
                <a:solidFill>
                  <a:schemeClr val="tx1"/>
                </a:solidFill>
              </a:rPr>
              <a:t> yang </a:t>
            </a:r>
            <a:r>
              <a:rPr lang="en-US" sz="8000" dirty="0" err="1">
                <a:solidFill>
                  <a:schemeClr val="tx1"/>
                </a:solidFill>
              </a:rPr>
              <a:t>lebih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rendah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menyebabkan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pembelian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dalam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jumlah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lebih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banyak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menjadi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lebih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atraktif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dan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hal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tersebut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akan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menyebabkan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bahwa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orang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orang</a:t>
            </a:r>
            <a:r>
              <a:rPr lang="en-US" sz="8000" dirty="0">
                <a:solidFill>
                  <a:schemeClr val="tx1"/>
                </a:solidFill>
              </a:rPr>
              <a:t> lain </a:t>
            </a:r>
            <a:r>
              <a:rPr lang="en-US" sz="8000" dirty="0" err="1">
                <a:solidFill>
                  <a:schemeClr val="tx1"/>
                </a:solidFill>
              </a:rPr>
              <a:t>akan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mulai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membeli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barang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tersebut</a:t>
            </a:r>
            <a:r>
              <a:rPr lang="en-US" sz="8000" dirty="0">
                <a:solidFill>
                  <a:schemeClr val="tx1"/>
                </a:solidFill>
              </a:rPr>
              <a:t>.</a:t>
            </a:r>
          </a:p>
          <a:p>
            <a:r>
              <a:rPr lang="en-US" sz="8000" b="1" dirty="0">
                <a:solidFill>
                  <a:schemeClr val="tx1"/>
                </a:solidFill>
              </a:rPr>
              <a:t> </a:t>
            </a:r>
            <a:endParaRPr lang="en-US" sz="8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8077200" y="63246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KURVA - KURVA PERMINTAAN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“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“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diilustrasi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diperlihatkan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geometric.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skedul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ditransformasi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vertical,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horizontal.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No.1.</a:t>
            </a:r>
          </a:p>
          <a:p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10,-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9,-  </a:t>
            </a:r>
            <a:r>
              <a:rPr lang="en-US" dirty="0" err="1" smtClean="0"/>
              <a:t>dan</a:t>
            </a:r>
            <a:r>
              <a:rPr lang="en-US" dirty="0" smtClean="0"/>
              <a:t> 2000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hlinkClick r:id="rId2" action="ppaction://hlinksldjump"/>
              </a:rPr>
              <a:t>Gambar</a:t>
            </a:r>
            <a:r>
              <a:rPr lang="en-US" dirty="0" smtClean="0">
                <a:hlinkClick r:id="rId2" action="ppaction://hlinksldjump"/>
              </a:rPr>
              <a:t> 1.1 ,1.2 </a:t>
            </a:r>
            <a:r>
              <a:rPr lang="en-US" dirty="0" err="1" smtClean="0">
                <a:hlinkClick r:id="rId2" action="ppaction://hlinksldjump"/>
              </a:rPr>
              <a:t>dan</a:t>
            </a:r>
            <a:r>
              <a:rPr lang="en-US" dirty="0" smtClean="0">
                <a:hlinkClick r:id="rId2" action="ppaction://hlinksldjump"/>
              </a:rPr>
              <a:t> 1.3berikut </a:t>
            </a:r>
            <a:r>
              <a:rPr lang="en-US" dirty="0" err="1" smtClean="0">
                <a:hlinkClick r:id="rId2" action="ppaction://hlinksldjump"/>
              </a:rPr>
              <a:t>memperlihatkan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sebuah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kurva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permintaan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Notched Right Arrow 3">
            <a:hlinkClick r:id="rId3" action="ppaction://hlinksldjump"/>
          </p:cNvPr>
          <p:cNvSpPr/>
          <p:nvPr/>
        </p:nvSpPr>
        <p:spPr>
          <a:xfrm>
            <a:off x="7696200" y="637336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KURVA - KURVA PERMINTAAN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990600" y="609600"/>
          <a:ext cx="3352797" cy="4389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3400"/>
                <a:gridCol w="381000"/>
                <a:gridCol w="304800"/>
                <a:gridCol w="381000"/>
                <a:gridCol w="381000"/>
                <a:gridCol w="381000"/>
                <a:gridCol w="381000"/>
                <a:gridCol w="381000"/>
                <a:gridCol w="228597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rowSpan="11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</a:t>
                      </a:r>
                      <a:endParaRPr lang="en-US" dirty="0"/>
                    </a:p>
                    <a:p>
                      <a:r>
                        <a:rPr lang="en-US" dirty="0" smtClean="0"/>
                        <a:t>   8</a:t>
                      </a:r>
                    </a:p>
                    <a:p>
                      <a:r>
                        <a:rPr lang="en-US" dirty="0" smtClean="0"/>
                        <a:t>                6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4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2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r>
                        <a:rPr lang="en-US" dirty="0" smtClean="0"/>
                        <a:t>   2        4          6           8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" name="Content Placeholder 18" descr="untitled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609601"/>
            <a:ext cx="3697287" cy="4419600"/>
          </a:xfrm>
        </p:spPr>
      </p:pic>
      <p:cxnSp>
        <p:nvCxnSpPr>
          <p:cNvPr id="10" name="Straight Connector 9"/>
          <p:cNvCxnSpPr/>
          <p:nvPr/>
        </p:nvCxnSpPr>
        <p:spPr>
          <a:xfrm rot="16200000" flipH="1">
            <a:off x="1371600" y="1981200"/>
            <a:ext cx="289560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50292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GAMBAR 1.1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105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GAMBAR 1.2</a:t>
            </a:r>
            <a:endParaRPr lang="en-US" dirty="0"/>
          </a:p>
        </p:txBody>
      </p:sp>
      <p:sp>
        <p:nvSpPr>
          <p:cNvPr id="24" name="Right Arrow 23">
            <a:hlinkClick r:id="rId3" action="ppaction://hlinksldjump"/>
          </p:cNvPr>
          <p:cNvSpPr/>
          <p:nvPr/>
        </p:nvSpPr>
        <p:spPr>
          <a:xfrm>
            <a:off x="7924800" y="60960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91400" y="640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1.3</a:t>
            </a:r>
            <a:endParaRPr lang="en-US" dirty="0"/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381000" y="6096000"/>
            <a:ext cx="978408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SLOPE  MACAM  </a:t>
            </a:r>
            <a:r>
              <a:rPr lang="en-US" dirty="0" err="1"/>
              <a:t>MACAM</a:t>
            </a:r>
            <a:r>
              <a:rPr lang="en-US" dirty="0"/>
              <a:t>  KURVA </a:t>
            </a:r>
            <a:br>
              <a:rPr lang="en-US" dirty="0"/>
            </a:br>
            <a:endParaRPr lang="en-US" dirty="0"/>
          </a:p>
        </p:txBody>
      </p:sp>
      <p:pic>
        <p:nvPicPr>
          <p:cNvPr id="8" name="Content Placeholder 7" descr="bwat persenta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912" y="2072481"/>
            <a:ext cx="5210175" cy="4114800"/>
          </a:xfr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33400" y="6172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>
            <a:hlinkClick r:id="rId4" action="ppaction://hlinksldjump"/>
          </p:cNvPr>
          <p:cNvSpPr/>
          <p:nvPr/>
        </p:nvSpPr>
        <p:spPr>
          <a:xfrm>
            <a:off x="7848600" y="6172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Faktor-faktor</a:t>
            </a:r>
            <a:r>
              <a:rPr lang="en-US" b="1" dirty="0"/>
              <a:t> yang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Pergeseran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  <a:hlinkClick r:id="rId2" action="ppaction://hlinksldjump"/>
              </a:rPr>
              <a:t>&gt;&gt;&gt;</a:t>
            </a:r>
            <a:r>
              <a:rPr lang="en-US" b="1" i="1" dirty="0" err="1">
                <a:solidFill>
                  <a:schemeClr val="tx1"/>
                </a:solidFill>
                <a:hlinkClick r:id="rId2" action="ppaction://hlinksldjump"/>
              </a:rPr>
              <a:t>Harga</a:t>
            </a:r>
            <a:r>
              <a:rPr lang="en-US" b="1" i="1" dirty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en-US" b="1" i="1" dirty="0" err="1">
                <a:solidFill>
                  <a:schemeClr val="tx1"/>
                </a:solidFill>
                <a:hlinkClick r:id="rId2" action="ppaction://hlinksldjump"/>
              </a:rPr>
              <a:t>Barang</a:t>
            </a:r>
            <a:r>
              <a:rPr lang="en-US" b="1" i="1" dirty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en-US" b="1" i="1" dirty="0" err="1">
                <a:solidFill>
                  <a:schemeClr val="tx1"/>
                </a:solidFill>
                <a:hlinkClick r:id="rId2" action="ppaction://hlinksldjump"/>
              </a:rPr>
              <a:t>Lainnya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i="1" dirty="0">
                <a:solidFill>
                  <a:schemeClr val="tx1"/>
                </a:solidFill>
                <a:hlinkClick r:id="rId3" action="ppaction://hlinksldjump"/>
              </a:rPr>
              <a:t>&gt;&gt;&gt;</a:t>
            </a:r>
            <a:r>
              <a:rPr lang="en-US" b="1" i="1" dirty="0" err="1">
                <a:solidFill>
                  <a:schemeClr val="tx1"/>
                </a:solidFill>
                <a:hlinkClick r:id="rId3" action="ppaction://hlinksldjump"/>
              </a:rPr>
              <a:t>Pendapatan</a:t>
            </a:r>
            <a:r>
              <a:rPr lang="en-US" b="1" i="1" dirty="0">
                <a:solidFill>
                  <a:schemeClr val="tx1"/>
                </a:solidFill>
                <a:hlinkClick r:id="rId3" action="ppaction://hlinksldjump"/>
              </a:rPr>
              <a:t> </a:t>
            </a:r>
            <a:r>
              <a:rPr lang="en-US" b="1" i="1" dirty="0" err="1">
                <a:solidFill>
                  <a:schemeClr val="tx1"/>
                </a:solidFill>
                <a:hlinkClick r:id="rId3" action="ppaction://hlinksldjump"/>
              </a:rPr>
              <a:t>Konsumen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i="1" dirty="0">
                <a:solidFill>
                  <a:schemeClr val="tx1"/>
                </a:solidFill>
                <a:hlinkClick r:id="rId4" action="ppaction://hlinksldjump"/>
              </a:rPr>
              <a:t>&gt;&gt;&gt;</a:t>
            </a:r>
            <a:r>
              <a:rPr lang="en-US" b="1" i="1" dirty="0" err="1">
                <a:solidFill>
                  <a:schemeClr val="tx1"/>
                </a:solidFill>
                <a:hlinkClick r:id="rId4" action="ppaction://hlinksldjump"/>
              </a:rPr>
              <a:t>Selera</a:t>
            </a:r>
            <a:r>
              <a:rPr lang="en-US" b="1" i="1" dirty="0">
                <a:solidFill>
                  <a:schemeClr val="tx1"/>
                </a:solidFill>
                <a:hlinkClick r:id="rId4" action="ppaction://hlinksldjump"/>
              </a:rPr>
              <a:t> </a:t>
            </a:r>
            <a:r>
              <a:rPr lang="en-US" b="1" i="1" dirty="0" err="1">
                <a:solidFill>
                  <a:schemeClr val="tx1"/>
                </a:solidFill>
                <a:hlinkClick r:id="rId4" action="ppaction://hlinksldjump"/>
              </a:rPr>
              <a:t>Masyarakat</a:t>
            </a:r>
            <a:r>
              <a:rPr lang="en-US" b="1" i="1" dirty="0">
                <a:solidFill>
                  <a:schemeClr val="tx1"/>
                </a:solidFill>
                <a:hlinkClick r:id="rId4" action="ppaction://hlinksldjump"/>
              </a:rPr>
              <a:t> 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l"/>
            <a:r>
              <a:rPr lang="en-US" b="1" i="1" dirty="0">
                <a:solidFill>
                  <a:schemeClr val="tx1"/>
                </a:solidFill>
                <a:hlinkClick r:id="rId5" action="ppaction://hlinksldjump"/>
              </a:rPr>
              <a:t>&gt;&gt;&gt;</a:t>
            </a:r>
            <a:r>
              <a:rPr lang="en-US" b="1" i="1" dirty="0" err="1">
                <a:solidFill>
                  <a:schemeClr val="tx1"/>
                </a:solidFill>
                <a:hlinkClick r:id="rId5" action="ppaction://hlinksldjump"/>
              </a:rPr>
              <a:t>Ekspektasi</a:t>
            </a:r>
            <a:r>
              <a:rPr lang="en-US" b="1" i="1" dirty="0">
                <a:solidFill>
                  <a:schemeClr val="tx1"/>
                </a:solidFill>
                <a:hlinkClick r:id="rId5" action="ppaction://hlinksldjump"/>
              </a:rPr>
              <a:t> Di </a:t>
            </a:r>
            <a:r>
              <a:rPr lang="en-US" b="1" i="1" dirty="0" err="1">
                <a:solidFill>
                  <a:schemeClr val="tx1"/>
                </a:solidFill>
                <a:hlinkClick r:id="rId5" action="ppaction://hlinksldjump"/>
              </a:rPr>
              <a:t>Masa</a:t>
            </a:r>
            <a:r>
              <a:rPr lang="en-US" b="1" i="1" dirty="0">
                <a:solidFill>
                  <a:schemeClr val="tx1"/>
                </a:solidFill>
                <a:hlinkClick r:id="rId5" action="ppaction://hlinksldjump"/>
              </a:rPr>
              <a:t> yang </a:t>
            </a:r>
            <a:r>
              <a:rPr lang="en-US" b="1" i="1" dirty="0" err="1" smtClean="0">
                <a:solidFill>
                  <a:schemeClr val="tx1"/>
                </a:solidFill>
                <a:hlinkClick r:id="rId5" action="ppaction://hlinksldjump"/>
              </a:rPr>
              <a:t>Akan</a:t>
            </a:r>
            <a:r>
              <a:rPr lang="en-US" b="1" i="1" dirty="0" smtClean="0">
                <a:solidFill>
                  <a:schemeClr val="tx1"/>
                </a:solidFill>
                <a:hlinkClick r:id="rId5" action="ppaction://hlinksldjump"/>
              </a:rPr>
              <a:t>             </a:t>
            </a:r>
            <a:r>
              <a:rPr lang="en-US" b="1" i="1" dirty="0" err="1" smtClean="0">
                <a:solidFill>
                  <a:schemeClr val="tx1"/>
                </a:solidFill>
                <a:hlinkClick r:id="rId5" action="ppaction://hlinksldjump"/>
              </a:rPr>
              <a:t>Datang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Arrow 3">
            <a:hlinkClick r:id="rId6" action="ppaction://hlinksldjump"/>
          </p:cNvPr>
          <p:cNvSpPr/>
          <p:nvPr/>
        </p:nvSpPr>
        <p:spPr>
          <a:xfrm>
            <a:off x="7620000" y="640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: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;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Komplementer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Pelengkap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komplementer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, </a:t>
            </a:r>
            <a:r>
              <a:rPr lang="en-US" sz="2400" dirty="0" err="1" smtClean="0"/>
              <a:t>ada</a:t>
            </a:r>
            <a:r>
              <a:rPr lang="en-US" sz="2400" dirty="0" smtClean="0"/>
              <a:t> pula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kaitan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Left Arrow 2">
            <a:hlinkClick r:id="" action="ppaction://hlinkshowjump?jump=previousslide"/>
          </p:cNvPr>
          <p:cNvSpPr/>
          <p:nvPr/>
        </p:nvSpPr>
        <p:spPr>
          <a:xfrm>
            <a:off x="762000" y="5943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10400" cy="2362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TEORI PERMINTAAN (DEMAND)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54696" cy="25146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chemeClr val="tx1"/>
                </a:solidFill>
              </a:rPr>
              <a:t>Permintaan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kebutuhan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masyarakat</a:t>
            </a:r>
            <a:r>
              <a:rPr lang="en-US" sz="3200" dirty="0">
                <a:solidFill>
                  <a:schemeClr val="tx1"/>
                </a:solidFill>
              </a:rPr>
              <a:t> / </a:t>
            </a:r>
            <a:r>
              <a:rPr lang="en-US" sz="3200" dirty="0" err="1">
                <a:solidFill>
                  <a:schemeClr val="tx1"/>
                </a:solidFill>
              </a:rPr>
              <a:t>individu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jenis</a:t>
            </a:r>
            <a:endParaRPr lang="en-US" sz="3200" dirty="0">
              <a:solidFill>
                <a:schemeClr val="tx1"/>
              </a:solidFill>
            </a:endParaRPr>
          </a:p>
          <a:p>
            <a:pPr algn="l"/>
            <a:r>
              <a:rPr lang="en-US" sz="3200" dirty="0" err="1">
                <a:solidFill>
                  <a:schemeClr val="tx1"/>
                </a:solidFill>
              </a:rPr>
              <a:t>barang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advClick="0"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budget-constraint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,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(Dillingham, 1992).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Normal,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kenaikkan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;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Inferior,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permintaannya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justru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</a:t>
            </a:r>
            <a:r>
              <a:rPr lang="en-US" sz="2400" dirty="0" smtClean="0"/>
              <a:t>.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762000" y="586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Selera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kerelaan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(willingness to pay)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(Dillingham, 1992).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dirty="0" err="1" smtClean="0"/>
              <a:t>mengecualikan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1066800" y="601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Perubahan-perubahan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dimasa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harga-harga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penundaan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ekonomi-sosial-politik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533400" y="6172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FAKTOR – </a:t>
            </a:r>
            <a:r>
              <a:rPr lang="en-US" b="1" dirty="0" smtClean="0"/>
              <a:t>FAKTOR LAIN </a:t>
            </a:r>
            <a:r>
              <a:rPr lang="en-US" b="1" dirty="0"/>
              <a:t>YANG MEMPENGARUHI PERMINTAAN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u="sng" dirty="0">
                <a:solidFill>
                  <a:schemeClr val="tx1"/>
                </a:solidFill>
              </a:rPr>
              <a:t>KOMPLEMENTERITAS </a:t>
            </a:r>
            <a:r>
              <a:rPr lang="en-US" u="sng" dirty="0" err="1">
                <a:solidFill>
                  <a:schemeClr val="tx1"/>
                </a:solidFill>
              </a:rPr>
              <a:t>dan</a:t>
            </a:r>
            <a:endParaRPr lang="en-US" u="sng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u="sng" dirty="0">
                <a:solidFill>
                  <a:schemeClr val="tx1"/>
                </a:solidFill>
              </a:rPr>
              <a:t>SUBTITUSI</a:t>
            </a:r>
          </a:p>
          <a:p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72400" y="594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DIFERENSIASI PRODUK (PRODUCT DIFFERENTIATION).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hlinkClick r:id="rId2" action="ppaction://hlinksldjump"/>
              </a:rPr>
              <a:t>PRODUK DALAM BIDANG PRODUKSI PRIMER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hlinkClick r:id="rId3" action="ppaction://hlinksldjump"/>
              </a:rPr>
              <a:t>INDUSTRI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PERNIAGAAN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8153400" y="6248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PRODUK DALAM BIDANG PRODUKSI PRIMER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“PERSAINGAN SEMPURNA” (PERFECT COMPETITION).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kekecualian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beras</a:t>
            </a:r>
            <a:r>
              <a:rPr lang="en-US" sz="2400" dirty="0" smtClean="0"/>
              <a:t> CIANJUR, </a:t>
            </a:r>
            <a:r>
              <a:rPr lang="en-US" sz="2400" dirty="0" err="1" smtClean="0"/>
              <a:t>tembakau</a:t>
            </a:r>
            <a:r>
              <a:rPr lang="en-US" sz="2400" dirty="0" smtClean="0"/>
              <a:t> DELI, </a:t>
            </a:r>
            <a:r>
              <a:rPr lang="en-US" sz="2400" dirty="0" err="1" smtClean="0"/>
              <a:t>jeruk</a:t>
            </a:r>
            <a:r>
              <a:rPr lang="en-US" sz="2400" dirty="0" smtClean="0"/>
              <a:t> GARUT.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pertambangan</a:t>
            </a:r>
            <a:r>
              <a:rPr lang="en-US" sz="2400" dirty="0" smtClean="0"/>
              <a:t> (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-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oligopoli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8001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5334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INDUSTRI</a:t>
            </a:r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negri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oligopoli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pula </a:t>
            </a:r>
            <a:r>
              <a:rPr lang="en-US" sz="2400" dirty="0" err="1" smtClean="0"/>
              <a:t>oligopoli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(</a:t>
            </a:r>
            <a:r>
              <a:rPr lang="en-US" sz="2400" dirty="0" err="1" smtClean="0"/>
              <a:t>contoh:mobil,rokok</a:t>
            </a:r>
            <a:r>
              <a:rPr lang="en-US" sz="2400" dirty="0" smtClean="0"/>
              <a:t>).</a:t>
            </a: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9248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09600" y="6248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PERNIAGAAN</a:t>
            </a:r>
          </a:p>
          <a:p>
            <a:r>
              <a:rPr lang="en-US" sz="2400" dirty="0" err="1" smtClean="0"/>
              <a:t>Perniagaan</a:t>
            </a:r>
            <a:r>
              <a:rPr lang="en-US" sz="2400" dirty="0" smtClean="0"/>
              <a:t> </a:t>
            </a:r>
            <a:r>
              <a:rPr lang="en-US" sz="2400" dirty="0" err="1" smtClean="0"/>
              <a:t>enceran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 smtClean="0"/>
              <a:t>monopolostik</a:t>
            </a:r>
            <a:r>
              <a:rPr lang="en-US" sz="2400" dirty="0" smtClean="0"/>
              <a:t> (MONOPOLISTIC COMPETITION)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diakui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;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bentuk-bentuk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6019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57200" y="601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dirty="0"/>
              <a:t>.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koefisien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% PERTAMBAHAN JUMLAH YANG DIMINTA: % PERTAMBAHAN PENDAPATAN</a:t>
            </a: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543800" y="60198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Faktor</a:t>
            </a:r>
            <a:r>
              <a:rPr lang="en-US" dirty="0"/>
              <a:t> –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,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elastisitas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</a:rPr>
              <a:t>Mengakibatkan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pergeseran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848600" y="59436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05800" cy="1676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FAKTOR – FAKTOR YANG MEMPENGARUHI PERMINTAAN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971800"/>
            <a:ext cx="7772400" cy="3200400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3400" dirty="0" err="1"/>
              <a:t>Harga</a:t>
            </a:r>
            <a:r>
              <a:rPr lang="en-US" sz="3400" dirty="0"/>
              <a:t> </a:t>
            </a:r>
            <a:r>
              <a:rPr lang="en-US" sz="3400" dirty="0" err="1"/>
              <a:t>barang</a:t>
            </a:r>
            <a:r>
              <a:rPr lang="en-US" sz="3400" dirty="0"/>
              <a:t> </a:t>
            </a:r>
            <a:r>
              <a:rPr lang="en-US" sz="3400" dirty="0" err="1"/>
              <a:t>itu</a:t>
            </a:r>
            <a:r>
              <a:rPr lang="en-US" sz="3400" dirty="0"/>
              <a:t> </a:t>
            </a:r>
            <a:r>
              <a:rPr lang="en-US" sz="3400" dirty="0" err="1"/>
              <a:t>sendiri</a:t>
            </a:r>
            <a:endParaRPr lang="en-US" sz="3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dirty="0" err="1"/>
              <a:t>Harga</a:t>
            </a:r>
            <a:r>
              <a:rPr lang="en-US" sz="3400" dirty="0"/>
              <a:t> </a:t>
            </a:r>
            <a:r>
              <a:rPr lang="en-US" sz="3400" dirty="0" err="1"/>
              <a:t>barang</a:t>
            </a:r>
            <a:r>
              <a:rPr lang="en-US" sz="3400" dirty="0"/>
              <a:t> lain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b="1" dirty="0" err="1" smtClean="0">
                <a:solidFill>
                  <a:srgbClr val="000000"/>
                </a:solidFill>
                <a:hlinkClick r:id="rId2" action="ppaction://hlinksldjump"/>
              </a:rPr>
              <a:t>Pendapatan</a:t>
            </a:r>
            <a:r>
              <a:rPr lang="en-US" sz="3400" b="1" dirty="0" smtClean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hlinkClick r:id="rId2" action="ppaction://hlinksldjump"/>
              </a:rPr>
              <a:t>konsumen</a:t>
            </a:r>
            <a:endParaRPr lang="en-US" sz="3400" b="1" dirty="0">
              <a:solidFill>
                <a:srgbClr val="00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b="1" dirty="0" err="1">
                <a:solidFill>
                  <a:srgbClr val="000000"/>
                </a:solidFill>
                <a:hlinkClick r:id="rId3" action="ppaction://hlinksldjump"/>
              </a:rPr>
              <a:t>Cita</a:t>
            </a:r>
            <a:r>
              <a:rPr lang="en-US" sz="3400" b="1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hlinkClick r:id="rId3" action="ppaction://hlinksldjump"/>
              </a:rPr>
              <a:t>masyarakat</a:t>
            </a:r>
            <a:r>
              <a:rPr lang="en-US" sz="3400" b="1" dirty="0">
                <a:solidFill>
                  <a:srgbClr val="000000"/>
                </a:solidFill>
                <a:hlinkClick r:id="rId3" action="ppaction://hlinksldjump"/>
              </a:rPr>
              <a:t> / </a:t>
            </a:r>
            <a:r>
              <a:rPr lang="en-US" sz="3400" b="1" dirty="0" err="1">
                <a:solidFill>
                  <a:srgbClr val="000000"/>
                </a:solidFill>
                <a:hlinkClick r:id="rId3" action="ppaction://hlinksldjump"/>
              </a:rPr>
              <a:t>selera</a:t>
            </a:r>
            <a:endParaRPr lang="en-US" sz="3400" b="1" dirty="0">
              <a:solidFill>
                <a:srgbClr val="00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b="1" dirty="0" err="1">
                <a:solidFill>
                  <a:srgbClr val="000000"/>
                </a:solidFill>
                <a:hlinkClick r:id="rId4" action="ppaction://hlinksldjump"/>
              </a:rPr>
              <a:t>Jumlah</a:t>
            </a:r>
            <a:r>
              <a:rPr lang="en-US" sz="3400" b="1" dirty="0">
                <a:solidFill>
                  <a:srgbClr val="000000"/>
                </a:solidFill>
                <a:hlinkClick r:id="rId4" action="ppaction://hlinksldjump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hlinkClick r:id="rId4" action="ppaction://hlinksldjump"/>
              </a:rPr>
              <a:t>penduduk</a:t>
            </a:r>
            <a:endParaRPr lang="en-US" sz="3400" b="1" dirty="0">
              <a:solidFill>
                <a:srgbClr val="00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b="1" dirty="0" err="1"/>
              <a:t>Musim</a:t>
            </a:r>
            <a:r>
              <a:rPr lang="en-US" sz="3400" b="1" dirty="0"/>
              <a:t> / </a:t>
            </a:r>
            <a:r>
              <a:rPr lang="en-US" sz="3400" b="1" dirty="0" err="1"/>
              <a:t>iklim</a:t>
            </a:r>
            <a:endParaRPr lang="en-US" sz="3400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400" dirty="0" err="1">
                <a:hlinkClick r:id="rId5" action="ppaction://hlinksldjump"/>
              </a:rPr>
              <a:t>Prediksi</a:t>
            </a:r>
            <a:r>
              <a:rPr lang="en-US" sz="3400" dirty="0">
                <a:hlinkClick r:id="rId5" action="ppaction://hlinksldjump"/>
              </a:rPr>
              <a:t> </a:t>
            </a:r>
            <a:r>
              <a:rPr lang="en-US" sz="3400" dirty="0" err="1">
                <a:hlinkClick r:id="rId5" action="ppaction://hlinksldjump"/>
              </a:rPr>
              <a:t>masa</a:t>
            </a:r>
            <a:r>
              <a:rPr lang="en-US" sz="3400" dirty="0">
                <a:hlinkClick r:id="rId5" action="ppaction://hlinksldjump"/>
              </a:rPr>
              <a:t> yang </a:t>
            </a:r>
            <a:r>
              <a:rPr lang="en-US" sz="3400" dirty="0" err="1">
                <a:hlinkClick r:id="rId5" action="ppaction://hlinksldjump"/>
              </a:rPr>
              <a:t>akan</a:t>
            </a:r>
            <a:r>
              <a:rPr lang="en-US" sz="3400" dirty="0">
                <a:hlinkClick r:id="rId5" action="ppaction://hlinksldjump"/>
              </a:rPr>
              <a:t> </a:t>
            </a:r>
            <a:r>
              <a:rPr lang="en-US" sz="3400" dirty="0" err="1">
                <a:hlinkClick r:id="rId5" action="ppaction://hlinksldjump"/>
              </a:rPr>
              <a:t>datan</a:t>
            </a:r>
            <a:r>
              <a:rPr lang="en-US" dirty="0" err="1">
                <a:hlinkClick r:id="rId5" action="ppaction://hlinksldjump"/>
              </a:rPr>
              <a:t>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Kemungkinan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subtitusi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pasar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Kebiasaan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Tingkat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relative 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pokok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848600" y="6096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Mode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Reklame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subtitusi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total </a:t>
            </a: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848600" y="6096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deferensiasi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22098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Reklame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Pembungkusan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service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sebagainya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696200" y="62484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berpenghasilan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7315200" y="5715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6248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 smtClean="0">
                <a:hlinkClick r:id="rId2" action="ppaction://hlinksldjump"/>
              </a:rPr>
              <a:t>End show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 err="1" smtClean="0"/>
              <a:t>Cita</a:t>
            </a:r>
            <a:r>
              <a:rPr lang="en-US" dirty="0" smtClean="0"/>
              <a:t> rasa </a:t>
            </a:r>
            <a:r>
              <a:rPr lang="en-US" dirty="0" err="1" smtClean="0"/>
              <a:t>masyarakat</a:t>
            </a:r>
            <a:r>
              <a:rPr lang="en-US" dirty="0" smtClean="0"/>
              <a:t> / </a:t>
            </a:r>
            <a:r>
              <a:rPr lang="en-US" dirty="0" err="1" smtClean="0"/>
              <a:t>selera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rasa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914400" y="586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295400" y="5791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meningkat.Dengan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952436">
            <a:off x="8382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143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lgerian" pitchFamily="82" charset="0"/>
              </a:rPr>
              <a:t>THE END</a:t>
            </a:r>
            <a:endParaRPr lang="en-US" sz="9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BARANG- BARANG PASAR DAN WAKTU</a:t>
            </a:r>
            <a:br>
              <a:rPr lang="en-US" sz="2800" dirty="0" smtClean="0">
                <a:solidFill>
                  <a:srgbClr val="000000"/>
                </a:solidFill>
              </a:rPr>
            </a:b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dirty="0" err="1" smtClean="0"/>
              <a:t>barang</a:t>
            </a:r>
            <a:r>
              <a:rPr lang="en-US" sz="2800" dirty="0" smtClean="0"/>
              <a:t>” (Commodity)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sempit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unik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</a:t>
            </a:r>
            <a:r>
              <a:rPr lang="en-US" sz="2800" dirty="0" err="1" smtClean="0"/>
              <a:t>hlembut</a:t>
            </a:r>
            <a:r>
              <a:rPr lang="en-US" sz="2800" dirty="0" smtClean="0"/>
              <a:t>”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konteksnya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sempit</a:t>
            </a:r>
            <a:r>
              <a:rPr lang="en-US" sz="2800" dirty="0" smtClean="0"/>
              <a:t>, 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 </a:t>
            </a:r>
            <a:r>
              <a:rPr lang="en-US" sz="2800" dirty="0" err="1" smtClean="0"/>
              <a:t>dari</a:t>
            </a:r>
            <a:r>
              <a:rPr lang="en-US" sz="2800" dirty="0" smtClean="0"/>
              <a:t> problem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dihadapi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daging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subyek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;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pula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daging</a:t>
            </a:r>
            <a:r>
              <a:rPr lang="en-US" sz="2000" dirty="0" smtClean="0"/>
              <a:t> “</a:t>
            </a:r>
            <a:r>
              <a:rPr lang="en-US" sz="2000" dirty="0" err="1" smtClean="0"/>
              <a:t>lemusir</a:t>
            </a:r>
            <a:r>
              <a:rPr lang="en-US" sz="2000" dirty="0" smtClean="0"/>
              <a:t>”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daging</a:t>
            </a:r>
            <a:r>
              <a:rPr lang="en-US" sz="2000" dirty="0" smtClean="0"/>
              <a:t> “STEAK”.</a:t>
            </a:r>
          </a:p>
          <a:p>
            <a:r>
              <a:rPr lang="en-US" sz="2000" dirty="0" err="1" smtClean="0"/>
              <a:t>Tembakau</a:t>
            </a:r>
            <a:r>
              <a:rPr lang="en-US" sz="2000" dirty="0" smtClean="0"/>
              <a:t>, </a:t>
            </a:r>
            <a:r>
              <a:rPr lang="en-US" sz="2000" dirty="0" err="1" smtClean="0"/>
              <a:t>mobil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– </a:t>
            </a:r>
            <a:r>
              <a:rPr lang="en-US" sz="2000" dirty="0" err="1" smtClean="0"/>
              <a:t>rumah</a:t>
            </a:r>
            <a:r>
              <a:rPr lang="en-US" sz="2000" dirty="0" smtClean="0"/>
              <a:t> 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lain </a:t>
            </a:r>
            <a:r>
              <a:rPr lang="en-US" sz="2000" dirty="0" err="1" smtClean="0"/>
              <a:t>klas</a:t>
            </a:r>
            <a:r>
              <a:rPr lang="en-US" sz="2000" dirty="0" smtClean="0"/>
              <a:t> - </a:t>
            </a:r>
            <a:r>
              <a:rPr lang="en-US" sz="2000" dirty="0" err="1" smtClean="0"/>
              <a:t>klas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,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-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klas</a:t>
            </a:r>
            <a:r>
              <a:rPr lang="en-US" sz="2000" dirty="0" smtClean="0"/>
              <a:t> </a:t>
            </a:r>
            <a:r>
              <a:rPr lang="en-US" sz="2000" dirty="0" err="1" smtClean="0"/>
              <a:t>klas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sempit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Apabila</a:t>
            </a:r>
            <a:r>
              <a:rPr lang="en-US" sz="2000" dirty="0" smtClean="0"/>
              <a:t>,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berturut</a:t>
            </a:r>
            <a:r>
              <a:rPr lang="en-US" sz="2000" dirty="0" smtClean="0"/>
              <a:t> – </a:t>
            </a:r>
            <a:r>
              <a:rPr lang="en-US" sz="2000" dirty="0" err="1" smtClean="0"/>
              <a:t>turut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klas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sempit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,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substitut</a:t>
            </a:r>
            <a:r>
              <a:rPr lang="en-US" sz="2000" dirty="0" smtClean="0"/>
              <a:t> – </a:t>
            </a:r>
            <a:r>
              <a:rPr lang="en-US" sz="2000" dirty="0" err="1" smtClean="0"/>
              <a:t>substitut</a:t>
            </a:r>
            <a:r>
              <a:rPr lang="en-US" sz="2000" dirty="0" smtClean="0"/>
              <a:t> 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</a:t>
            </a:r>
            <a:r>
              <a:rPr lang="en-US" sz="2000" dirty="0" err="1" smtClean="0"/>
              <a:t>Andaikata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tembakau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substitut</a:t>
            </a:r>
            <a:r>
              <a:rPr lang="en-US" sz="2000" dirty="0" smtClean="0"/>
              <a:t> </a:t>
            </a:r>
            <a:r>
              <a:rPr lang="en-US" sz="2000" dirty="0" err="1" smtClean="0"/>
              <a:t>dekat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untuknya</a:t>
            </a:r>
            <a:r>
              <a:rPr lang="en-US" sz="2000" dirty="0" smtClean="0"/>
              <a:t>..</a:t>
            </a:r>
          </a:p>
          <a:p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rokok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substitut</a:t>
            </a:r>
            <a:r>
              <a:rPr lang="en-US" sz="2000" dirty="0" smtClean="0"/>
              <a:t>  </a:t>
            </a:r>
            <a:r>
              <a:rPr lang="en-US" sz="2000" dirty="0" err="1" smtClean="0"/>
              <a:t>substitutnya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cerutu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tembakau</a:t>
            </a:r>
            <a:r>
              <a:rPr lang="en-US" sz="2000" dirty="0" smtClean="0"/>
              <a:t> </a:t>
            </a:r>
            <a:r>
              <a:rPr lang="en-US" sz="2000" dirty="0" err="1" smtClean="0"/>
              <a:t>pipa</a:t>
            </a:r>
            <a:r>
              <a:rPr lang="en-US" sz="2000" dirty="0" smtClean="0"/>
              <a:t>.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andai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–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 </a:t>
            </a:r>
            <a:r>
              <a:rPr lang="en-US" sz="2000" dirty="0" err="1" smtClean="0"/>
              <a:t>rokok</a:t>
            </a:r>
            <a:r>
              <a:rPr lang="en-US" sz="2000" dirty="0" smtClean="0"/>
              <a:t> filter </a:t>
            </a:r>
            <a:r>
              <a:rPr lang="en-US" sz="2000" dirty="0" err="1" smtClean="0"/>
              <a:t>merk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substitut</a:t>
            </a:r>
            <a:r>
              <a:rPr lang="en-US" sz="2000" dirty="0" smtClean="0"/>
              <a:t> </a:t>
            </a:r>
            <a:r>
              <a:rPr lang="en-US" sz="2000" dirty="0" err="1" smtClean="0"/>
              <a:t>dekat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rokok</a:t>
            </a:r>
            <a:r>
              <a:rPr lang="en-US" sz="2000" dirty="0" smtClean="0"/>
              <a:t> filter </a:t>
            </a:r>
            <a:r>
              <a:rPr lang="en-US" sz="2000" dirty="0" err="1" smtClean="0"/>
              <a:t>merek</a:t>
            </a:r>
            <a:r>
              <a:rPr lang="en-US" sz="2000" dirty="0" smtClean="0"/>
              <a:t> lain.</a:t>
            </a:r>
          </a:p>
          <a:p>
            <a:endParaRPr lang="en-US" sz="24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72400" y="6248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676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konsumen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menimbulkan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permintaan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724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hlinkClick r:id="rId2" action="ppaction://hlinksldjump"/>
              </a:rPr>
              <a:t>Jenis</a:t>
            </a:r>
            <a:r>
              <a:rPr lang="en-US" sz="2800" dirty="0" smtClean="0">
                <a:hlinkClick r:id="rId2" action="ppaction://hlinksldjump"/>
              </a:rPr>
              <a:t> </a:t>
            </a:r>
            <a:r>
              <a:rPr lang="en-US" sz="2800" dirty="0" err="1" smtClean="0">
                <a:hlinkClick r:id="rId2" action="ppaction://hlinksldjump"/>
              </a:rPr>
              <a:t>jenis</a:t>
            </a:r>
            <a:r>
              <a:rPr lang="en-US" sz="2800" dirty="0" smtClean="0">
                <a:hlinkClick r:id="rId2" action="ppaction://hlinksldjump"/>
              </a:rPr>
              <a:t> </a:t>
            </a:r>
            <a:r>
              <a:rPr lang="en-US" sz="2800" dirty="0" err="1" smtClean="0">
                <a:hlinkClick r:id="rId2" action="ppaction://hlinksldjump"/>
              </a:rPr>
              <a:t>barang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barang</a:t>
            </a:r>
            <a:r>
              <a:rPr lang="en-US" dirty="0" smtClean="0"/>
              <a:t>”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klas</a:t>
            </a:r>
            <a:r>
              <a:rPr lang="en-US" dirty="0" smtClean="0"/>
              <a:t> – </a:t>
            </a:r>
            <a:r>
              <a:rPr lang="en-US" dirty="0" err="1" smtClean="0"/>
              <a:t>klas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(COMMODITIES).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 (DURABLE GOODS),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 (NONDURABLE GOODS);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dimakan</a:t>
            </a:r>
            <a:r>
              <a:rPr lang="en-US" dirty="0" smtClean="0"/>
              <a:t> ,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lteratur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: “COMMODITIES” (BARANG – BARANG </a:t>
            </a:r>
            <a:r>
              <a:rPr lang="en-US" dirty="0" err="1" smtClean="0"/>
              <a:t>dan</a:t>
            </a:r>
            <a:r>
              <a:rPr lang="en-US" dirty="0" smtClean="0"/>
              <a:t> “PRODUCTS” (PRODUK – PRODUK).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 ,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lain,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“COMMODITY”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 Mobil </a:t>
            </a:r>
            <a:r>
              <a:rPr lang="en-US" dirty="0" err="1" smtClean="0"/>
              <a:t>penumpang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“COMMODITIES”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“COLT” </a:t>
            </a:r>
            <a:r>
              <a:rPr lang="en-US" dirty="0" err="1" smtClean="0"/>
              <a:t>merupakan</a:t>
            </a:r>
            <a:r>
              <a:rPr lang="en-US" dirty="0" smtClean="0"/>
              <a:t> “PRODUCTS”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“MITSUBISHI”. </a:t>
            </a:r>
            <a:r>
              <a:rPr lang="en-US" dirty="0" err="1" smtClean="0"/>
              <a:t>Jadi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industry –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“COMMODITIES” </a:t>
            </a:r>
            <a:r>
              <a:rPr lang="en-US" dirty="0" err="1" smtClean="0"/>
              <a:t>sedangkan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individual </a:t>
            </a:r>
            <a:r>
              <a:rPr lang="en-US" dirty="0" err="1" smtClean="0"/>
              <a:t>merupakan</a:t>
            </a:r>
            <a:r>
              <a:rPr lang="en-US" dirty="0" smtClean="0"/>
              <a:t> “PRODUCTS”&gt;</a:t>
            </a:r>
          </a:p>
          <a:p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609600" y="6324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51648" cy="1371600"/>
          </a:xfrm>
        </p:spPr>
        <p:txBody>
          <a:bodyPr>
            <a:normAutofit/>
          </a:bodyPr>
          <a:lstStyle/>
          <a:p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dibedakan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2 (</a:t>
            </a:r>
            <a:r>
              <a:rPr lang="en-US" sz="3200" dirty="0" err="1"/>
              <a:t>Dua</a:t>
            </a:r>
            <a:r>
              <a:rPr lang="en-US" sz="3200" dirty="0"/>
              <a:t>) </a:t>
            </a:r>
            <a:r>
              <a:rPr lang="en-US" sz="3200" dirty="0" err="1" smtClean="0"/>
              <a:t>macam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696" cy="3276600"/>
          </a:xfrm>
        </p:spPr>
        <p:txBody>
          <a:bodyPr>
            <a:normAutofit fontScale="40000" lnSpcReduction="20000"/>
          </a:bodyPr>
          <a:lstStyle/>
          <a:p>
            <a:pPr marL="354013" lvl="0" indent="-354013" algn="just"/>
            <a:r>
              <a:rPr lang="en-US" sz="5500" dirty="0" smtClean="0"/>
              <a:t>1</a:t>
            </a:r>
            <a:r>
              <a:rPr lang="en-US" sz="5500" dirty="0" smtClean="0">
                <a:solidFill>
                  <a:schemeClr val="tx1"/>
                </a:solidFill>
              </a:rPr>
              <a:t>. </a:t>
            </a:r>
            <a:r>
              <a:rPr lang="en-US" sz="6000" dirty="0" err="1" smtClean="0">
                <a:solidFill>
                  <a:schemeClr val="tx1"/>
                </a:solidFill>
              </a:rPr>
              <a:t>Barang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>
                <a:solidFill>
                  <a:schemeClr val="tx1"/>
                </a:solidFill>
              </a:rPr>
              <a:t>normal, </a:t>
            </a:r>
            <a:r>
              <a:rPr lang="en-US" sz="6000" dirty="0" err="1">
                <a:solidFill>
                  <a:schemeClr val="tx1"/>
                </a:solidFill>
              </a:rPr>
              <a:t>yaitu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yang </a:t>
            </a:r>
            <a:r>
              <a:rPr lang="en-US" sz="6000" dirty="0" err="1">
                <a:solidFill>
                  <a:schemeClr val="tx1"/>
                </a:solidFill>
              </a:rPr>
              <a:t>permintaannya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akan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meningkat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apabila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pendapatan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konsumen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naik</a:t>
            </a:r>
            <a:r>
              <a:rPr lang="en-US" sz="6000" dirty="0">
                <a:solidFill>
                  <a:schemeClr val="tx1"/>
                </a:solidFill>
              </a:rPr>
              <a:t>.</a:t>
            </a:r>
          </a:p>
          <a:p>
            <a:pPr marL="354013" indent="-354013" algn="just"/>
            <a:r>
              <a:rPr lang="en-US" sz="6000" dirty="0">
                <a:solidFill>
                  <a:schemeClr val="tx1"/>
                </a:solidFill>
              </a:rPr>
              <a:t>     </a:t>
            </a:r>
            <a:r>
              <a:rPr lang="en-US" sz="6000" dirty="0" err="1" smtClean="0">
                <a:solidFill>
                  <a:schemeClr val="tx1"/>
                </a:solidFill>
              </a:rPr>
              <a:t>Barang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mewah</a:t>
            </a:r>
            <a:r>
              <a:rPr lang="en-US" sz="6000" dirty="0">
                <a:solidFill>
                  <a:schemeClr val="tx1"/>
                </a:solidFill>
              </a:rPr>
              <a:t> /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lux</a:t>
            </a:r>
            <a:r>
              <a:rPr lang="en-US" sz="6000" dirty="0">
                <a:solidFill>
                  <a:schemeClr val="tx1"/>
                </a:solidFill>
              </a:rPr>
              <a:t>,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kebutuhan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sehari-hari</a:t>
            </a:r>
            <a:r>
              <a:rPr lang="en-US" sz="6000" dirty="0" smtClean="0">
                <a:solidFill>
                  <a:schemeClr val="tx1"/>
                </a:solidFill>
              </a:rPr>
              <a:t>.</a:t>
            </a:r>
          </a:p>
          <a:p>
            <a:pPr marL="354013" indent="-354013" algn="just"/>
            <a:r>
              <a:rPr lang="en-US" sz="6000" dirty="0" smtClean="0">
                <a:solidFill>
                  <a:schemeClr val="tx1"/>
                </a:solidFill>
              </a:rPr>
              <a:t>2. </a:t>
            </a:r>
            <a:r>
              <a:rPr lang="en-US" sz="6000" dirty="0" err="1" smtClean="0">
                <a:solidFill>
                  <a:schemeClr val="tx1"/>
                </a:solidFill>
              </a:rPr>
              <a:t>Barang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>
                <a:solidFill>
                  <a:schemeClr val="tx1"/>
                </a:solidFill>
              </a:rPr>
              <a:t>inferior /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bermutu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rendah</a:t>
            </a:r>
            <a:r>
              <a:rPr lang="en-US" sz="6000" dirty="0">
                <a:solidFill>
                  <a:schemeClr val="tx1"/>
                </a:solidFill>
              </a:rPr>
              <a:t>, </a:t>
            </a:r>
            <a:r>
              <a:rPr lang="en-US" sz="6000" dirty="0" err="1">
                <a:solidFill>
                  <a:schemeClr val="tx1"/>
                </a:solidFill>
              </a:rPr>
              <a:t>yaitu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yang </a:t>
            </a:r>
            <a:r>
              <a:rPr lang="en-US" sz="6000" dirty="0" err="1">
                <a:solidFill>
                  <a:schemeClr val="tx1"/>
                </a:solidFill>
              </a:rPr>
              <a:t>diminta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konsumen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berpenghasilan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rendah</a:t>
            </a:r>
            <a:r>
              <a:rPr lang="en-US" sz="6000" dirty="0">
                <a:solidFill>
                  <a:schemeClr val="tx1"/>
                </a:solidFill>
              </a:rPr>
              <a:t>, </a:t>
            </a:r>
            <a:r>
              <a:rPr lang="en-US" sz="6000" dirty="0" err="1">
                <a:solidFill>
                  <a:schemeClr val="tx1"/>
                </a:solidFill>
              </a:rPr>
              <a:t>apabila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pendapatan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konsumen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tersebut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naik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maka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permintaan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terhadap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barang</a:t>
            </a:r>
            <a:r>
              <a:rPr lang="en-US" sz="6000" dirty="0">
                <a:solidFill>
                  <a:schemeClr val="tx1"/>
                </a:solidFill>
              </a:rPr>
              <a:t> inferior </a:t>
            </a:r>
            <a:r>
              <a:rPr lang="en-US" sz="6000" dirty="0" err="1">
                <a:solidFill>
                  <a:schemeClr val="tx1"/>
                </a:solidFill>
              </a:rPr>
              <a:t>akan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menurun</a:t>
            </a:r>
            <a:r>
              <a:rPr lang="en-US" sz="6000" dirty="0">
                <a:solidFill>
                  <a:schemeClr val="tx1"/>
                </a:solidFill>
              </a:rPr>
              <a:t>.</a:t>
            </a:r>
          </a:p>
          <a:p>
            <a:pPr marL="354013" indent="-354013"/>
            <a:endParaRPr lang="en-US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FUNGSI PERMINTAAN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b="1" dirty="0"/>
              <a:t>(THE DEMAND FUNCTION)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2923736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fungsi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err="1">
                <a:solidFill>
                  <a:schemeClr val="tx1"/>
                </a:solidFill>
              </a:rPr>
              <a:t>permintaan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barang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hubungan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antara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macam-macam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jumlah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barang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mungkin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dibeli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determinan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jumlah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 yang lain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Hal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0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permintaan</a:t>
            </a:r>
            <a:r>
              <a:rPr lang="en-US" b="1" dirty="0" smtClean="0"/>
              <a:t> (DEMAND FUNCTION)</a:t>
            </a:r>
            <a:endParaRPr lang="en-US" dirty="0" smtClean="0"/>
          </a:p>
          <a:p>
            <a:pPr lvl="0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(COST FUNCTION)</a:t>
            </a:r>
            <a:endParaRPr lang="en-US" dirty="0" smtClean="0"/>
          </a:p>
          <a:p>
            <a:pPr lvl="0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 (PRODUCTION FUNCTION)</a:t>
            </a:r>
            <a:endParaRPr lang="en-US" dirty="0" smtClean="0"/>
          </a:p>
          <a:p>
            <a:pPr lvl="0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penawaran</a:t>
            </a:r>
            <a:r>
              <a:rPr lang="en-US" b="1" dirty="0" smtClean="0"/>
              <a:t> (SUPPLY FUNCTION)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Istiah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-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mendeterminasi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Permintaan</a:t>
            </a:r>
            <a:r>
              <a:rPr lang="en-US" dirty="0" smtClean="0"/>
              <a:t> ]</a:t>
            </a:r>
          </a:p>
          <a:p>
            <a:pPr lvl="0"/>
            <a:r>
              <a:rPr lang="en-US" dirty="0" err="1" smtClean="0"/>
              <a:t>Biaya</a:t>
            </a:r>
            <a:endParaRPr lang="en-US" dirty="0" smtClean="0"/>
          </a:p>
          <a:p>
            <a:pPr lvl="0"/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Penawaran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, </a:t>
            </a:r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– </a:t>
            </a:r>
            <a:r>
              <a:rPr lang="en-US" dirty="0" err="1" smtClean="0"/>
              <a:t>determinannya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696200" y="640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Istiah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mempersoalkan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- </a:t>
            </a:r>
            <a:r>
              <a:rPr lang="en-US" sz="2800" dirty="0" err="1" smtClean="0"/>
              <a:t>soal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mendeterminasi</a:t>
            </a:r>
            <a:r>
              <a:rPr lang="en-US" sz="2800" dirty="0" smtClean="0"/>
              <a:t> :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err="1" smtClean="0"/>
              <a:t>Permintaan</a:t>
            </a:r>
            <a:r>
              <a:rPr lang="en-US" sz="2800" dirty="0" smtClean="0"/>
              <a:t> ]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err="1" smtClean="0"/>
              <a:t>Biaya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lvl="0"/>
            <a:endParaRPr lang="en-US" sz="2800" dirty="0" smtClean="0"/>
          </a:p>
          <a:p>
            <a:r>
              <a:rPr lang="en-US" sz="2800" dirty="0" err="1" smtClean="0">
                <a:solidFill>
                  <a:srgbClr val="000000"/>
                </a:solidFill>
              </a:rPr>
              <a:t>Pada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pasar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tertentu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waktu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tertentu</a:t>
            </a:r>
            <a:r>
              <a:rPr lang="en-US" sz="2800" dirty="0" smtClean="0">
                <a:solidFill>
                  <a:srgbClr val="000000"/>
                </a:solidFill>
              </a:rPr>
              <a:t> , </a:t>
            </a:r>
            <a:r>
              <a:rPr lang="en-US" sz="2800" dirty="0" err="1" smtClean="0">
                <a:solidFill>
                  <a:srgbClr val="000000"/>
                </a:solidFill>
              </a:rPr>
              <a:t>fungsi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permintaan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sesuatu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barang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adalah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hubungan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antara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macam-macam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jumlah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barang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tersebut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mungkin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dibeli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determinan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determinan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jumlah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jumlah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tersebut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/>
          </a:bodyPr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PERMINTAAN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1264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Selera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1706</Words>
  <Application>Microsoft Office PowerPoint</Application>
  <PresentationFormat>On-screen Show (4:3)</PresentationFormat>
  <Paragraphs>186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TEORI PERMINTAAN</vt:lpstr>
      <vt:lpstr>TEORI PERMINTAAN (DEMAND) </vt:lpstr>
      <vt:lpstr>FAKTOR – FAKTOR YANG MEMPENGARUHI PERMINTAAN</vt:lpstr>
      <vt:lpstr>Pendapatan Konsumen </vt:lpstr>
      <vt:lpstr>Jenis barang dapat dibedakan menjadi 2 (Dua) macam</vt:lpstr>
      <vt:lpstr> FUNGSI PERMINTAAN  (THE DEMAND FUNCTION) </vt:lpstr>
      <vt:lpstr>Slide 7</vt:lpstr>
      <vt:lpstr>Slide 8</vt:lpstr>
      <vt:lpstr>determinan –determinan  PERMINTAAN</vt:lpstr>
      <vt:lpstr>RICHARD D.LIPSEY dan PETER.O.STEINER dalam buku “ECONOMICS”  fungsi permintaan </vt:lpstr>
      <vt:lpstr>FUNGSI PERMINTAAN MENURUT RICHARD. D. LIOSEY SEBAGAI BERIKUT :</vt:lpstr>
      <vt:lpstr>HUBUNGAN ANTARA PERMINTAAN DAN HARGA MERUPAKAN PUSAT PERHATIAN TEORI HARGA</vt:lpstr>
      <vt:lpstr>Slide 13</vt:lpstr>
      <vt:lpstr> “ HUKUM PERMINTAAN “ </vt:lpstr>
      <vt:lpstr>KURVA - KURVA PERMINTAAN </vt:lpstr>
      <vt:lpstr>KURVA - KURVA PERMINTAAN </vt:lpstr>
      <vt:lpstr>SLOPE  MACAM  MACAM  KURVA  </vt:lpstr>
      <vt:lpstr>Faktor-faktor yang Mempengaruhi Pergeseran Kurva Permintaan </vt:lpstr>
      <vt:lpstr>Slide 19</vt:lpstr>
      <vt:lpstr>Slide 20</vt:lpstr>
      <vt:lpstr>Slide 21</vt:lpstr>
      <vt:lpstr>Slide 22</vt:lpstr>
      <vt:lpstr>FAKTOR – FAKTOR LAIN YANG MEMPENGARUHI PERMINTAAN </vt:lpstr>
      <vt:lpstr>DIFERENSIASI PRODUK (PRODUCT DIFFERENTIATION). </vt:lpstr>
      <vt:lpstr>Slide 25</vt:lpstr>
      <vt:lpstr>Slide 26</vt:lpstr>
      <vt:lpstr>Slide 27</vt:lpstr>
      <vt:lpstr>. Ketergantungan permintaan dari pendapatan dapat pula kita nyatakan dalam bentuk koefisien; </vt:lpstr>
      <vt:lpstr>Faktor – faktor yang mempengaruhi permintaan dapat dibagi dalam dua kelompok besar ,</vt:lpstr>
      <vt:lpstr>Pada kelompok pertama tergolong : </vt:lpstr>
      <vt:lpstr>Pada kelompok kedua tergolong : </vt:lpstr>
      <vt:lpstr>dalam rangka usaha menjalankan deferensiasi produk. Hal tersebut dapat dilakukan melalui  </vt:lpstr>
      <vt:lpstr>Corak distribusi pendapatan</vt:lpstr>
      <vt:lpstr>Cita rasa masyarakat / selera</vt:lpstr>
      <vt:lpstr>Jumlah Penduduk</vt:lpstr>
      <vt:lpstr>Prediksi masa yang akan datang </vt:lpstr>
      <vt:lpstr>Slide 37</vt:lpstr>
      <vt:lpstr>BARANG- BARANG PASAR DAN WAKTU </vt:lpstr>
      <vt:lpstr>Slide 39</vt:lpstr>
      <vt:lpstr>Slide 40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PERMINTAAN</dc:title>
  <dc:creator> </dc:creator>
  <cp:lastModifiedBy>.</cp:lastModifiedBy>
  <cp:revision>48</cp:revision>
  <dcterms:created xsi:type="dcterms:W3CDTF">2009-12-25T13:38:45Z</dcterms:created>
  <dcterms:modified xsi:type="dcterms:W3CDTF">2010-10-12T13:14:46Z</dcterms:modified>
</cp:coreProperties>
</file>