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9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9ADEE-FD5F-41BA-87A3-F7776E4E6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FBCD2-3403-4364-924A-7CD9FC853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EFA4-957F-46B6-9524-648FF0F33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D6C96-9B28-4921-94DD-4A0814322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DA374-06C4-4F54-BD4B-5157F1589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6B3D7-145E-4EF1-B510-D6B3C5C2A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A0EDC-19A5-4C81-8B5A-0429DAFAC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FD666-F741-4174-A669-3D410108A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1D1E-42B0-4B3B-B48C-CF90EF6FB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0A5F5-2A30-40E7-829F-16CF175C7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EEAC3-E940-4A56-AA5F-138FC1293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16B337F-4F02-4508-BCEF-53A3D82B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5257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114800"/>
          </a:xfrm>
        </p:spPr>
        <p:txBody>
          <a:bodyPr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id-ID" dirty="0" smtClean="0"/>
              <a:t>Konsepsi (pemikiran) abstrak dalam diri manusia mengenai apa yang dianggap baik dan buruk yang dianut dalam suatu masyarakat (Soerjono Soekanto).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id-ID" dirty="0" smtClean="0"/>
              <a:t>Kesadaran yang berlangsung secara relatif, disertai emosi terhadap objek dan ide perorangan (A.W. Green)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id-ID" dirty="0" smtClean="0"/>
              <a:t>Petunjuk umum yang telah berlangsung lama, yang mengarahkan tingkah laku dan kepuasan dalam kehidupan sehari-hari (Woods)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Disebarkan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 (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 smtClean="0"/>
          </a:p>
          <a:p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landasan</a:t>
            </a:r>
            <a:r>
              <a:rPr lang="en-US" sz="2400" dirty="0" smtClean="0"/>
              <a:t>, </a:t>
            </a:r>
            <a:r>
              <a:rPr lang="en-US" sz="2400" dirty="0" err="1" smtClean="0"/>
              <a:t>alasan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endParaRPr lang="en-US" sz="2400" dirty="0" smtClean="0"/>
          </a:p>
          <a:p>
            <a:r>
              <a:rPr lang="en-US" sz="2400" dirty="0" err="1" smtClean="0"/>
              <a:t>Menyumbangkan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Mengarahkan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endParaRPr lang="en-US" sz="2400" dirty="0" smtClean="0"/>
          </a:p>
          <a:p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solidaritas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kalangan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(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).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endParaRPr lang="en-US" sz="2400" dirty="0" smtClean="0"/>
          </a:p>
          <a:p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pengawas</a:t>
            </a:r>
            <a:r>
              <a:rPr lang="en-US" sz="2400" dirty="0" smtClean="0"/>
              <a:t>/ </a:t>
            </a:r>
            <a:r>
              <a:rPr lang="en-US" sz="2400" dirty="0" err="1" smtClean="0"/>
              <a:t>kontrol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tekan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mengikat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agar </a:t>
            </a:r>
            <a:r>
              <a:rPr lang="en-US" sz="2400" dirty="0" err="1" smtClean="0"/>
              <a:t>mau</a:t>
            </a:r>
            <a:r>
              <a:rPr lang="en-US" sz="2400" dirty="0" smtClean="0"/>
              <a:t> </a:t>
            </a:r>
            <a:r>
              <a:rPr lang="en-US" sz="2400" dirty="0" err="1" smtClean="0"/>
              <a:t>berperilaku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228600" y="3352800"/>
            <a:ext cx="1066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6576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NILAI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00200" y="20574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2133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IMMATERIAL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00200" y="48768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4953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MATERIAL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038600" y="1295400"/>
            <a:ext cx="1828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14800" y="1371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AJARAN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IDEOLOGI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38600" y="23622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14800" y="2438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GAGASAN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38600" y="31242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14800" y="3200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RELIGI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038600" y="42672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114800" y="43434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KEGUNAAN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038600" y="55626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114800" y="56388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KEPUASAN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477000" y="1676400"/>
            <a:ext cx="24384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553200" y="1752600"/>
            <a:ext cx="228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MEMBENTUK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KEPRIBADIAN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TINGKAH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LAKU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MARTABAT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INTELEKTUAL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477000" y="3962400"/>
            <a:ext cx="24384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553200" y="4267200"/>
            <a:ext cx="228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DINIKMATI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PANCA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INDERA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1143000" y="27432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066800" y="43434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2" idx="1"/>
          </p:cNvCxnSpPr>
          <p:nvPr/>
        </p:nvCxnSpPr>
        <p:spPr>
          <a:xfrm flipV="1">
            <a:off x="3505200" y="1714500"/>
            <a:ext cx="5334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3"/>
          </p:cNvCxnSpPr>
          <p:nvPr/>
        </p:nvCxnSpPr>
        <p:spPr>
          <a:xfrm>
            <a:off x="3505200" y="2333655"/>
            <a:ext cx="457200" cy="25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3390900" y="27813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>
            <a:off x="6019800" y="25146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rot="16200000" flipH="1">
            <a:off x="3467100" y="52959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3505200" y="45720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ight Arrow 52"/>
          <p:cNvSpPr/>
          <p:nvPr/>
        </p:nvSpPr>
        <p:spPr>
          <a:xfrm>
            <a:off x="6019800" y="50292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4114800"/>
          </a:xfrm>
        </p:spPr>
        <p:txBody>
          <a:bodyPr>
            <a:normAutofit fontScale="925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id-ID" dirty="0"/>
              <a:t>Interaksi sosial adalah hubungan timbal balik (sosial) yang dinamis berupa aksi saling mempengaruhi antar individu, antara individu dengan kelompok atau antar kelompok.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id-ID" dirty="0"/>
              <a:t>Interaksi sosial dapat berupa kerjasama atau konflik.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id-ID" dirty="0"/>
              <a:t>Dalam interaksi sosial, satu pihak memberikan stimulus dan pihak lain memberikan respon.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609600" y="381000"/>
            <a:ext cx="655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>
                <a:latin typeface="Arial" charset="0"/>
                <a:cs typeface="Arial" charset="0"/>
              </a:rPr>
              <a:t>INTERAKSI SOSIAL</a:t>
            </a:r>
            <a:endParaRPr lang="en-US" sz="36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/>
              <a:t>CIRI INTERAKSI SOSIAL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Jumlah pelaku lebih dari dua</a:t>
            </a:r>
          </a:p>
          <a:p>
            <a:r>
              <a:rPr lang="id-ID" smtClean="0"/>
              <a:t>Adanya komunikasi antar pelaku dengan menggunakan simbol atau lambang.</a:t>
            </a:r>
          </a:p>
          <a:p>
            <a:r>
              <a:rPr lang="id-ID" smtClean="0"/>
              <a:t>Adanya dimensi waktu yang meliputi masa lalu, masa kini dan masa yang akan datang.</a:t>
            </a:r>
          </a:p>
          <a:p>
            <a:r>
              <a:rPr lang="id-ID" smtClean="0"/>
              <a:t>Adanya tujuan yang hendak dicapai sebagai hasil dari interaksi tersebut.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/>
              <a:t>SYARAT TERJADINYA INTERAKSI SOSIAL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d-ID" smtClean="0"/>
              <a:t>1. Kontak sosial. </a:t>
            </a:r>
          </a:p>
          <a:p>
            <a:r>
              <a:rPr lang="id-ID" smtClean="0"/>
              <a:t>Positif = kerja sama, negatif= konflik.</a:t>
            </a:r>
          </a:p>
          <a:p>
            <a:r>
              <a:rPr lang="id-ID" smtClean="0"/>
              <a:t>Bersifat primer: antar peserta interaksi bertemu langsung (contoh dosen-mahasiswa dikelas, penjual dan pembeli di pasar tradisional). Bersifat sekunder:  interaksi berlangsung melalui perantara. 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686800" cy="4525962"/>
          </a:xfrm>
        </p:spPr>
        <p:txBody>
          <a:bodyPr/>
          <a:lstStyle/>
          <a:p>
            <a:pPr>
              <a:buFontTx/>
              <a:buNone/>
            </a:pPr>
            <a:r>
              <a:rPr lang="id-ID" sz="2800" dirty="0" smtClean="0"/>
              <a:t>2. Komunikasi</a:t>
            </a:r>
          </a:p>
          <a:p>
            <a:r>
              <a:rPr lang="id-ID" sz="2800" dirty="0" smtClean="0"/>
              <a:t>Unsur pokok komunikasi: komunikator, komunikan, pesan, media dan efek. </a:t>
            </a:r>
          </a:p>
          <a:p>
            <a:r>
              <a:rPr lang="id-ID" sz="2800" dirty="0" smtClean="0"/>
              <a:t>Tahapan komunikasi: </a:t>
            </a:r>
            <a:endParaRPr lang="en-US" sz="2800" dirty="0" smtClean="0"/>
          </a:p>
          <a:p>
            <a:pPr marL="685800">
              <a:buFont typeface="Wingdings" pitchFamily="2" charset="2"/>
              <a:buChar char="Ø"/>
            </a:pPr>
            <a:r>
              <a:rPr lang="id-ID" sz="2800" dirty="0" smtClean="0"/>
              <a:t>Encoding</a:t>
            </a:r>
            <a:r>
              <a:rPr lang="en-US" sz="2800" dirty="0" smtClean="0"/>
              <a:t>: </a:t>
            </a:r>
            <a:r>
              <a:rPr lang="en-US" sz="2800" dirty="0" err="1" smtClean="0"/>
              <a:t>gagasan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program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dikomunikasikan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diwujudkan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endParaRPr lang="en-US" sz="2800" dirty="0" smtClean="0"/>
          </a:p>
          <a:p>
            <a:pPr marL="685800">
              <a:buFont typeface="Wingdings" pitchFamily="2" charset="2"/>
              <a:buChar char="Ø"/>
            </a:pPr>
            <a:r>
              <a:rPr lang="id-ID" sz="2800" dirty="0" smtClean="0"/>
              <a:t>Penyampaian</a:t>
            </a:r>
            <a:r>
              <a:rPr lang="en-US" sz="2800" dirty="0" smtClean="0"/>
              <a:t>: </a:t>
            </a:r>
            <a:r>
              <a:rPr lang="en-US" sz="2800" dirty="0" err="1" smtClean="0"/>
              <a:t>gagasan</a:t>
            </a:r>
            <a:r>
              <a:rPr lang="en-US" sz="2800" dirty="0" smtClean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diwujudkan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disampaikan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media </a:t>
            </a:r>
            <a:endParaRPr lang="en-US" sz="2800" dirty="0" smtClean="0"/>
          </a:p>
          <a:p>
            <a:pPr marL="685800">
              <a:buFont typeface="Wingdings" pitchFamily="2" charset="2"/>
              <a:buChar char="Ø"/>
            </a:pPr>
            <a:r>
              <a:rPr lang="en-US" sz="2800" dirty="0" smtClean="0"/>
              <a:t>D</a:t>
            </a:r>
            <a:r>
              <a:rPr lang="id-ID" sz="2800" dirty="0" smtClean="0"/>
              <a:t>ecoding</a:t>
            </a:r>
            <a:r>
              <a:rPr lang="en-US" sz="2800" dirty="0" smtClean="0"/>
              <a:t>: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mencerna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dimiliki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</TotalTime>
  <Words>411</Words>
  <Application>Microsoft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Nilai Sosial</vt:lpstr>
      <vt:lpstr>Ciri-ciri nilai sosial</vt:lpstr>
      <vt:lpstr>FUNGSI NILAI SOSIAL</vt:lpstr>
      <vt:lpstr>Kategori nilai sosial</vt:lpstr>
      <vt:lpstr>Slide 5</vt:lpstr>
      <vt:lpstr>CIRI INTERAKSI SOSIAL</vt:lpstr>
      <vt:lpstr>SYARAT TERJADINYA INTERAKSI SOSIAL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INTERAKSI SOSIAL</dc:title>
  <dc:creator>user</dc:creator>
  <cp:lastModifiedBy>axioo</cp:lastModifiedBy>
  <cp:revision>20</cp:revision>
  <dcterms:created xsi:type="dcterms:W3CDTF">2009-10-20T17:57:54Z</dcterms:created>
  <dcterms:modified xsi:type="dcterms:W3CDTF">2010-10-30T16:36:31Z</dcterms:modified>
</cp:coreProperties>
</file>