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3B1F-C307-494B-A38C-39A95A74C54C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021A82-B78E-43D4-89A2-CDA8A9145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3B1F-C307-494B-A38C-39A95A74C54C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1A82-B78E-43D4-89A2-CDA8A9145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3B1F-C307-494B-A38C-39A95A74C54C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1A82-B78E-43D4-89A2-CDA8A9145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3B1F-C307-494B-A38C-39A95A74C54C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021A82-B78E-43D4-89A2-CDA8A9145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3B1F-C307-494B-A38C-39A95A74C54C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1A82-B78E-43D4-89A2-CDA8A91458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3B1F-C307-494B-A38C-39A95A74C54C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1A82-B78E-43D4-89A2-CDA8A9145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3B1F-C307-494B-A38C-39A95A74C54C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8021A82-B78E-43D4-89A2-CDA8A91458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3B1F-C307-494B-A38C-39A95A74C54C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1A82-B78E-43D4-89A2-CDA8A9145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3B1F-C307-494B-A38C-39A95A74C54C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1A82-B78E-43D4-89A2-CDA8A9145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3B1F-C307-494B-A38C-39A95A74C54C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1A82-B78E-43D4-89A2-CDA8A9145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3B1F-C307-494B-A38C-39A95A74C54C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1A82-B78E-43D4-89A2-CDA8A91458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333B1F-C307-494B-A38C-39A95A74C54C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021A82-B78E-43D4-89A2-CDA8A91458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438401"/>
            <a:ext cx="4800600" cy="762000"/>
          </a:xfrm>
        </p:spPr>
        <p:txBody>
          <a:bodyPr/>
          <a:lstStyle/>
          <a:p>
            <a:r>
              <a:rPr lang="en-US" dirty="0" smtClean="0"/>
              <a:t>MK. </a:t>
            </a:r>
            <a:r>
              <a:rPr lang="en-US" dirty="0" err="1" smtClean="0"/>
              <a:t>TINJAUAN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124200"/>
            <a:ext cx="78486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Instruksional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MK. </a:t>
            </a:r>
            <a:r>
              <a:rPr lang="en-US" dirty="0" err="1" smtClean="0"/>
              <a:t>Tinjauan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Visual </a:t>
            </a:r>
            <a:r>
              <a:rPr lang="en-US" dirty="0" err="1" smtClean="0"/>
              <a:t>UNIKOM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pengamatan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mengkritisi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fenomena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, </a:t>
            </a:r>
            <a:r>
              <a:rPr lang="en-US" dirty="0" err="1" smtClean="0"/>
              <a:t>menyampaikan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diskusi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menuangkannya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makalah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ATA_DATA\TAUFAN\materi Kuliah\DESAIN GRAFIS\image I\jewel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752600"/>
            <a:ext cx="2208213" cy="3670300"/>
          </a:xfrm>
          <a:prstGeom prst="rect">
            <a:avLst/>
          </a:prstGeom>
          <a:noFill/>
        </p:spPr>
      </p:pic>
      <p:pic>
        <p:nvPicPr>
          <p:cNvPr id="5" name="Picture 7" descr="D:\DATA_DATA\TAUFAN\materi Kuliah\DESAIN GRAFIS\image I\Lappon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0"/>
            <a:ext cx="3162300" cy="2374900"/>
          </a:xfrm>
          <a:prstGeom prst="rect">
            <a:avLst/>
          </a:prstGeom>
          <a:noFill/>
        </p:spPr>
      </p:pic>
      <p:pic>
        <p:nvPicPr>
          <p:cNvPr id="6" name="Picture 8" descr="D:\DATA_DATA\TAUFAN\materi Kuliah\DESAIN GRAFIS\image I\T-7%20Randy's%20Jewelery%20Pearls%20with%20Diamonds%20crow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191000"/>
            <a:ext cx="3205163" cy="2128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ATA_DATA\TAUFAN\materi Kuliah\DESAIN GRAFIS\image I\craft_style_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95600"/>
            <a:ext cx="2186256" cy="3260725"/>
          </a:xfrm>
          <a:prstGeom prst="rect">
            <a:avLst/>
          </a:prstGeom>
          <a:noFill/>
        </p:spPr>
      </p:pic>
      <p:pic>
        <p:nvPicPr>
          <p:cNvPr id="5" name="Picture 7" descr="D:\DATA_DATA\TAUFAN\materi Kuliah\DESAIN GRAFIS\image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28600"/>
            <a:ext cx="3200400" cy="2400300"/>
          </a:xfrm>
          <a:prstGeom prst="rect">
            <a:avLst/>
          </a:prstGeom>
          <a:noFill/>
        </p:spPr>
      </p:pic>
      <p:pic>
        <p:nvPicPr>
          <p:cNvPr id="6" name="Picture 9" descr="D:\DATA_DATA\TAUFAN\materi Kuliah\DESAIN GRAFIS\image\C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209800"/>
            <a:ext cx="2971800" cy="2228850"/>
          </a:xfrm>
          <a:prstGeom prst="rect">
            <a:avLst/>
          </a:prstGeom>
          <a:noFill/>
        </p:spPr>
      </p:pic>
      <p:pic>
        <p:nvPicPr>
          <p:cNvPr id="7" name="Picture 7" descr="D:\DATA_DATA\TAUFAN\materi Kuliah\DESAIN GRAFIS\image\pesaw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28600"/>
            <a:ext cx="4425912" cy="1828800"/>
          </a:xfrm>
          <a:prstGeom prst="rect">
            <a:avLst/>
          </a:prstGeom>
          <a:noFill/>
        </p:spPr>
      </p:pic>
      <p:pic>
        <p:nvPicPr>
          <p:cNvPr id="8" name="Picture 8" descr="D:\DATA_DATA\TAUFAN\materi Kuliah\DESAIN GRAFIS\image I\Bycicl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4343400"/>
            <a:ext cx="3762102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ATA_DATA\TAUFAN\materi Kuliah\DESAIN GRAFIS\image I\bride_wedding_dress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2282825" cy="3581400"/>
          </a:xfrm>
          <a:prstGeom prst="rect">
            <a:avLst/>
          </a:prstGeom>
          <a:noFill/>
        </p:spPr>
      </p:pic>
      <p:pic>
        <p:nvPicPr>
          <p:cNvPr id="5" name="Picture 5" descr="D:\DATA_DATA\TAUFAN\materi Kuliah\DESAIN GRAFIS\image I\clothes-stall-2.jpg"/>
          <p:cNvPicPr>
            <a:picLocks noChangeAspect="1" noChangeArrowheads="1"/>
          </p:cNvPicPr>
          <p:nvPr/>
        </p:nvPicPr>
        <p:blipFill>
          <a:blip r:embed="rId3"/>
          <a:srcRect l="4663" t="4669" r="4419" b="1945"/>
          <a:stretch>
            <a:fillRect/>
          </a:stretch>
        </p:blipFill>
        <p:spPr bwMode="auto">
          <a:xfrm>
            <a:off x="3733800" y="1676400"/>
            <a:ext cx="2328863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ATA_DATA\TAUFAN\materi Kuliah\DESAIN GRAFIS\image I\71pep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4572000" cy="2332038"/>
          </a:xfrm>
          <a:prstGeom prst="rect">
            <a:avLst/>
          </a:prstGeom>
          <a:noFill/>
        </p:spPr>
      </p:pic>
      <p:pic>
        <p:nvPicPr>
          <p:cNvPr id="5" name="Picture 5" descr="D:\DATA_DATA\TAUFAN\materi Kuliah\DESAIN GRAFIS\image I\cocacola2004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533400"/>
            <a:ext cx="2890838" cy="3886200"/>
          </a:xfrm>
          <a:prstGeom prst="rect">
            <a:avLst/>
          </a:prstGeom>
          <a:noFill/>
        </p:spPr>
      </p:pic>
      <p:pic>
        <p:nvPicPr>
          <p:cNvPr id="6" name="Picture 6" descr="D:\DATA_DATA\TAUFAN\materi Kuliah\DESAIN GRAFIS\image I\pepsi_bodya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362200"/>
            <a:ext cx="2043113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DATA_DATA\TAUFAN\materi Kuliah\DESAIN GRAFIS\image I\PICT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3822700" cy="4076700"/>
          </a:xfrm>
          <a:prstGeom prst="rect">
            <a:avLst/>
          </a:prstGeom>
          <a:noFill/>
        </p:spPr>
      </p:pic>
      <p:pic>
        <p:nvPicPr>
          <p:cNvPr id="5" name="Picture 6" descr="D:\DATA_DATA\TAUFAN\materi Kuliah\DESAIN GRAFIS\image I\TS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096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DATA_DATA\TAUFAN\TUGAS S2\PENELITIAN DESAIN II\b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3581400" cy="2336800"/>
          </a:xfrm>
          <a:prstGeom prst="rect">
            <a:avLst/>
          </a:prstGeom>
          <a:noFill/>
        </p:spPr>
      </p:pic>
      <p:pic>
        <p:nvPicPr>
          <p:cNvPr id="3" name="Picture 5" descr="D:\DATA_DATA\TAUFAN\TUGAS S2\PENELITIAN DESAIN II\B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00200"/>
            <a:ext cx="3352800" cy="2809875"/>
          </a:xfrm>
          <a:prstGeom prst="rect">
            <a:avLst/>
          </a:prstGeom>
          <a:noFill/>
        </p:spPr>
      </p:pic>
      <p:pic>
        <p:nvPicPr>
          <p:cNvPr id="4" name="Picture 3" descr="D:\DATA_DATA\TAUFAN\TUGAS S2\PENELITIAN DESAIN II\danam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657600"/>
            <a:ext cx="2838450" cy="271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:\DATA_DATA\TAUFAN\TUGAS S2\TEORI DESAIN\CHICKLIT\05533822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533400"/>
            <a:ext cx="2167847" cy="3452117"/>
          </a:xfrm>
          <a:prstGeom prst="rect">
            <a:avLst/>
          </a:prstGeom>
          <a:noFill/>
        </p:spPr>
      </p:pic>
      <p:pic>
        <p:nvPicPr>
          <p:cNvPr id="4" name="Picture 7" descr="D:\DATA_DATA\TAUFAN\TUGAS S2\TEORI DESAIN\CHICKLIT\03853190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685800"/>
            <a:ext cx="2286000" cy="3452117"/>
          </a:xfrm>
          <a:prstGeom prst="rect">
            <a:avLst/>
          </a:prstGeom>
          <a:noFill/>
        </p:spPr>
      </p:pic>
      <p:pic>
        <p:nvPicPr>
          <p:cNvPr id="5" name="Picture 9" descr="D:\DATA_DATA\TAUFAN\TUGAS S2\TEORI DESAIN\CHICKLIT\cintapuccin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352800"/>
            <a:ext cx="2294428" cy="3352800"/>
          </a:xfrm>
          <a:prstGeom prst="rect">
            <a:avLst/>
          </a:prstGeom>
          <a:noFill/>
        </p:spPr>
      </p:pic>
      <p:pic>
        <p:nvPicPr>
          <p:cNvPr id="6" name="Picture 4" descr="D:\DATA_DATA\KOMIK\mls1\ctb2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57200"/>
            <a:ext cx="2119313" cy="3276600"/>
          </a:xfrm>
          <a:prstGeom prst="rect">
            <a:avLst/>
          </a:prstGeom>
          <a:noFill/>
        </p:spPr>
      </p:pic>
      <p:pic>
        <p:nvPicPr>
          <p:cNvPr id="7" name="Picture 5" descr="D:\DATA_DATA\KOMIK\mls1\lightle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3276600"/>
            <a:ext cx="2187575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DATA_DATA\TAUFAN\materi Kuliah\DESAIN GRAFIS\image\medic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04800"/>
            <a:ext cx="2895600" cy="4185836"/>
          </a:xfrm>
          <a:prstGeom prst="rect">
            <a:avLst/>
          </a:prstGeom>
          <a:noFill/>
        </p:spPr>
      </p:pic>
      <p:pic>
        <p:nvPicPr>
          <p:cNvPr id="3" name="Picture 4" descr="D:\DATA_DATA\TAUFAN\materi Kuliah\DESAIN GRAFIS\image\LAR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505200"/>
            <a:ext cx="3581400" cy="2686050"/>
          </a:xfrm>
          <a:prstGeom prst="rect">
            <a:avLst/>
          </a:prstGeom>
          <a:noFill/>
        </p:spPr>
      </p:pic>
      <p:pic>
        <p:nvPicPr>
          <p:cNvPr id="4" name="Picture 5" descr="D:\Desktop Wallps\Cartoon...!\bugswallpap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399" y="457200"/>
            <a:ext cx="3364459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ilmu-ilmu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733800" y="1524000"/>
            <a:ext cx="12192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33800" y="1600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DESAIN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1143000" y="2895600"/>
            <a:ext cx="1066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2971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TINJAUAN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DESAIN</a:t>
            </a:r>
            <a:endParaRPr lang="en-US" sz="1400" b="1" dirty="0"/>
          </a:p>
        </p:txBody>
      </p:sp>
      <p:sp>
        <p:nvSpPr>
          <p:cNvPr id="8" name="Oval 7"/>
          <p:cNvSpPr/>
          <p:nvPr/>
        </p:nvSpPr>
        <p:spPr>
          <a:xfrm>
            <a:off x="2057400" y="3581400"/>
            <a:ext cx="1066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81200" y="3657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SEJARAH</a:t>
            </a:r>
            <a:endParaRPr lang="en-US" sz="1400" b="1" dirty="0" smtClean="0"/>
          </a:p>
          <a:p>
            <a:pPr algn="ctr"/>
            <a:r>
              <a:rPr lang="en-US" sz="1400" b="1" dirty="0" err="1" smtClean="0"/>
              <a:t>DESAIN</a:t>
            </a:r>
            <a:endParaRPr lang="en-US" sz="1400" b="1" dirty="0"/>
          </a:p>
        </p:txBody>
      </p:sp>
      <p:sp>
        <p:nvSpPr>
          <p:cNvPr id="10" name="Oval 9"/>
          <p:cNvSpPr/>
          <p:nvPr/>
        </p:nvSpPr>
        <p:spPr>
          <a:xfrm>
            <a:off x="2895600" y="2895600"/>
            <a:ext cx="1066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19400" y="2971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SOSIOLOGI</a:t>
            </a:r>
            <a:r>
              <a:rPr lang="en-US" sz="1400" b="1" dirty="0" smtClean="0"/>
              <a:t> </a:t>
            </a:r>
          </a:p>
          <a:p>
            <a:pPr algn="ctr"/>
            <a:r>
              <a:rPr lang="en-US" sz="1400" b="1" dirty="0" err="1" smtClean="0"/>
              <a:t>DESAIN</a:t>
            </a:r>
            <a:endParaRPr lang="en-US" sz="1400" b="1" dirty="0"/>
          </a:p>
        </p:txBody>
      </p:sp>
      <p:sp>
        <p:nvSpPr>
          <p:cNvPr id="12" name="Oval 11"/>
          <p:cNvSpPr/>
          <p:nvPr/>
        </p:nvSpPr>
        <p:spPr>
          <a:xfrm>
            <a:off x="3581400" y="3581400"/>
            <a:ext cx="1371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05200" y="3657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METODOLOGI</a:t>
            </a:r>
            <a:r>
              <a:rPr lang="en-US" sz="1400" b="1" dirty="0" smtClean="0"/>
              <a:t> </a:t>
            </a:r>
          </a:p>
          <a:p>
            <a:pPr algn="ctr"/>
            <a:r>
              <a:rPr lang="en-US" sz="1400" b="1" dirty="0" err="1" smtClean="0"/>
              <a:t>DESAIN</a:t>
            </a:r>
            <a:endParaRPr lang="en-US" sz="1400" b="1" dirty="0"/>
          </a:p>
        </p:txBody>
      </p:sp>
      <p:sp>
        <p:nvSpPr>
          <p:cNvPr id="14" name="Oval 13"/>
          <p:cNvSpPr/>
          <p:nvPr/>
        </p:nvSpPr>
        <p:spPr>
          <a:xfrm>
            <a:off x="838200" y="1905000"/>
            <a:ext cx="1371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0" y="1981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MANAJEMEN</a:t>
            </a:r>
            <a:endParaRPr lang="en-US" sz="1400" b="1" dirty="0" smtClean="0"/>
          </a:p>
          <a:p>
            <a:pPr algn="ctr"/>
            <a:r>
              <a:rPr lang="en-US" sz="1400" b="1" dirty="0" err="1" smtClean="0"/>
              <a:t>DESAIN</a:t>
            </a:r>
            <a:endParaRPr lang="en-US" sz="1400" b="1" dirty="0"/>
          </a:p>
        </p:txBody>
      </p:sp>
      <p:sp>
        <p:nvSpPr>
          <p:cNvPr id="16" name="Oval 15"/>
          <p:cNvSpPr/>
          <p:nvPr/>
        </p:nvSpPr>
        <p:spPr>
          <a:xfrm>
            <a:off x="5410200" y="3657600"/>
            <a:ext cx="1066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34000" y="3733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PRAKSIS</a:t>
            </a:r>
            <a:endParaRPr lang="en-US" sz="1400" b="1" dirty="0" smtClean="0"/>
          </a:p>
          <a:p>
            <a:pPr algn="ctr"/>
            <a:r>
              <a:rPr lang="en-US" sz="1400" b="1" dirty="0" err="1" smtClean="0"/>
              <a:t>DESAIN</a:t>
            </a:r>
            <a:endParaRPr lang="en-US" sz="1400" b="1" dirty="0"/>
          </a:p>
        </p:txBody>
      </p:sp>
      <p:sp>
        <p:nvSpPr>
          <p:cNvPr id="18" name="Oval 17"/>
          <p:cNvSpPr/>
          <p:nvPr/>
        </p:nvSpPr>
        <p:spPr>
          <a:xfrm>
            <a:off x="5562600" y="2895600"/>
            <a:ext cx="1066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486400" y="2971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FILSAFAT</a:t>
            </a:r>
            <a:endParaRPr lang="en-US" sz="1400" b="1" dirty="0" smtClean="0"/>
          </a:p>
          <a:p>
            <a:pPr algn="ctr"/>
            <a:r>
              <a:rPr lang="en-US" sz="1400" b="1" dirty="0" err="1" smtClean="0"/>
              <a:t>DESAIN</a:t>
            </a:r>
            <a:endParaRPr lang="en-US" sz="1400" b="1" dirty="0"/>
          </a:p>
        </p:txBody>
      </p:sp>
      <p:sp>
        <p:nvSpPr>
          <p:cNvPr id="20" name="Oval 19"/>
          <p:cNvSpPr/>
          <p:nvPr/>
        </p:nvSpPr>
        <p:spPr>
          <a:xfrm>
            <a:off x="6553200" y="1981200"/>
            <a:ext cx="1066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477000" y="2057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ESTETIKA</a:t>
            </a:r>
            <a:endParaRPr lang="en-US" sz="1400" b="1" dirty="0" smtClean="0"/>
          </a:p>
          <a:p>
            <a:pPr algn="ctr"/>
            <a:r>
              <a:rPr lang="en-US" sz="1400" b="1" dirty="0" err="1" smtClean="0"/>
              <a:t>DESAIN</a:t>
            </a:r>
            <a:endParaRPr lang="en-US" sz="1400" b="1" dirty="0"/>
          </a:p>
        </p:txBody>
      </p:sp>
      <p:sp>
        <p:nvSpPr>
          <p:cNvPr id="22" name="Oval 21"/>
          <p:cNvSpPr/>
          <p:nvPr/>
        </p:nvSpPr>
        <p:spPr>
          <a:xfrm>
            <a:off x="1752600" y="5029200"/>
            <a:ext cx="1066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76400" y="5105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DESAIN</a:t>
            </a:r>
            <a:endParaRPr lang="en-US" sz="1400" b="1" dirty="0" smtClean="0"/>
          </a:p>
          <a:p>
            <a:pPr algn="ctr"/>
            <a:r>
              <a:rPr lang="en-US" sz="1400" b="1" dirty="0" err="1" smtClean="0"/>
              <a:t>PRODUK</a:t>
            </a:r>
            <a:endParaRPr lang="en-US" sz="1400" b="1" dirty="0"/>
          </a:p>
        </p:txBody>
      </p:sp>
      <p:sp>
        <p:nvSpPr>
          <p:cNvPr id="24" name="Oval 23"/>
          <p:cNvSpPr/>
          <p:nvPr/>
        </p:nvSpPr>
        <p:spPr>
          <a:xfrm>
            <a:off x="3124200" y="5105400"/>
            <a:ext cx="1066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48000" y="5181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DESAIN</a:t>
            </a:r>
            <a:endParaRPr lang="en-US" sz="1400" b="1" dirty="0" smtClean="0"/>
          </a:p>
          <a:p>
            <a:pPr algn="ctr"/>
            <a:r>
              <a:rPr lang="en-US" sz="1400" b="1" dirty="0" smtClean="0"/>
              <a:t>INTERIOR</a:t>
            </a:r>
            <a:endParaRPr lang="en-US" sz="1400" b="1" dirty="0"/>
          </a:p>
        </p:txBody>
      </p:sp>
      <p:sp>
        <p:nvSpPr>
          <p:cNvPr id="26" name="Oval 25"/>
          <p:cNvSpPr/>
          <p:nvPr/>
        </p:nvSpPr>
        <p:spPr>
          <a:xfrm>
            <a:off x="4419600" y="5105400"/>
            <a:ext cx="1066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343400" y="5181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DESAIN</a:t>
            </a:r>
            <a:endParaRPr lang="en-US" sz="1400" b="1" dirty="0" smtClean="0"/>
          </a:p>
          <a:p>
            <a:pPr algn="ctr"/>
            <a:r>
              <a:rPr lang="en-US" sz="1400" b="1" dirty="0" err="1" smtClean="0"/>
              <a:t>GRAFIS</a:t>
            </a:r>
            <a:endParaRPr lang="en-US" sz="1400" b="1" dirty="0"/>
          </a:p>
        </p:txBody>
      </p:sp>
      <p:sp>
        <p:nvSpPr>
          <p:cNvPr id="28" name="Oval 27"/>
          <p:cNvSpPr/>
          <p:nvPr/>
        </p:nvSpPr>
        <p:spPr>
          <a:xfrm>
            <a:off x="5638800" y="5181600"/>
            <a:ext cx="1295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715000" y="5257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DESAIN</a:t>
            </a:r>
            <a:endParaRPr lang="en-US" sz="1400" b="1" dirty="0" smtClean="0"/>
          </a:p>
          <a:p>
            <a:pPr algn="ctr"/>
            <a:r>
              <a:rPr lang="en-US" sz="1400" b="1" dirty="0" err="1" smtClean="0"/>
              <a:t>ARSITEKTUR</a:t>
            </a:r>
            <a:endParaRPr lang="en-US" sz="1400" b="1" dirty="0"/>
          </a:p>
        </p:txBody>
      </p:sp>
      <p:sp>
        <p:nvSpPr>
          <p:cNvPr id="30" name="Oval 29"/>
          <p:cNvSpPr/>
          <p:nvPr/>
        </p:nvSpPr>
        <p:spPr>
          <a:xfrm>
            <a:off x="7162800" y="5181600"/>
            <a:ext cx="1066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086600" y="5257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DESAIN</a:t>
            </a:r>
            <a:endParaRPr lang="en-US" sz="1400" b="1" dirty="0" smtClean="0"/>
          </a:p>
          <a:p>
            <a:pPr algn="ctr"/>
            <a:r>
              <a:rPr lang="en-US" sz="1400" b="1" dirty="0" err="1" smtClean="0"/>
              <a:t>TEKSTIL</a:t>
            </a:r>
            <a:endParaRPr lang="en-US" sz="1400" b="1" dirty="0"/>
          </a:p>
        </p:txBody>
      </p:sp>
      <p:cxnSp>
        <p:nvCxnSpPr>
          <p:cNvPr id="33" name="Straight Arrow Connector 32"/>
          <p:cNvCxnSpPr/>
          <p:nvPr/>
        </p:nvCxnSpPr>
        <p:spPr>
          <a:xfrm rot="10800000" flipV="1">
            <a:off x="2743200" y="4267200"/>
            <a:ext cx="2667000" cy="6096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V="1">
            <a:off x="3886200" y="4343400"/>
            <a:ext cx="1752600" cy="6096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 flipV="1">
            <a:off x="5257800" y="4419600"/>
            <a:ext cx="609600" cy="5334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H="1">
            <a:off x="5867400" y="4648200"/>
            <a:ext cx="533400" cy="762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324600" y="4343400"/>
            <a:ext cx="990600" cy="6858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 flipV="1">
            <a:off x="1828800" y="1905000"/>
            <a:ext cx="1828800" cy="9144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2514600" y="2057400"/>
            <a:ext cx="1295400" cy="12954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3505200" y="2362200"/>
            <a:ext cx="609600" cy="3048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3656806" y="2819400"/>
            <a:ext cx="1143794" cy="7699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H="1">
            <a:off x="4267994" y="2591594"/>
            <a:ext cx="1371600" cy="76041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876800" y="2057400"/>
            <a:ext cx="914400" cy="7620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 flipV="1">
            <a:off x="2286000" y="1752600"/>
            <a:ext cx="1219200" cy="3048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105400" y="1905000"/>
            <a:ext cx="1295400" cy="3048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keilmuan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4162"/>
            <a:ext cx="8077200" cy="492283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 smtClean="0"/>
              <a:t>Tinjauan</a:t>
            </a:r>
            <a:r>
              <a:rPr lang="en-US" sz="2800" dirty="0" smtClean="0"/>
              <a:t> </a:t>
            </a:r>
            <a:r>
              <a:rPr lang="en-US" sz="2800" dirty="0" err="1" smtClean="0"/>
              <a:t>Desain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disiplin</a:t>
            </a:r>
            <a:r>
              <a:rPr lang="en-US" sz="2800" dirty="0" smtClean="0"/>
              <a:t> </a:t>
            </a:r>
            <a:r>
              <a:rPr lang="en-US" sz="2800" dirty="0" err="1" smtClean="0"/>
              <a:t>ilmu</a:t>
            </a:r>
            <a:r>
              <a:rPr lang="en-US" sz="2800" dirty="0" smtClean="0"/>
              <a:t> </a:t>
            </a:r>
            <a:r>
              <a:rPr lang="en-US" sz="2800" dirty="0" err="1" smtClean="0"/>
              <a:t>belum</a:t>
            </a:r>
            <a:r>
              <a:rPr lang="en-US" sz="2800" dirty="0" smtClean="0"/>
              <a:t> </a:t>
            </a:r>
            <a:r>
              <a:rPr lang="en-US" sz="2800" dirty="0" err="1" smtClean="0"/>
              <a:t>berkembang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mantap</a:t>
            </a:r>
            <a:r>
              <a:rPr lang="en-US" sz="2800" dirty="0" smtClean="0"/>
              <a:t> </a:t>
            </a:r>
            <a:r>
              <a:rPr lang="en-US" sz="2800" dirty="0" err="1" smtClean="0"/>
              <a:t>dibandingkan</a:t>
            </a:r>
            <a:r>
              <a:rPr lang="en-US" sz="2800" dirty="0" smtClean="0"/>
              <a:t> </a:t>
            </a:r>
            <a:r>
              <a:rPr lang="en-US" sz="2800" dirty="0" err="1" smtClean="0"/>
              <a:t>ilmu</a:t>
            </a:r>
            <a:r>
              <a:rPr lang="en-US" sz="2800" dirty="0" smtClean="0"/>
              <a:t> </a:t>
            </a:r>
            <a:r>
              <a:rPr lang="en-US" sz="2800" dirty="0" err="1" smtClean="0"/>
              <a:t>sejarah</a:t>
            </a:r>
            <a:r>
              <a:rPr lang="en-US" sz="2800" dirty="0" smtClean="0"/>
              <a:t> </a:t>
            </a:r>
            <a:r>
              <a:rPr lang="en-US" sz="2800" dirty="0" err="1" smtClean="0"/>
              <a:t>desain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metodologi</a:t>
            </a:r>
            <a:r>
              <a:rPr lang="en-US" sz="2800" dirty="0" smtClean="0"/>
              <a:t> </a:t>
            </a:r>
            <a:r>
              <a:rPr lang="en-US" sz="2800" dirty="0" err="1" smtClean="0"/>
              <a:t>desain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wacana</a:t>
            </a:r>
            <a:r>
              <a:rPr lang="en-US" sz="2800" dirty="0" smtClean="0"/>
              <a:t> </a:t>
            </a:r>
            <a:r>
              <a:rPr lang="en-US" sz="2800" dirty="0" err="1" smtClean="0"/>
              <a:t>seni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umum</a:t>
            </a:r>
            <a:r>
              <a:rPr lang="en-US" sz="2800" dirty="0" smtClean="0"/>
              <a:t>, </a:t>
            </a:r>
            <a:r>
              <a:rPr lang="en-US" sz="2800" dirty="0" err="1" smtClean="0"/>
              <a:t>desain</a:t>
            </a:r>
            <a:r>
              <a:rPr lang="en-US" sz="2800" dirty="0" smtClean="0"/>
              <a:t> </a:t>
            </a:r>
            <a:r>
              <a:rPr lang="en-US" sz="2800" dirty="0" err="1" smtClean="0"/>
              <a:t>belum</a:t>
            </a:r>
            <a:r>
              <a:rPr lang="en-US" sz="2800" dirty="0" smtClean="0"/>
              <a:t> </a:t>
            </a:r>
            <a:r>
              <a:rPr lang="en-US" sz="2800" dirty="0" err="1" smtClean="0"/>
              <a:t>banyak</a:t>
            </a:r>
            <a:r>
              <a:rPr lang="en-US" sz="2800" dirty="0" smtClean="0"/>
              <a:t> </a:t>
            </a:r>
            <a:r>
              <a:rPr lang="en-US" sz="2800" dirty="0" err="1" smtClean="0"/>
              <a:t>disentuh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pemikir</a:t>
            </a:r>
            <a:r>
              <a:rPr lang="en-US" sz="2800" dirty="0" smtClean="0"/>
              <a:t> </a:t>
            </a:r>
            <a:r>
              <a:rPr lang="en-US" sz="2800" dirty="0" err="1" smtClean="0"/>
              <a:t>estetika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Adolf Loose: </a:t>
            </a:r>
            <a:r>
              <a:rPr lang="en-US" sz="2800" dirty="0" err="1" smtClean="0"/>
              <a:t>perintis</a:t>
            </a:r>
            <a:r>
              <a:rPr lang="en-US" sz="2800" dirty="0" smtClean="0"/>
              <a:t> </a:t>
            </a:r>
            <a:r>
              <a:rPr lang="en-US" sz="2800" dirty="0" err="1" smtClean="0"/>
              <a:t>kajian-kajian</a:t>
            </a:r>
            <a:r>
              <a:rPr lang="en-US" sz="2800" dirty="0" smtClean="0"/>
              <a:t> </a:t>
            </a:r>
            <a:r>
              <a:rPr lang="en-US" sz="2800" dirty="0" err="1" smtClean="0"/>
              <a:t>kritis</a:t>
            </a:r>
            <a:r>
              <a:rPr lang="en-US" sz="2800" dirty="0" smtClean="0"/>
              <a:t> </a:t>
            </a:r>
            <a:r>
              <a:rPr lang="en-US" sz="2800" dirty="0" err="1" smtClean="0"/>
              <a:t>fenomena</a:t>
            </a:r>
            <a:r>
              <a:rPr lang="en-US" sz="2800" dirty="0" smtClean="0"/>
              <a:t> </a:t>
            </a:r>
            <a:r>
              <a:rPr lang="en-US" sz="2800" dirty="0" err="1" smtClean="0"/>
              <a:t>desain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awal</a:t>
            </a:r>
            <a:r>
              <a:rPr lang="en-US" sz="2800" dirty="0" smtClean="0"/>
              <a:t> </a:t>
            </a:r>
            <a:r>
              <a:rPr lang="en-US" sz="2800" dirty="0" err="1" smtClean="0"/>
              <a:t>abad</a:t>
            </a:r>
            <a:r>
              <a:rPr lang="en-US" sz="2800" dirty="0" smtClean="0"/>
              <a:t> 20.</a:t>
            </a:r>
          </a:p>
          <a:p>
            <a:r>
              <a:rPr lang="en-US" sz="2800" dirty="0" err="1" smtClean="0"/>
              <a:t>Tahun</a:t>
            </a:r>
            <a:r>
              <a:rPr lang="en-US" sz="2800" dirty="0" smtClean="0"/>
              <a:t> 1980 an </a:t>
            </a:r>
            <a:r>
              <a:rPr lang="en-US" sz="2800" dirty="0" err="1" smtClean="0"/>
              <a:t>keilmuan</a:t>
            </a:r>
            <a:r>
              <a:rPr lang="en-US" sz="2800" dirty="0" smtClean="0"/>
              <a:t> </a:t>
            </a:r>
            <a:r>
              <a:rPr lang="en-US" sz="2800" dirty="0" err="1" smtClean="0"/>
              <a:t>tinjauan</a:t>
            </a:r>
            <a:r>
              <a:rPr lang="en-US" sz="2800" dirty="0" smtClean="0"/>
              <a:t> </a:t>
            </a:r>
            <a:r>
              <a:rPr lang="en-US" sz="2800" dirty="0" err="1" smtClean="0"/>
              <a:t>desain</a:t>
            </a:r>
            <a:r>
              <a:rPr lang="en-US" sz="2800" dirty="0" smtClean="0"/>
              <a:t> </a:t>
            </a:r>
            <a:r>
              <a:rPr lang="en-US" sz="2800" dirty="0" err="1" smtClean="0"/>
              <a:t>semakin</a:t>
            </a:r>
            <a:r>
              <a:rPr lang="en-US" sz="2800" dirty="0" smtClean="0"/>
              <a:t> </a:t>
            </a:r>
            <a:r>
              <a:rPr lang="en-US" sz="2800" dirty="0" err="1" smtClean="0"/>
              <a:t>kokoh</a:t>
            </a:r>
            <a:r>
              <a:rPr lang="en-US" sz="2800" dirty="0" smtClean="0"/>
              <a:t>. </a:t>
            </a:r>
            <a:r>
              <a:rPr lang="en-US" sz="2800" dirty="0" err="1" smtClean="0"/>
              <a:t>Tokoh-tokohnya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lain: Victor </a:t>
            </a:r>
            <a:r>
              <a:rPr lang="en-US" sz="2800" dirty="0" err="1" smtClean="0"/>
              <a:t>Papanek</a:t>
            </a:r>
            <a:r>
              <a:rPr lang="en-US" sz="2800" dirty="0" smtClean="0"/>
              <a:t>,  John </a:t>
            </a:r>
            <a:r>
              <a:rPr lang="en-US" sz="2800" dirty="0" err="1" smtClean="0"/>
              <a:t>Hasket</a:t>
            </a:r>
            <a:r>
              <a:rPr lang="en-US" sz="2800" dirty="0" smtClean="0"/>
              <a:t>, Charles Jencks, </a:t>
            </a:r>
            <a:r>
              <a:rPr lang="en-US" sz="2800" dirty="0" err="1" smtClean="0"/>
              <a:t>dll</a:t>
            </a:r>
            <a:r>
              <a:rPr lang="en-US" sz="2800" dirty="0" smtClean="0"/>
              <a:t>.  </a:t>
            </a:r>
            <a:r>
              <a:rPr lang="en-US" sz="2800" dirty="0" err="1" smtClean="0"/>
              <a:t>Tinjauan</a:t>
            </a:r>
            <a:r>
              <a:rPr lang="en-US" sz="2800" dirty="0" smtClean="0"/>
              <a:t> </a:t>
            </a:r>
            <a:r>
              <a:rPr lang="en-US" sz="2800" dirty="0" err="1" smtClean="0"/>
              <a:t>desain</a:t>
            </a:r>
            <a:r>
              <a:rPr lang="en-US" sz="2800" dirty="0" smtClean="0"/>
              <a:t> </a:t>
            </a:r>
            <a:r>
              <a:rPr lang="en-US" sz="2800" dirty="0" err="1" smtClean="0"/>
              <a:t>mengalami</a:t>
            </a:r>
            <a:r>
              <a:rPr lang="en-US" sz="2800" dirty="0" smtClean="0"/>
              <a:t> </a:t>
            </a:r>
            <a:r>
              <a:rPr lang="en-US" sz="2800" dirty="0" err="1" smtClean="0"/>
              <a:t>perluasan</a:t>
            </a:r>
            <a:r>
              <a:rPr lang="en-US" sz="2800" dirty="0" smtClean="0"/>
              <a:t> </a:t>
            </a:r>
            <a:r>
              <a:rPr lang="en-US" sz="2800" dirty="0" err="1" smtClean="0"/>
              <a:t>kajian</a:t>
            </a:r>
            <a:r>
              <a:rPr lang="en-US" sz="2800" dirty="0" smtClean="0"/>
              <a:t>. </a:t>
            </a:r>
            <a:r>
              <a:rPr lang="en-US" sz="2800" dirty="0" err="1" smtClean="0"/>
              <a:t>Selain</a:t>
            </a:r>
            <a:r>
              <a:rPr lang="en-US" sz="2800" dirty="0" smtClean="0"/>
              <a:t> </a:t>
            </a:r>
            <a:r>
              <a:rPr lang="en-US" sz="2800" dirty="0" err="1" smtClean="0"/>
              <a:t>mengapresiasi</a:t>
            </a:r>
            <a:r>
              <a:rPr lang="en-US" sz="2800" dirty="0" smtClean="0"/>
              <a:t> </a:t>
            </a:r>
            <a:r>
              <a:rPr lang="en-US" sz="2800" dirty="0" err="1" smtClean="0"/>
              <a:t>karya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meninjau</a:t>
            </a:r>
            <a:r>
              <a:rPr lang="en-US" sz="2800" dirty="0" smtClean="0"/>
              <a:t> </a:t>
            </a:r>
            <a:r>
              <a:rPr lang="en-US" sz="2800" dirty="0" err="1" smtClean="0"/>
              <a:t>teori-teori</a:t>
            </a:r>
            <a:r>
              <a:rPr lang="en-US" sz="2800" dirty="0" smtClean="0"/>
              <a:t> </a:t>
            </a:r>
            <a:r>
              <a:rPr lang="en-US" sz="2800" dirty="0" err="1" smtClean="0"/>
              <a:t>desain</a:t>
            </a:r>
            <a:r>
              <a:rPr lang="en-US" sz="2800" dirty="0" smtClean="0"/>
              <a:t>, </a:t>
            </a:r>
            <a:r>
              <a:rPr lang="en-US" sz="2800" dirty="0" err="1" smtClean="0"/>
              <a:t>falsafah</a:t>
            </a:r>
            <a:r>
              <a:rPr lang="en-US" sz="2800" dirty="0" smtClean="0"/>
              <a:t> </a:t>
            </a:r>
            <a:r>
              <a:rPr lang="en-US" sz="2800" dirty="0" err="1" smtClean="0"/>
              <a:t>kebendaan</a:t>
            </a:r>
            <a:r>
              <a:rPr lang="en-US" sz="2800" dirty="0" smtClean="0"/>
              <a:t>, </a:t>
            </a:r>
            <a:r>
              <a:rPr lang="en-US" sz="2800" dirty="0" err="1" smtClean="0"/>
              <a:t>nilai-nilai</a:t>
            </a:r>
            <a:r>
              <a:rPr lang="en-US" sz="2800" dirty="0" smtClean="0"/>
              <a:t> </a:t>
            </a:r>
            <a:r>
              <a:rPr lang="en-US" sz="2800" dirty="0" err="1" smtClean="0"/>
              <a:t>estetik</a:t>
            </a:r>
            <a:r>
              <a:rPr lang="en-US" sz="2800" dirty="0" smtClean="0"/>
              <a:t>, </a:t>
            </a:r>
            <a:r>
              <a:rPr lang="en-US" sz="2800" dirty="0" err="1" smtClean="0"/>
              <a:t>pendidikan</a:t>
            </a:r>
            <a:r>
              <a:rPr lang="en-US" sz="2800" dirty="0" smtClean="0"/>
              <a:t> </a:t>
            </a:r>
            <a:r>
              <a:rPr lang="en-US" sz="2800" dirty="0" err="1" smtClean="0"/>
              <a:t>desain</a:t>
            </a:r>
            <a:r>
              <a:rPr lang="en-US" sz="2800" dirty="0" smtClean="0"/>
              <a:t>, </a:t>
            </a:r>
            <a:r>
              <a:rPr lang="en-US" sz="2800" dirty="0" err="1" smtClean="0"/>
              <a:t>sejarah</a:t>
            </a:r>
            <a:r>
              <a:rPr lang="en-US" sz="2800" dirty="0" smtClean="0"/>
              <a:t> </a:t>
            </a:r>
            <a:r>
              <a:rPr lang="en-US" sz="2800" dirty="0" err="1" smtClean="0"/>
              <a:t>artifak</a:t>
            </a:r>
            <a:r>
              <a:rPr lang="en-US" sz="2800" dirty="0" smtClean="0"/>
              <a:t>, </a:t>
            </a:r>
            <a:r>
              <a:rPr lang="en-US" sz="2800" dirty="0" err="1" smtClean="0"/>
              <a:t>gaya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, </a:t>
            </a:r>
            <a:r>
              <a:rPr lang="en-US" sz="2800" dirty="0" err="1" smtClean="0"/>
              <a:t>dll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5486400" y="2514600"/>
            <a:ext cx="2133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0" y="2514600"/>
            <a:ext cx="2057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telaah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657600" y="1447800"/>
            <a:ext cx="1676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1600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TINJAUAN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DESAIN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667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APRESIASI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DESAIN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2667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INTERPRETASI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DESAIN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3733800" y="3733800"/>
            <a:ext cx="1600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8600" y="47244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KARYA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DESAIN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0" y="56388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DESAIN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0800" y="47244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ESETIKA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DESAIN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6200" y="5410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GAYA</a:t>
            </a:r>
          </a:p>
          <a:p>
            <a:pPr algn="ctr"/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HIDUP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47244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DAMPAK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SOSIAL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DESAIN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2200" y="5486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DESAIN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DAN</a:t>
            </a: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PEMBANGUNAN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15200" y="46482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SEJARAH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DESAIN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Down Arrow 25"/>
          <p:cNvSpPr/>
          <p:nvPr/>
        </p:nvSpPr>
        <p:spPr>
          <a:xfrm rot="3215221">
            <a:off x="3200400" y="22098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18927720">
            <a:off x="5333688" y="2209487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1447006" y="4953000"/>
            <a:ext cx="1219994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800497" y="4533503"/>
            <a:ext cx="228600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3010297" y="4533503"/>
            <a:ext cx="228600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3810000" y="4876800"/>
            <a:ext cx="1219994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5601097" y="4533503"/>
            <a:ext cx="228600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6400800" y="4800600"/>
            <a:ext cx="1219994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7810897" y="4381103"/>
            <a:ext cx="228600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Desain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adalah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upaya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kreatif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dalam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perencanaan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dan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pembuatan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sesuatu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 yang 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memiliki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kegunaan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dengan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mengutamakan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prinsip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kenyamanan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dan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pencapaian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suatu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kepentingan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tertentu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.</a:t>
            </a:r>
          </a:p>
          <a:p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Desain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adalah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salah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satu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manifestasi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kebudayaan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 yang 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berwujud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dan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merupakan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produk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nilai-nilai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untuk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waktu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tertentu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” (</a:t>
            </a:r>
            <a:r>
              <a:rPr kumimoji="1" lang="en-US" dirty="0" err="1" smtClean="0">
                <a:latin typeface="Tahoma" pitchFamily="34" charset="0"/>
                <a:cs typeface="Times New Roman" pitchFamily="18" charset="0"/>
              </a:rPr>
              <a:t>Widagdo</a:t>
            </a:r>
            <a:r>
              <a:rPr kumimoji="1" lang="en-US" dirty="0" smtClean="0">
                <a:latin typeface="Tahoma" pitchFamily="34" charset="0"/>
                <a:cs typeface="Times New Roman" pitchFamily="18" charset="0"/>
              </a:rPr>
              <a:t>, 1993).</a:t>
            </a:r>
          </a:p>
          <a:p>
            <a:r>
              <a:rPr kumimoji="1" lang="en-US" dirty="0" smtClean="0">
                <a:latin typeface="Arial" charset="0"/>
                <a:cs typeface="Arial" charset="0"/>
              </a:rPr>
              <a:t>DESIGN IS TO DESIGN A DESIGN TO PRODUCE A DESIGN (</a:t>
            </a:r>
            <a:r>
              <a:rPr kumimoji="1" lang="en-US" dirty="0" err="1" smtClean="0">
                <a:latin typeface="Arial" charset="0"/>
                <a:cs typeface="Arial" charset="0"/>
              </a:rPr>
              <a:t>Hesket</a:t>
            </a:r>
            <a:r>
              <a:rPr kumimoji="1" lang="en-US" dirty="0" smtClean="0">
                <a:latin typeface="Arial" charset="0"/>
                <a:cs typeface="Arial" charset="0"/>
              </a:rPr>
              <a:t>, 2004)</a:t>
            </a:r>
            <a:endParaRPr kumimoji="1" lang="en-US" dirty="0" smtClean="0">
              <a:latin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(Industrial Design):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,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perkakas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(environmental design),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transportasi</a:t>
            </a:r>
            <a:r>
              <a:rPr lang="en-US" dirty="0" smtClean="0"/>
              <a:t> (transportation design),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kria</a:t>
            </a:r>
            <a:r>
              <a:rPr lang="en-US" dirty="0" smtClean="0"/>
              <a:t> (craft design).</a:t>
            </a:r>
          </a:p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 (Graphic Design):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 </a:t>
            </a:r>
            <a:r>
              <a:rPr lang="en-US" dirty="0" err="1" smtClean="0"/>
              <a:t>periklanan</a:t>
            </a:r>
            <a:r>
              <a:rPr lang="en-US" dirty="0" smtClean="0"/>
              <a:t> (advertising),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audio visual,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(corporate identity,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marka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(environmental graphics), multi media,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, </a:t>
            </a:r>
            <a:r>
              <a:rPr lang="en-US" dirty="0" err="1" smtClean="0"/>
              <a:t>fotografi</a:t>
            </a:r>
            <a:r>
              <a:rPr lang="en-US" dirty="0" smtClean="0"/>
              <a:t>, </a:t>
            </a:r>
            <a:r>
              <a:rPr lang="en-US" dirty="0" err="1" smtClean="0"/>
              <a:t>ilustrasi</a:t>
            </a:r>
            <a:r>
              <a:rPr lang="en-US" dirty="0" smtClean="0"/>
              <a:t>, </a:t>
            </a:r>
            <a:r>
              <a:rPr lang="en-US" dirty="0" err="1" smtClean="0"/>
              <a:t>tipografi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Desain</a:t>
            </a:r>
            <a:r>
              <a:rPr lang="en-US" dirty="0" smtClean="0"/>
              <a:t> Interior (Interior Design): </a:t>
            </a:r>
            <a:r>
              <a:rPr lang="en-US" dirty="0" err="1" smtClean="0"/>
              <a:t>desain</a:t>
            </a:r>
            <a:r>
              <a:rPr lang="en-US" dirty="0" smtClean="0"/>
              <a:t> interior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, </a:t>
            </a:r>
            <a:r>
              <a:rPr lang="en-US" dirty="0" err="1" smtClean="0"/>
              <a:t>gedung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,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,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komersial</a:t>
            </a:r>
            <a:r>
              <a:rPr lang="en-US" dirty="0" smtClean="0"/>
              <a:t>, </a:t>
            </a:r>
            <a:r>
              <a:rPr lang="en-US" dirty="0" err="1" smtClean="0"/>
              <a:t>perumahan</a:t>
            </a:r>
            <a:r>
              <a:rPr lang="en-US" dirty="0" smtClean="0"/>
              <a:t>,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peribadatan</a:t>
            </a:r>
            <a:r>
              <a:rPr lang="en-US" dirty="0" smtClean="0"/>
              <a:t>,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MODEL-MODEL </a:t>
            </a:r>
            <a:r>
              <a:rPr lang="en-US" dirty="0" err="1" smtClean="0"/>
              <a:t>TINJAUAN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TINJAUAN</a:t>
            </a:r>
            <a:r>
              <a:rPr lang="en-US" dirty="0" smtClean="0"/>
              <a:t> </a:t>
            </a:r>
            <a:r>
              <a:rPr lang="en-US" dirty="0" err="1" smtClean="0"/>
              <a:t>HISTORIS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MODEL </a:t>
            </a:r>
            <a:r>
              <a:rPr lang="en-US" dirty="0" err="1" smtClean="0"/>
              <a:t>TINJAUAN</a:t>
            </a:r>
            <a:r>
              <a:rPr lang="en-US" dirty="0" smtClean="0"/>
              <a:t> </a:t>
            </a:r>
            <a:r>
              <a:rPr lang="en-US" dirty="0" err="1" smtClean="0"/>
              <a:t>SEMIOTIK</a:t>
            </a:r>
            <a:endParaRPr lang="en-US" dirty="0" smtClean="0"/>
          </a:p>
          <a:p>
            <a:r>
              <a:rPr lang="en-US" dirty="0" smtClean="0"/>
              <a:t>MODEL </a:t>
            </a:r>
            <a:r>
              <a:rPr lang="en-US" dirty="0" err="1" smtClean="0"/>
              <a:t>TINJAUAN</a:t>
            </a:r>
            <a:r>
              <a:rPr lang="en-US" dirty="0" smtClean="0"/>
              <a:t> </a:t>
            </a:r>
            <a:r>
              <a:rPr lang="en-US" dirty="0" err="1" smtClean="0"/>
              <a:t>TRANSFORMASI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endParaRPr lang="en-US" dirty="0" smtClean="0"/>
          </a:p>
          <a:p>
            <a:r>
              <a:rPr lang="en-US" dirty="0" smtClean="0"/>
              <a:t>MODEL </a:t>
            </a:r>
            <a:r>
              <a:rPr lang="en-US" dirty="0" err="1" smtClean="0"/>
              <a:t>TINJAUAN</a:t>
            </a:r>
            <a:r>
              <a:rPr lang="en-US" dirty="0" smtClean="0"/>
              <a:t> </a:t>
            </a:r>
            <a:r>
              <a:rPr lang="en-US" dirty="0" err="1" smtClean="0"/>
              <a:t>ESTETIK</a:t>
            </a:r>
            <a:endParaRPr lang="en-US" dirty="0" smtClean="0"/>
          </a:p>
          <a:p>
            <a:r>
              <a:rPr lang="en-US" dirty="0" smtClean="0"/>
              <a:t>MODEL </a:t>
            </a:r>
            <a:r>
              <a:rPr lang="en-US" dirty="0" err="1" smtClean="0"/>
              <a:t>TINJAUAN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endParaRPr lang="en-US" dirty="0" smtClean="0"/>
          </a:p>
          <a:p>
            <a:r>
              <a:rPr lang="en-US" dirty="0" smtClean="0"/>
              <a:t>MODEL </a:t>
            </a:r>
            <a:r>
              <a:rPr lang="en-US" dirty="0" err="1" smtClean="0"/>
              <a:t>TINJAUAN</a:t>
            </a:r>
            <a:r>
              <a:rPr lang="en-US" dirty="0" smtClean="0"/>
              <a:t> </a:t>
            </a:r>
            <a:r>
              <a:rPr lang="en-US" dirty="0" err="1" smtClean="0"/>
              <a:t>MULTIDISIPLIN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2" descr="D:\DATA_DATA\TAUFAN\materi Kuliah\DESAIN GRAFIS\image I\josin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3557587" cy="2438400"/>
          </a:xfrm>
          <a:prstGeom prst="rect">
            <a:avLst/>
          </a:prstGeom>
          <a:noFill/>
        </p:spPr>
      </p:pic>
      <p:pic>
        <p:nvPicPr>
          <p:cNvPr id="5" name="Picture 1034" descr="D:\DATA_DATA\TAUFAN\materi Kuliah\DESAIN GRAFIS\image I\tv-bathro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533400"/>
            <a:ext cx="3048000" cy="2755900"/>
          </a:xfrm>
          <a:prstGeom prst="rect">
            <a:avLst/>
          </a:prstGeom>
          <a:noFill/>
        </p:spPr>
      </p:pic>
      <p:pic>
        <p:nvPicPr>
          <p:cNvPr id="6" name="Picture 4" descr="D:\DATA_DATA\TAUFAN\materi Kuliah\DESAIN GRAFIS\image I\NC-51%20Interior%20looking%20aft%201054%20s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581400"/>
            <a:ext cx="3162300" cy="2381250"/>
          </a:xfrm>
          <a:prstGeom prst="rect">
            <a:avLst/>
          </a:prstGeom>
          <a:noFill/>
        </p:spPr>
      </p:pic>
      <p:pic>
        <p:nvPicPr>
          <p:cNvPr id="7" name="Picture 5" descr="D:\DATA_DATA\TAUFAN\materi Kuliah\DESAIN GRAFIS\image I\pic_store-interior-z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200400"/>
            <a:ext cx="3657600" cy="3309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ATA_DATA\TAUFAN\materi Kuliah\DESAIN GRAFIS\image I\10555-cha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2971800" cy="3843338"/>
          </a:xfrm>
          <a:prstGeom prst="rect">
            <a:avLst/>
          </a:prstGeom>
          <a:noFill/>
        </p:spPr>
      </p:pic>
      <p:pic>
        <p:nvPicPr>
          <p:cNvPr id="5" name="Picture 5" descr="D:\DATA_DATA\TAUFAN\materi Kuliah\DESAIN GRAFIS\image I\batti-placentero-chair-colors-gre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438400"/>
            <a:ext cx="3733800" cy="2085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466</TotalTime>
  <Words>387</Words>
  <Application>Microsoft Office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MK. TINJAUAN DESAIN</vt:lpstr>
      <vt:lpstr>Pertumbuhan ilmu-ilmu desain</vt:lpstr>
      <vt:lpstr>Perkembangan keilmuan</vt:lpstr>
      <vt:lpstr>Lingkup telaah</vt:lpstr>
      <vt:lpstr>Pengertian desain</vt:lpstr>
      <vt:lpstr>Lingkup desain</vt:lpstr>
      <vt:lpstr>MODEL-MODEL TINJAUAN DESAIN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MK. TINJAUAN DESAIN</dc:title>
  <dc:creator>axioo</dc:creator>
  <cp:lastModifiedBy>axioo</cp:lastModifiedBy>
  <cp:revision>22</cp:revision>
  <dcterms:created xsi:type="dcterms:W3CDTF">2010-09-19T22:28:29Z</dcterms:created>
  <dcterms:modified xsi:type="dcterms:W3CDTF">2010-09-23T18:37:27Z</dcterms:modified>
</cp:coreProperties>
</file>