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6633"/>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114800" y="1524000"/>
            <a:ext cx="5029200" cy="1447800"/>
          </a:xfrm>
        </p:spPr>
        <p:txBody>
          <a:bodyPr/>
          <a:lstStyle>
            <a:lvl1pPr>
              <a:defRPr>
                <a:solidFill>
                  <a:srgbClr val="FFFFFF"/>
                </a:solidFill>
              </a:defRPr>
            </a:lvl1pPr>
          </a:lstStyle>
          <a:p>
            <a:r>
              <a:rPr lang="en-US" altLang="en-US" smtClean="0"/>
              <a:t>Click to edit Master title style</a:t>
            </a:r>
            <a:endParaRPr lang="en-US" altLang="en-US"/>
          </a:p>
        </p:txBody>
      </p:sp>
      <p:sp>
        <p:nvSpPr>
          <p:cNvPr id="3075" name="Rectangle 3"/>
          <p:cNvSpPr>
            <a:spLocks noGrp="1" noChangeArrowheads="1"/>
          </p:cNvSpPr>
          <p:nvPr>
            <p:ph type="subTitle" idx="1"/>
          </p:nvPr>
        </p:nvSpPr>
        <p:spPr>
          <a:xfrm>
            <a:off x="3429000" y="4800600"/>
            <a:ext cx="5715000" cy="762000"/>
          </a:xfrm>
        </p:spPr>
        <p:txBody>
          <a:bodyPr/>
          <a:lstStyle>
            <a:lvl1pPr marL="0" indent="0">
              <a:buFontTx/>
              <a:buNone/>
              <a:defRPr sz="2800">
                <a:solidFill>
                  <a:srgbClr val="FFFFFF"/>
                </a:solidFill>
              </a:defRPr>
            </a:lvl1pPr>
          </a:lstStyle>
          <a:p>
            <a:r>
              <a:rPr lang="en-US" altLang="en-US" smtClean="0"/>
              <a:t>Click to edit Master subtitle style</a:t>
            </a: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ECD7F1E-B53B-4484-8050-74163F848159}" type="datetimeFigureOut">
              <a:rPr lang="en-US" smtClean="0"/>
              <a:pPr/>
              <a:t>11/1/2010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139FCD-6A21-4266-A867-C9A0621EE7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1524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1524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ECD7F1E-B53B-4484-8050-74163F848159}" type="datetimeFigureOut">
              <a:rPr lang="en-US" smtClean="0"/>
              <a:pPr/>
              <a:t>11/1/2010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139FCD-6A21-4266-A867-C9A0621EE7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ECD7F1E-B53B-4484-8050-74163F848159}" type="datetimeFigureOut">
              <a:rPr lang="en-US" smtClean="0"/>
              <a:pPr/>
              <a:t>11/1/2010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139FCD-6A21-4266-A867-C9A0621EE7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ECD7F1E-B53B-4484-8050-74163F848159}" type="datetimeFigureOut">
              <a:rPr lang="en-US" smtClean="0"/>
              <a:pPr/>
              <a:t>11/1/2010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139FCD-6A21-4266-A867-C9A0621EE7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990600"/>
            <a:ext cx="3810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990600"/>
            <a:ext cx="3810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ECD7F1E-B53B-4484-8050-74163F848159}" type="datetimeFigureOut">
              <a:rPr lang="en-US" smtClean="0"/>
              <a:pPr/>
              <a:t>11/1/2010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139FCD-6A21-4266-A867-C9A0621EE7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ECD7F1E-B53B-4484-8050-74163F848159}" type="datetimeFigureOut">
              <a:rPr lang="en-US" smtClean="0"/>
              <a:pPr/>
              <a:t>11/1/2010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A139FCD-6A21-4266-A867-C9A0621EE7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ECD7F1E-B53B-4484-8050-74163F848159}" type="datetimeFigureOut">
              <a:rPr lang="en-US" smtClean="0"/>
              <a:pPr/>
              <a:t>11/1/2010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A139FCD-6A21-4266-A867-C9A0621EE7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ECD7F1E-B53B-4484-8050-74163F848159}" type="datetimeFigureOut">
              <a:rPr lang="en-US" smtClean="0"/>
              <a:pPr/>
              <a:t>11/1/2010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A139FCD-6A21-4266-A867-C9A0621EE7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ECD7F1E-B53B-4484-8050-74163F848159}" type="datetimeFigureOut">
              <a:rPr lang="en-US" smtClean="0"/>
              <a:pPr/>
              <a:t>11/1/2010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139FCD-6A21-4266-A867-C9A0621EE7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ECD7F1E-B53B-4484-8050-74163F848159}" type="datetimeFigureOut">
              <a:rPr lang="en-US" smtClean="0"/>
              <a:pPr/>
              <a:t>11/1/2010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139FCD-6A21-4266-A867-C9A0621EE7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772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90600" y="990600"/>
            <a:ext cx="77724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906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ECD7F1E-B53B-4484-8050-74163F848159}" type="datetimeFigureOut">
              <a:rPr lang="en-US" smtClean="0"/>
              <a:pPr/>
              <a:t>11/1/2010</a:t>
            </a:fld>
            <a:endParaRPr lang="en-US"/>
          </a:p>
        </p:txBody>
      </p:sp>
      <p:sp>
        <p:nvSpPr>
          <p:cNvPr id="1029" name="Rectangle 5"/>
          <p:cNvSpPr>
            <a:spLocks noGrp="1" noChangeArrowheads="1"/>
          </p:cNvSpPr>
          <p:nvPr>
            <p:ph type="ftr" sz="quarter" idx="3"/>
          </p:nvPr>
        </p:nvSpPr>
        <p:spPr bwMode="auto">
          <a:xfrm>
            <a:off x="34290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8580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A139FCD-6A21-4266-A867-C9A0621EE7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spcBef>
          <a:spcPct val="0"/>
        </a:spcBef>
        <a:spcAft>
          <a:spcPct val="0"/>
        </a:spcAft>
        <a:defRPr sz="4000">
          <a:solidFill>
            <a:schemeClr val="tx1"/>
          </a:solidFill>
          <a:latin typeface="+mj-lt"/>
          <a:ea typeface="+mj-ea"/>
          <a:cs typeface="+mj-cs"/>
        </a:defRPr>
      </a:lvl1pPr>
      <a:lvl2pPr algn="l" rtl="0" eaLnBrk="1" fontAlgn="base" hangingPunct="1">
        <a:spcBef>
          <a:spcPct val="0"/>
        </a:spcBef>
        <a:spcAft>
          <a:spcPct val="0"/>
        </a:spcAft>
        <a:defRPr sz="4000">
          <a:solidFill>
            <a:schemeClr val="tx1"/>
          </a:solidFill>
          <a:latin typeface="Arial" charset="0"/>
        </a:defRPr>
      </a:lvl2pPr>
      <a:lvl3pPr algn="l" rtl="0" eaLnBrk="1" fontAlgn="base" hangingPunct="1">
        <a:spcBef>
          <a:spcPct val="0"/>
        </a:spcBef>
        <a:spcAft>
          <a:spcPct val="0"/>
        </a:spcAft>
        <a:defRPr sz="4000">
          <a:solidFill>
            <a:schemeClr val="tx1"/>
          </a:solidFill>
          <a:latin typeface="Arial" charset="0"/>
        </a:defRPr>
      </a:lvl3pPr>
      <a:lvl4pPr algn="l" rtl="0" eaLnBrk="1" fontAlgn="base" hangingPunct="1">
        <a:spcBef>
          <a:spcPct val="0"/>
        </a:spcBef>
        <a:spcAft>
          <a:spcPct val="0"/>
        </a:spcAft>
        <a:defRPr sz="4000">
          <a:solidFill>
            <a:schemeClr val="tx1"/>
          </a:solidFill>
          <a:latin typeface="Arial" charset="0"/>
        </a:defRPr>
      </a:lvl4pPr>
      <a:lvl5pPr algn="l" rtl="0" eaLnBrk="1" fontAlgn="base" hangingPunct="1">
        <a:spcBef>
          <a:spcPct val="0"/>
        </a:spcBef>
        <a:spcAft>
          <a:spcPct val="0"/>
        </a:spcAft>
        <a:defRPr sz="4000">
          <a:solidFill>
            <a:schemeClr val="tx1"/>
          </a:solidFill>
          <a:latin typeface="Arial" charset="0"/>
        </a:defRPr>
      </a:lvl5pPr>
      <a:lvl6pPr marL="457200" algn="l" rtl="0" eaLnBrk="1" fontAlgn="base" hangingPunct="1">
        <a:spcBef>
          <a:spcPct val="0"/>
        </a:spcBef>
        <a:spcAft>
          <a:spcPct val="0"/>
        </a:spcAft>
        <a:defRPr sz="4000">
          <a:solidFill>
            <a:schemeClr val="tx1"/>
          </a:solidFill>
          <a:latin typeface="Arial" charset="0"/>
        </a:defRPr>
      </a:lvl6pPr>
      <a:lvl7pPr marL="914400" algn="l" rtl="0" eaLnBrk="1" fontAlgn="base" hangingPunct="1">
        <a:spcBef>
          <a:spcPct val="0"/>
        </a:spcBef>
        <a:spcAft>
          <a:spcPct val="0"/>
        </a:spcAft>
        <a:defRPr sz="4000">
          <a:solidFill>
            <a:schemeClr val="tx1"/>
          </a:solidFill>
          <a:latin typeface="Arial" charset="0"/>
        </a:defRPr>
      </a:lvl7pPr>
      <a:lvl8pPr marL="1371600" algn="l" rtl="0" eaLnBrk="1" fontAlgn="base" hangingPunct="1">
        <a:spcBef>
          <a:spcPct val="0"/>
        </a:spcBef>
        <a:spcAft>
          <a:spcPct val="0"/>
        </a:spcAft>
        <a:defRPr sz="4000">
          <a:solidFill>
            <a:schemeClr val="tx1"/>
          </a:solidFill>
          <a:latin typeface="Arial" charset="0"/>
        </a:defRPr>
      </a:lvl8pPr>
      <a:lvl9pPr marL="1828800" algn="l" rtl="0" eaLnBrk="1" fontAlgn="base" hangingPunct="1">
        <a:spcBef>
          <a:spcPct val="0"/>
        </a:spcBef>
        <a:spcAft>
          <a:spcPct val="0"/>
        </a:spcAft>
        <a:defRPr sz="4000">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0" y="1524000"/>
            <a:ext cx="5562600" cy="1447800"/>
          </a:xfrm>
        </p:spPr>
        <p:txBody>
          <a:bodyPr/>
          <a:lstStyle/>
          <a:p>
            <a:r>
              <a:rPr lang="en-US" sz="3600" b="1" dirty="0" smtClean="0">
                <a:latin typeface="Abscissa" pitchFamily="2" charset="0"/>
              </a:rPr>
              <a:t>Theories of Communication</a:t>
            </a:r>
            <a:br>
              <a:rPr lang="en-US" sz="3600" b="1" dirty="0" smtClean="0">
                <a:latin typeface="Abscissa" pitchFamily="2" charset="0"/>
              </a:rPr>
            </a:br>
            <a:r>
              <a:rPr lang="en-US" sz="3600" b="1" dirty="0" smtClean="0">
                <a:latin typeface="Abscissa" pitchFamily="2" charset="0"/>
              </a:rPr>
              <a:t>Communication Models</a:t>
            </a:r>
            <a:endParaRPr lang="en-US" sz="3600" b="1" dirty="0">
              <a:latin typeface="Abscissa" pitchFamily="2" charset="0"/>
            </a:endParaRPr>
          </a:p>
        </p:txBody>
      </p:sp>
      <p:sp>
        <p:nvSpPr>
          <p:cNvPr id="3" name="Subtitle 2"/>
          <p:cNvSpPr>
            <a:spLocks noGrp="1"/>
          </p:cNvSpPr>
          <p:nvPr>
            <p:ph type="subTitle" idx="1"/>
          </p:nvPr>
        </p:nvSpPr>
        <p:spPr/>
        <p:txBody>
          <a:bodyPr/>
          <a:lstStyle/>
          <a:p>
            <a:r>
              <a:rPr lang="en-US" b="1" dirty="0" smtClean="0">
                <a:effectLst>
                  <a:outerShdw blurRad="38100" dist="38100" dir="2700000" algn="tl">
                    <a:srgbClr val="000000">
                      <a:alpha val="43137"/>
                    </a:srgbClr>
                  </a:outerShdw>
                </a:effectLst>
                <a:latin typeface="Abscissa" pitchFamily="2" charset="0"/>
              </a:rPr>
              <a:t>Dian </a:t>
            </a:r>
            <a:r>
              <a:rPr lang="en-US" b="1" dirty="0" err="1" smtClean="0">
                <a:effectLst>
                  <a:outerShdw blurRad="38100" dist="38100" dir="2700000" algn="tl">
                    <a:srgbClr val="000000">
                      <a:alpha val="43137"/>
                    </a:srgbClr>
                  </a:outerShdw>
                </a:effectLst>
                <a:latin typeface="Abscissa" pitchFamily="2" charset="0"/>
              </a:rPr>
              <a:t>Setio</a:t>
            </a:r>
            <a:r>
              <a:rPr lang="en-US" b="1" dirty="0" smtClean="0">
                <a:effectLst>
                  <a:outerShdw blurRad="38100" dist="38100" dir="2700000" algn="tl">
                    <a:srgbClr val="000000">
                      <a:alpha val="43137"/>
                    </a:srgbClr>
                  </a:outerShdw>
                </a:effectLst>
                <a:latin typeface="Abscissa" pitchFamily="2" charset="0"/>
              </a:rPr>
              <a:t> </a:t>
            </a:r>
            <a:r>
              <a:rPr lang="en-US" b="1" dirty="0" err="1" smtClean="0">
                <a:effectLst>
                  <a:outerShdw blurRad="38100" dist="38100" dir="2700000" algn="tl">
                    <a:srgbClr val="000000">
                      <a:alpha val="43137"/>
                    </a:srgbClr>
                  </a:outerShdw>
                </a:effectLst>
                <a:latin typeface="Abscissa" pitchFamily="2" charset="0"/>
              </a:rPr>
              <a:t>Purwanty</a:t>
            </a:r>
            <a:r>
              <a:rPr lang="en-US" b="1" dirty="0" smtClean="0">
                <a:effectLst>
                  <a:outerShdw blurRad="38100" dist="38100" dir="2700000" algn="tl">
                    <a:srgbClr val="000000">
                      <a:alpha val="43137"/>
                    </a:srgbClr>
                  </a:outerShdw>
                </a:effectLst>
                <a:latin typeface="Abscissa" pitchFamily="2" charset="0"/>
              </a:rPr>
              <a:t>, </a:t>
            </a:r>
            <a:r>
              <a:rPr lang="en-US" b="1" dirty="0" err="1" smtClean="0">
                <a:effectLst>
                  <a:outerShdw blurRad="38100" dist="38100" dir="2700000" algn="tl">
                    <a:srgbClr val="000000">
                      <a:alpha val="43137"/>
                    </a:srgbClr>
                  </a:outerShdw>
                </a:effectLst>
                <a:latin typeface="Abscissa" pitchFamily="2" charset="0"/>
              </a:rPr>
              <a:t>S.Sos</a:t>
            </a:r>
            <a:r>
              <a:rPr lang="en-US" b="1" dirty="0" smtClean="0">
                <a:effectLst>
                  <a:outerShdw blurRad="38100" dist="38100" dir="2700000" algn="tl">
                    <a:srgbClr val="000000">
                      <a:alpha val="43137"/>
                    </a:srgbClr>
                  </a:outerShdw>
                </a:effectLst>
                <a:latin typeface="Abscissa" pitchFamily="2" charset="0"/>
              </a:rPr>
              <a:t>., MM.</a:t>
            </a:r>
            <a:endParaRPr lang="en-US" b="1" dirty="0">
              <a:effectLst>
                <a:outerShdw blurRad="38100" dist="38100" dir="2700000" algn="tl">
                  <a:srgbClr val="000000">
                    <a:alpha val="43137"/>
                  </a:srgbClr>
                </a:outerShdw>
              </a:effectLst>
              <a:latin typeface="Abscissa"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smtClean="0">
                <a:latin typeface="Calibri" pitchFamily="34" charset="0"/>
              </a:rPr>
              <a:t>Laswell’s</a:t>
            </a:r>
            <a:r>
              <a:rPr lang="en-US" sz="2800" b="1" dirty="0" smtClean="0">
                <a:latin typeface="Calibri" pitchFamily="34" charset="0"/>
              </a:rPr>
              <a:t> Model</a:t>
            </a:r>
            <a:endParaRPr lang="en-US" sz="2800" dirty="0"/>
          </a:p>
        </p:txBody>
      </p:sp>
      <p:sp>
        <p:nvSpPr>
          <p:cNvPr id="7" name="Text Placeholder 5"/>
          <p:cNvSpPr txBox="1">
            <a:spLocks/>
          </p:cNvSpPr>
          <p:nvPr/>
        </p:nvSpPr>
        <p:spPr>
          <a:xfrm>
            <a:off x="914400" y="3962400"/>
            <a:ext cx="6553200" cy="2667000"/>
          </a:xfrm>
          <a:prstGeom prst="rect">
            <a:avLst/>
          </a:prstGeom>
        </p:spPr>
        <p:txBody>
          <a:bodyPr/>
          <a:lstStyle/>
          <a:p>
            <a:r>
              <a:rPr lang="en-US" sz="2000" i="1" dirty="0" smtClean="0">
                <a:solidFill>
                  <a:schemeClr val="accent6">
                    <a:lumMod val="75000"/>
                  </a:schemeClr>
                </a:solidFill>
                <a:latin typeface="Abscissa" pitchFamily="2" charset="0"/>
              </a:rPr>
              <a:t>Advantage of </a:t>
            </a:r>
            <a:r>
              <a:rPr lang="en-US" sz="2000" i="1" dirty="0" err="1" smtClean="0">
                <a:solidFill>
                  <a:schemeClr val="accent6">
                    <a:lumMod val="75000"/>
                  </a:schemeClr>
                </a:solidFill>
                <a:latin typeface="Abscissa" pitchFamily="2" charset="0"/>
              </a:rPr>
              <a:t>Lasswell</a:t>
            </a:r>
            <a:r>
              <a:rPr lang="en-US" sz="2000" i="1" dirty="0" smtClean="0">
                <a:solidFill>
                  <a:schemeClr val="accent6">
                    <a:lumMod val="75000"/>
                  </a:schemeClr>
                </a:solidFill>
                <a:latin typeface="Abscissa" pitchFamily="2" charset="0"/>
              </a:rPr>
              <a:t> ‘s model:</a:t>
            </a:r>
          </a:p>
          <a:p>
            <a:pPr>
              <a:buFont typeface="Arial" pitchFamily="34" charset="0"/>
              <a:buChar char="•"/>
            </a:pPr>
            <a:r>
              <a:rPr lang="en-US" sz="2000" i="1" dirty="0" smtClean="0">
                <a:solidFill>
                  <a:schemeClr val="accent6">
                    <a:lumMod val="75000"/>
                  </a:schemeClr>
                </a:solidFill>
                <a:latin typeface="Abscissa" pitchFamily="2" charset="0"/>
              </a:rPr>
              <a:t> It is Easy and Simple</a:t>
            </a:r>
          </a:p>
          <a:p>
            <a:pPr>
              <a:buFont typeface="Arial" pitchFamily="34" charset="0"/>
              <a:buChar char="•"/>
            </a:pPr>
            <a:r>
              <a:rPr lang="en-US" sz="2000" i="1" dirty="0" smtClean="0">
                <a:solidFill>
                  <a:schemeClr val="accent6">
                    <a:lumMod val="75000"/>
                  </a:schemeClr>
                </a:solidFill>
                <a:latin typeface="Abscissa" pitchFamily="2" charset="0"/>
              </a:rPr>
              <a:t> It suits for almost all types of communication</a:t>
            </a:r>
          </a:p>
          <a:p>
            <a:pPr>
              <a:buFont typeface="Arial" pitchFamily="34" charset="0"/>
              <a:buChar char="•"/>
            </a:pPr>
            <a:r>
              <a:rPr lang="en-US" sz="2000" i="1" dirty="0" smtClean="0">
                <a:solidFill>
                  <a:schemeClr val="accent6">
                    <a:lumMod val="75000"/>
                  </a:schemeClr>
                </a:solidFill>
                <a:latin typeface="Abscissa" pitchFamily="2" charset="0"/>
              </a:rPr>
              <a:t> The concept of effect. </a:t>
            </a:r>
          </a:p>
          <a:p>
            <a:pPr>
              <a:buFont typeface="Arial" pitchFamily="34" charset="0"/>
              <a:buChar char="•"/>
            </a:pPr>
            <a:r>
              <a:rPr lang="en-US" sz="2000" i="1" dirty="0" smtClean="0">
                <a:solidFill>
                  <a:schemeClr val="accent6">
                    <a:lumMod val="75000"/>
                  </a:schemeClr>
                </a:solidFill>
                <a:latin typeface="Abscissa" pitchFamily="2" charset="0"/>
              </a:rPr>
              <a:t> Dominated the scene of mass media research</a:t>
            </a:r>
          </a:p>
        </p:txBody>
      </p:sp>
      <p:pic>
        <p:nvPicPr>
          <p:cNvPr id="6" name="Content Placeholder 5" descr="lasswell_model.png"/>
          <p:cNvPicPr>
            <a:picLocks noGrp="1" noChangeAspect="1"/>
          </p:cNvPicPr>
          <p:nvPr>
            <p:ph idx="1"/>
          </p:nvPr>
        </p:nvPicPr>
        <p:blipFill>
          <a:blip r:embed="rId2"/>
          <a:stretch>
            <a:fillRect/>
          </a:stretch>
        </p:blipFill>
        <p:spPr>
          <a:xfrm>
            <a:off x="1066800" y="1143000"/>
            <a:ext cx="7696200" cy="2286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rPr>
              <a:t>Shannon and Weaver’s Model</a:t>
            </a:r>
            <a:endParaRPr lang="en-US" b="1" dirty="0">
              <a:latin typeface="Calibri" pitchFamily="34" charset="0"/>
            </a:endParaRPr>
          </a:p>
        </p:txBody>
      </p:sp>
      <p:sp>
        <p:nvSpPr>
          <p:cNvPr id="3" name="Content Placeholder 2"/>
          <p:cNvSpPr>
            <a:spLocks noGrp="1"/>
          </p:cNvSpPr>
          <p:nvPr>
            <p:ph idx="1"/>
          </p:nvPr>
        </p:nvSpPr>
        <p:spPr>
          <a:xfrm>
            <a:off x="990600" y="990600"/>
            <a:ext cx="7848600" cy="5562600"/>
          </a:xfrm>
        </p:spPr>
        <p:txBody>
          <a:bodyPr/>
          <a:lstStyle/>
          <a:p>
            <a:r>
              <a:rPr lang="en-US" sz="2000" dirty="0" err="1" smtClean="0">
                <a:solidFill>
                  <a:schemeClr val="accent6">
                    <a:lumMod val="75000"/>
                  </a:schemeClr>
                </a:solidFill>
                <a:latin typeface="Calibri" pitchFamily="34" charset="0"/>
              </a:rPr>
              <a:t>Dikemukakan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oleh</a:t>
            </a:r>
            <a:r>
              <a:rPr lang="en-US" sz="2000" dirty="0" smtClean="0">
                <a:solidFill>
                  <a:schemeClr val="accent6">
                    <a:lumMod val="75000"/>
                  </a:schemeClr>
                </a:solidFill>
                <a:latin typeface="Calibri" pitchFamily="34" charset="0"/>
              </a:rPr>
              <a:t> Claude Shannon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Warren Weaver </a:t>
            </a:r>
            <a:r>
              <a:rPr lang="en-US" sz="2000" dirty="0" err="1" smtClean="0">
                <a:solidFill>
                  <a:schemeClr val="accent6">
                    <a:lumMod val="75000"/>
                  </a:schemeClr>
                </a:solidFill>
                <a:latin typeface="Calibri" pitchFamily="34" charset="0"/>
              </a:rPr>
              <a:t>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tahun</a:t>
            </a:r>
            <a:r>
              <a:rPr lang="en-US" sz="2000" dirty="0" smtClean="0">
                <a:solidFill>
                  <a:schemeClr val="accent6">
                    <a:lumMod val="75000"/>
                  </a:schemeClr>
                </a:solidFill>
                <a:latin typeface="Calibri" pitchFamily="34" charset="0"/>
              </a:rPr>
              <a:t> 1949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buku</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The Mathematical Theory of Communication.</a:t>
            </a:r>
            <a:endParaRPr lang="en-US" sz="2000" dirty="0" smtClean="0">
              <a:solidFill>
                <a:schemeClr val="accent6">
                  <a:lumMod val="75000"/>
                </a:schemeClr>
              </a:solidFill>
              <a:latin typeface="Calibri" pitchFamily="34" charset="0"/>
            </a:endParaRPr>
          </a:p>
          <a:p>
            <a:r>
              <a:rPr lang="en-US" sz="2000" dirty="0" smtClean="0">
                <a:solidFill>
                  <a:schemeClr val="accent6">
                    <a:lumMod val="75000"/>
                  </a:schemeClr>
                </a:solidFill>
                <a:latin typeface="Calibri" pitchFamily="34" charset="0"/>
              </a:rPr>
              <a:t>model </a:t>
            </a:r>
            <a:r>
              <a:rPr lang="en-US" sz="2000" dirty="0" err="1" smtClean="0">
                <a:solidFill>
                  <a:schemeClr val="accent6">
                    <a:lumMod val="75000"/>
                  </a:schemeClr>
                </a:solidFill>
                <a:latin typeface="Calibri" pitchFamily="34" charset="0"/>
              </a:rPr>
              <a:t>ini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melukiskan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sumber</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menyandi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atau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menciptakan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menyampaikannya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melalui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saluran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seorang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penerima</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menyandi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balik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atau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mencipta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ulang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tersebut</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Konsep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penting</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ini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adalah</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noise</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yakni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setiap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rangsangan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tambahan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dikehendaki</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dapat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menggangu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kecermatan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disampaikan</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Konsep</a:t>
            </a:r>
            <a:r>
              <a:rPr lang="en-US" sz="2000" dirty="0" smtClean="0">
                <a:solidFill>
                  <a:schemeClr val="accent6">
                    <a:lumMod val="75000"/>
                  </a:schemeClr>
                </a:solidFill>
                <a:latin typeface="Calibri" pitchFamily="34" charset="0"/>
              </a:rPr>
              <a:t> lain </a:t>
            </a:r>
            <a:r>
              <a:rPr lang="en-US" sz="2000" err="1" smtClean="0">
                <a:solidFill>
                  <a:schemeClr val="accent6">
                    <a:lumMod val="75000"/>
                  </a:schemeClr>
                </a:solidFill>
                <a:latin typeface="Calibri" pitchFamily="34" charset="0"/>
              </a:rPr>
              <a:t>adalah</a:t>
            </a:r>
            <a:r>
              <a:rPr lang="en-US" sz="2000" smtClean="0">
                <a:solidFill>
                  <a:schemeClr val="accent6">
                    <a:lumMod val="75000"/>
                  </a:schemeClr>
                </a:solidFill>
                <a:latin typeface="Calibri" pitchFamily="34" charset="0"/>
              </a:rPr>
              <a:t> </a:t>
            </a:r>
            <a:r>
              <a:rPr lang="en-US" sz="2000" i="1" smtClean="0">
                <a:solidFill>
                  <a:schemeClr val="accent6">
                    <a:lumMod val="75000"/>
                  </a:schemeClr>
                </a:solidFill>
                <a:latin typeface="Calibri" pitchFamily="34" charset="0"/>
              </a:rPr>
              <a:t>entropgy, redundancy </a:t>
            </a:r>
            <a:r>
              <a:rPr lang="en-US" sz="2000" smtClean="0">
                <a:solidFill>
                  <a:schemeClr val="accent6">
                    <a:lumMod val="75000"/>
                  </a:schemeClr>
                </a:solidFill>
                <a:latin typeface="Calibri" pitchFamily="34" charset="0"/>
              </a:rPr>
              <a:t> serta keseimbangan yang diperlukan di antara keduanya untuk menghasilkan komunikasi yang efisien dan saat yang sama mengatasi ganguan.</a:t>
            </a:r>
            <a:endParaRPr lang="en-US" sz="2000" dirty="0" smtClean="0">
              <a:solidFill>
                <a:schemeClr val="accent6">
                  <a:lumMod val="75000"/>
                </a:schemeClr>
              </a:solidFill>
              <a:latin typeface="Calibri" pitchFamily="34" charset="0"/>
            </a:endParaRPr>
          </a:p>
          <a:p>
            <a:pPr>
              <a:buNone/>
            </a:pPr>
            <a:endParaRPr lang="en-US" sz="2000" dirty="0" smtClean="0">
              <a:solidFill>
                <a:schemeClr val="accent6">
                  <a:lumMod val="75000"/>
                </a:schemeClr>
              </a:solidFill>
              <a:latin typeface="Calibri" pitchFamily="34" charset="0"/>
            </a:endParaRPr>
          </a:p>
          <a:p>
            <a:pPr>
              <a:buNone/>
            </a:pPr>
            <a:r>
              <a:rPr lang="en-US" sz="2000" dirty="0" err="1" smtClean="0">
                <a:solidFill>
                  <a:schemeClr val="accent6">
                    <a:lumMod val="75000"/>
                  </a:schemeClr>
                </a:solidFill>
                <a:latin typeface="Calibri" pitchFamily="34" charset="0"/>
              </a:rPr>
              <a:t>Kelemahan</a:t>
            </a:r>
            <a:endParaRPr lang="en-US" sz="2000" dirty="0" smtClean="0">
              <a:solidFill>
                <a:schemeClr val="accent6">
                  <a:lumMod val="75000"/>
                </a:schemeClr>
              </a:solidFill>
              <a:latin typeface="Calibri" pitchFamily="34" charset="0"/>
            </a:endParaRPr>
          </a:p>
          <a:p>
            <a:r>
              <a:rPr lang="en-US" sz="2000" smtClean="0">
                <a:solidFill>
                  <a:schemeClr val="accent6">
                    <a:lumMod val="75000"/>
                  </a:schemeClr>
                </a:solidFill>
                <a:latin typeface="Calibri" pitchFamily="34" charset="0"/>
              </a:rPr>
              <a:t>Komunikasi dipandang sebagai fenomena statis dan satu arah.</a:t>
            </a:r>
          </a:p>
          <a:p>
            <a:r>
              <a:rPr lang="en-US" sz="2000" smtClean="0">
                <a:solidFill>
                  <a:schemeClr val="accent6">
                    <a:lumMod val="75000"/>
                  </a:schemeClr>
                </a:solidFill>
                <a:latin typeface="Calibri" pitchFamily="34" charset="0"/>
              </a:rPr>
              <a:t>Tidak ada konsep umpan balik</a:t>
            </a:r>
            <a:endParaRPr lang="en-US" sz="2000" dirty="0" smtClean="0">
              <a:solidFill>
                <a:schemeClr val="accent6">
                  <a:lumMod val="75000"/>
                </a:schemeClr>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Calibri" pitchFamily="34" charset="0"/>
              </a:rPr>
              <a:t>Shannon and Weaver’s Model</a:t>
            </a:r>
            <a:endParaRPr lang="en-US" sz="2800" dirty="0"/>
          </a:p>
        </p:txBody>
      </p:sp>
      <p:sp>
        <p:nvSpPr>
          <p:cNvPr id="7" name="Text Placeholder 5"/>
          <p:cNvSpPr txBox="1">
            <a:spLocks/>
          </p:cNvSpPr>
          <p:nvPr/>
        </p:nvSpPr>
        <p:spPr>
          <a:xfrm>
            <a:off x="914400" y="4191000"/>
            <a:ext cx="6553200" cy="2133600"/>
          </a:xfrm>
          <a:prstGeom prst="rect">
            <a:avLst/>
          </a:prstGeom>
        </p:spPr>
        <p:txBody>
          <a:bodyPr/>
          <a:lstStyle/>
          <a:p>
            <a:pPr>
              <a:buFont typeface="Arial" pitchFamily="34" charset="0"/>
              <a:buChar char="•"/>
            </a:pPr>
            <a:r>
              <a:rPr lang="en-US" sz="2000" i="1" dirty="0" smtClean="0">
                <a:solidFill>
                  <a:schemeClr val="accent6">
                    <a:lumMod val="75000"/>
                  </a:schemeClr>
                </a:solidFill>
                <a:latin typeface="Abscissa" pitchFamily="2" charset="0"/>
              </a:rPr>
              <a:t> This model is also called as the engineering model of communication.</a:t>
            </a:r>
          </a:p>
          <a:p>
            <a:pPr>
              <a:buFont typeface="Arial" pitchFamily="34" charset="0"/>
              <a:buChar char="•"/>
            </a:pPr>
            <a:r>
              <a:rPr lang="en-US" sz="2000" i="1" dirty="0" smtClean="0">
                <a:solidFill>
                  <a:schemeClr val="accent6">
                    <a:lumMod val="75000"/>
                  </a:schemeClr>
                </a:solidFill>
                <a:latin typeface="Abscissa" pitchFamily="2" charset="0"/>
              </a:rPr>
              <a:t> It introduced the concept of noise for the first time.</a:t>
            </a:r>
          </a:p>
          <a:p>
            <a:pPr>
              <a:buFont typeface="Arial" pitchFamily="34" charset="0"/>
              <a:buChar char="•"/>
            </a:pPr>
            <a:r>
              <a:rPr lang="en-US" sz="2000" i="1" dirty="0" smtClean="0">
                <a:solidFill>
                  <a:schemeClr val="accent6">
                    <a:lumMod val="75000"/>
                  </a:schemeClr>
                </a:solidFill>
                <a:latin typeface="Abscissa" pitchFamily="2" charset="0"/>
              </a:rPr>
              <a:t> Primary concern was to find out the most effective means of human communication.</a:t>
            </a:r>
          </a:p>
        </p:txBody>
      </p:sp>
      <p:pic>
        <p:nvPicPr>
          <p:cNvPr id="10" name="Content Placeholder 9" descr="sw_model.png"/>
          <p:cNvPicPr>
            <a:picLocks noGrp="1" noChangeAspect="1"/>
          </p:cNvPicPr>
          <p:nvPr>
            <p:ph idx="1"/>
          </p:nvPr>
        </p:nvPicPr>
        <p:blipFill>
          <a:blip r:embed="rId2"/>
          <a:stretch>
            <a:fillRect/>
          </a:stretch>
        </p:blipFill>
        <p:spPr>
          <a:xfrm>
            <a:off x="838200" y="1295400"/>
            <a:ext cx="7848600" cy="22860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rPr>
              <a:t>Wilbur Schramm’s Model</a:t>
            </a:r>
            <a:endParaRPr lang="en-US" b="1" dirty="0">
              <a:latin typeface="Calibri" pitchFamily="34" charset="0"/>
            </a:endParaRPr>
          </a:p>
        </p:txBody>
      </p:sp>
      <p:sp>
        <p:nvSpPr>
          <p:cNvPr id="3" name="Content Placeholder 2"/>
          <p:cNvSpPr>
            <a:spLocks noGrp="1"/>
          </p:cNvSpPr>
          <p:nvPr>
            <p:ph idx="1"/>
          </p:nvPr>
        </p:nvSpPr>
        <p:spPr>
          <a:xfrm>
            <a:off x="990600" y="990600"/>
            <a:ext cx="7848600" cy="5562600"/>
          </a:xfrm>
        </p:spPr>
        <p:txBody>
          <a:bodyPr/>
          <a:lstStyle/>
          <a:p>
            <a:r>
              <a:rPr lang="en-US" sz="2000" dirty="0" smtClean="0">
                <a:solidFill>
                  <a:schemeClr val="accent6">
                    <a:lumMod val="75000"/>
                  </a:schemeClr>
                </a:solidFill>
                <a:latin typeface="Calibri" pitchFamily="34" charset="0"/>
              </a:rPr>
              <a:t>Wilbur Schramm </a:t>
            </a:r>
            <a:r>
              <a:rPr lang="en-US" sz="2000" dirty="0" err="1" smtClean="0">
                <a:solidFill>
                  <a:schemeClr val="accent6">
                    <a:lumMod val="75000"/>
                  </a:schemeClr>
                </a:solidFill>
                <a:latin typeface="Calibri" pitchFamily="34" charset="0"/>
              </a:rPr>
              <a:t>membuat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serangkai</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dimulai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dengan</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manusia</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sederhana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lalu</a:t>
            </a:r>
            <a:r>
              <a:rPr lang="en-US" sz="2000" dirty="0" smtClean="0">
                <a:solidFill>
                  <a:schemeClr val="accent6">
                    <a:lumMod val="75000"/>
                  </a:schemeClr>
                </a:solidFill>
                <a:latin typeface="Calibri" pitchFamily="34" charset="0"/>
              </a:rPr>
              <a:t> model yang </a:t>
            </a:r>
            <a:r>
              <a:rPr lang="en-US" sz="2000" dirty="0" err="1" smtClean="0">
                <a:solidFill>
                  <a:schemeClr val="accent6">
                    <a:lumMod val="75000"/>
                  </a:schemeClr>
                </a:solidFill>
                <a:latin typeface="Calibri" pitchFamily="34" charset="0"/>
              </a:rPr>
              <a:t>lebih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rumit</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memperhitungkan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pengalaman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dua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individu</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mencoba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berkomunikasi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hingga</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dianggap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interaksi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dua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individu</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membutuhkan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setidaknya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tiga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unsur</a:t>
            </a:r>
            <a:r>
              <a:rPr lang="en-US" sz="2000" dirty="0" smtClean="0">
                <a:solidFill>
                  <a:schemeClr val="accent6">
                    <a:lumMod val="75000"/>
                  </a:schemeClr>
                </a:solidFill>
                <a:latin typeface="Calibri" pitchFamily="34" charset="0"/>
              </a:rPr>
              <a:t> : </a:t>
            </a:r>
            <a:r>
              <a:rPr lang="en-US" sz="2000" i="1" dirty="0" smtClean="0">
                <a:solidFill>
                  <a:schemeClr val="accent6">
                    <a:lumMod val="75000"/>
                  </a:schemeClr>
                </a:solidFill>
                <a:latin typeface="Calibri" pitchFamily="34" charset="0"/>
              </a:rPr>
              <a:t>source, message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destination</a:t>
            </a:r>
            <a:r>
              <a:rPr lang="en-US" sz="2000" dirty="0" smtClean="0">
                <a:solidFill>
                  <a:schemeClr val="accent6">
                    <a:lumMod val="75000"/>
                  </a:schemeClr>
                </a:solidFill>
                <a:latin typeface="Calibri" pitchFamily="34" charset="0"/>
              </a:rPr>
              <a:t>. </a:t>
            </a:r>
          </a:p>
          <a:p>
            <a:r>
              <a:rPr lang="en-US" sz="2000" dirty="0" smtClean="0">
                <a:solidFill>
                  <a:schemeClr val="accent6">
                    <a:lumMod val="75000"/>
                  </a:schemeClr>
                </a:solidFill>
                <a:latin typeface="Calibri" pitchFamily="34" charset="0"/>
              </a:rPr>
              <a:t>Schramm </a:t>
            </a:r>
            <a:r>
              <a:rPr lang="en-US" sz="2000" dirty="0" err="1" smtClean="0">
                <a:solidFill>
                  <a:schemeClr val="accent6">
                    <a:lumMod val="75000"/>
                  </a:schemeClr>
                </a:solidFill>
                <a:latin typeface="Calibri" pitchFamily="34" charset="0"/>
              </a:rPr>
              <a:t>berpendapat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untuk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menuntaskan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tindakan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(communication act),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harus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disandi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balik</a:t>
            </a:r>
            <a:r>
              <a:rPr lang="en-US" sz="2000" dirty="0" smtClean="0">
                <a:solidFill>
                  <a:schemeClr val="accent6">
                    <a:lumMod val="75000"/>
                  </a:schemeClr>
                </a:solidFill>
                <a:latin typeface="Calibri" pitchFamily="34" charset="0"/>
              </a:rPr>
              <a:t>.</a:t>
            </a:r>
          </a:p>
          <a:p>
            <a:endParaRPr lang="en-US" sz="2000" dirty="0" smtClean="0">
              <a:solidFill>
                <a:schemeClr val="accent6">
                  <a:lumMod val="75000"/>
                </a:schemeClr>
              </a:solidFill>
              <a:latin typeface="Calibri" pitchFamily="34" charset="0"/>
            </a:endParaRPr>
          </a:p>
          <a:p>
            <a:pPr>
              <a:buNone/>
            </a:pPr>
            <a:endParaRPr lang="en-US" sz="2000" dirty="0" smtClean="0">
              <a:solidFill>
                <a:schemeClr val="accent6">
                  <a:lumMod val="75000"/>
                </a:schemeClr>
              </a:solidFill>
              <a:latin typeface="Calibri" pitchFamily="34" charset="0"/>
            </a:endParaRPr>
          </a:p>
          <a:p>
            <a:pPr>
              <a:buNone/>
            </a:pPr>
            <a:r>
              <a:rPr lang="en-US" sz="2000" dirty="0" err="1" smtClean="0">
                <a:solidFill>
                  <a:schemeClr val="accent6">
                    <a:lumMod val="75000"/>
                  </a:schemeClr>
                </a:solidFill>
                <a:latin typeface="Calibri" pitchFamily="34" charset="0"/>
              </a:rPr>
              <a:t>Kelemahan</a:t>
            </a:r>
            <a:endParaRPr lang="en-US" sz="2000" dirty="0" smtClean="0">
              <a:solidFill>
                <a:schemeClr val="accent6">
                  <a:lumMod val="75000"/>
                </a:schemeClr>
              </a:solidFill>
              <a:latin typeface="Calibri" pitchFamily="34" charset="0"/>
            </a:endParaRPr>
          </a:p>
          <a:p>
            <a:r>
              <a:rPr lang="en-US" sz="2000" dirty="0" err="1" smtClean="0">
                <a:solidFill>
                  <a:schemeClr val="accent6">
                    <a:lumMod val="75000"/>
                  </a:schemeClr>
                </a:solidFill>
                <a:latin typeface="Calibri" pitchFamily="34" charset="0"/>
              </a:rPr>
              <a:t>Masih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bersifat</a:t>
            </a:r>
            <a:r>
              <a:rPr lang="en-US" sz="2000" dirty="0" smtClean="0">
                <a:solidFill>
                  <a:schemeClr val="accent6">
                    <a:lumMod val="75000"/>
                  </a:schemeClr>
                </a:solidFill>
                <a:latin typeface="Calibri" pitchFamily="34" charset="0"/>
              </a:rPr>
              <a:t> linier,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bilateral </a:t>
            </a:r>
            <a:r>
              <a:rPr lang="en-US" sz="2000" dirty="0" err="1" smtClean="0">
                <a:solidFill>
                  <a:schemeClr val="accent6">
                    <a:lumMod val="75000"/>
                  </a:schemeClr>
                </a:solidFill>
                <a:latin typeface="Calibri" pitchFamily="34" charset="0"/>
              </a:rPr>
              <a:t>dua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pihak</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multi level yang </a:t>
            </a:r>
            <a:r>
              <a:rPr lang="en-US" sz="2000" dirty="0" err="1" smtClean="0">
                <a:solidFill>
                  <a:schemeClr val="accent6">
                    <a:lumMod val="75000"/>
                  </a:schemeClr>
                </a:solidFill>
                <a:latin typeface="Calibri" pitchFamily="34" charset="0"/>
              </a:rPr>
              <a:t>melihat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banyak</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source</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diluar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jangkauan</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ini</a:t>
            </a:r>
            <a:r>
              <a:rPr lang="en-US" sz="2000" dirty="0" smtClean="0">
                <a:solidFill>
                  <a:schemeClr val="accent6">
                    <a:lumMod val="75000"/>
                  </a:schemeClr>
                </a:solidFill>
                <a:latin typeface="Calibri" pitchFamily="34"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Calibri" pitchFamily="34" charset="0"/>
              </a:rPr>
              <a:t>Wilbur Schramm’s Model</a:t>
            </a:r>
            <a:endParaRPr lang="en-US" sz="2800" dirty="0"/>
          </a:p>
        </p:txBody>
      </p:sp>
      <p:pic>
        <p:nvPicPr>
          <p:cNvPr id="6" name="Content Placeholder 5" descr="Schramm's Model field.gif"/>
          <p:cNvPicPr>
            <a:picLocks noGrp="1" noChangeAspect="1"/>
          </p:cNvPicPr>
          <p:nvPr>
            <p:ph idx="1"/>
          </p:nvPr>
        </p:nvPicPr>
        <p:blipFill>
          <a:blip r:embed="rId2"/>
          <a:stretch>
            <a:fillRect/>
          </a:stretch>
        </p:blipFill>
        <p:spPr>
          <a:xfrm>
            <a:off x="1143000" y="1066800"/>
            <a:ext cx="7010400" cy="2373045"/>
          </a:xfrm>
        </p:spPr>
      </p:pic>
      <p:pic>
        <p:nvPicPr>
          <p:cNvPr id="8" name="Picture 7" descr="schrammmodel encoder.jpg"/>
          <p:cNvPicPr>
            <a:picLocks noChangeAspect="1"/>
          </p:cNvPicPr>
          <p:nvPr/>
        </p:nvPicPr>
        <p:blipFill>
          <a:blip r:embed="rId3"/>
          <a:stretch>
            <a:fillRect/>
          </a:stretch>
        </p:blipFill>
        <p:spPr>
          <a:xfrm>
            <a:off x="1524000" y="3886200"/>
            <a:ext cx="6019800" cy="27305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rPr>
              <a:t>Newcomb’s Model</a:t>
            </a:r>
            <a:endParaRPr lang="en-US" b="1" dirty="0">
              <a:latin typeface="Calibri" pitchFamily="34" charset="0"/>
            </a:endParaRPr>
          </a:p>
        </p:txBody>
      </p:sp>
      <p:sp>
        <p:nvSpPr>
          <p:cNvPr id="3" name="Content Placeholder 2"/>
          <p:cNvSpPr>
            <a:spLocks noGrp="1"/>
          </p:cNvSpPr>
          <p:nvPr>
            <p:ph idx="1"/>
          </p:nvPr>
        </p:nvSpPr>
        <p:spPr>
          <a:xfrm>
            <a:off x="990600" y="990600"/>
            <a:ext cx="7848600" cy="5562600"/>
          </a:xfrm>
        </p:spPr>
        <p:txBody>
          <a:bodyPr/>
          <a:lstStyle/>
          <a:p>
            <a:r>
              <a:rPr lang="en-US" sz="2000" dirty="0" smtClean="0">
                <a:solidFill>
                  <a:schemeClr val="accent6">
                    <a:lumMod val="75000"/>
                  </a:schemeClr>
                </a:solidFill>
                <a:latin typeface="Calibri" pitchFamily="34" charset="0"/>
              </a:rPr>
              <a:t>Theodore Newcomb </a:t>
            </a:r>
            <a:r>
              <a:rPr lang="en-US" sz="2000" dirty="0" err="1" smtClean="0">
                <a:solidFill>
                  <a:schemeClr val="accent6">
                    <a:lumMod val="75000"/>
                  </a:schemeClr>
                </a:solidFill>
                <a:latin typeface="Calibri" pitchFamily="34" charset="0"/>
              </a:rPr>
              <a:t>memandang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perspektif</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psikologi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sosial</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model Newcomb,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adalah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cara</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lazim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efektif</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memungkinkan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orang-orang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mengorientasikan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terhadap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lingkungan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mereka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tindakan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komunikatif</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dua-orang</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disengaja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intensional</a:t>
            </a:r>
            <a:r>
              <a:rPr lang="en-US" sz="2000" dirty="0" smtClean="0">
                <a:solidFill>
                  <a:schemeClr val="accent6">
                    <a:lumMod val="75000"/>
                  </a:schemeClr>
                </a:solidFill>
                <a:latin typeface="Calibri" pitchFamily="34" charset="0"/>
              </a:rPr>
              <a:t>).</a:t>
            </a:r>
          </a:p>
          <a:p>
            <a:r>
              <a:rPr lang="en-US" sz="2000" dirty="0" smtClean="0">
                <a:solidFill>
                  <a:schemeClr val="accent6">
                    <a:lumMod val="75000"/>
                  </a:schemeClr>
                </a:solidFill>
                <a:latin typeface="Calibri" pitchFamily="34" charset="0"/>
              </a:rPr>
              <a:t>Model </a:t>
            </a:r>
            <a:r>
              <a:rPr lang="en-US" sz="2000" dirty="0" err="1" smtClean="0">
                <a:solidFill>
                  <a:schemeClr val="accent6">
                    <a:lumMod val="75000"/>
                  </a:schemeClr>
                </a:solidFill>
                <a:latin typeface="Calibri" pitchFamily="34" charset="0"/>
              </a:rPr>
              <a:t>ini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mengisyaratkan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bahwa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setiap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sistem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apapun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mungkin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ditandai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oleh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keseimbangan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kekuatan-kekuatan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bahwa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setiap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perubahan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bagian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mana</a:t>
            </a:r>
            <a:r>
              <a:rPr lang="en-US" sz="2000" dirty="0" smtClean="0">
                <a:solidFill>
                  <a:schemeClr val="accent6">
                    <a:lumMod val="75000"/>
                  </a:schemeClr>
                </a:solidFill>
                <a:latin typeface="Calibri" pitchFamily="34" charset="0"/>
              </a:rPr>
              <a:t> pun </a:t>
            </a:r>
            <a:r>
              <a:rPr lang="en-US" sz="2000" dirty="0" err="1" smtClean="0">
                <a:solidFill>
                  <a:schemeClr val="accent6">
                    <a:lumMod val="75000"/>
                  </a:schemeClr>
                </a:solidFill>
                <a:latin typeface="Calibri" pitchFamily="34" charset="0"/>
              </a:rPr>
              <a:t>dari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sistem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tersebut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menimbulkan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ketegangan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terhadap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keseimbangan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atau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simetris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karena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ketidakseimbangan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atau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kekurangan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simetri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secara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psikologis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menyenangkan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menimbulkan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tekanan</a:t>
            </a:r>
            <a:r>
              <a:rPr lang="en-US" sz="2000" dirty="0" smtClean="0">
                <a:solidFill>
                  <a:schemeClr val="accent6">
                    <a:lumMod val="75000"/>
                  </a:schemeClr>
                </a:solidFill>
                <a:latin typeface="Calibri" pitchFamily="34" charset="0"/>
              </a:rPr>
              <a:t> internal </a:t>
            </a:r>
            <a:r>
              <a:rPr lang="en-US" sz="2000" dirty="0" err="1" smtClean="0">
                <a:solidFill>
                  <a:schemeClr val="accent6">
                    <a:lumMod val="75000"/>
                  </a:schemeClr>
                </a:solidFill>
                <a:latin typeface="Calibri" pitchFamily="34" charset="0"/>
              </a:rPr>
              <a:t>untuk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memulihkan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keseimbangan</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Simetri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dimungkinkan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karena</a:t>
            </a:r>
            <a:r>
              <a:rPr lang="en-US" sz="2000" dirty="0" smtClean="0">
                <a:solidFill>
                  <a:schemeClr val="accent6">
                    <a:lumMod val="75000"/>
                  </a:schemeClr>
                </a:solidFill>
                <a:latin typeface="Calibri" pitchFamily="34" charset="0"/>
              </a:rPr>
              <a:t> A </a:t>
            </a:r>
            <a:r>
              <a:rPr lang="en-US" sz="2000" dirty="0" err="1" smtClean="0">
                <a:solidFill>
                  <a:schemeClr val="accent6">
                    <a:lumMod val="75000"/>
                  </a:schemeClr>
                </a:solidFill>
                <a:latin typeface="Calibri" pitchFamily="34" charset="0"/>
              </a:rPr>
              <a:t>siap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memperhitungkan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perilaku</a:t>
            </a:r>
            <a:r>
              <a:rPr lang="en-US" sz="2000" dirty="0" smtClean="0">
                <a:solidFill>
                  <a:schemeClr val="accent6">
                    <a:lumMod val="75000"/>
                  </a:schemeClr>
                </a:solidFill>
                <a:latin typeface="Calibri" pitchFamily="34" charset="0"/>
              </a:rPr>
              <a:t> B</a:t>
            </a:r>
          </a:p>
          <a:p>
            <a:r>
              <a:rPr lang="en-US" sz="2000" dirty="0" err="1" smtClean="0">
                <a:solidFill>
                  <a:schemeClr val="accent6">
                    <a:lumMod val="75000"/>
                  </a:schemeClr>
                </a:solidFill>
                <a:latin typeface="Calibri" pitchFamily="34" charset="0"/>
              </a:rPr>
              <a:t>Simetri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juga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mengesahkan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orientasi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seseorang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terhadap</a:t>
            </a:r>
            <a:r>
              <a:rPr lang="en-US" sz="2000" dirty="0" smtClean="0">
                <a:solidFill>
                  <a:schemeClr val="accent6">
                    <a:lumMod val="75000"/>
                  </a:schemeClr>
                </a:solidFill>
                <a:latin typeface="Calibri" pitchFamily="34" charset="0"/>
              </a:rPr>
              <a:t> X.</a:t>
            </a:r>
          </a:p>
          <a:p>
            <a:pPr>
              <a:buNone/>
            </a:pPr>
            <a:endParaRPr lang="en-US" sz="2000" dirty="0" smtClean="0">
              <a:solidFill>
                <a:schemeClr val="accent6">
                  <a:lumMod val="75000"/>
                </a:schemeClr>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Calibri" pitchFamily="34" charset="0"/>
              </a:rPr>
              <a:t>Newcomb’s Model</a:t>
            </a:r>
            <a:endParaRPr lang="en-US" sz="2800" dirty="0"/>
          </a:p>
        </p:txBody>
      </p:sp>
      <p:sp>
        <p:nvSpPr>
          <p:cNvPr id="7" name="Text Placeholder 5"/>
          <p:cNvSpPr txBox="1">
            <a:spLocks/>
          </p:cNvSpPr>
          <p:nvPr/>
        </p:nvSpPr>
        <p:spPr>
          <a:xfrm>
            <a:off x="914400" y="4191000"/>
            <a:ext cx="6553200" cy="2133600"/>
          </a:xfrm>
          <a:prstGeom prst="rect">
            <a:avLst/>
          </a:prstGeom>
        </p:spPr>
        <p:txBody>
          <a:bodyPr/>
          <a:lstStyle/>
          <a:p>
            <a:pPr marL="457200" indent="-457200">
              <a:buFont typeface="+mj-lt"/>
              <a:buAutoNum type="arabicPeriod"/>
            </a:pPr>
            <a:r>
              <a:rPr lang="en-US" sz="2000" dirty="0" err="1" smtClean="0">
                <a:solidFill>
                  <a:schemeClr val="accent6">
                    <a:lumMod val="75000"/>
                  </a:schemeClr>
                </a:solidFill>
                <a:latin typeface="Abscissa" pitchFamily="2" charset="0"/>
              </a:rPr>
              <a:t>Orientasi</a:t>
            </a:r>
            <a:r>
              <a:rPr lang="en-US" sz="2000" dirty="0" smtClean="0">
                <a:solidFill>
                  <a:schemeClr val="accent6">
                    <a:lumMod val="75000"/>
                  </a:schemeClr>
                </a:solidFill>
                <a:latin typeface="Abscissa" pitchFamily="2" charset="0"/>
              </a:rPr>
              <a:t> A </a:t>
            </a:r>
            <a:r>
              <a:rPr lang="en-US" sz="2000" dirty="0" err="1" smtClean="0">
                <a:solidFill>
                  <a:schemeClr val="accent6">
                    <a:lumMod val="75000"/>
                  </a:schemeClr>
                </a:solidFill>
                <a:latin typeface="Abscissa" pitchFamily="2" charset="0"/>
              </a:rPr>
              <a:t>terhadap</a:t>
            </a:r>
            <a:r>
              <a:rPr lang="en-US" sz="2000" dirty="0" smtClean="0">
                <a:solidFill>
                  <a:schemeClr val="accent6">
                    <a:lumMod val="75000"/>
                  </a:schemeClr>
                </a:solidFill>
                <a:latin typeface="Abscissa" pitchFamily="2" charset="0"/>
              </a:rPr>
              <a:t> X </a:t>
            </a:r>
            <a:r>
              <a:rPr lang="en-US" sz="2000" dirty="0" err="1" smtClean="0">
                <a:solidFill>
                  <a:schemeClr val="accent6">
                    <a:lumMod val="75000"/>
                  </a:schemeClr>
                </a:solidFill>
                <a:latin typeface="Abscissa" pitchFamily="2" charset="0"/>
              </a:rPr>
              <a:t>meliputi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sikap</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terhadap</a:t>
            </a:r>
            <a:r>
              <a:rPr lang="en-US" sz="2000" dirty="0" smtClean="0">
                <a:solidFill>
                  <a:schemeClr val="accent6">
                    <a:lumMod val="75000"/>
                  </a:schemeClr>
                </a:solidFill>
                <a:latin typeface="Abscissa" pitchFamily="2" charset="0"/>
              </a:rPr>
              <a:t> X </a:t>
            </a:r>
            <a:r>
              <a:rPr lang="en-US" sz="2000" dirty="0" err="1" smtClean="0">
                <a:solidFill>
                  <a:schemeClr val="accent6">
                    <a:lumMod val="75000"/>
                  </a:schemeClr>
                </a:solidFill>
                <a:latin typeface="Abscissa" pitchFamily="2" charset="0"/>
              </a:rPr>
              <a:t>sebagai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objek</a:t>
            </a:r>
            <a:r>
              <a:rPr lang="en-US" sz="2000" dirty="0" smtClean="0">
                <a:solidFill>
                  <a:schemeClr val="accent6">
                    <a:lumMod val="75000"/>
                  </a:schemeClr>
                </a:solidFill>
                <a:latin typeface="Abscissa" pitchFamily="2" charset="0"/>
              </a:rPr>
              <a:t> yang </a:t>
            </a:r>
            <a:r>
              <a:rPr lang="en-US" sz="2000" dirty="0" err="1" smtClean="0">
                <a:solidFill>
                  <a:schemeClr val="accent6">
                    <a:lumMod val="75000"/>
                  </a:schemeClr>
                </a:solidFill>
                <a:latin typeface="Abscissa" pitchFamily="2" charset="0"/>
              </a:rPr>
              <a:t>harus</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didekati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atau</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dihindari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atribut</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kognitif</a:t>
            </a:r>
            <a:r>
              <a:rPr lang="en-US" sz="2000" dirty="0" smtClean="0">
                <a:solidFill>
                  <a:schemeClr val="accent6">
                    <a:lumMod val="75000"/>
                  </a:schemeClr>
                </a:solidFill>
                <a:latin typeface="Abscissa" pitchFamily="2" charset="0"/>
              </a:rPr>
              <a:t> .</a:t>
            </a:r>
          </a:p>
          <a:p>
            <a:pPr marL="457200" indent="-457200">
              <a:buFont typeface="+mj-lt"/>
              <a:buAutoNum type="arabicPeriod"/>
            </a:pPr>
            <a:r>
              <a:rPr lang="en-US" sz="2000" dirty="0" err="1" smtClean="0">
                <a:solidFill>
                  <a:schemeClr val="accent6">
                    <a:lumMod val="75000"/>
                  </a:schemeClr>
                </a:solidFill>
                <a:latin typeface="Abscissa" pitchFamily="2" charset="0"/>
              </a:rPr>
              <a:t>Orientasi</a:t>
            </a:r>
            <a:r>
              <a:rPr lang="en-US" sz="2000" dirty="0" smtClean="0">
                <a:solidFill>
                  <a:schemeClr val="accent6">
                    <a:lumMod val="75000"/>
                  </a:schemeClr>
                </a:solidFill>
                <a:latin typeface="Abscissa" pitchFamily="2" charset="0"/>
              </a:rPr>
              <a:t> A </a:t>
            </a:r>
            <a:r>
              <a:rPr lang="en-US" sz="2000" dirty="0" err="1" smtClean="0">
                <a:solidFill>
                  <a:schemeClr val="accent6">
                    <a:lumMod val="75000"/>
                  </a:schemeClr>
                </a:solidFill>
                <a:latin typeface="Abscissa" pitchFamily="2" charset="0"/>
              </a:rPr>
              <a:t>terhadap</a:t>
            </a:r>
            <a:r>
              <a:rPr lang="en-US" sz="2000" dirty="0" smtClean="0">
                <a:solidFill>
                  <a:schemeClr val="accent6">
                    <a:lumMod val="75000"/>
                  </a:schemeClr>
                </a:solidFill>
                <a:latin typeface="Abscissa" pitchFamily="2" charset="0"/>
              </a:rPr>
              <a:t> B, </a:t>
            </a:r>
            <a:r>
              <a:rPr lang="en-US" sz="2000" dirty="0" err="1" smtClean="0">
                <a:solidFill>
                  <a:schemeClr val="accent6">
                    <a:lumMod val="75000"/>
                  </a:schemeClr>
                </a:solidFill>
                <a:latin typeface="Abscissa" pitchFamily="2" charset="0"/>
              </a:rPr>
              <a:t>dalam</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pengertian</a:t>
            </a:r>
            <a:r>
              <a:rPr lang="en-US" sz="2000" dirty="0" smtClean="0">
                <a:solidFill>
                  <a:schemeClr val="accent6">
                    <a:lumMod val="75000"/>
                  </a:schemeClr>
                </a:solidFill>
                <a:latin typeface="Abscissa" pitchFamily="2" charset="0"/>
              </a:rPr>
              <a:t> yang </a:t>
            </a:r>
            <a:r>
              <a:rPr lang="en-US" sz="2000" dirty="0" err="1" smtClean="0">
                <a:solidFill>
                  <a:schemeClr val="accent6">
                    <a:lumMod val="75000"/>
                  </a:schemeClr>
                </a:solidFill>
                <a:latin typeface="Abscissa" pitchFamily="2" charset="0"/>
              </a:rPr>
              <a:t>sama</a:t>
            </a:r>
            <a:endParaRPr lang="en-US" sz="2000" dirty="0" smtClean="0">
              <a:solidFill>
                <a:schemeClr val="accent6">
                  <a:lumMod val="75000"/>
                </a:schemeClr>
              </a:solidFill>
              <a:latin typeface="Abscissa" pitchFamily="2" charset="0"/>
            </a:endParaRPr>
          </a:p>
          <a:p>
            <a:pPr marL="457200" indent="-457200">
              <a:buFont typeface="+mj-lt"/>
              <a:buAutoNum type="arabicPeriod"/>
            </a:pPr>
            <a:r>
              <a:rPr lang="en-US" sz="2000" dirty="0" err="1" smtClean="0">
                <a:solidFill>
                  <a:schemeClr val="accent6">
                    <a:lumMod val="75000"/>
                  </a:schemeClr>
                </a:solidFill>
                <a:latin typeface="Abscissa" pitchFamily="2" charset="0"/>
              </a:rPr>
              <a:t>Orientasi</a:t>
            </a:r>
            <a:r>
              <a:rPr lang="en-US" sz="2000" dirty="0" smtClean="0">
                <a:solidFill>
                  <a:schemeClr val="accent6">
                    <a:lumMod val="75000"/>
                  </a:schemeClr>
                </a:solidFill>
                <a:latin typeface="Abscissa" pitchFamily="2" charset="0"/>
              </a:rPr>
              <a:t> B </a:t>
            </a:r>
            <a:r>
              <a:rPr lang="en-US" sz="2000" dirty="0" err="1" smtClean="0">
                <a:solidFill>
                  <a:schemeClr val="accent6">
                    <a:lumMod val="75000"/>
                  </a:schemeClr>
                </a:solidFill>
                <a:latin typeface="Abscissa" pitchFamily="2" charset="0"/>
              </a:rPr>
              <a:t>terhadap</a:t>
            </a:r>
            <a:r>
              <a:rPr lang="en-US" sz="2000" dirty="0" smtClean="0">
                <a:solidFill>
                  <a:schemeClr val="accent6">
                    <a:lumMod val="75000"/>
                  </a:schemeClr>
                </a:solidFill>
                <a:latin typeface="Abscissa" pitchFamily="2" charset="0"/>
              </a:rPr>
              <a:t> X</a:t>
            </a:r>
          </a:p>
          <a:p>
            <a:pPr marL="457200" indent="-457200">
              <a:buFont typeface="+mj-lt"/>
              <a:buAutoNum type="arabicPeriod"/>
            </a:pPr>
            <a:r>
              <a:rPr lang="en-US" sz="2000" dirty="0" err="1" smtClean="0">
                <a:solidFill>
                  <a:schemeClr val="accent6">
                    <a:lumMod val="75000"/>
                  </a:schemeClr>
                </a:solidFill>
                <a:latin typeface="Abscissa" pitchFamily="2" charset="0"/>
              </a:rPr>
              <a:t>Orientasi</a:t>
            </a:r>
            <a:r>
              <a:rPr lang="en-US" sz="2000" dirty="0" smtClean="0">
                <a:solidFill>
                  <a:schemeClr val="accent6">
                    <a:lumMod val="75000"/>
                  </a:schemeClr>
                </a:solidFill>
                <a:latin typeface="Abscissa" pitchFamily="2" charset="0"/>
              </a:rPr>
              <a:t> B </a:t>
            </a:r>
            <a:r>
              <a:rPr lang="en-US" sz="2000" dirty="0" err="1" smtClean="0">
                <a:solidFill>
                  <a:schemeClr val="accent6">
                    <a:lumMod val="75000"/>
                  </a:schemeClr>
                </a:solidFill>
                <a:latin typeface="Abscissa" pitchFamily="2" charset="0"/>
              </a:rPr>
              <a:t>terhadap</a:t>
            </a:r>
            <a:r>
              <a:rPr lang="en-US" sz="2000" dirty="0" smtClean="0">
                <a:solidFill>
                  <a:schemeClr val="accent6">
                    <a:lumMod val="75000"/>
                  </a:schemeClr>
                </a:solidFill>
                <a:latin typeface="Abscissa" pitchFamily="2" charset="0"/>
              </a:rPr>
              <a:t> A</a:t>
            </a:r>
          </a:p>
        </p:txBody>
      </p:sp>
      <p:pic>
        <p:nvPicPr>
          <p:cNvPr id="6" name="Content Placeholder 5" descr="3070100306004.png"/>
          <p:cNvPicPr>
            <a:picLocks noGrp="1" noChangeAspect="1"/>
          </p:cNvPicPr>
          <p:nvPr>
            <p:ph idx="1"/>
          </p:nvPr>
        </p:nvPicPr>
        <p:blipFill>
          <a:blip r:embed="rId2"/>
          <a:stretch>
            <a:fillRect/>
          </a:stretch>
        </p:blipFill>
        <p:spPr>
          <a:xfrm>
            <a:off x="2286000" y="838200"/>
            <a:ext cx="4219180" cy="32004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rPr>
              <a:t>Wesley and MacLean’s Model</a:t>
            </a:r>
            <a:endParaRPr lang="en-US" b="1" dirty="0">
              <a:latin typeface="Calibri" pitchFamily="34" charset="0"/>
            </a:endParaRPr>
          </a:p>
        </p:txBody>
      </p:sp>
      <p:sp>
        <p:nvSpPr>
          <p:cNvPr id="3" name="Content Placeholder 2"/>
          <p:cNvSpPr>
            <a:spLocks noGrp="1"/>
          </p:cNvSpPr>
          <p:nvPr>
            <p:ph idx="1"/>
          </p:nvPr>
        </p:nvSpPr>
        <p:spPr>
          <a:xfrm>
            <a:off x="990600" y="990600"/>
            <a:ext cx="7848600" cy="5562600"/>
          </a:xfrm>
        </p:spPr>
        <p:txBody>
          <a:bodyPr/>
          <a:lstStyle/>
          <a:p>
            <a:r>
              <a:rPr lang="en-US" sz="2000" dirty="0" err="1" smtClean="0">
                <a:solidFill>
                  <a:schemeClr val="accent6">
                    <a:lumMod val="75000"/>
                  </a:schemeClr>
                </a:solidFill>
                <a:latin typeface="Calibri" pitchFamily="34" charset="0"/>
              </a:rPr>
              <a:t>Tahun</a:t>
            </a:r>
            <a:r>
              <a:rPr lang="en-US" sz="2000" dirty="0" smtClean="0">
                <a:solidFill>
                  <a:schemeClr val="accent6">
                    <a:lumMod val="75000"/>
                  </a:schemeClr>
                </a:solidFill>
                <a:latin typeface="Calibri" pitchFamily="34" charset="0"/>
              </a:rPr>
              <a:t> 1957, Bruce </a:t>
            </a:r>
            <a:r>
              <a:rPr lang="en-US" sz="2000" dirty="0" err="1" smtClean="0">
                <a:solidFill>
                  <a:schemeClr val="accent6">
                    <a:lumMod val="75000"/>
                  </a:schemeClr>
                </a:solidFill>
                <a:latin typeface="Calibri" pitchFamily="34" charset="0"/>
              </a:rPr>
              <a:t>Westley</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Maclom</a:t>
            </a:r>
            <a:r>
              <a:rPr lang="en-US" sz="2000" dirty="0" smtClean="0">
                <a:solidFill>
                  <a:schemeClr val="accent6">
                    <a:lumMod val="75000"/>
                  </a:schemeClr>
                </a:solidFill>
                <a:latin typeface="Calibri" pitchFamily="34" charset="0"/>
              </a:rPr>
              <a:t> MacLean, </a:t>
            </a:r>
            <a:r>
              <a:rPr lang="en-US" sz="2000" dirty="0" err="1" smtClean="0">
                <a:solidFill>
                  <a:schemeClr val="accent6">
                    <a:lumMod val="75000"/>
                  </a:schemeClr>
                </a:solidFill>
                <a:latin typeface="Calibri" pitchFamily="34" charset="0"/>
              </a:rPr>
              <a:t>merumuskan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model yang </a:t>
            </a:r>
            <a:r>
              <a:rPr lang="en-US" sz="2000" dirty="0" err="1" smtClean="0">
                <a:solidFill>
                  <a:schemeClr val="accent6">
                    <a:lumMod val="75000"/>
                  </a:schemeClr>
                </a:solidFill>
                <a:latin typeface="Calibri" pitchFamily="34" charset="0"/>
              </a:rPr>
              <a:t>mencakup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antarpribadi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massa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memasukkan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umpan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balik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sebagai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bagian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intergral</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proses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Perbedaan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umpan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balik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inilah</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membedakan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antarpribadi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massa</a:t>
            </a:r>
            <a:r>
              <a:rPr lang="en-US" sz="2000" dirty="0" smtClean="0">
                <a:solidFill>
                  <a:schemeClr val="accent6">
                    <a:lumMod val="75000"/>
                  </a:schemeClr>
                </a:solidFill>
                <a:latin typeface="Calibri" pitchFamily="34" charset="0"/>
              </a:rPr>
              <a:t>. </a:t>
            </a:r>
          </a:p>
          <a:p>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model Wesley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MacLean </a:t>
            </a:r>
            <a:r>
              <a:rPr lang="en-US" sz="2000" dirty="0" err="1" smtClean="0">
                <a:solidFill>
                  <a:schemeClr val="accent6">
                    <a:lumMod val="75000"/>
                  </a:schemeClr>
                </a:solidFill>
                <a:latin typeface="Calibri" pitchFamily="34" charset="0"/>
              </a:rPr>
              <a:t>terdapat</a:t>
            </a:r>
            <a:r>
              <a:rPr lang="en-US" sz="2000" dirty="0" smtClean="0">
                <a:solidFill>
                  <a:schemeClr val="accent6">
                    <a:lumMod val="75000"/>
                  </a:schemeClr>
                </a:solidFill>
                <a:latin typeface="Calibri" pitchFamily="34" charset="0"/>
              </a:rPr>
              <a:t> lima </a:t>
            </a:r>
            <a:r>
              <a:rPr lang="en-US" sz="2000" dirty="0" err="1" smtClean="0">
                <a:solidFill>
                  <a:schemeClr val="accent6">
                    <a:lumMod val="75000"/>
                  </a:schemeClr>
                </a:solidFill>
                <a:latin typeface="Calibri" pitchFamily="34" charset="0"/>
              </a:rPr>
              <a:t>unsur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yaitu</a:t>
            </a:r>
            <a:r>
              <a:rPr lang="en-US" sz="2000" dirty="0" smtClean="0">
                <a:solidFill>
                  <a:schemeClr val="accent6">
                    <a:lumMod val="75000"/>
                  </a:schemeClr>
                </a:solidFill>
                <a:latin typeface="Calibri" pitchFamily="34" charset="0"/>
              </a:rPr>
              <a:t> : </a:t>
            </a:r>
            <a:r>
              <a:rPr lang="en-US" sz="2000" dirty="0" err="1" smtClean="0">
                <a:solidFill>
                  <a:schemeClr val="accent6">
                    <a:lumMod val="75000"/>
                  </a:schemeClr>
                </a:solidFill>
                <a:latin typeface="Calibri" pitchFamily="34" charset="0"/>
              </a:rPr>
              <a:t>objek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orientasi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sumber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penerima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umpan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balik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Sumber</a:t>
            </a:r>
            <a:r>
              <a:rPr lang="en-US" sz="2000" dirty="0" smtClean="0">
                <a:solidFill>
                  <a:schemeClr val="accent6">
                    <a:lumMod val="75000"/>
                  </a:schemeClr>
                </a:solidFill>
                <a:latin typeface="Calibri" pitchFamily="34" charset="0"/>
              </a:rPr>
              <a:t> (A) </a:t>
            </a:r>
            <a:r>
              <a:rPr lang="en-US" sz="2000" dirty="0" err="1" smtClean="0">
                <a:solidFill>
                  <a:schemeClr val="accent6">
                    <a:lumMod val="75000"/>
                  </a:schemeClr>
                </a:solidFill>
                <a:latin typeface="Calibri" pitchFamily="34" charset="0"/>
              </a:rPr>
              <a:t>menyoroti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objek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atau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peristiwa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tertentu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lingkungannya</a:t>
            </a:r>
            <a:r>
              <a:rPr lang="en-US" sz="2000" dirty="0" smtClean="0">
                <a:solidFill>
                  <a:schemeClr val="accent6">
                    <a:lumMod val="75000"/>
                  </a:schemeClr>
                </a:solidFill>
                <a:latin typeface="Calibri" pitchFamily="34" charset="0"/>
              </a:rPr>
              <a:t> (X)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menciptakan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mengenai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hal</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itu</a:t>
            </a:r>
            <a:r>
              <a:rPr lang="en-US" sz="2000" dirty="0" smtClean="0">
                <a:solidFill>
                  <a:schemeClr val="accent6">
                    <a:lumMod val="75000"/>
                  </a:schemeClr>
                </a:solidFill>
                <a:latin typeface="Calibri" pitchFamily="34" charset="0"/>
              </a:rPr>
              <a:t> (X’) yang </a:t>
            </a:r>
            <a:r>
              <a:rPr lang="en-US" sz="2000" dirty="0" err="1" smtClean="0">
                <a:solidFill>
                  <a:schemeClr val="accent6">
                    <a:lumMod val="75000"/>
                  </a:schemeClr>
                </a:solidFill>
                <a:latin typeface="Calibri" pitchFamily="34" charset="0"/>
              </a:rPr>
              <a:t>ia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kirimkan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penerima</a:t>
            </a:r>
            <a:r>
              <a:rPr lang="en-US" sz="2000" dirty="0" smtClean="0">
                <a:solidFill>
                  <a:schemeClr val="accent6">
                    <a:lumMod val="75000"/>
                  </a:schemeClr>
                </a:solidFill>
                <a:latin typeface="Calibri" pitchFamily="34" charset="0"/>
              </a:rPr>
              <a:t> (B). </a:t>
            </a:r>
            <a:r>
              <a:rPr lang="en-US" sz="2000" dirty="0" err="1" smtClean="0">
                <a:solidFill>
                  <a:schemeClr val="accent6">
                    <a:lumMod val="75000"/>
                  </a:schemeClr>
                </a:solidFill>
                <a:latin typeface="Calibri" pitchFamily="34" charset="0"/>
              </a:rPr>
              <a:t>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gilirannya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penerima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mengirimkan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umpan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balik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fBA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mengenai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sumber</a:t>
            </a:r>
            <a:r>
              <a:rPr lang="en-US" sz="2000" dirty="0" smtClean="0">
                <a:solidFill>
                  <a:schemeClr val="accent6">
                    <a:lumMod val="75000"/>
                  </a:schemeClr>
                </a:solidFill>
                <a:latin typeface="Calibri" pitchFamily="34" charset="0"/>
              </a:rPr>
              <a:t> (A). </a:t>
            </a:r>
            <a:r>
              <a:rPr lang="en-US" sz="2000" dirty="0" err="1" smtClean="0">
                <a:solidFill>
                  <a:schemeClr val="accent6">
                    <a:lumMod val="75000"/>
                  </a:schemeClr>
                </a:solidFill>
                <a:latin typeface="Calibri" pitchFamily="34" charset="0"/>
              </a:rPr>
              <a:t>Menambahkan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unsur</a:t>
            </a:r>
            <a:r>
              <a:rPr lang="en-US" sz="2000" dirty="0" smtClean="0">
                <a:solidFill>
                  <a:schemeClr val="accent6">
                    <a:lumMod val="75000"/>
                  </a:schemeClr>
                </a:solidFill>
                <a:latin typeface="Calibri" pitchFamily="34" charset="0"/>
              </a:rPr>
              <a:t> lain (C) yang </a:t>
            </a:r>
            <a:r>
              <a:rPr lang="en-US" sz="2000" dirty="0" err="1" smtClean="0">
                <a:solidFill>
                  <a:schemeClr val="accent6">
                    <a:lumMod val="75000"/>
                  </a:schemeClr>
                </a:solidFill>
                <a:latin typeface="Calibri" pitchFamily="34" charset="0"/>
              </a:rPr>
              <a:t>adalah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penjaga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gerbang</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(gatekeeper)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atau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pemimpin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pendapat</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(opinion leader)</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menerima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(X’) </a:t>
            </a:r>
            <a:r>
              <a:rPr lang="en-US" sz="2000" dirty="0" err="1" smtClean="0">
                <a:solidFill>
                  <a:schemeClr val="accent6">
                    <a:lumMod val="75000"/>
                  </a:schemeClr>
                </a:solidFill>
                <a:latin typeface="Calibri" pitchFamily="34" charset="0"/>
              </a:rPr>
              <a:t>dari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sumber</a:t>
            </a:r>
            <a:r>
              <a:rPr lang="en-US" sz="2000" dirty="0" smtClean="0">
                <a:solidFill>
                  <a:schemeClr val="accent6">
                    <a:lumMod val="75000"/>
                  </a:schemeClr>
                </a:solidFill>
                <a:latin typeface="Calibri" pitchFamily="34" charset="0"/>
              </a:rPr>
              <a:t> media </a:t>
            </a:r>
            <a:r>
              <a:rPr lang="en-US" sz="2000" dirty="0" err="1" smtClean="0">
                <a:solidFill>
                  <a:schemeClr val="accent6">
                    <a:lumMod val="75000"/>
                  </a:schemeClr>
                </a:solidFill>
                <a:latin typeface="Calibri" pitchFamily="34" charset="0"/>
              </a:rPr>
              <a:t>massa</a:t>
            </a:r>
            <a:r>
              <a:rPr lang="en-US" sz="2000" dirty="0" smtClean="0">
                <a:solidFill>
                  <a:schemeClr val="accent6">
                    <a:lumMod val="75000"/>
                  </a:schemeClr>
                </a:solidFill>
                <a:latin typeface="Calibri" pitchFamily="34" charset="0"/>
              </a:rPr>
              <a:t> (A) </a:t>
            </a:r>
            <a:r>
              <a:rPr lang="en-US" sz="2000" dirty="0" err="1" smtClean="0">
                <a:solidFill>
                  <a:schemeClr val="accent6">
                    <a:lumMod val="75000"/>
                  </a:schemeClr>
                </a:solidFill>
                <a:latin typeface="Calibri" pitchFamily="34" charset="0"/>
              </a:rPr>
              <a:t>atau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menyoroti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objek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orientasi</a:t>
            </a:r>
            <a:r>
              <a:rPr lang="en-US" sz="2000" dirty="0" smtClean="0">
                <a:solidFill>
                  <a:schemeClr val="accent6">
                    <a:lumMod val="75000"/>
                  </a:schemeClr>
                </a:solidFill>
                <a:latin typeface="Calibri" pitchFamily="34" charset="0"/>
              </a:rPr>
              <a:t> (X3, X4)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lingkungannya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kemudian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menciptakan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sendiri</a:t>
            </a:r>
            <a:r>
              <a:rPr lang="en-US" sz="2000" dirty="0" smtClean="0">
                <a:solidFill>
                  <a:schemeClr val="accent6">
                    <a:lumMod val="75000"/>
                  </a:schemeClr>
                </a:solidFill>
                <a:latin typeface="Calibri" pitchFamily="34" charset="0"/>
              </a:rPr>
              <a:t> (X”) yang </a:t>
            </a:r>
            <a:r>
              <a:rPr lang="en-US" sz="2000" dirty="0" err="1" smtClean="0">
                <a:solidFill>
                  <a:schemeClr val="accent6">
                    <a:lumMod val="75000"/>
                  </a:schemeClr>
                </a:solidFill>
                <a:latin typeface="Calibri" pitchFamily="34" charset="0"/>
              </a:rPr>
              <a:t>dikirimkan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penerima</a:t>
            </a:r>
            <a:r>
              <a:rPr lang="en-US" sz="2000" dirty="0" smtClean="0">
                <a:solidFill>
                  <a:schemeClr val="accent6">
                    <a:lumMod val="75000"/>
                  </a:schemeClr>
                </a:solidFill>
                <a:latin typeface="Calibri" pitchFamily="34" charset="0"/>
              </a:rPr>
              <a:t> (B).</a:t>
            </a:r>
          </a:p>
          <a:p>
            <a:r>
              <a:rPr lang="en-US" sz="2000" dirty="0" smtClean="0">
                <a:solidFill>
                  <a:schemeClr val="accent6">
                    <a:lumMod val="75000"/>
                  </a:schemeClr>
                </a:solidFill>
                <a:latin typeface="Calibri" pitchFamily="34" charset="0"/>
              </a:rPr>
              <a:t>Model </a:t>
            </a:r>
            <a:r>
              <a:rPr lang="en-US" sz="2000" dirty="0" err="1" smtClean="0">
                <a:solidFill>
                  <a:schemeClr val="accent6">
                    <a:lumMod val="75000"/>
                  </a:schemeClr>
                </a:solidFill>
                <a:latin typeface="Calibri" pitchFamily="34" charset="0"/>
              </a:rPr>
              <a:t>ini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membedakan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bertujuan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bertujuan</a:t>
            </a:r>
            <a:r>
              <a:rPr lang="en-US" sz="2000" dirty="0" smtClean="0">
                <a:solidFill>
                  <a:schemeClr val="accent6">
                    <a:lumMod val="75000"/>
                  </a:schemeClr>
                </a:solidFill>
                <a:latin typeface="Calibri" pitchFamily="34" charset="0"/>
              </a:rPr>
              <a:t>.</a:t>
            </a:r>
          </a:p>
          <a:p>
            <a:pPr>
              <a:buNone/>
            </a:pPr>
            <a:endParaRPr lang="en-US" sz="2000" dirty="0" smtClean="0">
              <a:solidFill>
                <a:schemeClr val="accent6">
                  <a:lumMod val="75000"/>
                </a:schemeClr>
              </a:solidFill>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Calibri" pitchFamily="34" charset="0"/>
              </a:rPr>
              <a:t>Wesley and MacLean’s Model</a:t>
            </a:r>
            <a:endParaRPr lang="en-US" sz="2800" dirty="0"/>
          </a:p>
        </p:txBody>
      </p:sp>
      <p:sp>
        <p:nvSpPr>
          <p:cNvPr id="7" name="Text Placeholder 5"/>
          <p:cNvSpPr txBox="1">
            <a:spLocks/>
          </p:cNvSpPr>
          <p:nvPr/>
        </p:nvSpPr>
        <p:spPr>
          <a:xfrm>
            <a:off x="6400800" y="838200"/>
            <a:ext cx="2514600" cy="3124200"/>
          </a:xfrm>
          <a:prstGeom prst="rect">
            <a:avLst/>
          </a:prstGeom>
        </p:spPr>
        <p:txBody>
          <a:bodyPr/>
          <a:lstStyle/>
          <a:p>
            <a:pPr marL="457200" indent="-457200"/>
            <a:r>
              <a:rPr lang="en-US" sz="2000" dirty="0" smtClean="0">
                <a:solidFill>
                  <a:schemeClr val="accent6">
                    <a:lumMod val="75000"/>
                  </a:schemeClr>
                </a:solidFill>
                <a:latin typeface="Abscissa" pitchFamily="2" charset="0"/>
              </a:rPr>
              <a:t>A = S	umber</a:t>
            </a:r>
          </a:p>
          <a:p>
            <a:pPr marL="457200" indent="-457200"/>
            <a:r>
              <a:rPr lang="en-US" sz="2000" dirty="0" smtClean="0">
                <a:solidFill>
                  <a:schemeClr val="accent6">
                    <a:lumMod val="75000"/>
                  </a:schemeClr>
                </a:solidFill>
                <a:latin typeface="Abscissa" pitchFamily="2" charset="0"/>
              </a:rPr>
              <a:t>B = </a:t>
            </a:r>
            <a:r>
              <a:rPr lang="en-US" sz="2000" dirty="0" err="1" smtClean="0">
                <a:solidFill>
                  <a:schemeClr val="accent6">
                    <a:lumMod val="75000"/>
                  </a:schemeClr>
                </a:solidFill>
                <a:latin typeface="Abscissa" pitchFamily="2" charset="0"/>
              </a:rPr>
              <a:t>Penerima</a:t>
            </a:r>
            <a:endParaRPr lang="en-US" sz="2000" dirty="0" smtClean="0">
              <a:solidFill>
                <a:schemeClr val="accent6">
                  <a:lumMod val="75000"/>
                </a:schemeClr>
              </a:solidFill>
              <a:latin typeface="Abscissa" pitchFamily="2" charset="0"/>
            </a:endParaRPr>
          </a:p>
          <a:p>
            <a:pPr marL="457200" indent="-457200"/>
            <a:r>
              <a:rPr lang="en-US" sz="2000" dirty="0" smtClean="0">
                <a:solidFill>
                  <a:schemeClr val="accent6">
                    <a:lumMod val="75000"/>
                  </a:schemeClr>
                </a:solidFill>
                <a:latin typeface="Abscissa" pitchFamily="2" charset="0"/>
              </a:rPr>
              <a:t>C = </a:t>
            </a:r>
            <a:r>
              <a:rPr lang="en-US" sz="2000" i="1" dirty="0" smtClean="0">
                <a:solidFill>
                  <a:schemeClr val="accent6">
                    <a:lumMod val="75000"/>
                  </a:schemeClr>
                </a:solidFill>
                <a:latin typeface="Abscissa" pitchFamily="2" charset="0"/>
              </a:rPr>
              <a:t>gate keeper</a:t>
            </a:r>
            <a:endParaRPr lang="en-US" sz="2000" dirty="0" smtClean="0">
              <a:solidFill>
                <a:schemeClr val="accent6">
                  <a:lumMod val="75000"/>
                </a:schemeClr>
              </a:solidFill>
              <a:latin typeface="Abscissa" pitchFamily="2" charset="0"/>
            </a:endParaRPr>
          </a:p>
          <a:p>
            <a:pPr marL="457200" indent="-457200"/>
            <a:r>
              <a:rPr lang="en-US" sz="2000" dirty="0" smtClean="0">
                <a:solidFill>
                  <a:schemeClr val="accent6">
                    <a:lumMod val="75000"/>
                  </a:schemeClr>
                </a:solidFill>
                <a:latin typeface="Abscissa" pitchFamily="2" charset="0"/>
              </a:rPr>
              <a:t>X = </a:t>
            </a:r>
            <a:r>
              <a:rPr lang="en-US" sz="2000" dirty="0" err="1" smtClean="0">
                <a:solidFill>
                  <a:schemeClr val="accent6">
                    <a:lumMod val="75000"/>
                  </a:schemeClr>
                </a:solidFill>
                <a:latin typeface="Abscissa" pitchFamily="2" charset="0"/>
              </a:rPr>
              <a:t>lingkungan</a:t>
            </a:r>
            <a:endParaRPr lang="en-US" sz="2000" dirty="0" smtClean="0">
              <a:solidFill>
                <a:schemeClr val="accent6">
                  <a:lumMod val="75000"/>
                </a:schemeClr>
              </a:solidFill>
              <a:latin typeface="Abscissa" pitchFamily="2" charset="0"/>
            </a:endParaRPr>
          </a:p>
          <a:p>
            <a:pPr marL="457200" indent="-457200"/>
            <a:r>
              <a:rPr lang="en-US" sz="2000" dirty="0" smtClean="0">
                <a:solidFill>
                  <a:schemeClr val="accent6">
                    <a:lumMod val="75000"/>
                  </a:schemeClr>
                </a:solidFill>
                <a:latin typeface="Abscissa" pitchFamily="2" charset="0"/>
              </a:rPr>
              <a:t>X’ = </a:t>
            </a:r>
            <a:r>
              <a:rPr lang="en-US" sz="2000" dirty="0" err="1" smtClean="0">
                <a:solidFill>
                  <a:schemeClr val="accent6">
                    <a:lumMod val="75000"/>
                  </a:schemeClr>
                </a:solidFill>
                <a:latin typeface="Abscissa" pitchFamily="2" charset="0"/>
              </a:rPr>
              <a:t>menerima</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pesan</a:t>
            </a:r>
            <a:endParaRPr lang="en-US" sz="2000" dirty="0" smtClean="0">
              <a:solidFill>
                <a:schemeClr val="accent6">
                  <a:lumMod val="75000"/>
                </a:schemeClr>
              </a:solidFill>
              <a:latin typeface="Abscissa" pitchFamily="2" charset="0"/>
            </a:endParaRPr>
          </a:p>
          <a:p>
            <a:pPr marL="457200" indent="-457200"/>
            <a:r>
              <a:rPr lang="en-US" sz="2000" dirty="0" smtClean="0">
                <a:solidFill>
                  <a:schemeClr val="accent6">
                    <a:lumMod val="75000"/>
                  </a:schemeClr>
                </a:solidFill>
                <a:latin typeface="Abscissa" pitchFamily="2" charset="0"/>
              </a:rPr>
              <a:t>X”= </a:t>
            </a:r>
            <a:r>
              <a:rPr lang="en-US" sz="2000" dirty="0" err="1" smtClean="0">
                <a:solidFill>
                  <a:schemeClr val="accent6">
                    <a:lumMod val="75000"/>
                  </a:schemeClr>
                </a:solidFill>
                <a:latin typeface="Abscissa" pitchFamily="2" charset="0"/>
              </a:rPr>
              <a:t>menciptakan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pesan</a:t>
            </a:r>
            <a:endParaRPr lang="en-US" sz="2000" dirty="0" smtClean="0">
              <a:solidFill>
                <a:schemeClr val="accent6">
                  <a:lumMod val="75000"/>
                </a:schemeClr>
              </a:solidFill>
              <a:latin typeface="Abscissa" pitchFamily="2" charset="0"/>
            </a:endParaRPr>
          </a:p>
          <a:p>
            <a:pPr marL="457200" indent="-457200"/>
            <a:r>
              <a:rPr lang="en-US" sz="2000" dirty="0" smtClean="0">
                <a:solidFill>
                  <a:schemeClr val="accent6">
                    <a:lumMod val="75000"/>
                  </a:schemeClr>
                </a:solidFill>
                <a:latin typeface="Abscissa" pitchFamily="2" charset="0"/>
              </a:rPr>
              <a:t>X3, X4 = </a:t>
            </a:r>
            <a:r>
              <a:rPr lang="en-US" sz="2000" dirty="0" err="1" smtClean="0">
                <a:solidFill>
                  <a:schemeClr val="accent6">
                    <a:lumMod val="75000"/>
                  </a:schemeClr>
                </a:solidFill>
                <a:latin typeface="Abscissa" pitchFamily="2" charset="0"/>
              </a:rPr>
              <a:t>objek</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orientasi</a:t>
            </a:r>
            <a:endParaRPr lang="en-US" sz="2000" dirty="0" smtClean="0">
              <a:solidFill>
                <a:schemeClr val="accent6">
                  <a:lumMod val="75000"/>
                </a:schemeClr>
              </a:solidFill>
              <a:latin typeface="Abscissa" pitchFamily="2" charset="0"/>
            </a:endParaRPr>
          </a:p>
          <a:p>
            <a:pPr marL="457200" indent="-457200"/>
            <a:r>
              <a:rPr lang="en-US" sz="2000" dirty="0" err="1" smtClean="0">
                <a:solidFill>
                  <a:schemeClr val="accent6">
                    <a:lumMod val="75000"/>
                  </a:schemeClr>
                </a:solidFill>
                <a:latin typeface="Abscissa" pitchFamily="2" charset="0"/>
              </a:rPr>
              <a:t>fBA</a:t>
            </a:r>
            <a:r>
              <a:rPr lang="en-US" sz="2000" dirty="0" smtClean="0">
                <a:solidFill>
                  <a:schemeClr val="accent6">
                    <a:lumMod val="75000"/>
                  </a:schemeClr>
                </a:solidFill>
                <a:latin typeface="Abscissa" pitchFamily="2" charset="0"/>
              </a:rPr>
              <a:t> = </a:t>
            </a:r>
            <a:r>
              <a:rPr lang="en-US" sz="2000" dirty="0" err="1" smtClean="0">
                <a:solidFill>
                  <a:schemeClr val="accent6">
                    <a:lumMod val="75000"/>
                  </a:schemeClr>
                </a:solidFill>
                <a:latin typeface="Abscissa" pitchFamily="2" charset="0"/>
              </a:rPr>
              <a:t>umpan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balik</a:t>
            </a:r>
            <a:endParaRPr lang="en-US" sz="2000" dirty="0" smtClean="0">
              <a:solidFill>
                <a:schemeClr val="accent6">
                  <a:lumMod val="75000"/>
                </a:schemeClr>
              </a:solidFill>
              <a:latin typeface="Abscissa" pitchFamily="2" charset="0"/>
            </a:endParaRPr>
          </a:p>
          <a:p>
            <a:pPr marL="457200" indent="-457200"/>
            <a:endParaRPr lang="en-US" sz="2000" dirty="0" smtClean="0">
              <a:solidFill>
                <a:schemeClr val="accent6">
                  <a:lumMod val="75000"/>
                </a:schemeClr>
              </a:solidFill>
              <a:latin typeface="Abscissa" pitchFamily="2" charset="0"/>
            </a:endParaRPr>
          </a:p>
        </p:txBody>
      </p:sp>
      <p:pic>
        <p:nvPicPr>
          <p:cNvPr id="8" name="Content Placeholder 7" descr="WestleyandMaclean.gif"/>
          <p:cNvPicPr>
            <a:picLocks noGrp="1" noChangeAspect="1"/>
          </p:cNvPicPr>
          <p:nvPr>
            <p:ph idx="1"/>
          </p:nvPr>
        </p:nvPicPr>
        <p:blipFill>
          <a:blip r:embed="rId2"/>
          <a:stretch>
            <a:fillRect/>
          </a:stretch>
        </p:blipFill>
        <p:spPr>
          <a:xfrm>
            <a:off x="762000" y="762000"/>
            <a:ext cx="5638800" cy="51816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Calibri" pitchFamily="34" charset="0"/>
              </a:rPr>
              <a:t>Gerbner’s</a:t>
            </a:r>
            <a:r>
              <a:rPr lang="en-US" b="1" dirty="0" smtClean="0">
                <a:latin typeface="Calibri" pitchFamily="34" charset="0"/>
              </a:rPr>
              <a:t> Model</a:t>
            </a:r>
            <a:endParaRPr lang="en-US" b="1" dirty="0">
              <a:latin typeface="Calibri" pitchFamily="34" charset="0"/>
            </a:endParaRPr>
          </a:p>
        </p:txBody>
      </p:sp>
      <p:sp>
        <p:nvSpPr>
          <p:cNvPr id="3" name="Content Placeholder 2"/>
          <p:cNvSpPr>
            <a:spLocks noGrp="1"/>
          </p:cNvSpPr>
          <p:nvPr>
            <p:ph idx="1"/>
          </p:nvPr>
        </p:nvSpPr>
        <p:spPr>
          <a:xfrm>
            <a:off x="990600" y="990600"/>
            <a:ext cx="7848600" cy="5562600"/>
          </a:xfrm>
        </p:spPr>
        <p:txBody>
          <a:bodyPr/>
          <a:lstStyle/>
          <a:p>
            <a:r>
              <a:rPr lang="en-US" sz="2000" dirty="0" smtClean="0">
                <a:solidFill>
                  <a:schemeClr val="accent6">
                    <a:lumMod val="75000"/>
                  </a:schemeClr>
                </a:solidFill>
                <a:latin typeface="Calibri" pitchFamily="34" charset="0"/>
              </a:rPr>
              <a:t>Model </a:t>
            </a:r>
            <a:r>
              <a:rPr lang="en-US" sz="2000" dirty="0" err="1" smtClean="0">
                <a:solidFill>
                  <a:schemeClr val="accent6">
                    <a:lumMod val="75000"/>
                  </a:schemeClr>
                </a:solidFill>
                <a:latin typeface="Calibri" pitchFamily="34" charset="0"/>
              </a:rPr>
              <a:t>Gerbner</a:t>
            </a:r>
            <a:r>
              <a:rPr lang="en-US" sz="2000" dirty="0" smtClean="0">
                <a:solidFill>
                  <a:schemeClr val="accent6">
                    <a:lumMod val="75000"/>
                  </a:schemeClr>
                </a:solidFill>
                <a:latin typeface="Calibri" pitchFamily="34" charset="0"/>
              </a:rPr>
              <a:t> (1956) </a:t>
            </a:r>
            <a:r>
              <a:rPr lang="en-US" sz="2000" dirty="0" err="1" smtClean="0">
                <a:solidFill>
                  <a:schemeClr val="accent6">
                    <a:lumMod val="75000"/>
                  </a:schemeClr>
                </a:solidFill>
                <a:latin typeface="Calibri" pitchFamily="34" charset="0"/>
              </a:rPr>
              <a:t>merupakan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perluasan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dari</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Laswell</a:t>
            </a:r>
            <a:r>
              <a:rPr lang="en-US" sz="2000" dirty="0" smtClean="0">
                <a:solidFill>
                  <a:schemeClr val="accent6">
                    <a:lumMod val="75000"/>
                  </a:schemeClr>
                </a:solidFill>
                <a:latin typeface="Calibri" pitchFamily="34" charset="0"/>
              </a:rPr>
              <a:t>.</a:t>
            </a:r>
          </a:p>
          <a:p>
            <a:r>
              <a:rPr lang="en-US" sz="2000" dirty="0" smtClean="0">
                <a:solidFill>
                  <a:schemeClr val="accent6">
                    <a:lumMod val="75000"/>
                  </a:schemeClr>
                </a:solidFill>
                <a:latin typeface="Calibri" pitchFamily="34" charset="0"/>
              </a:rPr>
              <a:t>Model </a:t>
            </a:r>
            <a:r>
              <a:rPr lang="en-US" sz="2000" dirty="0" err="1" smtClean="0">
                <a:solidFill>
                  <a:schemeClr val="accent6">
                    <a:lumMod val="75000"/>
                  </a:schemeClr>
                </a:solidFill>
                <a:latin typeface="Calibri" pitchFamily="34" charset="0"/>
              </a:rPr>
              <a:t>ini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terdiri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dari</a:t>
            </a:r>
            <a:r>
              <a:rPr lang="en-US" sz="2000" dirty="0" smtClean="0">
                <a:solidFill>
                  <a:schemeClr val="accent6">
                    <a:lumMod val="75000"/>
                  </a:schemeClr>
                </a:solidFill>
                <a:latin typeface="Calibri" pitchFamily="34" charset="0"/>
              </a:rPr>
              <a:t> model verbal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diagramatik</a:t>
            </a:r>
            <a:r>
              <a:rPr lang="en-US" sz="2000" dirty="0" smtClean="0">
                <a:solidFill>
                  <a:schemeClr val="accent6">
                    <a:lumMod val="75000"/>
                  </a:schemeClr>
                </a:solidFill>
                <a:latin typeface="Calibri" pitchFamily="34" charset="0"/>
              </a:rPr>
              <a:t>.</a:t>
            </a:r>
          </a:p>
          <a:p>
            <a:r>
              <a:rPr lang="en-US" sz="2000" dirty="0" smtClean="0">
                <a:solidFill>
                  <a:schemeClr val="accent6">
                    <a:lumMod val="75000"/>
                  </a:schemeClr>
                </a:solidFill>
                <a:latin typeface="Calibri" pitchFamily="34" charset="0"/>
              </a:rPr>
              <a:t>Model verbal </a:t>
            </a:r>
            <a:r>
              <a:rPr lang="en-US" sz="2000" dirty="0" err="1" smtClean="0">
                <a:solidFill>
                  <a:schemeClr val="accent6">
                    <a:lumMod val="75000"/>
                  </a:schemeClr>
                </a:solidFill>
                <a:latin typeface="Calibri" pitchFamily="34" charset="0"/>
              </a:rPr>
              <a:t>Gerbner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adalah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sebagai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berikut</a:t>
            </a:r>
            <a:r>
              <a:rPr lang="en-US" sz="2000" dirty="0" smtClean="0">
                <a:solidFill>
                  <a:schemeClr val="accent6">
                    <a:lumMod val="75000"/>
                  </a:schemeClr>
                </a:solidFill>
                <a:latin typeface="Calibri" pitchFamily="34" charset="0"/>
              </a:rPr>
              <a:t> :</a:t>
            </a:r>
          </a:p>
          <a:p>
            <a:pPr>
              <a:buNone/>
            </a:pP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source, </a:t>
            </a:r>
            <a:r>
              <a:rPr lang="en-US" sz="2000" dirty="0" err="1" smtClean="0">
                <a:solidFill>
                  <a:schemeClr val="accent6">
                    <a:lumMod val="75000"/>
                  </a:schemeClr>
                </a:solidFill>
                <a:latin typeface="Calibri" pitchFamily="34" charset="0"/>
              </a:rPr>
              <a:t>persepsi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kejadian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reaksi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situasi</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channels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materi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bentuk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konteks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mengandung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isi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konsekuensi</a:t>
            </a:r>
            <a:r>
              <a:rPr lang="en-US" sz="2000" dirty="0" smtClean="0">
                <a:solidFill>
                  <a:schemeClr val="accent6">
                    <a:lumMod val="75000"/>
                  </a:schemeClr>
                </a:solidFill>
                <a:latin typeface="Calibri" pitchFamily="34" charset="0"/>
              </a:rPr>
              <a:t>.</a:t>
            </a:r>
          </a:p>
          <a:p>
            <a:r>
              <a:rPr lang="en-US" sz="2000" dirty="0" smtClean="0">
                <a:solidFill>
                  <a:schemeClr val="accent6">
                    <a:lumMod val="75000"/>
                  </a:schemeClr>
                </a:solidFill>
                <a:latin typeface="Calibri" pitchFamily="34" charset="0"/>
              </a:rPr>
              <a:t>Model </a:t>
            </a:r>
            <a:r>
              <a:rPr lang="en-US" sz="2000" dirty="0" err="1" smtClean="0">
                <a:solidFill>
                  <a:schemeClr val="accent6">
                    <a:lumMod val="75000"/>
                  </a:schemeClr>
                </a:solidFill>
                <a:latin typeface="Calibri" pitchFamily="34" charset="0"/>
              </a:rPr>
              <a:t>Gerbner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menunjukkan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bahwa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seseorang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mempersepsi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kejadian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mengirimkan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transmitter</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gilirannya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mengirimkan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sinyal</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penerima</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receiver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transmisi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itu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sinyal</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menghadapi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gangguan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muncul</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sebagai</a:t>
            </a:r>
            <a:r>
              <a:rPr lang="en-US" sz="2000" dirty="0" smtClean="0">
                <a:solidFill>
                  <a:schemeClr val="accent6">
                    <a:lumMod val="75000"/>
                  </a:schemeClr>
                </a:solidFill>
                <a:latin typeface="Calibri" pitchFamily="34" charset="0"/>
              </a:rPr>
              <a:t> SSSE (</a:t>
            </a:r>
            <a:r>
              <a:rPr lang="en-US" sz="2000" dirty="0" err="1" smtClean="0">
                <a:solidFill>
                  <a:schemeClr val="accent6">
                    <a:lumMod val="75000"/>
                  </a:schemeClr>
                </a:solidFill>
                <a:latin typeface="Calibri" pitchFamily="34" charset="0"/>
              </a:rPr>
              <a:t>hasil</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dikomunikasikan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bagi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sasaran</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(destination)</a:t>
            </a:r>
            <a:r>
              <a:rPr lang="en-US" sz="2000" dirty="0" smtClean="0">
                <a:solidFill>
                  <a:schemeClr val="accent6">
                    <a:lumMod val="75000"/>
                  </a:schemeClr>
                </a:solidFill>
                <a:latin typeface="Calibri" pitchFamily="34" charset="0"/>
              </a:rPr>
              <a:t>.</a:t>
            </a:r>
          </a:p>
          <a:p>
            <a:endParaRPr lang="en-US" sz="2000" dirty="0" smtClean="0">
              <a:solidFill>
                <a:schemeClr val="accent6">
                  <a:lumMod val="75000"/>
                </a:schemeClr>
              </a:solidFill>
              <a:latin typeface="Calibri" pitchFamily="34" charset="0"/>
            </a:endParaRPr>
          </a:p>
          <a:p>
            <a:pPr>
              <a:buNone/>
            </a:pPr>
            <a:endParaRPr lang="en-US" sz="2000" dirty="0" smtClean="0">
              <a:solidFill>
                <a:schemeClr val="accent6">
                  <a:lumMod val="75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900"/>
                </a:solidFill>
                <a:latin typeface="Calibri" pitchFamily="34" charset="0"/>
              </a:rPr>
              <a:t>What is Models…</a:t>
            </a:r>
            <a:endParaRPr lang="en-US" b="1" dirty="0">
              <a:solidFill>
                <a:srgbClr val="009900"/>
              </a:solidFill>
              <a:latin typeface="Calibri" pitchFamily="34" charset="0"/>
            </a:endParaRPr>
          </a:p>
        </p:txBody>
      </p:sp>
      <p:sp>
        <p:nvSpPr>
          <p:cNvPr id="3" name="Content Placeholder 2"/>
          <p:cNvSpPr>
            <a:spLocks noGrp="1"/>
          </p:cNvSpPr>
          <p:nvPr>
            <p:ph idx="1"/>
          </p:nvPr>
        </p:nvSpPr>
        <p:spPr/>
        <p:txBody>
          <a:bodyPr/>
          <a:lstStyle/>
          <a:p>
            <a:pPr marL="457200" indent="-457200" algn="just">
              <a:buFont typeface="Calibri" pitchFamily="34" charset="0"/>
              <a:buChar char="ℓ"/>
            </a:pPr>
            <a:r>
              <a:rPr lang="en-US" sz="2000" dirty="0" smtClean="0">
                <a:solidFill>
                  <a:schemeClr val="accent6">
                    <a:lumMod val="75000"/>
                  </a:schemeClr>
                </a:solidFill>
                <a:latin typeface="Calibri" pitchFamily="34" charset="0"/>
              </a:rPr>
              <a:t>Model represent system and processes. They are a symbolic way at looking at systems to help us to think about them more lucidly.</a:t>
            </a:r>
          </a:p>
          <a:p>
            <a:pPr marL="457200" indent="-457200" algn="just">
              <a:buFont typeface="Calibri" pitchFamily="34" charset="0"/>
              <a:buChar char="ℓ"/>
            </a:pPr>
            <a:r>
              <a:rPr lang="en-US" sz="2000" dirty="0" smtClean="0">
                <a:solidFill>
                  <a:schemeClr val="accent6">
                    <a:lumMod val="75000"/>
                  </a:schemeClr>
                </a:solidFill>
                <a:latin typeface="Calibri" pitchFamily="34" charset="0"/>
              </a:rPr>
              <a:t>Models are metaphors. They allow us to see one thing in terms of another. Models give us an idea of complicated objects or events in a general way.</a:t>
            </a:r>
          </a:p>
          <a:p>
            <a:pPr marL="457200" indent="-457200" algn="just">
              <a:buFont typeface="Calibri" pitchFamily="34" charset="0"/>
              <a:buChar char="ℓ"/>
            </a:pPr>
            <a:r>
              <a:rPr lang="en-US" sz="2000" dirty="0" smtClean="0">
                <a:solidFill>
                  <a:schemeClr val="accent6">
                    <a:lumMod val="75000"/>
                  </a:schemeClr>
                </a:solidFill>
                <a:latin typeface="Calibri" pitchFamily="34" charset="0"/>
              </a:rPr>
              <a:t>The most important purpose of models building is to assist in the development of more precise theories. Theories are not models and the most fundamental difference between them is that the theory is an explanation and a model is a representation.</a:t>
            </a:r>
          </a:p>
          <a:p>
            <a:pPr marL="457200" indent="-457200" algn="just">
              <a:buFont typeface="Calibri" pitchFamily="34" charset="0"/>
              <a:buChar char="ℓ"/>
            </a:pPr>
            <a:r>
              <a:rPr lang="en-US" sz="2000" dirty="0" smtClean="0">
                <a:solidFill>
                  <a:schemeClr val="accent6">
                    <a:lumMod val="75000"/>
                  </a:schemeClr>
                </a:solidFill>
                <a:latin typeface="Calibri" pitchFamily="34" charset="0"/>
              </a:rPr>
              <a:t>A model can be constructed to describe a particular form of behavior of which no theory exists or is inadequate.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800" b="1" dirty="0" err="1" smtClean="0">
                <a:latin typeface="Calibri" pitchFamily="34" charset="0"/>
              </a:rPr>
              <a:t>Gerbner’s</a:t>
            </a:r>
            <a:r>
              <a:rPr lang="en-US" sz="2800" b="1" dirty="0" smtClean="0">
                <a:latin typeface="Calibri" pitchFamily="34" charset="0"/>
              </a:rPr>
              <a:t> Model</a:t>
            </a:r>
            <a:endParaRPr lang="en-US" sz="2800" dirty="0"/>
          </a:p>
        </p:txBody>
      </p:sp>
      <p:pic>
        <p:nvPicPr>
          <p:cNvPr id="8" name="Content Placeholder 7" descr="Gerbner's General Model (1956).jpg"/>
          <p:cNvPicPr>
            <a:picLocks noGrp="1" noChangeAspect="1"/>
          </p:cNvPicPr>
          <p:nvPr>
            <p:ph idx="1"/>
          </p:nvPr>
        </p:nvPicPr>
        <p:blipFill>
          <a:blip r:embed="rId2"/>
          <a:stretch>
            <a:fillRect/>
          </a:stretch>
        </p:blipFill>
        <p:spPr>
          <a:xfrm>
            <a:off x="914400" y="838200"/>
            <a:ext cx="6705600" cy="56388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Calibri" pitchFamily="34" charset="0"/>
              </a:rPr>
              <a:t>Berlo’s</a:t>
            </a:r>
            <a:r>
              <a:rPr lang="en-US" b="1" dirty="0" smtClean="0">
                <a:latin typeface="Calibri" pitchFamily="34" charset="0"/>
              </a:rPr>
              <a:t> Model</a:t>
            </a:r>
            <a:endParaRPr lang="en-US" b="1" dirty="0">
              <a:latin typeface="Calibri" pitchFamily="34" charset="0"/>
            </a:endParaRPr>
          </a:p>
        </p:txBody>
      </p:sp>
      <p:sp>
        <p:nvSpPr>
          <p:cNvPr id="3" name="Content Placeholder 2"/>
          <p:cNvSpPr>
            <a:spLocks noGrp="1"/>
          </p:cNvSpPr>
          <p:nvPr>
            <p:ph idx="1"/>
          </p:nvPr>
        </p:nvSpPr>
        <p:spPr>
          <a:xfrm>
            <a:off x="990600" y="990600"/>
            <a:ext cx="7848600" cy="5562600"/>
          </a:xfrm>
        </p:spPr>
        <p:txBody>
          <a:bodyPr/>
          <a:lstStyle/>
          <a:p>
            <a:r>
              <a:rPr lang="en-US" sz="2000" dirty="0" err="1" smtClean="0">
                <a:solidFill>
                  <a:schemeClr val="accent6">
                    <a:lumMod val="75000"/>
                  </a:schemeClr>
                </a:solidFill>
                <a:latin typeface="Calibri" pitchFamily="34" charset="0"/>
              </a:rPr>
              <a:t>Dikemukakan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oleh</a:t>
            </a:r>
            <a:r>
              <a:rPr lang="en-US" sz="2000" dirty="0" smtClean="0">
                <a:solidFill>
                  <a:schemeClr val="accent6">
                    <a:lumMod val="75000"/>
                  </a:schemeClr>
                </a:solidFill>
                <a:latin typeface="Calibri" pitchFamily="34" charset="0"/>
              </a:rPr>
              <a:t> David K. </a:t>
            </a:r>
            <a:r>
              <a:rPr lang="en-US" sz="2000" dirty="0" err="1" smtClean="0">
                <a:solidFill>
                  <a:schemeClr val="accent6">
                    <a:lumMod val="75000"/>
                  </a:schemeClr>
                </a:solidFill>
                <a:latin typeface="Calibri" pitchFamily="34" charset="0"/>
              </a:rPr>
              <a:t>Berlo</a:t>
            </a:r>
            <a:r>
              <a:rPr lang="en-US" sz="2000" dirty="0" smtClean="0">
                <a:solidFill>
                  <a:schemeClr val="accent6">
                    <a:lumMod val="75000"/>
                  </a:schemeClr>
                </a:solidFill>
                <a:latin typeface="Calibri" pitchFamily="34" charset="0"/>
              </a:rPr>
              <a:t> (1960)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dikenal</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dengan</a:t>
            </a:r>
            <a:r>
              <a:rPr lang="en-US" sz="2000" dirty="0" smtClean="0">
                <a:solidFill>
                  <a:schemeClr val="accent6">
                    <a:lumMod val="75000"/>
                  </a:schemeClr>
                </a:solidFill>
                <a:latin typeface="Calibri" pitchFamily="34" charset="0"/>
              </a:rPr>
              <a:t> model SMCR </a:t>
            </a:r>
            <a:r>
              <a:rPr lang="en-US" sz="2000" i="1" dirty="0" smtClean="0">
                <a:solidFill>
                  <a:schemeClr val="accent6">
                    <a:lumMod val="75000"/>
                  </a:schemeClr>
                </a:solidFill>
                <a:latin typeface="Calibri" pitchFamily="34" charset="0"/>
              </a:rPr>
              <a:t>(source, message, channel, receiver)</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Berlo</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juga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menggambarkan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kebutuhan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penyandi</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(encoder)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penyandi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balik</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(decoder)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proses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a:t>
            </a:r>
          </a:p>
          <a:p>
            <a:r>
              <a:rPr lang="en-US" sz="2000" dirty="0" smtClean="0">
                <a:solidFill>
                  <a:schemeClr val="accent6">
                    <a:lumMod val="75000"/>
                  </a:schemeClr>
                </a:solidFill>
                <a:latin typeface="Calibri" pitchFamily="34" charset="0"/>
              </a:rPr>
              <a:t>Model </a:t>
            </a:r>
            <a:r>
              <a:rPr lang="en-US" sz="2000" dirty="0" err="1" smtClean="0">
                <a:solidFill>
                  <a:schemeClr val="accent6">
                    <a:lumMod val="75000"/>
                  </a:schemeClr>
                </a:solidFill>
                <a:latin typeface="Calibri" pitchFamily="34" charset="0"/>
              </a:rPr>
              <a:t>ini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terbatas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publik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atau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massa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namun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juga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antarpribadi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berbagai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bentuk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tertulis</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ini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bersifat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heuristik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karena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merinci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unsur-unsur</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penting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proses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a:t>
            </a:r>
          </a:p>
          <a:p>
            <a:pPr>
              <a:buNone/>
            </a:pPr>
            <a:endParaRPr lang="en-US" sz="2000" dirty="0" smtClean="0">
              <a:solidFill>
                <a:schemeClr val="accent6">
                  <a:lumMod val="75000"/>
                </a:schemeClr>
              </a:solidFill>
              <a:latin typeface="Calibri" pitchFamily="34" charset="0"/>
            </a:endParaRPr>
          </a:p>
          <a:p>
            <a:pPr>
              <a:buNone/>
            </a:pPr>
            <a:r>
              <a:rPr lang="en-US" sz="2000" dirty="0" err="1" smtClean="0">
                <a:solidFill>
                  <a:schemeClr val="accent6">
                    <a:lumMod val="75000"/>
                  </a:schemeClr>
                </a:solidFill>
                <a:latin typeface="Calibri" pitchFamily="34" charset="0"/>
              </a:rPr>
              <a:t>Kelemahan</a:t>
            </a:r>
            <a:r>
              <a:rPr lang="en-US" sz="2000" dirty="0" smtClean="0">
                <a:solidFill>
                  <a:schemeClr val="accent6">
                    <a:lumMod val="75000"/>
                  </a:schemeClr>
                </a:solidFill>
                <a:latin typeface="Calibri" pitchFamily="34" charset="0"/>
              </a:rPr>
              <a:t> :</a:t>
            </a:r>
          </a:p>
          <a:p>
            <a:r>
              <a:rPr lang="en-US" sz="2000" dirty="0" err="1" smtClean="0">
                <a:solidFill>
                  <a:schemeClr val="accent6">
                    <a:lumMod val="75000"/>
                  </a:schemeClr>
                </a:solidFill>
                <a:latin typeface="Calibri" pitchFamily="34" charset="0"/>
              </a:rPr>
              <a:t>Masih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menyajikan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sebagai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fenomena</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statis</a:t>
            </a:r>
            <a:endParaRPr lang="en-US" sz="2000" dirty="0" smtClean="0">
              <a:solidFill>
                <a:schemeClr val="accent6">
                  <a:lumMod val="75000"/>
                </a:schemeClr>
              </a:solidFill>
              <a:latin typeface="Calibri" pitchFamily="34" charset="0"/>
            </a:endParaRPr>
          </a:p>
          <a:p>
            <a:r>
              <a:rPr lang="en-US" sz="2000" dirty="0" err="1" smtClean="0">
                <a:solidFill>
                  <a:schemeClr val="accent6">
                    <a:lumMod val="75000"/>
                  </a:schemeClr>
                </a:solidFill>
                <a:latin typeface="Calibri" pitchFamily="34" charset="0"/>
              </a:rPr>
              <a:t>Umpan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balik</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diterima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pembicara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dari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khalayak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dimasukkan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grafiknya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nonverbal </a:t>
            </a:r>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dianggap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penting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mempengaruhi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orang</a:t>
            </a:r>
            <a:r>
              <a:rPr lang="en-US" sz="2000" dirty="0" smtClean="0">
                <a:solidFill>
                  <a:schemeClr val="accent6">
                    <a:lumMod val="75000"/>
                  </a:schemeClr>
                </a:solidFill>
                <a:latin typeface="Calibri" pitchFamily="34" charset="0"/>
              </a:rPr>
              <a:t> lain.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800" b="1" dirty="0" err="1" smtClean="0">
                <a:latin typeface="Calibri" pitchFamily="34" charset="0"/>
              </a:rPr>
              <a:t>Berlo’s</a:t>
            </a:r>
            <a:r>
              <a:rPr lang="en-US" sz="2800" b="1" dirty="0" smtClean="0">
                <a:latin typeface="Calibri" pitchFamily="34" charset="0"/>
              </a:rPr>
              <a:t> Model</a:t>
            </a:r>
            <a:endParaRPr lang="en-US" sz="2800" dirty="0"/>
          </a:p>
        </p:txBody>
      </p:sp>
      <p:pic>
        <p:nvPicPr>
          <p:cNvPr id="6" name="Content Placeholder 5" descr="Berlo's Model.gif"/>
          <p:cNvPicPr>
            <a:picLocks noGrp="1" noChangeAspect="1"/>
          </p:cNvPicPr>
          <p:nvPr>
            <p:ph idx="1"/>
          </p:nvPr>
        </p:nvPicPr>
        <p:blipFill>
          <a:blip r:embed="rId2"/>
          <a:stretch>
            <a:fillRect/>
          </a:stretch>
        </p:blipFill>
        <p:spPr>
          <a:xfrm>
            <a:off x="1066800" y="990600"/>
            <a:ext cx="7620000" cy="5181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90600" y="304800"/>
            <a:ext cx="7772400" cy="685800"/>
          </a:xfrm>
        </p:spPr>
        <p:txBody>
          <a:bodyPr/>
          <a:lstStyle/>
          <a:p>
            <a:r>
              <a:rPr lang="en-US" dirty="0" smtClean="0">
                <a:solidFill>
                  <a:srgbClr val="009900"/>
                </a:solidFill>
                <a:latin typeface="Calibri" pitchFamily="34" charset="0"/>
              </a:rPr>
              <a:t>The Advantages of Models</a:t>
            </a:r>
            <a:endParaRPr lang="en-US" dirty="0"/>
          </a:p>
        </p:txBody>
      </p:sp>
      <p:sp>
        <p:nvSpPr>
          <p:cNvPr id="3" name="Content Placeholder 2"/>
          <p:cNvSpPr>
            <a:spLocks noGrp="1"/>
          </p:cNvSpPr>
          <p:nvPr>
            <p:ph sz="half" idx="1"/>
          </p:nvPr>
        </p:nvSpPr>
        <p:spPr>
          <a:xfrm>
            <a:off x="990600" y="1447800"/>
            <a:ext cx="3810000" cy="4114800"/>
          </a:xfrm>
        </p:spPr>
        <p:txBody>
          <a:bodyPr/>
          <a:lstStyle/>
          <a:p>
            <a:pPr>
              <a:buNone/>
            </a:pPr>
            <a:r>
              <a:rPr lang="en-US" sz="2000" i="1" dirty="0" smtClean="0">
                <a:solidFill>
                  <a:schemeClr val="accent6">
                    <a:lumMod val="75000"/>
                  </a:schemeClr>
                </a:solidFill>
                <a:latin typeface="Calibri" pitchFamily="34" charset="0"/>
              </a:rPr>
              <a:t>1.</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They should allow us to ask questions.</a:t>
            </a:r>
          </a:p>
          <a:p>
            <a:pPr>
              <a:buNone/>
            </a:pPr>
            <a:endParaRPr lang="en-US" sz="2000" dirty="0" smtClean="0">
              <a:solidFill>
                <a:schemeClr val="accent6">
                  <a:lumMod val="75000"/>
                </a:schemeClr>
              </a:solidFill>
              <a:latin typeface="Calibri" pitchFamily="34" charset="0"/>
            </a:endParaRPr>
          </a:p>
          <a:p>
            <a:pPr>
              <a:buNone/>
            </a:pPr>
            <a:r>
              <a:rPr lang="en-US" sz="2000" i="1" dirty="0" smtClean="0">
                <a:solidFill>
                  <a:schemeClr val="accent6">
                    <a:lumMod val="75000"/>
                  </a:schemeClr>
                </a:solidFill>
                <a:latin typeface="Calibri" pitchFamily="34" charset="0"/>
              </a:rPr>
              <a:t>2.</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They should clarify complexity.</a:t>
            </a:r>
          </a:p>
          <a:p>
            <a:pPr>
              <a:buNone/>
            </a:pPr>
            <a:endParaRPr lang="en-US" sz="2000" dirty="0" smtClean="0">
              <a:solidFill>
                <a:schemeClr val="accent6">
                  <a:lumMod val="75000"/>
                </a:schemeClr>
              </a:solidFill>
              <a:latin typeface="Calibri" pitchFamily="34" charset="0"/>
            </a:endParaRPr>
          </a:p>
          <a:p>
            <a:pPr>
              <a:buNone/>
            </a:pPr>
            <a:r>
              <a:rPr lang="en-US" sz="2000" i="1" dirty="0" smtClean="0">
                <a:solidFill>
                  <a:schemeClr val="accent6">
                    <a:lumMod val="75000"/>
                  </a:schemeClr>
                </a:solidFill>
                <a:latin typeface="Calibri" pitchFamily="34" charset="0"/>
              </a:rPr>
              <a:t>3.</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They should lead us to new discoveries-most </a:t>
            </a:r>
            <a:r>
              <a:rPr lang="en-US" sz="2000" i="1" dirty="0" smtClean="0">
                <a:solidFill>
                  <a:schemeClr val="accent6">
                    <a:lumMod val="75000"/>
                  </a:schemeClr>
                </a:solidFill>
                <a:latin typeface="Calibri" pitchFamily="34" charset="0"/>
              </a:rPr>
              <a:t>important</a:t>
            </a:r>
            <a:r>
              <a:rPr lang="en-US" sz="2000" i="1" dirty="0" smtClean="0">
                <a:solidFill>
                  <a:schemeClr val="accent6">
                    <a:lumMod val="75000"/>
                  </a:schemeClr>
                </a:solidFill>
                <a:latin typeface="Calibri" pitchFamily="34" charset="0"/>
              </a:rPr>
              <a:t>.</a:t>
            </a:r>
            <a:endParaRPr lang="en-US" sz="2000" dirty="0" smtClean="0">
              <a:solidFill>
                <a:schemeClr val="accent6">
                  <a:lumMod val="75000"/>
                </a:schemeClr>
              </a:solidFill>
              <a:latin typeface="Calibri" pitchFamily="34" charset="0"/>
            </a:endParaRPr>
          </a:p>
        </p:txBody>
      </p:sp>
      <p:pic>
        <p:nvPicPr>
          <p:cNvPr id="18" name="Content Placeholder 17" descr="advantages1.jpg"/>
          <p:cNvPicPr>
            <a:picLocks noGrp="1" noChangeAspect="1"/>
          </p:cNvPicPr>
          <p:nvPr>
            <p:ph sz="half" idx="2"/>
          </p:nvPr>
        </p:nvPicPr>
        <p:blipFill>
          <a:blip r:embed="rId2"/>
          <a:stretch>
            <a:fillRect/>
          </a:stretch>
        </p:blipFill>
        <p:spPr>
          <a:xfrm>
            <a:off x="4876800" y="1600200"/>
            <a:ext cx="3816762" cy="28194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381000"/>
            <a:ext cx="7772400" cy="685800"/>
          </a:xfrm>
        </p:spPr>
        <p:txBody>
          <a:bodyPr/>
          <a:lstStyle/>
          <a:p>
            <a:r>
              <a:rPr lang="en-US" dirty="0" smtClean="0">
                <a:solidFill>
                  <a:srgbClr val="009900"/>
                </a:solidFill>
                <a:latin typeface="Calibri" pitchFamily="34" charset="0"/>
              </a:rPr>
              <a:t>Limitations of Models</a:t>
            </a:r>
            <a:endParaRPr lang="en-US" dirty="0"/>
          </a:p>
        </p:txBody>
      </p:sp>
      <p:sp>
        <p:nvSpPr>
          <p:cNvPr id="3" name="Content Placeholder 2"/>
          <p:cNvSpPr>
            <a:spLocks noGrp="1"/>
          </p:cNvSpPr>
          <p:nvPr>
            <p:ph sz="half" idx="1"/>
          </p:nvPr>
        </p:nvSpPr>
        <p:spPr>
          <a:xfrm>
            <a:off x="990600" y="1600200"/>
            <a:ext cx="3810000" cy="4572000"/>
          </a:xfrm>
        </p:spPr>
        <p:txBody>
          <a:bodyPr/>
          <a:lstStyle/>
          <a:p>
            <a:pPr>
              <a:buFont typeface="Calibri" pitchFamily="34" charset="0"/>
              <a:buChar char="∞"/>
            </a:pPr>
            <a:r>
              <a:rPr lang="en-US" sz="2000" i="1" dirty="0" smtClean="0">
                <a:latin typeface="Calibri" pitchFamily="34" charset="0"/>
              </a:rPr>
              <a:t>Can lead to oversimplifications.</a:t>
            </a:r>
            <a:endParaRPr lang="en-US" sz="2000" dirty="0" smtClean="0">
              <a:latin typeface="Calibri" pitchFamily="34" charset="0"/>
            </a:endParaRPr>
          </a:p>
          <a:p>
            <a:pPr>
              <a:buNone/>
            </a:pPr>
            <a:endParaRPr lang="en-US" sz="2000" i="1" dirty="0" smtClean="0">
              <a:latin typeface="Calibri" pitchFamily="34" charset="0"/>
            </a:endParaRPr>
          </a:p>
          <a:p>
            <a:pPr>
              <a:buFont typeface="Calibri" pitchFamily="34" charset="0"/>
              <a:buChar char="∞"/>
            </a:pPr>
            <a:r>
              <a:rPr lang="en-US" sz="2000" i="1" dirty="0" smtClean="0">
                <a:latin typeface="Calibri" pitchFamily="34" charset="0"/>
              </a:rPr>
              <a:t>Can lead of a confusion of the model between the behavior it portrays</a:t>
            </a:r>
            <a:endParaRPr lang="en-US" sz="2000" dirty="0" smtClean="0">
              <a:latin typeface="Calibri" pitchFamily="34" charset="0"/>
            </a:endParaRPr>
          </a:p>
          <a:p>
            <a:pPr>
              <a:buNone/>
            </a:pPr>
            <a:endParaRPr lang="en-US" sz="2000" i="1" dirty="0" smtClean="0">
              <a:latin typeface="Calibri" pitchFamily="34" charset="0"/>
            </a:endParaRPr>
          </a:p>
          <a:p>
            <a:pPr>
              <a:buFont typeface="Calibri" pitchFamily="34" charset="0"/>
              <a:buChar char="∞"/>
            </a:pPr>
            <a:r>
              <a:rPr lang="en-US" sz="2000" i="1" dirty="0" smtClean="0">
                <a:latin typeface="Calibri" pitchFamily="34" charset="0"/>
              </a:rPr>
              <a:t>Premature Closure</a:t>
            </a:r>
            <a:endParaRPr lang="en-US" sz="2000" dirty="0" smtClean="0">
              <a:solidFill>
                <a:schemeClr val="accent6">
                  <a:lumMod val="75000"/>
                </a:schemeClr>
              </a:solidFill>
              <a:latin typeface="Calibri" pitchFamily="34" charset="0"/>
            </a:endParaRPr>
          </a:p>
        </p:txBody>
      </p:sp>
      <p:pic>
        <p:nvPicPr>
          <p:cNvPr id="14" name="Content Placeholder 13" descr="limitations.gif"/>
          <p:cNvPicPr>
            <a:picLocks noGrp="1" noChangeAspect="1"/>
          </p:cNvPicPr>
          <p:nvPr>
            <p:ph sz="half" idx="2"/>
          </p:nvPr>
        </p:nvPicPr>
        <p:blipFill>
          <a:blip r:embed="rId2"/>
          <a:stretch>
            <a:fillRect/>
          </a:stretch>
        </p:blipFill>
        <p:spPr>
          <a:xfrm>
            <a:off x="5181600" y="1752600"/>
            <a:ext cx="3219097" cy="27813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rPr>
              <a:t>S – R Model</a:t>
            </a:r>
            <a:endParaRPr lang="en-US" b="1" dirty="0">
              <a:latin typeface="Calibri" pitchFamily="34" charset="0"/>
            </a:endParaRPr>
          </a:p>
        </p:txBody>
      </p:sp>
      <p:sp>
        <p:nvSpPr>
          <p:cNvPr id="3" name="Content Placeholder 2"/>
          <p:cNvSpPr>
            <a:spLocks noGrp="1"/>
          </p:cNvSpPr>
          <p:nvPr>
            <p:ph idx="1"/>
          </p:nvPr>
        </p:nvSpPr>
        <p:spPr/>
        <p:txBody>
          <a:bodyPr/>
          <a:lstStyle/>
          <a:p>
            <a:r>
              <a:rPr lang="en-US" sz="2000" dirty="0" smtClean="0">
                <a:solidFill>
                  <a:schemeClr val="accent6">
                    <a:lumMod val="75000"/>
                  </a:schemeClr>
                </a:solidFill>
                <a:latin typeface="Abscissa" pitchFamily="2" charset="0"/>
              </a:rPr>
              <a:t>Model Stimulus – </a:t>
            </a:r>
            <a:r>
              <a:rPr lang="en-US" sz="2000" dirty="0" err="1" smtClean="0">
                <a:solidFill>
                  <a:schemeClr val="accent6">
                    <a:lumMod val="75000"/>
                  </a:schemeClr>
                </a:solidFill>
                <a:latin typeface="Abscissa" pitchFamily="2" charset="0"/>
              </a:rPr>
              <a:t>Respons</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adalah</a:t>
            </a:r>
            <a:r>
              <a:rPr lang="en-US" sz="2000" dirty="0" smtClean="0">
                <a:solidFill>
                  <a:schemeClr val="accent6">
                    <a:lumMod val="75000"/>
                  </a:schemeClr>
                </a:solidFill>
                <a:latin typeface="Abscissa" pitchFamily="2" charset="0"/>
              </a:rPr>
              <a:t> model </a:t>
            </a:r>
            <a:r>
              <a:rPr lang="en-US" sz="2000" dirty="0" err="1" smtClean="0">
                <a:solidFill>
                  <a:schemeClr val="accent6">
                    <a:lumMod val="75000"/>
                  </a:schemeClr>
                </a:solidFill>
                <a:latin typeface="Abscissa" pitchFamily="2" charset="0"/>
              </a:rPr>
              <a:t>komunikasi</a:t>
            </a:r>
            <a:r>
              <a:rPr lang="en-US" sz="2000" dirty="0" smtClean="0">
                <a:solidFill>
                  <a:schemeClr val="accent6">
                    <a:lumMod val="75000"/>
                  </a:schemeClr>
                </a:solidFill>
                <a:latin typeface="Abscissa" pitchFamily="2" charset="0"/>
              </a:rPr>
              <a:t> paling </a:t>
            </a:r>
            <a:r>
              <a:rPr lang="en-US" sz="2000" dirty="0" err="1" smtClean="0">
                <a:solidFill>
                  <a:schemeClr val="accent6">
                    <a:lumMod val="75000"/>
                  </a:schemeClr>
                </a:solidFill>
                <a:latin typeface="Abscissa" pitchFamily="2" charset="0"/>
              </a:rPr>
              <a:t>dasar</a:t>
            </a:r>
            <a:r>
              <a:rPr lang="en-US" sz="2000" dirty="0" smtClean="0">
                <a:solidFill>
                  <a:schemeClr val="accent6">
                    <a:lumMod val="75000"/>
                  </a:schemeClr>
                </a:solidFill>
                <a:latin typeface="Abscissa" pitchFamily="2" charset="0"/>
              </a:rPr>
              <a:t>. Model </a:t>
            </a:r>
            <a:r>
              <a:rPr lang="en-US" sz="2000" dirty="0" err="1" smtClean="0">
                <a:solidFill>
                  <a:schemeClr val="accent6">
                    <a:lumMod val="75000"/>
                  </a:schemeClr>
                </a:solidFill>
                <a:latin typeface="Abscissa" pitchFamily="2" charset="0"/>
              </a:rPr>
              <a:t>ini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dipengaruhi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oleh</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disiplin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psikologi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khususnya</a:t>
            </a:r>
            <a:r>
              <a:rPr lang="en-US" sz="2000" dirty="0" smtClean="0">
                <a:solidFill>
                  <a:schemeClr val="accent6">
                    <a:lumMod val="75000"/>
                  </a:schemeClr>
                </a:solidFill>
                <a:latin typeface="Abscissa" pitchFamily="2" charset="0"/>
              </a:rPr>
              <a:t> yang </a:t>
            </a:r>
            <a:r>
              <a:rPr lang="en-US" sz="2000" dirty="0" err="1" smtClean="0">
                <a:solidFill>
                  <a:schemeClr val="accent6">
                    <a:lumMod val="75000"/>
                  </a:schemeClr>
                </a:solidFill>
                <a:latin typeface="Abscissa" pitchFamily="2" charset="0"/>
              </a:rPr>
              <a:t>beraliran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behavioristik</a:t>
            </a:r>
            <a:r>
              <a:rPr lang="en-US" sz="2000" dirty="0" smtClean="0">
                <a:solidFill>
                  <a:schemeClr val="accent6">
                    <a:lumMod val="75000"/>
                  </a:schemeClr>
                </a:solidFill>
                <a:latin typeface="Abscissa" pitchFamily="2" charset="0"/>
              </a:rPr>
              <a:t>.</a:t>
            </a:r>
          </a:p>
          <a:p>
            <a:r>
              <a:rPr lang="en-US" sz="2000" dirty="0" smtClean="0">
                <a:solidFill>
                  <a:schemeClr val="accent6">
                    <a:lumMod val="75000"/>
                  </a:schemeClr>
                </a:solidFill>
                <a:latin typeface="Abscissa" pitchFamily="2" charset="0"/>
              </a:rPr>
              <a:t>Model </a:t>
            </a:r>
            <a:r>
              <a:rPr lang="en-US" sz="2000" dirty="0" err="1" smtClean="0">
                <a:solidFill>
                  <a:schemeClr val="accent6">
                    <a:lumMod val="75000"/>
                  </a:schemeClr>
                </a:solidFill>
                <a:latin typeface="Abscissa" pitchFamily="2" charset="0"/>
              </a:rPr>
              <a:t>ini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menunjukkan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komunikasi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sebagai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suatu</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proses</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aksi</a:t>
            </a:r>
            <a:r>
              <a:rPr lang="en-US" sz="2000" dirty="0" smtClean="0">
                <a:solidFill>
                  <a:schemeClr val="accent6">
                    <a:lumMod val="75000"/>
                  </a:schemeClr>
                </a:solidFill>
                <a:latin typeface="Abscissa" pitchFamily="2" charset="0"/>
              </a:rPr>
              <a:t> – </a:t>
            </a:r>
            <a:r>
              <a:rPr lang="en-US" sz="2000" dirty="0" err="1" smtClean="0">
                <a:solidFill>
                  <a:schemeClr val="accent6">
                    <a:lumMod val="75000"/>
                  </a:schemeClr>
                </a:solidFill>
                <a:latin typeface="Abscissa" pitchFamily="2" charset="0"/>
              </a:rPr>
              <a:t>reaksi</a:t>
            </a:r>
            <a:r>
              <a:rPr lang="en-US" sz="2000" dirty="0" smtClean="0">
                <a:solidFill>
                  <a:schemeClr val="accent6">
                    <a:lumMod val="75000"/>
                  </a:schemeClr>
                </a:solidFill>
                <a:latin typeface="Abscissa" pitchFamily="2" charset="0"/>
              </a:rPr>
              <a:t>” yang </a:t>
            </a:r>
            <a:r>
              <a:rPr lang="en-US" sz="2000" dirty="0" err="1" smtClean="0">
                <a:solidFill>
                  <a:schemeClr val="accent6">
                    <a:lumMod val="75000"/>
                  </a:schemeClr>
                </a:solidFill>
                <a:latin typeface="Abscissa" pitchFamily="2" charset="0"/>
              </a:rPr>
              <a:t>sederhana</a:t>
            </a:r>
            <a:r>
              <a:rPr lang="en-US" sz="2000" dirty="0" smtClean="0">
                <a:solidFill>
                  <a:schemeClr val="accent6">
                    <a:lumMod val="75000"/>
                  </a:schemeClr>
                </a:solidFill>
                <a:latin typeface="Abscissa" pitchFamily="2" charset="0"/>
              </a:rPr>
              <a:t>.</a:t>
            </a:r>
          </a:p>
          <a:p>
            <a:r>
              <a:rPr lang="en-US" sz="2000" dirty="0" smtClean="0">
                <a:solidFill>
                  <a:schemeClr val="accent6">
                    <a:lumMod val="75000"/>
                  </a:schemeClr>
                </a:solidFill>
                <a:latin typeface="Abscissa" pitchFamily="2" charset="0"/>
              </a:rPr>
              <a:t>Model S – R </a:t>
            </a:r>
            <a:r>
              <a:rPr lang="en-US" sz="2000" dirty="0" err="1" smtClean="0">
                <a:solidFill>
                  <a:schemeClr val="accent6">
                    <a:lumMod val="75000"/>
                  </a:schemeClr>
                </a:solidFill>
                <a:latin typeface="Abscissa" pitchFamily="2" charset="0"/>
              </a:rPr>
              <a:t>mengasumsikan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bahwa</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kata-kata</a:t>
            </a:r>
            <a:r>
              <a:rPr lang="en-US" sz="2000" dirty="0" smtClean="0">
                <a:solidFill>
                  <a:schemeClr val="accent6">
                    <a:lumMod val="75000"/>
                  </a:schemeClr>
                </a:solidFill>
                <a:latin typeface="Abscissa" pitchFamily="2" charset="0"/>
              </a:rPr>
              <a:t> verbal (</a:t>
            </a:r>
            <a:r>
              <a:rPr lang="en-US" sz="2000" dirty="0" err="1" smtClean="0">
                <a:solidFill>
                  <a:schemeClr val="accent6">
                    <a:lumMod val="75000"/>
                  </a:schemeClr>
                </a:solidFill>
                <a:latin typeface="Abscissa" pitchFamily="2" charset="0"/>
              </a:rPr>
              <a:t>lisan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tulisan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isyarat-isyarat</a:t>
            </a:r>
            <a:r>
              <a:rPr lang="en-US" sz="2000" dirty="0" smtClean="0">
                <a:solidFill>
                  <a:schemeClr val="accent6">
                    <a:lumMod val="75000"/>
                  </a:schemeClr>
                </a:solidFill>
                <a:latin typeface="Abscissa" pitchFamily="2" charset="0"/>
              </a:rPr>
              <a:t> nonverbal, </a:t>
            </a:r>
            <a:r>
              <a:rPr lang="en-US" sz="2000" dirty="0" err="1" smtClean="0">
                <a:solidFill>
                  <a:schemeClr val="accent6">
                    <a:lumMod val="75000"/>
                  </a:schemeClr>
                </a:solidFill>
                <a:latin typeface="Abscissa" pitchFamily="2" charset="0"/>
              </a:rPr>
              <a:t>gambar-gambar</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tindakan-tindakan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tertentiu</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akan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merangsang</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orang</a:t>
            </a:r>
            <a:r>
              <a:rPr lang="en-US" sz="2000" dirty="0" smtClean="0">
                <a:solidFill>
                  <a:schemeClr val="accent6">
                    <a:lumMod val="75000"/>
                  </a:schemeClr>
                </a:solidFill>
                <a:latin typeface="Abscissa" pitchFamily="2" charset="0"/>
              </a:rPr>
              <a:t> lain </a:t>
            </a:r>
            <a:r>
              <a:rPr lang="en-US" sz="2000" dirty="0" err="1" smtClean="0">
                <a:solidFill>
                  <a:schemeClr val="accent6">
                    <a:lumMod val="75000"/>
                  </a:schemeClr>
                </a:solidFill>
                <a:latin typeface="Abscissa" pitchFamily="2" charset="0"/>
              </a:rPr>
              <a:t>untuk</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memberikan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respons</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dengan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cara</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tertentu</a:t>
            </a:r>
            <a:r>
              <a:rPr lang="en-US" sz="2000" dirty="0" smtClean="0">
                <a:solidFill>
                  <a:schemeClr val="accent6">
                    <a:lumMod val="75000"/>
                  </a:schemeClr>
                </a:solidFill>
                <a:latin typeface="Abscissa" pitchFamily="2" charset="0"/>
              </a:rPr>
              <a:t>. </a:t>
            </a:r>
          </a:p>
          <a:p>
            <a:pPr>
              <a:buNone/>
            </a:pPr>
            <a:endParaRPr lang="en-US" sz="2000" dirty="0" smtClean="0">
              <a:solidFill>
                <a:schemeClr val="accent6">
                  <a:lumMod val="75000"/>
                </a:schemeClr>
              </a:solidFill>
              <a:latin typeface="Abscissa" pitchFamily="2" charset="0"/>
            </a:endParaRPr>
          </a:p>
          <a:p>
            <a:pPr>
              <a:buNone/>
            </a:pPr>
            <a:r>
              <a:rPr lang="en-US" sz="2000" dirty="0" err="1" smtClean="0">
                <a:solidFill>
                  <a:schemeClr val="accent6">
                    <a:lumMod val="75000"/>
                  </a:schemeClr>
                </a:solidFill>
                <a:latin typeface="Abscissa" pitchFamily="2" charset="0"/>
              </a:rPr>
              <a:t>Kelemahan</a:t>
            </a:r>
            <a:r>
              <a:rPr lang="en-US" sz="2000" dirty="0" smtClean="0">
                <a:solidFill>
                  <a:schemeClr val="accent6">
                    <a:lumMod val="75000"/>
                  </a:schemeClr>
                </a:solidFill>
                <a:latin typeface="Abscissa" pitchFamily="2" charset="0"/>
              </a:rPr>
              <a:t> :</a:t>
            </a:r>
          </a:p>
          <a:p>
            <a:r>
              <a:rPr lang="en-US" sz="2000" dirty="0" err="1" smtClean="0">
                <a:solidFill>
                  <a:schemeClr val="accent6">
                    <a:lumMod val="75000"/>
                  </a:schemeClr>
                </a:solidFill>
                <a:latin typeface="Abscissa" pitchFamily="2" charset="0"/>
              </a:rPr>
              <a:t>Mengabaikan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komunikasi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sebagai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suatu</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proses</a:t>
            </a:r>
            <a:r>
              <a:rPr lang="en-US" sz="2000" dirty="0" smtClean="0">
                <a:solidFill>
                  <a:schemeClr val="accent6">
                    <a:lumMod val="75000"/>
                  </a:schemeClr>
                </a:solidFill>
                <a:latin typeface="Abscissa" pitchFamily="2" charset="0"/>
              </a:rPr>
              <a:t> yang </a:t>
            </a:r>
            <a:r>
              <a:rPr lang="en-US" sz="2000" dirty="0" err="1" smtClean="0">
                <a:solidFill>
                  <a:schemeClr val="accent6">
                    <a:lumMod val="75000"/>
                  </a:schemeClr>
                </a:solidFill>
                <a:latin typeface="Abscissa" pitchFamily="2" charset="0"/>
              </a:rPr>
              <a:t>berkenaan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dengan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faktor</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manusia</a:t>
            </a:r>
            <a:r>
              <a:rPr lang="en-US" sz="2000" dirty="0" smtClean="0">
                <a:solidFill>
                  <a:schemeClr val="accent6">
                    <a:lumMod val="75000"/>
                  </a:schemeClr>
                </a:solidFill>
                <a:latin typeface="Abscissa" pitchFamily="2" charset="0"/>
              </a:rPr>
              <a:t>.</a:t>
            </a:r>
          </a:p>
          <a:p>
            <a:r>
              <a:rPr lang="en-US" sz="2000" dirty="0" err="1" smtClean="0">
                <a:solidFill>
                  <a:schemeClr val="accent6">
                    <a:lumMod val="75000"/>
                  </a:schemeClr>
                </a:solidFill>
                <a:latin typeface="Abscissa" pitchFamily="2" charset="0"/>
              </a:rPr>
              <a:t>Komunikasi</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dianggap</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statis</a:t>
            </a:r>
            <a:endParaRPr lang="en-US" sz="2000" dirty="0" smtClean="0">
              <a:solidFill>
                <a:schemeClr val="accent6">
                  <a:lumMod val="75000"/>
                </a:schemeClr>
              </a:solidFill>
              <a:latin typeface="Abscissa" pitchFamily="2" charset="0"/>
            </a:endParaRPr>
          </a:p>
          <a:p>
            <a:r>
              <a:rPr lang="en-US" sz="2000" dirty="0" err="1" smtClean="0">
                <a:solidFill>
                  <a:schemeClr val="accent6">
                    <a:lumMod val="75000"/>
                  </a:schemeClr>
                </a:solidFill>
                <a:latin typeface="Abscissa" pitchFamily="2" charset="0"/>
              </a:rPr>
              <a:t>Mengasumsikan</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bahwa</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perilaku</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manusia</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dapat</a:t>
            </a:r>
            <a:r>
              <a:rPr lang="en-US" sz="2000" dirty="0" smtClean="0">
                <a:solidFill>
                  <a:schemeClr val="accent6">
                    <a:lumMod val="75000"/>
                  </a:schemeClr>
                </a:solidFill>
                <a:latin typeface="Abscissa" pitchFamily="2" charset="0"/>
              </a:rPr>
              <a:t> </a:t>
            </a:r>
            <a:r>
              <a:rPr lang="en-US" sz="2000" dirty="0" err="1" smtClean="0">
                <a:solidFill>
                  <a:schemeClr val="accent6">
                    <a:lumMod val="75000"/>
                  </a:schemeClr>
                </a:solidFill>
                <a:latin typeface="Abscissa" pitchFamily="2" charset="0"/>
              </a:rPr>
              <a:t>diramalkan</a:t>
            </a:r>
            <a:endParaRPr lang="en-US" sz="2000" dirty="0">
              <a:solidFill>
                <a:schemeClr val="accent6">
                  <a:lumMod val="75000"/>
                </a:schemeClr>
              </a:solidFill>
              <a:latin typeface="Abscissa"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228600"/>
            <a:ext cx="4419600" cy="609600"/>
          </a:xfrm>
        </p:spPr>
        <p:txBody>
          <a:bodyPr/>
          <a:lstStyle/>
          <a:p>
            <a:pPr algn="ctr"/>
            <a:r>
              <a:rPr lang="en-US" sz="2800" dirty="0" smtClean="0">
                <a:latin typeface="Abscissa" pitchFamily="2" charset="0"/>
              </a:rPr>
              <a:t>Model Stimulus - </a:t>
            </a:r>
            <a:r>
              <a:rPr lang="en-US" sz="2800" dirty="0" err="1" smtClean="0">
                <a:latin typeface="Abscissa" pitchFamily="2" charset="0"/>
              </a:rPr>
              <a:t>Respons</a:t>
            </a:r>
            <a:endParaRPr lang="en-US" sz="2800" dirty="0">
              <a:latin typeface="Abscissa" pitchFamily="2" charset="0"/>
            </a:endParaRPr>
          </a:p>
        </p:txBody>
      </p:sp>
      <p:sp>
        <p:nvSpPr>
          <p:cNvPr id="6" name="Text Placeholder 5"/>
          <p:cNvSpPr>
            <a:spLocks noGrp="1"/>
          </p:cNvSpPr>
          <p:nvPr>
            <p:ph type="body" sz="half" idx="2"/>
          </p:nvPr>
        </p:nvSpPr>
        <p:spPr>
          <a:xfrm>
            <a:off x="5181600" y="4343400"/>
            <a:ext cx="3733800" cy="2362200"/>
          </a:xfrm>
        </p:spPr>
        <p:txBody>
          <a:bodyPr/>
          <a:lstStyle/>
          <a:p>
            <a:pPr>
              <a:lnSpc>
                <a:spcPct val="90000"/>
              </a:lnSpc>
              <a:buFont typeface="Arial" pitchFamily="34" charset="0"/>
              <a:buChar char="•"/>
            </a:pPr>
            <a:r>
              <a:rPr lang="en-US" sz="2000" i="1" dirty="0" smtClean="0">
                <a:solidFill>
                  <a:schemeClr val="accent6">
                    <a:lumMod val="75000"/>
                  </a:schemeClr>
                </a:solidFill>
                <a:latin typeface="Abscissa" pitchFamily="2" charset="0"/>
              </a:rPr>
              <a:t>Most basic and fundamental human behavior theory</a:t>
            </a:r>
          </a:p>
          <a:p>
            <a:pPr>
              <a:lnSpc>
                <a:spcPct val="90000"/>
              </a:lnSpc>
              <a:buFont typeface="Arial" pitchFamily="34" charset="0"/>
              <a:buChar char="•"/>
            </a:pPr>
            <a:r>
              <a:rPr lang="en-US" sz="2000" i="1" dirty="0" smtClean="0">
                <a:solidFill>
                  <a:schemeClr val="accent6">
                    <a:lumMod val="75000"/>
                  </a:schemeClr>
                </a:solidFill>
                <a:latin typeface="Abscissa" pitchFamily="2" charset="0"/>
              </a:rPr>
              <a:t>Extreme example – Pavlov’s dog</a:t>
            </a:r>
          </a:p>
          <a:p>
            <a:pPr>
              <a:lnSpc>
                <a:spcPct val="90000"/>
              </a:lnSpc>
              <a:buFont typeface="Arial" pitchFamily="34" charset="0"/>
              <a:buChar char="•"/>
            </a:pPr>
            <a:r>
              <a:rPr lang="en-US" sz="2000" i="1" dirty="0" smtClean="0">
                <a:solidFill>
                  <a:schemeClr val="accent6">
                    <a:lumMod val="75000"/>
                  </a:schemeClr>
                </a:solidFill>
                <a:latin typeface="Abscissa" pitchFamily="2" charset="0"/>
              </a:rPr>
              <a:t>Conditioning based on rewards/punishments</a:t>
            </a:r>
          </a:p>
          <a:p>
            <a:pPr>
              <a:lnSpc>
                <a:spcPct val="90000"/>
              </a:lnSpc>
              <a:buFont typeface="Arial" pitchFamily="34" charset="0"/>
              <a:buChar char="•"/>
            </a:pPr>
            <a:r>
              <a:rPr lang="en-US" sz="2000" i="1" dirty="0" smtClean="0">
                <a:solidFill>
                  <a:schemeClr val="accent6">
                    <a:lumMod val="75000"/>
                  </a:schemeClr>
                </a:solidFill>
                <a:latin typeface="Abscissa" pitchFamily="2" charset="0"/>
              </a:rPr>
              <a:t>Conditioning is predictive.</a:t>
            </a:r>
          </a:p>
          <a:p>
            <a:pPr>
              <a:lnSpc>
                <a:spcPct val="90000"/>
              </a:lnSpc>
              <a:buFont typeface="Arial" pitchFamily="34" charset="0"/>
              <a:buChar char="•"/>
            </a:pPr>
            <a:r>
              <a:rPr lang="en-US" sz="2000" i="1" dirty="0" smtClean="0">
                <a:solidFill>
                  <a:schemeClr val="accent6">
                    <a:lumMod val="75000"/>
                  </a:schemeClr>
                </a:solidFill>
                <a:latin typeface="Abscissa" pitchFamily="2" charset="0"/>
              </a:rPr>
              <a:t>NO cognition/thought</a:t>
            </a:r>
          </a:p>
          <a:p>
            <a:endParaRPr lang="en-US" sz="2000" dirty="0">
              <a:solidFill>
                <a:schemeClr val="accent6">
                  <a:lumMod val="75000"/>
                </a:schemeClr>
              </a:solidFill>
              <a:latin typeface="Abscissa" pitchFamily="2" charset="0"/>
            </a:endParaRPr>
          </a:p>
        </p:txBody>
      </p:sp>
      <p:pic>
        <p:nvPicPr>
          <p:cNvPr id="9" name="Picture 8" descr="Stimulus-Response.jpg"/>
          <p:cNvPicPr>
            <a:picLocks noChangeAspect="1"/>
          </p:cNvPicPr>
          <p:nvPr/>
        </p:nvPicPr>
        <p:blipFill>
          <a:blip r:embed="rId2"/>
          <a:stretch>
            <a:fillRect/>
          </a:stretch>
        </p:blipFill>
        <p:spPr>
          <a:xfrm>
            <a:off x="1295400" y="1143000"/>
            <a:ext cx="6553200" cy="3048000"/>
          </a:xfrm>
          <a:prstGeom prst="rect">
            <a:avLst/>
          </a:prstGeom>
        </p:spPr>
      </p:pic>
      <p:pic>
        <p:nvPicPr>
          <p:cNvPr id="10" name="Picture 9" descr="Behaviorism_1.gif"/>
          <p:cNvPicPr>
            <a:picLocks noChangeAspect="1"/>
          </p:cNvPicPr>
          <p:nvPr/>
        </p:nvPicPr>
        <p:blipFill>
          <a:blip r:embed="rId3"/>
          <a:stretch>
            <a:fillRect/>
          </a:stretch>
        </p:blipFill>
        <p:spPr>
          <a:xfrm>
            <a:off x="838200" y="4114800"/>
            <a:ext cx="4495800" cy="257955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rPr>
              <a:t>Aristotle’s Model</a:t>
            </a:r>
            <a:endParaRPr lang="en-US" b="1" dirty="0">
              <a:latin typeface="Calibri" pitchFamily="34" charset="0"/>
            </a:endParaRPr>
          </a:p>
        </p:txBody>
      </p:sp>
      <p:sp>
        <p:nvSpPr>
          <p:cNvPr id="3" name="Content Placeholder 2"/>
          <p:cNvSpPr>
            <a:spLocks noGrp="1"/>
          </p:cNvSpPr>
          <p:nvPr>
            <p:ph idx="1"/>
          </p:nvPr>
        </p:nvSpPr>
        <p:spPr/>
        <p:txBody>
          <a:bodyPr/>
          <a:lstStyle/>
          <a:p>
            <a:r>
              <a:rPr lang="en-US" sz="2000" dirty="0" smtClean="0">
                <a:solidFill>
                  <a:schemeClr val="accent6">
                    <a:lumMod val="75000"/>
                  </a:schemeClr>
                </a:solidFill>
                <a:latin typeface="Calibri" pitchFamily="34" charset="0"/>
              </a:rPr>
              <a:t>Model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paling </a:t>
            </a:r>
            <a:r>
              <a:rPr lang="en-US" sz="2000" dirty="0" err="1" smtClean="0">
                <a:solidFill>
                  <a:schemeClr val="accent6">
                    <a:lumMod val="75000"/>
                  </a:schemeClr>
                </a:solidFill>
                <a:latin typeface="Calibri" pitchFamily="34" charset="0"/>
              </a:rPr>
              <a:t>klasik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disebut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juga</a:t>
            </a:r>
            <a:r>
              <a:rPr lang="en-US" sz="2000" dirty="0" smtClean="0">
                <a:solidFill>
                  <a:schemeClr val="accent6">
                    <a:lumMod val="75000"/>
                  </a:schemeClr>
                </a:solidFill>
                <a:latin typeface="Calibri" pitchFamily="34" charset="0"/>
              </a:rPr>
              <a:t> model </a:t>
            </a:r>
            <a:r>
              <a:rPr lang="en-US" sz="2000" dirty="0" err="1" smtClean="0">
                <a:solidFill>
                  <a:schemeClr val="accent6">
                    <a:lumMod val="75000"/>
                  </a:schemeClr>
                </a:solidFill>
                <a:latin typeface="Calibri" pitchFamily="34" charset="0"/>
              </a:rPr>
              <a:t>retoris</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(rhetorical model)</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Aristoteles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filosof</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Yunani</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mengkaji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 yang </a:t>
            </a:r>
            <a:r>
              <a:rPr lang="en-US" sz="2000" dirty="0" err="1" smtClean="0">
                <a:solidFill>
                  <a:schemeClr val="accent6">
                    <a:lumMod val="75000"/>
                  </a:schemeClr>
                </a:solidFill>
                <a:latin typeface="Calibri" pitchFamily="34" charset="0"/>
              </a:rPr>
              <a:t>intinya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adalah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persuasi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terjadi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ketika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pembicara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menyampaikan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pembicaraannya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khalayak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upaya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mengubah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sikap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mereka</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Tiga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unsur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dasar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proses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yaitu</a:t>
            </a:r>
            <a:r>
              <a:rPr lang="en-US" sz="2000" dirty="0" smtClean="0">
                <a:solidFill>
                  <a:schemeClr val="accent6">
                    <a:lumMod val="75000"/>
                  </a:schemeClr>
                </a:solidFill>
                <a:latin typeface="Calibri" pitchFamily="34" charset="0"/>
              </a:rPr>
              <a:t> : </a:t>
            </a:r>
            <a:r>
              <a:rPr lang="en-US" sz="2000" dirty="0" err="1" smtClean="0">
                <a:solidFill>
                  <a:schemeClr val="accent6">
                    <a:lumMod val="75000"/>
                  </a:schemeClr>
                </a:solidFill>
                <a:latin typeface="Calibri" pitchFamily="34" charset="0"/>
              </a:rPr>
              <a:t>pembicara</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(speaker)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(message) </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pendengar</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(listener)</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Menurut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Aristoteles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persuasi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dapat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dicapai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melalui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tiga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hal</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ethos, logos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pathos</a:t>
            </a:r>
            <a:r>
              <a:rPr lang="en-US" sz="2000" dirty="0" smtClean="0">
                <a:solidFill>
                  <a:schemeClr val="accent6">
                    <a:lumMod val="75000"/>
                  </a:schemeClr>
                </a:solidFill>
                <a:latin typeface="Calibri" pitchFamily="34" charset="0"/>
              </a:rPr>
              <a:t>.</a:t>
            </a:r>
          </a:p>
          <a:p>
            <a:pPr>
              <a:buNone/>
            </a:pPr>
            <a:endParaRPr lang="en-US" sz="2000" dirty="0" smtClean="0">
              <a:solidFill>
                <a:schemeClr val="accent6">
                  <a:lumMod val="75000"/>
                </a:schemeClr>
              </a:solidFill>
              <a:latin typeface="Calibri" pitchFamily="34" charset="0"/>
            </a:endParaRPr>
          </a:p>
          <a:p>
            <a:pPr>
              <a:buNone/>
            </a:pPr>
            <a:r>
              <a:rPr lang="en-US" sz="2000" dirty="0" err="1" smtClean="0">
                <a:solidFill>
                  <a:schemeClr val="accent6">
                    <a:lumMod val="75000"/>
                  </a:schemeClr>
                </a:solidFill>
                <a:latin typeface="Calibri" pitchFamily="34" charset="0"/>
              </a:rPr>
              <a:t>Kelemahan</a:t>
            </a:r>
            <a:endParaRPr lang="en-US" sz="2000" dirty="0" smtClean="0">
              <a:solidFill>
                <a:schemeClr val="accent6">
                  <a:lumMod val="75000"/>
                </a:schemeClr>
              </a:solidFill>
              <a:latin typeface="Calibri" pitchFamily="34" charset="0"/>
            </a:endParaRPr>
          </a:p>
          <a:p>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memuat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unsur-unsur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seperti</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channel, feed back, effect </a:t>
            </a:r>
            <a:r>
              <a:rPr lang="en-US" sz="2000" dirty="0" err="1" smtClean="0">
                <a:solidFill>
                  <a:schemeClr val="accent6">
                    <a:lumMod val="75000"/>
                  </a:schemeClr>
                </a:solidFill>
                <a:latin typeface="Calibri" pitchFamily="34" charset="0"/>
              </a:rPr>
              <a:t>atau</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noise</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dianggap</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sebagai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fenomena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statis</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dibahasnya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aspek</a:t>
            </a:r>
            <a:r>
              <a:rPr lang="en-US" sz="2000" dirty="0" smtClean="0">
                <a:solidFill>
                  <a:schemeClr val="accent6">
                    <a:lumMod val="75000"/>
                  </a:schemeClr>
                </a:solidFill>
                <a:latin typeface="Calibri" pitchFamily="34" charset="0"/>
              </a:rPr>
              <a:t> nonverbal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persuasi</a:t>
            </a:r>
            <a:r>
              <a:rPr lang="en-US" sz="2000" dirty="0" smtClean="0">
                <a:solidFill>
                  <a:schemeClr val="accent6">
                    <a:lumMod val="75000"/>
                  </a:schemeClr>
                </a:solidFill>
                <a:latin typeface="Calibri" pitchFamily="34" charset="0"/>
              </a:rPr>
              <a:t>.</a:t>
            </a:r>
          </a:p>
          <a:p>
            <a:endParaRPr lang="en-US" sz="2000" dirty="0" smtClean="0">
              <a:solidFill>
                <a:schemeClr val="accent6">
                  <a:lumMod val="75000"/>
                </a:schemeClr>
              </a:solidFill>
              <a:latin typeface="Calibri" pitchFamily="34" charset="0"/>
            </a:endParaRPr>
          </a:p>
          <a:p>
            <a:endParaRPr lang="en-US" sz="2000" dirty="0">
              <a:solidFill>
                <a:schemeClr val="accent6">
                  <a:lumMod val="75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Calibri" pitchFamily="34" charset="0"/>
              </a:rPr>
              <a:t>Aristotle’s Model</a:t>
            </a:r>
            <a:endParaRPr lang="en-US" sz="2800" dirty="0"/>
          </a:p>
        </p:txBody>
      </p:sp>
      <p:pic>
        <p:nvPicPr>
          <p:cNvPr id="4" name="Content Placeholder 3" descr="aristotle's model.jpg"/>
          <p:cNvPicPr>
            <a:picLocks noGrp="1" noChangeAspect="1"/>
          </p:cNvPicPr>
          <p:nvPr>
            <p:ph idx="1"/>
          </p:nvPr>
        </p:nvPicPr>
        <p:blipFill>
          <a:blip r:embed="rId2"/>
          <a:stretch>
            <a:fillRect/>
          </a:stretch>
        </p:blipFill>
        <p:spPr>
          <a:xfrm>
            <a:off x="1828800" y="1066800"/>
            <a:ext cx="5715000" cy="2857500"/>
          </a:xfrm>
        </p:spPr>
      </p:pic>
      <p:sp>
        <p:nvSpPr>
          <p:cNvPr id="7" name="Text Placeholder 5"/>
          <p:cNvSpPr txBox="1">
            <a:spLocks/>
          </p:cNvSpPr>
          <p:nvPr/>
        </p:nvSpPr>
        <p:spPr>
          <a:xfrm>
            <a:off x="914400" y="4267200"/>
            <a:ext cx="6553200" cy="2362200"/>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pitchFamily="34" charset="0"/>
              <a:buChar char="•"/>
              <a:tabLst/>
              <a:defRPr/>
            </a:pPr>
            <a:r>
              <a:rPr kumimoji="0" lang="en-US" sz="2000" i="1" u="none" strike="noStrike" kern="0" cap="none" spc="0" normalizeH="0" baseline="0" noProof="0" dirty="0" smtClean="0">
                <a:ln>
                  <a:noFill/>
                </a:ln>
                <a:solidFill>
                  <a:schemeClr val="accent6">
                    <a:lumMod val="75000"/>
                  </a:schemeClr>
                </a:solidFill>
                <a:effectLst/>
                <a:uLnTx/>
                <a:uFillTx/>
                <a:latin typeface="Abscissa" pitchFamily="2" charset="0"/>
              </a:rPr>
              <a:t>This model was developed some 2000 years ago.</a:t>
            </a:r>
          </a:p>
          <a:p>
            <a:pPr marL="342900" marR="0" lvl="0" indent="-342900" algn="l" defTabSz="914400" rtl="0" eaLnBrk="1" fontAlgn="base" latinLnBrk="0" hangingPunct="1">
              <a:lnSpc>
                <a:spcPct val="90000"/>
              </a:lnSpc>
              <a:spcBef>
                <a:spcPct val="20000"/>
              </a:spcBef>
              <a:spcAft>
                <a:spcPct val="0"/>
              </a:spcAft>
              <a:buClrTx/>
              <a:buSzTx/>
              <a:buFont typeface="Arial" pitchFamily="34" charset="0"/>
              <a:buChar char="•"/>
              <a:tabLst/>
              <a:defRPr/>
            </a:pPr>
            <a:r>
              <a:rPr lang="en-US" sz="2000" i="1" kern="0" dirty="0" smtClean="0">
                <a:solidFill>
                  <a:schemeClr val="accent6">
                    <a:lumMod val="75000"/>
                  </a:schemeClr>
                </a:solidFill>
                <a:latin typeface="Abscissa" pitchFamily="2" charset="0"/>
              </a:rPr>
              <a:t>Essentials element Speaker, Message, :Listener.</a:t>
            </a:r>
          </a:p>
          <a:p>
            <a:pPr marL="342900" marR="0" lvl="0" indent="-342900" algn="l" defTabSz="914400" rtl="0" eaLnBrk="1" fontAlgn="base" latinLnBrk="0" hangingPunct="1">
              <a:lnSpc>
                <a:spcPct val="90000"/>
              </a:lnSpc>
              <a:spcBef>
                <a:spcPct val="20000"/>
              </a:spcBef>
              <a:spcAft>
                <a:spcPct val="0"/>
              </a:spcAft>
              <a:buClrTx/>
              <a:buSzTx/>
              <a:buFont typeface="Arial" pitchFamily="34" charset="0"/>
              <a:buChar char="•"/>
              <a:tabLst/>
              <a:defRPr/>
            </a:pPr>
            <a:r>
              <a:rPr lang="en-US" sz="2000" i="1" kern="0" dirty="0" smtClean="0">
                <a:solidFill>
                  <a:schemeClr val="accent6">
                    <a:lumMod val="75000"/>
                  </a:schemeClr>
                </a:solidFill>
                <a:latin typeface="Abscissa" pitchFamily="2" charset="0"/>
              </a:rPr>
              <a:t>This model is most applicable for public speaking.</a:t>
            </a:r>
          </a:p>
          <a:p>
            <a:pPr marL="342900" lvl="0" indent="-342900" fontAlgn="base">
              <a:lnSpc>
                <a:spcPct val="90000"/>
              </a:lnSpc>
              <a:spcBef>
                <a:spcPct val="20000"/>
              </a:spcBef>
              <a:spcAft>
                <a:spcPct val="0"/>
              </a:spcAft>
              <a:buFont typeface="Arial" pitchFamily="34" charset="0"/>
              <a:buChar char="•"/>
            </a:pPr>
            <a:r>
              <a:rPr lang="en-US" sz="2000" i="1" dirty="0" smtClean="0">
                <a:solidFill>
                  <a:schemeClr val="accent6">
                    <a:lumMod val="75000"/>
                  </a:schemeClr>
                </a:solidFill>
                <a:latin typeface="Abscissa" pitchFamily="2" charset="0"/>
              </a:rPr>
              <a:t>He stated that all public presentations are some balance of three rhetorical proofs: ethos (ethical), pathos (emotional), and logos (logical).</a:t>
            </a:r>
            <a:endParaRPr kumimoji="0" lang="en-US" sz="2000" i="1" u="none" strike="noStrike" kern="0" cap="none" spc="0" normalizeH="0" baseline="0" noProof="0" dirty="0" smtClean="0">
              <a:ln>
                <a:noFill/>
              </a:ln>
              <a:solidFill>
                <a:schemeClr val="accent6">
                  <a:lumMod val="75000"/>
                </a:schemeClr>
              </a:solidFill>
              <a:effectLst/>
              <a:uLnTx/>
              <a:uFillTx/>
              <a:latin typeface="Abscissa"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Calibri" pitchFamily="34" charset="0"/>
              </a:rPr>
              <a:t>Lasswell’s</a:t>
            </a:r>
            <a:r>
              <a:rPr lang="en-US" b="1" dirty="0" smtClean="0">
                <a:latin typeface="Calibri" pitchFamily="34" charset="0"/>
              </a:rPr>
              <a:t> Model (1948)</a:t>
            </a:r>
            <a:endParaRPr lang="en-US" b="1" dirty="0">
              <a:latin typeface="Calibri" pitchFamily="34" charset="0"/>
            </a:endParaRPr>
          </a:p>
        </p:txBody>
      </p:sp>
      <p:sp>
        <p:nvSpPr>
          <p:cNvPr id="3" name="Content Placeholder 2"/>
          <p:cNvSpPr>
            <a:spLocks noGrp="1"/>
          </p:cNvSpPr>
          <p:nvPr>
            <p:ph idx="1"/>
          </p:nvPr>
        </p:nvSpPr>
        <p:spPr>
          <a:xfrm>
            <a:off x="990600" y="990600"/>
            <a:ext cx="7848600" cy="5334000"/>
          </a:xfrm>
        </p:spPr>
        <p:txBody>
          <a:bodyPr/>
          <a:lstStyle/>
          <a:p>
            <a:r>
              <a:rPr lang="en-US" sz="2000" dirty="0" smtClean="0">
                <a:solidFill>
                  <a:schemeClr val="accent6">
                    <a:lumMod val="75000"/>
                  </a:schemeClr>
                </a:solidFill>
                <a:latin typeface="Calibri" pitchFamily="34" charset="0"/>
              </a:rPr>
              <a:t>Model </a:t>
            </a:r>
            <a:r>
              <a:rPr lang="en-US" sz="2000" dirty="0" err="1" smtClean="0">
                <a:solidFill>
                  <a:schemeClr val="accent6">
                    <a:lumMod val="75000"/>
                  </a:schemeClr>
                </a:solidFill>
                <a:latin typeface="Calibri" pitchFamily="34" charset="0"/>
              </a:rPr>
              <a:t>ini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dikemukakan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oleh</a:t>
            </a:r>
            <a:r>
              <a:rPr lang="en-US" sz="2000" dirty="0" smtClean="0">
                <a:solidFill>
                  <a:schemeClr val="accent6">
                    <a:lumMod val="75000"/>
                  </a:schemeClr>
                </a:solidFill>
                <a:latin typeface="Calibri" pitchFamily="34" charset="0"/>
              </a:rPr>
              <a:t> Harold </a:t>
            </a:r>
            <a:r>
              <a:rPr lang="en-US" sz="2000" dirty="0" err="1" smtClean="0">
                <a:solidFill>
                  <a:schemeClr val="accent6">
                    <a:lumMod val="75000"/>
                  </a:schemeClr>
                </a:solidFill>
                <a:latin typeface="Calibri" pitchFamily="34" charset="0"/>
              </a:rPr>
              <a:t>Laswell</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menggambarkan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proses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fungsi-fungsi</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diembannya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masyarakat</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Tiga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fungsi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yaitu</a:t>
            </a:r>
            <a:r>
              <a:rPr lang="en-US" sz="2000" dirty="0" smtClean="0">
                <a:solidFill>
                  <a:schemeClr val="accent6">
                    <a:lumMod val="75000"/>
                  </a:schemeClr>
                </a:solidFill>
                <a:latin typeface="Calibri" pitchFamily="34" charset="0"/>
              </a:rPr>
              <a:t> : </a:t>
            </a:r>
            <a:r>
              <a:rPr lang="en-US" sz="2000" dirty="0" err="1" smtClean="0">
                <a:solidFill>
                  <a:schemeClr val="accent6">
                    <a:lumMod val="75000"/>
                  </a:schemeClr>
                </a:solidFill>
                <a:latin typeface="Calibri" pitchFamily="34" charset="0"/>
              </a:rPr>
              <a:t>pengawasan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lingkungan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korelasi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komponen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masyakat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transmisi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budaya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antar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generasi</a:t>
            </a:r>
            <a:r>
              <a:rPr lang="en-US" sz="2000" dirty="0" smtClean="0">
                <a:solidFill>
                  <a:schemeClr val="accent6">
                    <a:lumMod val="75000"/>
                  </a:schemeClr>
                </a:solidFill>
                <a:latin typeface="Calibri" pitchFamily="34" charset="0"/>
              </a:rPr>
              <a:t>.</a:t>
            </a:r>
          </a:p>
          <a:p>
            <a:r>
              <a:rPr lang="en-US" sz="2000" dirty="0" err="1" smtClean="0">
                <a:solidFill>
                  <a:schemeClr val="accent6">
                    <a:lumMod val="75000"/>
                  </a:schemeClr>
                </a:solidFill>
                <a:latin typeface="Calibri" pitchFamily="34" charset="0"/>
              </a:rPr>
              <a:t>Laswell</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mengakui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bahwa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semua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bersifat</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dua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arah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suatu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masyarakat</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kompleks</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banyak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informasi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disaring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oleh</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pengendali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menyampaikan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kepada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publik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dengan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beberapa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perubahan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atau</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penyimpangan</a:t>
            </a:r>
            <a:r>
              <a:rPr lang="en-US" sz="2000" dirty="0" smtClean="0">
                <a:solidFill>
                  <a:schemeClr val="accent6">
                    <a:lumMod val="75000"/>
                  </a:schemeClr>
                </a:solidFill>
                <a:latin typeface="Calibri" pitchFamily="34" charset="0"/>
              </a:rPr>
              <a:t>.</a:t>
            </a:r>
          </a:p>
          <a:p>
            <a:r>
              <a:rPr lang="en-US" sz="2000" dirty="0" smtClean="0">
                <a:solidFill>
                  <a:schemeClr val="accent6">
                    <a:lumMod val="75000"/>
                  </a:schemeClr>
                </a:solidFill>
                <a:latin typeface="Calibri" pitchFamily="34" charset="0"/>
              </a:rPr>
              <a:t>Model </a:t>
            </a:r>
            <a:r>
              <a:rPr lang="en-US" sz="2000" dirty="0" err="1" smtClean="0">
                <a:solidFill>
                  <a:schemeClr val="accent6">
                    <a:lumMod val="75000"/>
                  </a:schemeClr>
                </a:solidFill>
                <a:latin typeface="Calibri" pitchFamily="34" charset="0"/>
              </a:rPr>
              <a:t>ini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sering</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diterapkan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dalam</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komunikasi</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massa</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propaganda.</a:t>
            </a:r>
          </a:p>
          <a:p>
            <a:pPr>
              <a:buNone/>
            </a:pPr>
            <a:endParaRPr lang="en-US" sz="2000" dirty="0" smtClean="0">
              <a:solidFill>
                <a:schemeClr val="accent6">
                  <a:lumMod val="75000"/>
                </a:schemeClr>
              </a:solidFill>
              <a:latin typeface="Calibri" pitchFamily="34" charset="0"/>
            </a:endParaRPr>
          </a:p>
          <a:p>
            <a:pPr>
              <a:buNone/>
            </a:pPr>
            <a:r>
              <a:rPr lang="en-US" sz="2000" dirty="0" err="1" smtClean="0">
                <a:solidFill>
                  <a:schemeClr val="accent6">
                    <a:lumMod val="75000"/>
                  </a:schemeClr>
                </a:solidFill>
                <a:latin typeface="Calibri" pitchFamily="34" charset="0"/>
              </a:rPr>
              <a:t>Kelemahan</a:t>
            </a:r>
            <a:endParaRPr lang="en-US" sz="2000" dirty="0" smtClean="0">
              <a:solidFill>
                <a:schemeClr val="accent6">
                  <a:lumMod val="75000"/>
                </a:schemeClr>
              </a:solidFill>
              <a:latin typeface="Calibri" pitchFamily="34" charset="0"/>
            </a:endParaRPr>
          </a:p>
          <a:p>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menyertakan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unsur</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feedback</a:t>
            </a:r>
            <a:endParaRPr lang="en-US" sz="2000" dirty="0" smtClean="0">
              <a:solidFill>
                <a:schemeClr val="accent6">
                  <a:lumMod val="75000"/>
                </a:schemeClr>
              </a:solidFill>
              <a:latin typeface="Calibri" pitchFamily="34" charset="0"/>
            </a:endParaRPr>
          </a:p>
          <a:p>
            <a:r>
              <a:rPr lang="en-US" sz="2000" dirty="0" err="1" smtClean="0">
                <a:solidFill>
                  <a:schemeClr val="accent6">
                    <a:lumMod val="75000"/>
                  </a:schemeClr>
                </a:solidFill>
                <a:latin typeface="Calibri" pitchFamily="34" charset="0"/>
              </a:rPr>
              <a:t>Tidak</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memasukan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unsur</a:t>
            </a:r>
            <a:r>
              <a:rPr lang="en-US" sz="2000" dirty="0" smtClean="0">
                <a:solidFill>
                  <a:schemeClr val="accent6">
                    <a:lumMod val="75000"/>
                  </a:schemeClr>
                </a:solidFill>
                <a:latin typeface="Calibri" pitchFamily="34" charset="0"/>
              </a:rPr>
              <a:t> </a:t>
            </a:r>
            <a:r>
              <a:rPr lang="en-US" sz="2000" i="1" dirty="0" smtClean="0">
                <a:solidFill>
                  <a:schemeClr val="accent6">
                    <a:lumMod val="75000"/>
                  </a:schemeClr>
                </a:solidFill>
                <a:latin typeface="Calibri" pitchFamily="34" charset="0"/>
              </a:rPr>
              <a:t>noise</a:t>
            </a:r>
            <a:endParaRPr lang="en-US" sz="2000" dirty="0" smtClean="0">
              <a:solidFill>
                <a:schemeClr val="accent6">
                  <a:lumMod val="75000"/>
                </a:schemeClr>
              </a:solidFill>
              <a:latin typeface="Calibri" pitchFamily="34" charset="0"/>
            </a:endParaRPr>
          </a:p>
          <a:p>
            <a:r>
              <a:rPr lang="en-US" sz="2000" dirty="0" err="1" smtClean="0">
                <a:solidFill>
                  <a:schemeClr val="accent6">
                    <a:lumMod val="75000"/>
                  </a:schemeClr>
                </a:solidFill>
                <a:latin typeface="Calibri" pitchFamily="34" charset="0"/>
              </a:rPr>
              <a:t>Mengisyaratkan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kehadiran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komunikator</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dan</a:t>
            </a:r>
            <a:r>
              <a:rPr lang="en-US" sz="2000" dirty="0" smtClean="0">
                <a:solidFill>
                  <a:schemeClr val="accent6">
                    <a:lumMod val="75000"/>
                  </a:schemeClr>
                </a:solidFill>
                <a:latin typeface="Calibri" pitchFamily="34" charset="0"/>
              </a:rPr>
              <a:t> </a:t>
            </a:r>
            <a:r>
              <a:rPr lang="en-US" sz="2000" dirty="0" err="1" smtClean="0">
                <a:solidFill>
                  <a:schemeClr val="accent6">
                    <a:lumMod val="75000"/>
                  </a:schemeClr>
                </a:solidFill>
                <a:latin typeface="Calibri" pitchFamily="34" charset="0"/>
              </a:rPr>
              <a:t>pesan</a:t>
            </a:r>
            <a:r>
              <a:rPr lang="en-US" sz="2000" dirty="0" smtClean="0">
                <a:solidFill>
                  <a:schemeClr val="accent6">
                    <a:lumMod val="75000"/>
                  </a:schemeClr>
                </a:solidFill>
                <a:latin typeface="Calibri" pitchFamily="34" charset="0"/>
              </a:rPr>
              <a:t> yang </a:t>
            </a:r>
            <a:r>
              <a:rPr lang="en-US" sz="2000" dirty="0" err="1" smtClean="0">
                <a:solidFill>
                  <a:schemeClr val="accent6">
                    <a:lumMod val="75000"/>
                  </a:schemeClr>
                </a:solidFill>
                <a:latin typeface="Calibri" pitchFamily="34" charset="0"/>
              </a:rPr>
              <a:t>bertujuan</a:t>
            </a:r>
            <a:endParaRPr lang="en-US" sz="2000" dirty="0" smtClean="0">
              <a:solidFill>
                <a:schemeClr val="accent6">
                  <a:lumMod val="75000"/>
                </a:schemeClr>
              </a:solidFill>
              <a:latin typeface="Calibri" pitchFamily="34" charset="0"/>
            </a:endParaRPr>
          </a:p>
        </p:txBody>
      </p:sp>
    </p:spTree>
  </p:cSld>
  <p:clrMapOvr>
    <a:masterClrMapping/>
  </p:clrMapOvr>
</p:sld>
</file>

<file path=ppt/theme/theme1.xml><?xml version="1.0" encoding="utf-8"?>
<a:theme xmlns:a="http://schemas.openxmlformats.org/drawingml/2006/main" name="PPP_SFUSI_PRT_Blue">
  <a:themeElements>
    <a:clrScheme name="">
      <a:dk1>
        <a:srgbClr val="000000"/>
      </a:dk1>
      <a:lt1>
        <a:srgbClr val="B2B2B2"/>
      </a:lt1>
      <a:dk2>
        <a:srgbClr val="000000"/>
      </a:dk2>
      <a:lt2>
        <a:srgbClr val="808080"/>
      </a:lt2>
      <a:accent1>
        <a:srgbClr val="00CC99"/>
      </a:accent1>
      <a:accent2>
        <a:srgbClr val="3333CC"/>
      </a:accent2>
      <a:accent3>
        <a:srgbClr val="D5D5D5"/>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PPP_SFUSI_PRT_Blue</Template>
  <TotalTime>1116</TotalTime>
  <Words>1317</Words>
  <Application>Microsoft Office PowerPoint</Application>
  <PresentationFormat>On-screen Show (4:3)</PresentationFormat>
  <Paragraphs>127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PPP_SFUSI_PRT_Blue</vt:lpstr>
      <vt:lpstr>Theories of Communication Communication Models</vt:lpstr>
      <vt:lpstr>What is Models…</vt:lpstr>
      <vt:lpstr>The Advantages of Models</vt:lpstr>
      <vt:lpstr>Limitations of Models</vt:lpstr>
      <vt:lpstr>S – R Model</vt:lpstr>
      <vt:lpstr>Model Stimulus - Respons</vt:lpstr>
      <vt:lpstr>Aristotle’s Model</vt:lpstr>
      <vt:lpstr>Aristotle’s Model</vt:lpstr>
      <vt:lpstr>Lasswell’s Model (1948)</vt:lpstr>
      <vt:lpstr>Laswell’s Model</vt:lpstr>
      <vt:lpstr>Shannon and Weaver’s Model</vt:lpstr>
      <vt:lpstr>Shannon and Weaver’s Model</vt:lpstr>
      <vt:lpstr>Wilbur Schramm’s Model</vt:lpstr>
      <vt:lpstr>Wilbur Schramm’s Model</vt:lpstr>
      <vt:lpstr>Newcomb’s Model</vt:lpstr>
      <vt:lpstr>Newcomb’s Model</vt:lpstr>
      <vt:lpstr>Wesley and MacLean’s Model</vt:lpstr>
      <vt:lpstr>Wesley and MacLean’s Model</vt:lpstr>
      <vt:lpstr>Gerbner’s Model</vt:lpstr>
      <vt:lpstr>Gerbner’s Model</vt:lpstr>
      <vt:lpstr>Berlo’s Model</vt:lpstr>
      <vt:lpstr>Berlo’s Model</vt:lpstr>
    </vt:vector>
  </TitlesOfParts>
  <Company>YPPI Jakarta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Communication Communication Models</dc:title>
  <dc:creator>elizabeth dian </dc:creator>
  <cp:lastModifiedBy>elizabeth dian </cp:lastModifiedBy>
  <cp:revision>26</cp:revision>
  <dcterms:created xsi:type="dcterms:W3CDTF">2010-10-26T14:58:40Z</dcterms:created>
  <dcterms:modified xsi:type="dcterms:W3CDTF">2010-11-01T03:30:27Z</dcterms:modified>
</cp:coreProperties>
</file>