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64" r:id="rId2"/>
    <p:sldId id="265" r:id="rId3"/>
    <p:sldId id="266" r:id="rId4"/>
    <p:sldId id="267" r:id="rId5"/>
    <p:sldId id="268" r:id="rId6"/>
    <p:sldId id="304" r:id="rId7"/>
    <p:sldId id="305" r:id="rId8"/>
    <p:sldId id="30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1887-9940-4C58-80E7-CD19446F541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BA249-4E88-453A-B3D0-5B5219CEF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UNSUR – UNSUR 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A. SUMBER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dasar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penyampaian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rangka</a:t>
            </a:r>
            <a:r>
              <a:rPr lang="en-US" sz="1800" dirty="0" smtClean="0"/>
              <a:t> </a:t>
            </a:r>
            <a:r>
              <a:rPr lang="en-US" sz="1800" dirty="0" err="1" smtClean="0"/>
              <a:t>memperkuat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sendiri</a:t>
            </a:r>
            <a:r>
              <a:rPr lang="en-US" sz="1800" dirty="0" smtClean="0"/>
              <a:t>.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berupa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, </a:t>
            </a:r>
            <a:r>
              <a:rPr lang="en-US" sz="1800" dirty="0" err="1" smtClean="0"/>
              <a:t>lembaga</a:t>
            </a:r>
            <a:r>
              <a:rPr lang="en-US" sz="1800" dirty="0" smtClean="0"/>
              <a:t>, </a:t>
            </a:r>
            <a:r>
              <a:rPr lang="en-US" sz="1800" dirty="0" err="1" smtClean="0"/>
              <a:t>buku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</a:t>
            </a:r>
            <a:r>
              <a:rPr lang="en-US" sz="1800" dirty="0" smtClean="0"/>
              <a:t> </a:t>
            </a:r>
            <a:r>
              <a:rPr lang="en-US" sz="1800" dirty="0" err="1" smtClean="0"/>
              <a:t>ataupun</a:t>
            </a:r>
            <a:r>
              <a:rPr lang="en-US" sz="1800" dirty="0" smtClean="0"/>
              <a:t> </a:t>
            </a:r>
            <a:r>
              <a:rPr lang="en-US" sz="1800" dirty="0" err="1" smtClean="0"/>
              <a:t>sejenisnya</a:t>
            </a:r>
            <a:r>
              <a:rPr lang="en-US" sz="1800" dirty="0" smtClean="0"/>
              <a:t>.</a:t>
            </a:r>
          </a:p>
          <a:p>
            <a:pPr algn="just"/>
            <a:endParaRPr lang="en-US" sz="1800" dirty="0" smtClean="0"/>
          </a:p>
          <a:p>
            <a:pPr algn="just">
              <a:buNone/>
            </a:pPr>
            <a:r>
              <a:rPr lang="en-US" sz="1800" b="1" dirty="0" smtClean="0"/>
              <a:t>B. KOMUNIKATOR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,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</a:t>
            </a:r>
            <a:r>
              <a:rPr lang="en-US" sz="1800" dirty="0" err="1" smtClean="0"/>
              <a:t>ataupun</a:t>
            </a:r>
            <a:r>
              <a:rPr lang="en-US" sz="1800" dirty="0" smtClean="0"/>
              <a:t> </a:t>
            </a:r>
            <a:r>
              <a:rPr lang="en-US" sz="1800" dirty="0" err="1" smtClean="0"/>
              <a:t>kelompok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menyampaikan</a:t>
            </a:r>
            <a:r>
              <a:rPr lang="en-US" sz="1800" dirty="0" smtClean="0"/>
              <a:t> </a:t>
            </a:r>
            <a:r>
              <a:rPr lang="en-US" sz="1800" dirty="0" err="1" smtClean="0"/>
              <a:t>pesan-pesan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, </a:t>
            </a:r>
            <a:r>
              <a:rPr lang="en-US" sz="1800" dirty="0" err="1" smtClean="0"/>
              <a:t>dimana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komunikator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komunikan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sebaliknya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komunikan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komunikator</a:t>
            </a:r>
            <a:r>
              <a:rPr lang="en-US" sz="1800" dirty="0" smtClean="0"/>
              <a:t>.</a:t>
            </a:r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HAL-HAL YANG HARUS DIPERHATIKAN :</a:t>
            </a:r>
          </a:p>
          <a:p>
            <a:pPr algn="just">
              <a:buNone/>
            </a:pPr>
            <a:r>
              <a:rPr lang="en-US" sz="1800" dirty="0" smtClean="0"/>
              <a:t>1. PENAMPILAN</a:t>
            </a:r>
          </a:p>
          <a:p>
            <a:pPr algn="just">
              <a:buNone/>
            </a:pPr>
            <a:r>
              <a:rPr lang="en-US" sz="1800" dirty="0" smtClean="0"/>
              <a:t>2. PENGUASAAN MASALAH</a:t>
            </a:r>
          </a:p>
          <a:p>
            <a:pPr algn="just">
              <a:buNone/>
            </a:pPr>
            <a:r>
              <a:rPr lang="en-US" sz="1800" dirty="0" smtClean="0"/>
              <a:t>3. PENGUASAAN BAHASA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 smtClean="0"/>
              <a:t>C. PESAN 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keseluruhan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apa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disampaikan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komunikator</a:t>
            </a:r>
            <a:r>
              <a:rPr lang="en-US" sz="1800" dirty="0" smtClean="0"/>
              <a:t>. 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inti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 (</a:t>
            </a:r>
            <a:r>
              <a:rPr lang="en-US" sz="1800" dirty="0" err="1" smtClean="0"/>
              <a:t>tema</a:t>
            </a:r>
            <a:r>
              <a:rPr lang="en-US" sz="1800" dirty="0" smtClean="0"/>
              <a:t>) yang </a:t>
            </a:r>
            <a:r>
              <a:rPr lang="en-US" sz="1800" dirty="0" err="1" smtClean="0"/>
              <a:t>sebenarnya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pengarah</a:t>
            </a:r>
            <a:r>
              <a:rPr lang="en-US" sz="1800" dirty="0" smtClean="0"/>
              <a:t> </a:t>
            </a:r>
            <a:r>
              <a:rPr lang="en-US" sz="1800" dirty="0" err="1" smtClean="0"/>
              <a:t>didalam</a:t>
            </a:r>
            <a:r>
              <a:rPr lang="en-US" sz="1800" dirty="0" smtClean="0"/>
              <a:t> </a:t>
            </a:r>
            <a:r>
              <a:rPr lang="en-US" sz="1800" dirty="0" err="1" smtClean="0"/>
              <a:t>usaha</a:t>
            </a:r>
            <a:r>
              <a:rPr lang="en-US" sz="1800" dirty="0" smtClean="0"/>
              <a:t> </a:t>
            </a:r>
            <a:r>
              <a:rPr lang="en-US" sz="1800" dirty="0" err="1" smtClean="0"/>
              <a:t>mencoba</a:t>
            </a:r>
            <a:r>
              <a:rPr lang="en-US" sz="1800" dirty="0" smtClean="0"/>
              <a:t> </a:t>
            </a:r>
            <a:r>
              <a:rPr lang="en-US" sz="1800" dirty="0" err="1" smtClean="0"/>
              <a:t>mengubah</a:t>
            </a:r>
            <a:r>
              <a:rPr lang="en-US" sz="1800" dirty="0" smtClean="0"/>
              <a:t> </a:t>
            </a:r>
            <a:r>
              <a:rPr lang="en-US" sz="1800" dirty="0" err="1" smtClean="0"/>
              <a:t>sikap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tingkah</a:t>
            </a:r>
            <a:r>
              <a:rPr lang="en-US" sz="1800" dirty="0" smtClean="0"/>
              <a:t> </a:t>
            </a:r>
            <a:r>
              <a:rPr lang="en-US" sz="1800" dirty="0" err="1" smtClean="0"/>
              <a:t>laku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komunikan</a:t>
            </a:r>
            <a:r>
              <a:rPr lang="en-US" sz="1800" dirty="0" smtClean="0"/>
              <a:t>. 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panjang</a:t>
            </a:r>
            <a:r>
              <a:rPr lang="en-US" sz="1800" dirty="0" smtClean="0"/>
              <a:t> </a:t>
            </a:r>
            <a:r>
              <a:rPr lang="en-US" sz="1800" dirty="0" err="1" smtClean="0"/>
              <a:t>lebar</a:t>
            </a:r>
            <a:r>
              <a:rPr lang="en-US" sz="1800" dirty="0" smtClean="0"/>
              <a:t> </a:t>
            </a:r>
            <a:r>
              <a:rPr lang="en-US" sz="1800" dirty="0" err="1" smtClean="0"/>
              <a:t>mengupas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segi</a:t>
            </a:r>
            <a:r>
              <a:rPr lang="en-US" sz="1800" dirty="0" smtClean="0"/>
              <a:t>, </a:t>
            </a:r>
            <a:r>
              <a:rPr lang="en-US" sz="1800" dirty="0" err="1" smtClean="0"/>
              <a:t>namun</a:t>
            </a:r>
            <a:r>
              <a:rPr lang="en-US" sz="1800" dirty="0" smtClean="0"/>
              <a:t> </a:t>
            </a:r>
            <a:r>
              <a:rPr lang="en-US" sz="1800" dirty="0" err="1" smtClean="0"/>
              <a:t>inti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selalu</a:t>
            </a:r>
            <a:r>
              <a:rPr lang="en-US" sz="1800" dirty="0" smtClean="0"/>
              <a:t> </a:t>
            </a:r>
            <a:r>
              <a:rPr lang="en-US" sz="1800" dirty="0" err="1" smtClean="0"/>
              <a:t>mengarah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tujuan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</a:t>
            </a:r>
            <a:r>
              <a:rPr lang="en-US" sz="1800" dirty="0" err="1" smtClean="0"/>
              <a:t>komunkasi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.</a:t>
            </a:r>
          </a:p>
          <a:p>
            <a:pPr algn="just"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1. </a:t>
            </a:r>
            <a:r>
              <a:rPr lang="en-US" sz="1800" b="1" dirty="0" err="1"/>
              <a:t>P</a:t>
            </a:r>
            <a:r>
              <a:rPr lang="en-US" sz="1800" b="1" dirty="0" err="1" smtClean="0"/>
              <a:t>enyanpaian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pesan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lisan</a:t>
            </a:r>
            <a:r>
              <a:rPr lang="en-US" sz="1800" dirty="0" smtClean="0"/>
              <a:t>, </a:t>
            </a:r>
            <a:r>
              <a:rPr lang="en-US" sz="1800" dirty="0" err="1" smtClean="0"/>
              <a:t>tatap</a:t>
            </a:r>
            <a:r>
              <a:rPr lang="en-US" sz="1800" dirty="0" smtClean="0"/>
              <a:t> </a:t>
            </a:r>
            <a:r>
              <a:rPr lang="en-US" sz="1800" dirty="0" err="1" smtClean="0"/>
              <a:t>muka</a:t>
            </a:r>
            <a:r>
              <a:rPr lang="en-US" sz="1800" dirty="0" smtClean="0"/>
              <a:t>,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,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media/</a:t>
            </a:r>
            <a:r>
              <a:rPr lang="en-US" sz="1800" dirty="0" err="1" smtClean="0"/>
              <a:t>saluran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2. </a:t>
            </a:r>
            <a:r>
              <a:rPr lang="en-US" sz="1800" b="1" dirty="0" err="1" smtClean="0"/>
              <a:t>Bentuk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pesan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Informatif,persuasif</a:t>
            </a:r>
            <a:r>
              <a:rPr lang="en-US" sz="1800" dirty="0" smtClean="0"/>
              <a:t>, </a:t>
            </a:r>
            <a:r>
              <a:rPr lang="en-US" sz="1800" dirty="0" err="1" smtClean="0"/>
              <a:t>koersif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3. </a:t>
            </a:r>
            <a:r>
              <a:rPr lang="en-US" sz="1800" b="1" dirty="0" err="1" smtClean="0"/>
              <a:t>Merumuskan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pesan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mengena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a. </a:t>
            </a:r>
            <a:r>
              <a:rPr lang="en-US" sz="1800" dirty="0" err="1" smtClean="0"/>
              <a:t>Umum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b. </a:t>
            </a:r>
            <a:r>
              <a:rPr lang="en-US" sz="1800" dirty="0" err="1" smtClean="0"/>
              <a:t>Jelas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gamblang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c.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yang </a:t>
            </a:r>
            <a:r>
              <a:rPr lang="en-US" sz="1800" dirty="0" err="1" smtClean="0"/>
              <a:t>jelas</a:t>
            </a:r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/>
              <a:t>	d. </a:t>
            </a:r>
            <a:r>
              <a:rPr lang="en-US" sz="1800" dirty="0" err="1" smtClean="0"/>
              <a:t>Positif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e. </a:t>
            </a:r>
            <a:r>
              <a:rPr lang="en-US" sz="1800" dirty="0" err="1" smtClean="0"/>
              <a:t>Seimbang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f.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keinginan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komunikan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4. </a:t>
            </a:r>
            <a:r>
              <a:rPr lang="en-US" sz="1800" b="1" dirty="0" err="1" smtClean="0"/>
              <a:t>Hambatan</a:t>
            </a:r>
            <a:r>
              <a:rPr lang="en-US" sz="1800" b="1" dirty="0" smtClean="0"/>
              <a:t> –</a:t>
            </a:r>
            <a:r>
              <a:rPr lang="en-US" sz="1800" b="1" dirty="0" err="1" smtClean="0"/>
              <a:t>hambatan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terhadap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pesan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a. </a:t>
            </a:r>
            <a:r>
              <a:rPr lang="en-US" sz="1800" dirty="0" err="1"/>
              <a:t>H</a:t>
            </a:r>
            <a:r>
              <a:rPr lang="en-US" sz="1800" dirty="0" err="1" smtClean="0"/>
              <a:t>ambatan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b. </a:t>
            </a:r>
            <a:r>
              <a:rPr lang="en-US" sz="1800" dirty="0" err="1"/>
              <a:t>H</a:t>
            </a:r>
            <a:r>
              <a:rPr lang="en-US" sz="1800" dirty="0" err="1" smtClean="0"/>
              <a:t>ambatan</a:t>
            </a:r>
            <a:r>
              <a:rPr lang="en-US" sz="1800" dirty="0" smtClean="0"/>
              <a:t> </a:t>
            </a:r>
            <a:r>
              <a:rPr lang="en-US" sz="1800" dirty="0" err="1" smtClean="0"/>
              <a:t>teknis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5. Channel / </a:t>
            </a:r>
            <a:r>
              <a:rPr lang="en-US" sz="1800" b="1" dirty="0" err="1" smtClean="0"/>
              <a:t>saluran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Channel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saluran</a:t>
            </a:r>
            <a:r>
              <a:rPr lang="en-US" sz="1800" dirty="0" smtClean="0"/>
              <a:t> </a:t>
            </a:r>
            <a:r>
              <a:rPr lang="en-US" sz="1800" dirty="0" err="1" smtClean="0"/>
              <a:t>penyampaian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, </a:t>
            </a:r>
            <a:r>
              <a:rPr lang="en-US" sz="1800" dirty="0" err="1" smtClean="0"/>
              <a:t>biasa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media. Media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dikategorikan</a:t>
            </a:r>
            <a:r>
              <a:rPr lang="en-US" sz="1800" dirty="0" smtClean="0"/>
              <a:t> 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: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1. </a:t>
            </a:r>
            <a:r>
              <a:rPr lang="en-US" sz="1800" b="1" dirty="0" smtClean="0"/>
              <a:t>Media </a:t>
            </a:r>
            <a:r>
              <a:rPr lang="en-US" sz="1800" b="1" dirty="0" err="1" smtClean="0"/>
              <a:t>Umum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Ialah</a:t>
            </a:r>
            <a:r>
              <a:rPr lang="en-US" sz="1800" dirty="0" smtClean="0"/>
              <a:t> media yang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segala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2. </a:t>
            </a:r>
            <a:r>
              <a:rPr lang="en-US" sz="1800" b="1" dirty="0" smtClean="0"/>
              <a:t>Media Massa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Adalah</a:t>
            </a:r>
            <a:r>
              <a:rPr lang="en-US" sz="1800" dirty="0" smtClean="0"/>
              <a:t> media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massal</a:t>
            </a:r>
            <a:r>
              <a:rPr lang="en-US" sz="1800" dirty="0" smtClean="0"/>
              <a:t>.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demikian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sifatnya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massal</a:t>
            </a:r>
            <a:r>
              <a:rPr lang="en-US" sz="1800" dirty="0" smtClean="0"/>
              <a:t> 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 : </a:t>
            </a:r>
            <a:r>
              <a:rPr lang="en-US" sz="1800" dirty="0" err="1" smtClean="0"/>
              <a:t>pers</a:t>
            </a:r>
            <a:r>
              <a:rPr lang="en-US" sz="1800" dirty="0" smtClean="0"/>
              <a:t>, </a:t>
            </a:r>
            <a:r>
              <a:rPr lang="en-US" sz="1800" dirty="0" err="1" smtClean="0"/>
              <a:t>radi</a:t>
            </a:r>
            <a:r>
              <a:rPr lang="en-US" sz="1800" dirty="0" smtClean="0"/>
              <a:t>, film,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televisi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D. EFEK 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Efek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, </a:t>
            </a:r>
            <a:r>
              <a:rPr lang="en-US" sz="1800" dirty="0" err="1" smtClean="0"/>
              <a:t>yakni</a:t>
            </a:r>
            <a:r>
              <a:rPr lang="en-US" sz="1800" dirty="0" smtClean="0"/>
              <a:t> </a:t>
            </a:r>
            <a:r>
              <a:rPr lang="en-US" sz="1800" dirty="0" err="1" smtClean="0"/>
              <a:t>sikap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tingkahlaku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,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inginkan</a:t>
            </a:r>
            <a:r>
              <a:rPr lang="en-US" sz="1800" dirty="0" smtClean="0"/>
              <a:t>.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dilihat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:</a:t>
            </a:r>
          </a:p>
          <a:p>
            <a:pPr>
              <a:buNone/>
            </a:pPr>
            <a:r>
              <a:rPr lang="en-US" sz="1800" dirty="0" smtClean="0"/>
              <a:t>	1. </a:t>
            </a:r>
            <a:r>
              <a:rPr lang="en-US" sz="1800" i="1" dirty="0" smtClean="0"/>
              <a:t>Personal Opinion</a:t>
            </a:r>
          </a:p>
          <a:p>
            <a:pPr>
              <a:buNone/>
            </a:pPr>
            <a:r>
              <a:rPr lang="en-US" sz="1800" i="1" dirty="0" smtClean="0"/>
              <a:t>	2. Public Opinion</a:t>
            </a:r>
          </a:p>
          <a:p>
            <a:pPr>
              <a:buNone/>
            </a:pPr>
            <a:r>
              <a:rPr lang="en-US" sz="1800" i="1" dirty="0" smtClean="0"/>
              <a:t>	3. Majority Opinion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800" b="1" dirty="0" smtClean="0"/>
              <a:t>E. FAKTOR-FAKTOR YANG PERLU DIPERHATIKAN DALAM PROSES KOMUNIKASI</a:t>
            </a:r>
          </a:p>
          <a:p>
            <a:pPr>
              <a:buNone/>
            </a:pPr>
            <a:r>
              <a:rPr lang="en-US" sz="1800" dirty="0" smtClean="0"/>
              <a:t>	1</a:t>
            </a:r>
            <a:r>
              <a:rPr lang="en-US" sz="1800" b="1" dirty="0" smtClean="0"/>
              <a:t>. EMPAT TAHAP PROSES KOMUNIKASI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dirty="0"/>
              <a:t>a</a:t>
            </a:r>
            <a:r>
              <a:rPr lang="en-US" sz="1800" dirty="0" smtClean="0"/>
              <a:t>. </a:t>
            </a:r>
            <a:r>
              <a:rPr lang="en-US" sz="1800" i="1" dirty="0" smtClean="0"/>
              <a:t>Fact Finding</a:t>
            </a:r>
          </a:p>
          <a:p>
            <a:pPr>
              <a:buNone/>
            </a:pPr>
            <a:r>
              <a:rPr lang="en-US" sz="1800" i="1" dirty="0"/>
              <a:t>b</a:t>
            </a:r>
            <a:r>
              <a:rPr lang="en-US" sz="1800" i="1" dirty="0" smtClean="0"/>
              <a:t>. Planning</a:t>
            </a:r>
          </a:p>
          <a:p>
            <a:pPr>
              <a:buNone/>
            </a:pPr>
            <a:r>
              <a:rPr lang="en-US" sz="1800" i="1" dirty="0" smtClean="0"/>
              <a:t>c. Communicating</a:t>
            </a:r>
          </a:p>
          <a:p>
            <a:pPr>
              <a:buNone/>
            </a:pPr>
            <a:r>
              <a:rPr lang="en-US" sz="1800" i="1" dirty="0"/>
              <a:t>d</a:t>
            </a:r>
            <a:r>
              <a:rPr lang="en-US" sz="1800" i="1" dirty="0" smtClean="0"/>
              <a:t>. Evaluating</a:t>
            </a:r>
            <a:endParaRPr lang="en-US" sz="1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2. </a:t>
            </a:r>
            <a:r>
              <a:rPr lang="en-US" sz="2000" b="1" dirty="0" smtClean="0"/>
              <a:t>PROSEDUR MENCAPAI EFEK YANG DIKEHENDAKI</a:t>
            </a:r>
            <a:endParaRPr lang="en-US" sz="1800" b="1" dirty="0" smtClean="0"/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2000" dirty="0" smtClean="0"/>
              <a:t>Wilbur Schramm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efek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prosedur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ditempuh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	A – A Procedure,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i="1" dirty="0" smtClean="0"/>
              <a:t>attention</a:t>
            </a:r>
            <a:r>
              <a:rPr lang="en-US" sz="2000" dirty="0" smtClean="0"/>
              <a:t> (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)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i="1" dirty="0" smtClean="0"/>
              <a:t>action (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).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jelasnya</a:t>
            </a:r>
            <a:r>
              <a:rPr lang="en-US" sz="2000" dirty="0" smtClean="0"/>
              <a:t> 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- </a:t>
            </a:r>
            <a:r>
              <a:rPr lang="en-US" sz="2000" i="1" dirty="0" smtClean="0"/>
              <a:t>Attention</a:t>
            </a:r>
            <a:r>
              <a:rPr lang="en-US" sz="2000" dirty="0" smtClean="0"/>
              <a:t> (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)</a:t>
            </a:r>
          </a:p>
          <a:p>
            <a:pPr algn="just">
              <a:buNone/>
            </a:pPr>
            <a:r>
              <a:rPr lang="en-US" sz="2000" dirty="0" smtClean="0"/>
              <a:t>- </a:t>
            </a:r>
            <a:r>
              <a:rPr lang="en-US" sz="2000" i="1" dirty="0" smtClean="0"/>
              <a:t>Interest </a:t>
            </a:r>
            <a:r>
              <a:rPr lang="en-US" sz="2000" dirty="0" smtClean="0"/>
              <a:t>(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)</a:t>
            </a:r>
          </a:p>
          <a:p>
            <a:pPr algn="just">
              <a:buNone/>
            </a:pPr>
            <a:r>
              <a:rPr lang="en-US" sz="2000" dirty="0" smtClean="0"/>
              <a:t>- </a:t>
            </a:r>
            <a:r>
              <a:rPr lang="en-US" sz="2000" i="1" dirty="0" smtClean="0"/>
              <a:t>Desire </a:t>
            </a:r>
            <a:r>
              <a:rPr lang="en-US" sz="2000" dirty="0" smtClean="0"/>
              <a:t>( </a:t>
            </a:r>
            <a:r>
              <a:rPr lang="en-US" sz="2000" dirty="0" err="1" smtClean="0"/>
              <a:t>keinginan</a:t>
            </a:r>
            <a:r>
              <a:rPr lang="en-US" sz="2000" dirty="0" smtClean="0"/>
              <a:t>)</a:t>
            </a:r>
          </a:p>
          <a:p>
            <a:pPr algn="just">
              <a:buNone/>
            </a:pPr>
            <a:r>
              <a:rPr lang="en-US" sz="2000" dirty="0" smtClean="0"/>
              <a:t>- </a:t>
            </a:r>
            <a:r>
              <a:rPr lang="en-US" sz="2000" i="1" dirty="0" smtClean="0"/>
              <a:t>Decision </a:t>
            </a:r>
            <a:r>
              <a:rPr lang="en-US" sz="2000" dirty="0" smtClean="0"/>
              <a:t>(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)</a:t>
            </a:r>
          </a:p>
          <a:p>
            <a:pPr algn="just">
              <a:buNone/>
            </a:pPr>
            <a:r>
              <a:rPr lang="en-US" sz="2000" dirty="0" smtClean="0"/>
              <a:t>- </a:t>
            </a:r>
            <a:r>
              <a:rPr lang="en-US" sz="2000" i="1" dirty="0" smtClean="0"/>
              <a:t>Action</a:t>
            </a:r>
            <a:r>
              <a:rPr lang="en-US" sz="2000" dirty="0" smtClean="0"/>
              <a:t> (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 </a:t>
            </a:r>
            <a:r>
              <a:rPr lang="en-US" sz="3200" b="1" dirty="0" smtClean="0"/>
              <a:t>UMPAN BALIK (FEEDBACK)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BENTUK – BENTUK UMPAN BALIK</a:t>
            </a:r>
          </a:p>
          <a:p>
            <a:endParaRPr lang="en-US" sz="2000" b="1" dirty="0" smtClean="0"/>
          </a:p>
          <a:p>
            <a:pPr algn="just">
              <a:buNone/>
            </a:pPr>
            <a:r>
              <a:rPr lang="en-US" sz="2000" b="1" dirty="0" smtClean="0"/>
              <a:t>1). EXTERNAL FEEDBACK</a:t>
            </a:r>
          </a:p>
          <a:p>
            <a:pPr lvl="1" algn="just"/>
            <a:r>
              <a:rPr lang="en-US" sz="1800" dirty="0" smtClean="0"/>
              <a:t>UMPAN BALIK YANG DITERIMA LANGSUNG OLEH KOMUNIKATOR  DARI KOMUNIKAN.</a:t>
            </a:r>
          </a:p>
          <a:p>
            <a:pPr lvl="1"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2000" b="1" dirty="0" smtClean="0"/>
              <a:t>2). INTERNAL FEEDBACK</a:t>
            </a:r>
          </a:p>
          <a:p>
            <a:pPr lvl="1" algn="just"/>
            <a:r>
              <a:rPr lang="en-US" sz="1800" dirty="0" smtClean="0"/>
              <a:t>UMPAN BALIK YANG DITERIMA KOMUNIKATOR BUKAN DARI KOMUNIKAN AKAN TETAPI DATANG DARI PESAN ITU SENDIRI ATAU DARI  KOMUNIKATOR ITU SENDIRI.</a:t>
            </a:r>
          </a:p>
          <a:p>
            <a:pPr lvl="1"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2000" dirty="0" smtClean="0"/>
              <a:t>3). </a:t>
            </a:r>
            <a:r>
              <a:rPr lang="en-US" sz="2000" b="1" dirty="0" smtClean="0"/>
              <a:t>DIRECT FEEDBACK ATAU IMMEDIATE FEEDBACK</a:t>
            </a:r>
          </a:p>
          <a:p>
            <a:pPr lvl="1" algn="just"/>
            <a:r>
              <a:rPr lang="en-US" sz="1800" dirty="0" smtClean="0"/>
              <a:t>UMPAN BALIK LANGSUNG DALAM SUATU KOMUNIKASI, KOMUNIKAN MENGERAKKAN SALAH SATU ANGGOTA BADANYA</a:t>
            </a:r>
          </a:p>
          <a:p>
            <a:pPr algn="just"/>
            <a:endParaRPr 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 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4. INDIRECT FEEDBACK ATAU DELAIGED FEEDBACK</a:t>
            </a:r>
          </a:p>
          <a:p>
            <a:pPr lvl="1" algn="just"/>
            <a:r>
              <a:rPr lang="en-US" sz="1800" dirty="0" smtClean="0"/>
              <a:t>DALAM BENTUK  SURAT KEPADA REDAKSI SURAT KABAR, PENYIAR RADIO, PENYIAR TELEVISI. HALINI UMPAN BALIK MEMBUTUHKAN WAKTU.</a:t>
            </a:r>
          </a:p>
          <a:p>
            <a:pPr lvl="1"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2000" b="1" dirty="0" smtClean="0"/>
              <a:t>5. INFERENTIAL FEEDBACK</a:t>
            </a:r>
          </a:p>
          <a:p>
            <a:pPr lvl="1" algn="just"/>
            <a:r>
              <a:rPr lang="en-US" sz="1800" dirty="0" smtClean="0"/>
              <a:t>UMPAN BALIK YANG DITERIMA DALAM KOMUNIKASI MASSA YANG DISIMPULKAN SENDIRI OLEH KOMUNIKATOR MESKIPUN SECARA TIDAK LANGSUNG AKAN TETAPI CUKUP RELEVAN DENGAN PESAN YANG DISAMPAIKAN.</a:t>
            </a:r>
          </a:p>
          <a:p>
            <a:pPr lvl="1"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2000" b="1" dirty="0" smtClean="0"/>
              <a:t>6. ZERO FEEDBACK</a:t>
            </a:r>
          </a:p>
          <a:p>
            <a:pPr lvl="1" algn="just"/>
            <a:r>
              <a:rPr lang="en-US" sz="1800" dirty="0" smtClean="0"/>
              <a:t>HAL INI BERARTI BAHWA KOMUNIKASI YANG DISAMPAIKAN OLEH KOMUNIKATOR KEPADA KOMUNIKAN MESKIPUN KOMUNIKAN MENYAMPAIKAN UMPAN- BALIK TERSEBUT TIDAK DIPAHAMI OLEH KOMUNIKATOR</a:t>
            </a:r>
          </a:p>
          <a:p>
            <a:pPr algn="just"/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/>
              <a:t>7. NEUTRAL FEEDBACK</a:t>
            </a:r>
          </a:p>
          <a:p>
            <a:pPr lvl="1" algn="just"/>
            <a:r>
              <a:rPr lang="en-US" sz="2200" dirty="0" smtClean="0"/>
              <a:t>UMPAN BALIK YANG NETRAL BERARTI BAHWA INFORMASI YANG DITERIMA KEMBALI OLEH KOMUNIKATOR TIDAK RELEVAN DENGAN PESAN YANG DISAMPAIKAN SEMULA.</a:t>
            </a:r>
          </a:p>
          <a:p>
            <a:pPr>
              <a:buNone/>
            </a:pPr>
            <a:r>
              <a:rPr lang="en-US" sz="2400" b="1" dirty="0" smtClean="0"/>
              <a:t>8. POSITIVE FEEDBACK</a:t>
            </a:r>
          </a:p>
          <a:p>
            <a:pPr lvl="1"/>
            <a:r>
              <a:rPr lang="en-US" sz="2200" dirty="0" smtClean="0"/>
              <a:t>KOMUNIKASI YANG DISAMPAIKAN OLEH KOMUNIKATOR KEPADA KOMUNIKAN MENDAPAT TANGGAPAN POSITIF, MISALNYA DENGAN ADANYA PENERIMAAN PADA PESAN YANG DISAMPAIKAN.</a:t>
            </a:r>
          </a:p>
          <a:p>
            <a:pPr>
              <a:buNone/>
            </a:pPr>
            <a:r>
              <a:rPr lang="en-US" sz="2400" b="1" dirty="0" smtClean="0"/>
              <a:t>9. NEGATIVE FEEDBACK</a:t>
            </a:r>
          </a:p>
          <a:p>
            <a:pPr lvl="1"/>
            <a:r>
              <a:rPr lang="en-US" sz="2200" dirty="0" smtClean="0"/>
              <a:t>KOMUNIKASI YANG DSAMPAIKAN OLEH KOMUNIKATOR MENDAPAT TANTANGAN DARI KOMUNIKAN.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695</TotalTime>
  <Words>240</Words>
  <Application>Microsoft Office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UNSUR – UNSUR KOMUNIKASI</vt:lpstr>
      <vt:lpstr>LANJUTAN</vt:lpstr>
      <vt:lpstr>lanjutan</vt:lpstr>
      <vt:lpstr>lanjutan</vt:lpstr>
      <vt:lpstr>lanjutan</vt:lpstr>
      <vt:lpstr> UMPAN BALIK (FEEDBACK)</vt:lpstr>
      <vt:lpstr> LANJUTAN</vt:lpstr>
      <vt:lpstr>LANJUTAN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DAN PERKEMBANGAN KOMUNIKASI</dc:title>
  <dc:creator>Universitas Komputer Indonesia</dc:creator>
  <cp:lastModifiedBy>Universitas Komputer Indonesia</cp:lastModifiedBy>
  <cp:revision>141</cp:revision>
  <dcterms:created xsi:type="dcterms:W3CDTF">2010-01-09T12:54:00Z</dcterms:created>
  <dcterms:modified xsi:type="dcterms:W3CDTF">2010-01-14T08:16:49Z</dcterms:modified>
</cp:coreProperties>
</file>