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5715000"/>
            <a:ext cx="7772400" cy="685800"/>
          </a:xfrm>
        </p:spPr>
        <p:txBody>
          <a:bodyPr/>
          <a:lstStyle>
            <a:lvl1pPr>
              <a:defRPr/>
            </a:lvl1pPr>
          </a:lstStyle>
          <a:p>
            <a:r>
              <a:rPr lang="en-US" altLang="en-US"/>
              <a:t>Click to edit Master title style</a:t>
            </a:r>
          </a:p>
        </p:txBody>
      </p:sp>
      <p:sp>
        <p:nvSpPr>
          <p:cNvPr id="5123" name="Rectangle 3"/>
          <p:cNvSpPr>
            <a:spLocks noGrp="1" noChangeArrowheads="1"/>
          </p:cNvSpPr>
          <p:nvPr>
            <p:ph type="subTitle" idx="1"/>
          </p:nvPr>
        </p:nvSpPr>
        <p:spPr>
          <a:xfrm>
            <a:off x="2362200" y="6400800"/>
            <a:ext cx="6400800" cy="304800"/>
          </a:xfrm>
        </p:spPr>
        <p:txBody>
          <a:bodyPr/>
          <a:lstStyle>
            <a:lvl1pPr marL="0" indent="0">
              <a:buFontTx/>
              <a:buNone/>
              <a:defRPr>
                <a:solidFill>
                  <a:srgbClr val="FFFFFF"/>
                </a:solidFill>
              </a:defRPr>
            </a:lvl1pPr>
          </a:lstStyle>
          <a:p>
            <a:r>
              <a:rPr lang="en-US" altLang="en-US"/>
              <a:t>Click to edit Master subtitle style</a:t>
            </a:r>
          </a:p>
        </p:txBody>
      </p:sp>
      <p:sp>
        <p:nvSpPr>
          <p:cNvPr id="5124" name="Rectangle 4"/>
          <p:cNvSpPr>
            <a:spLocks noGrp="1" noChangeArrowheads="1"/>
          </p:cNvSpPr>
          <p:nvPr>
            <p:ph type="dt" sz="half" idx="2"/>
          </p:nvPr>
        </p:nvSpPr>
        <p:spPr>
          <a:xfrm>
            <a:off x="76200" y="152400"/>
            <a:ext cx="1905000" cy="228600"/>
          </a:xfrm>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276600" y="152400"/>
            <a:ext cx="2895600" cy="228600"/>
          </a:xfrm>
        </p:spPr>
        <p:txBody>
          <a:bodyPr/>
          <a:lstStyle>
            <a:lvl1pPr>
              <a:defRPr/>
            </a:lvl1pPr>
          </a:lstStyle>
          <a:p>
            <a:endParaRPr lang="en-US" altLang="en-US"/>
          </a:p>
        </p:txBody>
      </p:sp>
      <p:sp>
        <p:nvSpPr>
          <p:cNvPr id="5126" name="Rectangle 6"/>
          <p:cNvSpPr>
            <a:spLocks noGrp="1" noChangeArrowheads="1"/>
          </p:cNvSpPr>
          <p:nvPr>
            <p:ph type="sldNum" sz="quarter" idx="4"/>
          </p:nvPr>
        </p:nvSpPr>
        <p:spPr>
          <a:xfrm>
            <a:off x="7086600" y="152400"/>
            <a:ext cx="1905000" cy="228600"/>
          </a:xfrm>
        </p:spPr>
        <p:txBody>
          <a:bodyPr/>
          <a:lstStyle>
            <a:lvl1pPr>
              <a:defRPr/>
            </a:lvl1pPr>
          </a:lstStyle>
          <a:p>
            <a:fld id="{F38D926D-372A-4617-80E5-6955A0B9C87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868DCA-C13F-4BD9-A820-7F4B8FD5BDD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52400"/>
            <a:ext cx="2095500" cy="60198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152400"/>
            <a:ext cx="61341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F703A3-CA54-4207-B588-92EAC00D74A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2C8AE2-4C62-4C09-9742-C5EC015551A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FAC06D-1E91-401D-A59F-6B23607A46C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1295400" y="9906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257800" y="9906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E5667D-E923-47D5-8772-005684620E6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C5D1917-D186-4FB8-A7B7-48200A94E3E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5DDC562-1FB0-4DA9-8FA0-52BE87DACBD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09F729-5CA4-4BA2-A0DE-68A73F5D7BF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7627DF-02A2-498D-92E8-D973CC0D37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C2DB23-DDA0-4BE7-A26A-3D2BFA291B6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152400"/>
            <a:ext cx="7772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295400" y="9906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2286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endParaRPr lang="en-US"/>
          </a:p>
        </p:txBody>
      </p:sp>
      <p:sp>
        <p:nvSpPr>
          <p:cNvPr id="4101"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endParaRPr lang="en-US"/>
          </a:p>
        </p:txBody>
      </p:sp>
      <p:sp>
        <p:nvSpPr>
          <p:cNvPr id="4102" name="Rectangle 6"/>
          <p:cNvSpPr>
            <a:spLocks noGrp="1" noChangeArrowheads="1"/>
          </p:cNvSpPr>
          <p:nvPr>
            <p:ph type="sldNum" sz="quarter" idx="4"/>
          </p:nvPr>
        </p:nvSpPr>
        <p:spPr bwMode="auto">
          <a:xfrm>
            <a:off x="70104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824CD6BF-C211-4935-8C34-9177A2AD407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Arial" pitchFamily="34" charset="0"/>
        </a:defRPr>
      </a:lvl2pPr>
      <a:lvl3pPr algn="l" rtl="0" fontAlgn="base">
        <a:spcBef>
          <a:spcPct val="0"/>
        </a:spcBef>
        <a:spcAft>
          <a:spcPct val="0"/>
        </a:spcAft>
        <a:defRPr sz="4000">
          <a:solidFill>
            <a:srgbClr val="FFFFFF"/>
          </a:solidFill>
          <a:latin typeface="Arial" pitchFamily="34" charset="0"/>
        </a:defRPr>
      </a:lvl3pPr>
      <a:lvl4pPr algn="l" rtl="0" fontAlgn="base">
        <a:spcBef>
          <a:spcPct val="0"/>
        </a:spcBef>
        <a:spcAft>
          <a:spcPct val="0"/>
        </a:spcAft>
        <a:defRPr sz="4000">
          <a:solidFill>
            <a:srgbClr val="FFFFFF"/>
          </a:solidFill>
          <a:latin typeface="Arial" pitchFamily="34" charset="0"/>
        </a:defRPr>
      </a:lvl4pPr>
      <a:lvl5pPr algn="l" rtl="0" fontAlgn="base">
        <a:spcBef>
          <a:spcPct val="0"/>
        </a:spcBef>
        <a:spcAft>
          <a:spcPct val="0"/>
        </a:spcAft>
        <a:defRPr sz="4000">
          <a:solidFill>
            <a:srgbClr val="FFFFFF"/>
          </a:solidFill>
          <a:latin typeface="Arial" pitchFamily="34" charset="0"/>
        </a:defRPr>
      </a:lvl5pPr>
      <a:lvl6pPr marL="457200" algn="l" rtl="0" fontAlgn="base">
        <a:spcBef>
          <a:spcPct val="0"/>
        </a:spcBef>
        <a:spcAft>
          <a:spcPct val="0"/>
        </a:spcAft>
        <a:defRPr sz="4000">
          <a:solidFill>
            <a:srgbClr val="FFFFFF"/>
          </a:solidFill>
          <a:latin typeface="Arial" pitchFamily="34" charset="0"/>
        </a:defRPr>
      </a:lvl6pPr>
      <a:lvl7pPr marL="914400" algn="l" rtl="0" fontAlgn="base">
        <a:spcBef>
          <a:spcPct val="0"/>
        </a:spcBef>
        <a:spcAft>
          <a:spcPct val="0"/>
        </a:spcAft>
        <a:defRPr sz="4000">
          <a:solidFill>
            <a:srgbClr val="FFFFFF"/>
          </a:solidFill>
          <a:latin typeface="Arial" pitchFamily="34" charset="0"/>
        </a:defRPr>
      </a:lvl7pPr>
      <a:lvl8pPr marL="1371600" algn="l" rtl="0" fontAlgn="base">
        <a:spcBef>
          <a:spcPct val="0"/>
        </a:spcBef>
        <a:spcAft>
          <a:spcPct val="0"/>
        </a:spcAft>
        <a:defRPr sz="4000">
          <a:solidFill>
            <a:srgbClr val="FFFFFF"/>
          </a:solidFill>
          <a:latin typeface="Arial" pitchFamily="34" charset="0"/>
        </a:defRPr>
      </a:lvl8pPr>
      <a:lvl9pPr marL="1828800" algn="l" rtl="0" fontAlgn="base">
        <a:spcBef>
          <a:spcPct val="0"/>
        </a:spcBef>
        <a:spcAft>
          <a:spcPct val="0"/>
        </a:spcAft>
        <a:defRPr sz="4000">
          <a:solidFill>
            <a:srgbClr val="FFFFFF"/>
          </a:solidFill>
          <a:latin typeface="Arial" pitchFamily="34"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nl-NL" sz="3600"/>
              <a:t>KOMUNIKASI BROADBAND</a:t>
            </a:r>
            <a:r>
              <a:rPr lang="en-US" sz="360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it-IT" sz="3600" b="1"/>
              <a:t>ATM</a:t>
            </a:r>
            <a:endParaRPr lang="en-US" sz="3600" b="1"/>
          </a:p>
        </p:txBody>
      </p:sp>
      <p:sp>
        <p:nvSpPr>
          <p:cNvPr id="15363" name="Rectangle 3"/>
          <p:cNvSpPr>
            <a:spLocks noGrp="1" noChangeArrowheads="1"/>
          </p:cNvSpPr>
          <p:nvPr>
            <p:ph type="body" idx="1"/>
          </p:nvPr>
        </p:nvSpPr>
        <p:spPr/>
        <p:txBody>
          <a:bodyPr/>
          <a:lstStyle/>
          <a:p>
            <a:r>
              <a:rPr lang="sv-SE" sz="2200"/>
              <a:t>Sebuah  sel terdiri atas information field yang berisi informasi pemakai dan sebuah header. </a:t>
            </a:r>
          </a:p>
          <a:p>
            <a:r>
              <a:rPr lang="sv-SE" sz="2200"/>
              <a:t>Informasi field dikirim dengan transparan oleh jaringan ATM dan tak ada proses yang dikenakan padanya oleh jaringan. </a:t>
            </a:r>
          </a:p>
          <a:p>
            <a:r>
              <a:rPr lang="sv-SE" sz="2200"/>
              <a:t>Urutan sel dijaga oleh jaringan, dan sel diterima dengan urutan yang sama seperti pada waktu kirim. </a:t>
            </a:r>
          </a:p>
          <a:p>
            <a:r>
              <a:rPr lang="sv-SE" sz="2200"/>
              <a:t>Header berisi label yang melambangkan informasi jaringan seperti addressing dan routing.</a:t>
            </a:r>
            <a:endParaRPr lang="en-US"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it-IT" sz="3600" b="1"/>
              <a:t>ATM</a:t>
            </a:r>
            <a:endParaRPr lang="en-US" sz="3600" b="1"/>
          </a:p>
        </p:txBody>
      </p:sp>
      <p:sp>
        <p:nvSpPr>
          <p:cNvPr id="16387" name="Rectangle 3"/>
          <p:cNvSpPr>
            <a:spLocks noGrp="1" noChangeArrowheads="1"/>
          </p:cNvSpPr>
          <p:nvPr>
            <p:ph type="body" idx="1"/>
          </p:nvPr>
        </p:nvSpPr>
        <p:spPr/>
        <p:txBody>
          <a:bodyPr/>
          <a:lstStyle/>
          <a:p>
            <a:r>
              <a:rPr lang="nb-NO" sz="2400"/>
              <a:t>Dikatakan merupakan kombinasi dari konsep </a:t>
            </a:r>
            <a:r>
              <a:rPr lang="nb-NO" sz="2400" i="1"/>
              <a:t>circuit</a:t>
            </a:r>
            <a:r>
              <a:rPr lang="nb-NO" sz="2400"/>
              <a:t> dan </a:t>
            </a:r>
            <a:r>
              <a:rPr lang="nb-NO" sz="2400" i="1"/>
              <a:t>packet switching</a:t>
            </a:r>
            <a:r>
              <a:rPr lang="nb-NO" sz="2400"/>
              <a:t>, karena ATM memakai konsep </a:t>
            </a:r>
            <a:r>
              <a:rPr lang="nb-NO" sz="2400" i="1"/>
              <a:t>connection oriented</a:t>
            </a:r>
            <a:r>
              <a:rPr lang="nb-NO" sz="2400"/>
              <a:t> dan mengggunakan konsep paket berupa sel.</a:t>
            </a:r>
            <a:r>
              <a:rPr lang="en-US" sz="2400"/>
              <a:t> </a:t>
            </a:r>
          </a:p>
          <a:p>
            <a:r>
              <a:rPr lang="nb-NO" sz="2400"/>
              <a:t>Setiap hubungan mempunyai kapasitas </a:t>
            </a:r>
            <a:r>
              <a:rPr lang="nb-NO" sz="2400" i="1"/>
              <a:t>transfer (bandwidth)</a:t>
            </a:r>
            <a:r>
              <a:rPr lang="nb-NO" sz="2400"/>
              <a:t> yang ditentukan sesuai dengan permintaan pemakai, asalkan kapasitas atau </a:t>
            </a:r>
            <a:r>
              <a:rPr lang="nb-NO" sz="2400" i="1"/>
              <a:t>resource</a:t>
            </a:r>
            <a:r>
              <a:rPr lang="nb-NO" sz="2400"/>
              <a:t>-nya tersedia</a:t>
            </a:r>
            <a:r>
              <a:rPr lang="en-US" sz="2400"/>
              <a:t> </a:t>
            </a:r>
          </a:p>
          <a:p>
            <a:r>
              <a:rPr lang="nb-NO" sz="2400"/>
              <a:t>Dengan </a:t>
            </a:r>
            <a:r>
              <a:rPr lang="nb-NO" sz="2400" i="1"/>
              <a:t>resource</a:t>
            </a:r>
            <a:r>
              <a:rPr lang="nb-NO" sz="2400"/>
              <a:t> yang sama, jaringan mampu atau dapat membawa beban yang lebih banyak karena jaringan mempunyai kemampuan </a:t>
            </a:r>
            <a:r>
              <a:rPr lang="nb-NO" sz="2400" b="1" i="1"/>
              <a:t>statistical multiplexing</a:t>
            </a:r>
            <a:r>
              <a:rPr lang="en-US" sz="24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600"/>
              <a:t>ATM</a:t>
            </a:r>
          </a:p>
        </p:txBody>
      </p:sp>
      <p:pic>
        <p:nvPicPr>
          <p:cNvPr id="17412" name="Picture 20"/>
          <p:cNvPicPr>
            <a:picLocks noChangeAspect="1" noChangeArrowheads="1"/>
          </p:cNvPicPr>
          <p:nvPr/>
        </p:nvPicPr>
        <p:blipFill>
          <a:blip r:embed="rId2"/>
          <a:srcRect/>
          <a:stretch>
            <a:fillRect/>
          </a:stretch>
        </p:blipFill>
        <p:spPr bwMode="auto">
          <a:xfrm>
            <a:off x="1219200" y="1371600"/>
            <a:ext cx="7543800" cy="4495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marL="762000" indent="-762000"/>
            <a:r>
              <a:rPr lang="it-IT" sz="3600" b="1"/>
              <a:t>XDSL</a:t>
            </a:r>
            <a:endParaRPr lang="en-US" sz="3600" b="1"/>
          </a:p>
        </p:txBody>
      </p:sp>
      <p:sp>
        <p:nvSpPr>
          <p:cNvPr id="18435" name="Rectangle 3"/>
          <p:cNvSpPr>
            <a:spLocks noGrp="1" noChangeArrowheads="1"/>
          </p:cNvSpPr>
          <p:nvPr>
            <p:ph type="body" idx="1"/>
          </p:nvPr>
        </p:nvSpPr>
        <p:spPr/>
        <p:txBody>
          <a:bodyPr/>
          <a:lstStyle/>
          <a:p>
            <a:r>
              <a:rPr lang="en-US" sz="2800"/>
              <a:t>DSL adalah Teknologi akses yang menggunakan saluran kabel tembaga eksisting untuk layanan broadband.</a:t>
            </a:r>
          </a:p>
          <a:p>
            <a:r>
              <a:rPr lang="en-US" sz="2800"/>
              <a:t>“x” berarti tipe/jenis teknologi ; </a:t>
            </a:r>
            <a:r>
              <a:rPr lang="en-US" sz="2800" b="1"/>
              <a:t>HDSL, ADSL, IDSL, SDSL, VDSL,</a:t>
            </a:r>
            <a:r>
              <a:rPr lang="en-US" sz="2800"/>
              <a:t> dll.</a:t>
            </a:r>
          </a:p>
          <a:p>
            <a:r>
              <a:rPr lang="en-US" sz="2800"/>
              <a:t>x-DSL mampu membawa informasi suara dan data (termasuk gambar/video) , untuk data dengan kecepatan bervariasi (32Kbps s/d 8 Mbps).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it-IT" sz="3600" b="1"/>
              <a:t>XDSL</a:t>
            </a:r>
            <a:endParaRPr lang="en-US" sz="3600" b="1"/>
          </a:p>
        </p:txBody>
      </p:sp>
      <p:sp>
        <p:nvSpPr>
          <p:cNvPr id="19459" name="Rectangle 3"/>
          <p:cNvSpPr>
            <a:spLocks noGrp="1" noChangeArrowheads="1"/>
          </p:cNvSpPr>
          <p:nvPr>
            <p:ph type="body" idx="1"/>
          </p:nvPr>
        </p:nvSpPr>
        <p:spPr/>
        <p:txBody>
          <a:bodyPr/>
          <a:lstStyle/>
          <a:p>
            <a:r>
              <a:rPr lang="en-US" sz="2800"/>
              <a:t>Karena menggunakan kabel telepon, maka x-DSL  menyediakan bandwidth frekwensi secara dedicated (no-share bandwidth)</a:t>
            </a:r>
          </a:p>
          <a:p>
            <a:r>
              <a:rPr lang="en-US" sz="2800"/>
              <a:t>x-DSL mempunyai Bite Rate yang tinggi (asymetric dan symetric)</a:t>
            </a:r>
          </a:p>
          <a:p>
            <a:r>
              <a:rPr lang="en-US" sz="2800"/>
              <a:t>x-DSL menggunakan aplikasi Mode IP dan ATM</a:t>
            </a:r>
          </a:p>
          <a:p>
            <a:r>
              <a:rPr lang="en-US" sz="2800"/>
              <a:t>x-DSL  mudah instalasi dan langsung dapat dipakai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it-IT" sz="3600" b="1"/>
              <a:t>XDSL</a:t>
            </a:r>
            <a:endParaRPr lang="en-US" sz="3600" b="1"/>
          </a:p>
        </p:txBody>
      </p:sp>
      <p:sp>
        <p:nvSpPr>
          <p:cNvPr id="20483" name="Rectangle 3"/>
          <p:cNvSpPr>
            <a:spLocks noGrp="1" noChangeArrowheads="1"/>
          </p:cNvSpPr>
          <p:nvPr>
            <p:ph type="body" idx="1"/>
          </p:nvPr>
        </p:nvSpPr>
        <p:spPr/>
        <p:txBody>
          <a:bodyPr/>
          <a:lstStyle/>
          <a:p>
            <a:pPr>
              <a:buFontTx/>
              <a:buNone/>
            </a:pPr>
            <a:r>
              <a:rPr lang="it-IT" sz="2200" b="1"/>
              <a:t>Latar belakang xDSL</a:t>
            </a:r>
          </a:p>
          <a:p>
            <a:r>
              <a:rPr lang="it-IT" sz="2200"/>
              <a:t>J</a:t>
            </a:r>
            <a:r>
              <a:rPr lang="id-ID" sz="2200"/>
              <a:t>umlah</a:t>
            </a:r>
            <a:r>
              <a:rPr lang="it-IT" sz="2200"/>
              <a:t> jaringan akses tembaga</a:t>
            </a:r>
            <a:r>
              <a:rPr lang="id-ID" sz="2200"/>
              <a:t> sangat besar, sehingga ditinjau dari aspek ekonomi sangat menguntungkan</a:t>
            </a:r>
            <a:r>
              <a:rPr lang="it-IT" sz="2200"/>
              <a:t> untuk dioptimalkan </a:t>
            </a:r>
            <a:endParaRPr lang="id-ID" sz="2200"/>
          </a:p>
          <a:p>
            <a:r>
              <a:rPr lang="id-ID" sz="2200"/>
              <a:t>Bandwi</a:t>
            </a:r>
            <a:r>
              <a:rPr lang="it-IT" sz="2200"/>
              <a:t>d</a:t>
            </a:r>
            <a:r>
              <a:rPr lang="id-ID" sz="2200"/>
              <a:t>th transmisinya masih terbatas &lt; 4 kHz hanya untuk informasi suara dengan jarak 5 s/d 10 km</a:t>
            </a:r>
            <a:r>
              <a:rPr lang="it-IT" sz="2200"/>
              <a:t> </a:t>
            </a:r>
          </a:p>
          <a:p>
            <a:r>
              <a:rPr lang="it-IT" sz="2200"/>
              <a:t>Sebagian besar </a:t>
            </a:r>
            <a:r>
              <a:rPr lang="id-ID" sz="2200"/>
              <a:t>hanya </a:t>
            </a:r>
            <a:r>
              <a:rPr lang="it-IT" sz="2200"/>
              <a:t>digunakan </a:t>
            </a:r>
            <a:r>
              <a:rPr lang="id-ID" sz="2200"/>
              <a:t>untuk komunikasi suara </a:t>
            </a:r>
          </a:p>
          <a:p>
            <a:r>
              <a:rPr lang="id-ID" sz="2200"/>
              <a:t>Bandwi</a:t>
            </a:r>
            <a:r>
              <a:rPr lang="it-IT" sz="2200"/>
              <a:t>d</a:t>
            </a:r>
            <a:r>
              <a:rPr lang="id-ID" sz="2200"/>
              <a:t>th 4 kHz yang digunakan adalah bandwi</a:t>
            </a:r>
            <a:r>
              <a:rPr lang="it-IT" sz="2200"/>
              <a:t>d</a:t>
            </a:r>
            <a:r>
              <a:rPr lang="id-ID" sz="2200"/>
              <a:t>th tanpa</a:t>
            </a:r>
            <a:r>
              <a:rPr lang="it-IT" sz="2200"/>
              <a:t>    </a:t>
            </a:r>
            <a:r>
              <a:rPr lang="id-ID" sz="2200"/>
              <a:t>modulasi, sehingga masih ada “ruang” untuk meningkatkan </a:t>
            </a:r>
            <a:r>
              <a:rPr lang="it-IT" sz="2200"/>
              <a:t>    </a:t>
            </a:r>
            <a:r>
              <a:rPr lang="id-ID" sz="2200"/>
              <a:t>kapasitas dengan menggunakan teknik modulasi tertentu.</a:t>
            </a:r>
            <a:r>
              <a:rPr lang="it-IT" sz="2200"/>
              <a:t> </a:t>
            </a:r>
          </a:p>
          <a:p>
            <a:r>
              <a:rPr lang="it-IT" sz="2200"/>
              <a:t>Hasil survey hanya sekitar 30 % yang memenuhi syarat untuk menyalurkan layanan non-POTS/ Multi media.</a:t>
            </a:r>
            <a:endParaRPr lang="en-US"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it-IT" sz="3600" b="1"/>
              <a:t>XDSL</a:t>
            </a:r>
            <a:endParaRPr lang="en-US" sz="3600" b="1"/>
          </a:p>
        </p:txBody>
      </p:sp>
      <p:pic>
        <p:nvPicPr>
          <p:cNvPr id="21508" name="Object 14"/>
          <p:cNvPicPr>
            <a:picLocks noChangeArrowheads="1"/>
          </p:cNvPicPr>
          <p:nvPr/>
        </p:nvPicPr>
        <p:blipFill>
          <a:blip r:embed="rId2"/>
          <a:srcRect r="-107" b="-2397"/>
          <a:stretch>
            <a:fillRect/>
          </a:stretch>
        </p:blipFill>
        <p:spPr bwMode="auto">
          <a:xfrm>
            <a:off x="1219200" y="1066800"/>
            <a:ext cx="7467600" cy="5181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600" b="1"/>
              <a:t>ADSL</a:t>
            </a:r>
          </a:p>
        </p:txBody>
      </p:sp>
      <p:sp>
        <p:nvSpPr>
          <p:cNvPr id="25603" name="Rectangle 3"/>
          <p:cNvSpPr>
            <a:spLocks noGrp="1" noChangeArrowheads="1"/>
          </p:cNvSpPr>
          <p:nvPr>
            <p:ph type="body" idx="1"/>
          </p:nvPr>
        </p:nvSpPr>
        <p:spPr/>
        <p:txBody>
          <a:bodyPr/>
          <a:lstStyle/>
          <a:p>
            <a:r>
              <a:rPr lang="it-IT" sz="2400" b="1"/>
              <a:t>ADSL (Asymmetric Digital Subscriber Line)</a:t>
            </a:r>
            <a:r>
              <a:rPr lang="it-IT" sz="2400"/>
              <a:t> : teknologi akses, yang memungkinkan terjadinya komunikasi data, voice dan video secara bersamaan, menggunakan media jaringan akses kabel tembaga 1 pair.</a:t>
            </a:r>
            <a:endParaRPr lang="it-IT" sz="2400" b="1"/>
          </a:p>
          <a:p>
            <a:r>
              <a:rPr lang="it-IT" sz="2400" b="1"/>
              <a:t>Disebut asimetrik </a:t>
            </a:r>
            <a:r>
              <a:rPr lang="it-IT" sz="2400"/>
              <a:t>karena rate / kecepatan transmisi dari sentral ke pelanggan (dowstream) tidak sama dengan  rate transmisi dari arah pelanggan ke sentral (upstream)</a:t>
            </a:r>
            <a:endParaRPr lang="en-US" sz="2400" b="1"/>
          </a:p>
          <a:p>
            <a:r>
              <a:rPr lang="en-US" sz="2400" b="1"/>
              <a:t>Bit rate downstream </a:t>
            </a:r>
            <a:r>
              <a:rPr lang="en-US" sz="2400">
                <a:sym typeface="Symbol" pitchFamily="18" charset="2"/>
              </a:rPr>
              <a:t></a:t>
            </a:r>
            <a:r>
              <a:rPr lang="en-US" sz="2400" b="1"/>
              <a:t> 8 Mb/s, upstream </a:t>
            </a:r>
            <a:r>
              <a:rPr lang="en-US" sz="2400">
                <a:sym typeface="Symbol" pitchFamily="18" charset="2"/>
              </a:rPr>
              <a:t></a:t>
            </a:r>
            <a:r>
              <a:rPr lang="en-US" sz="2400" b="1"/>
              <a:t> 640 kb/s </a:t>
            </a:r>
            <a:endParaRPr lang="en-US" sz="2400"/>
          </a:p>
          <a:p>
            <a:r>
              <a:rPr lang="en-US" sz="2400"/>
              <a:t>Aplikasi ini digunakan untuk menyalurkan layanan broadband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600" b="1"/>
              <a:t>ADSL</a:t>
            </a:r>
          </a:p>
        </p:txBody>
      </p:sp>
      <p:sp>
        <p:nvSpPr>
          <p:cNvPr id="22531" name="Rectangle 3"/>
          <p:cNvSpPr>
            <a:spLocks noGrp="1" noChangeArrowheads="1"/>
          </p:cNvSpPr>
          <p:nvPr>
            <p:ph type="body" idx="1"/>
          </p:nvPr>
        </p:nvSpPr>
        <p:spPr>
          <a:xfrm>
            <a:off x="1295400" y="990600"/>
            <a:ext cx="7772400" cy="457200"/>
          </a:xfrm>
        </p:spPr>
        <p:txBody>
          <a:bodyPr/>
          <a:lstStyle/>
          <a:p>
            <a:r>
              <a:rPr lang="en-US"/>
              <a:t>Konfigurasi dasar ADSL</a:t>
            </a:r>
          </a:p>
        </p:txBody>
      </p:sp>
      <p:pic>
        <p:nvPicPr>
          <p:cNvPr id="22532" name="Picture 4"/>
          <p:cNvPicPr>
            <a:picLocks noChangeAspect="1" noChangeArrowheads="1"/>
          </p:cNvPicPr>
          <p:nvPr/>
        </p:nvPicPr>
        <p:blipFill>
          <a:blip r:embed="rId2"/>
          <a:srcRect/>
          <a:stretch>
            <a:fillRect/>
          </a:stretch>
        </p:blipFill>
        <p:spPr bwMode="auto">
          <a:xfrm>
            <a:off x="1295400" y="1600200"/>
            <a:ext cx="7696200" cy="42449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b="1"/>
              <a:t>ADSL</a:t>
            </a:r>
          </a:p>
        </p:txBody>
      </p:sp>
      <p:sp>
        <p:nvSpPr>
          <p:cNvPr id="23555" name="Rectangle 3"/>
          <p:cNvSpPr>
            <a:spLocks noGrp="1" noChangeArrowheads="1"/>
          </p:cNvSpPr>
          <p:nvPr>
            <p:ph type="body" idx="1"/>
          </p:nvPr>
        </p:nvSpPr>
        <p:spPr>
          <a:xfrm>
            <a:off x="1295400" y="990600"/>
            <a:ext cx="7772400" cy="457200"/>
          </a:xfrm>
        </p:spPr>
        <p:txBody>
          <a:bodyPr/>
          <a:lstStyle/>
          <a:p>
            <a:r>
              <a:rPr lang="en-US"/>
              <a:t>Cara kerja ADSL</a:t>
            </a:r>
          </a:p>
        </p:txBody>
      </p:sp>
      <p:pic>
        <p:nvPicPr>
          <p:cNvPr id="23556" name="Picture 4"/>
          <p:cNvPicPr>
            <a:picLocks noChangeAspect="1" noChangeArrowheads="1"/>
          </p:cNvPicPr>
          <p:nvPr/>
        </p:nvPicPr>
        <p:blipFill>
          <a:blip r:embed="rId2"/>
          <a:srcRect/>
          <a:stretch>
            <a:fillRect/>
          </a:stretch>
        </p:blipFill>
        <p:spPr bwMode="auto">
          <a:xfrm>
            <a:off x="1295400" y="1524000"/>
            <a:ext cx="7543800" cy="43672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a:t>TUJUAN</a:t>
            </a:r>
          </a:p>
        </p:txBody>
      </p:sp>
      <p:sp>
        <p:nvSpPr>
          <p:cNvPr id="7171" name="Rectangle 3"/>
          <p:cNvSpPr>
            <a:spLocks noGrp="1" noChangeArrowheads="1"/>
          </p:cNvSpPr>
          <p:nvPr>
            <p:ph type="body" idx="1"/>
          </p:nvPr>
        </p:nvSpPr>
        <p:spPr/>
        <p:txBody>
          <a:bodyPr/>
          <a:lstStyle/>
          <a:p>
            <a:r>
              <a:rPr lang="sv-SE" sz="2400" dirty="0"/>
              <a:t>Mahasiswa memahami konsep komunikasi broadband.</a:t>
            </a:r>
          </a:p>
          <a:p>
            <a:r>
              <a:rPr lang="sv-SE" sz="2400" dirty="0"/>
              <a:t>Mahasiswa memahami berbagai macam teknologi broadband.</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b="1"/>
              <a:t>ADSL</a:t>
            </a:r>
          </a:p>
        </p:txBody>
      </p:sp>
      <p:sp>
        <p:nvSpPr>
          <p:cNvPr id="24579" name="Rectangle 3"/>
          <p:cNvSpPr>
            <a:spLocks noGrp="1" noChangeArrowheads="1"/>
          </p:cNvSpPr>
          <p:nvPr>
            <p:ph type="body" idx="1"/>
          </p:nvPr>
        </p:nvSpPr>
        <p:spPr/>
        <p:txBody>
          <a:bodyPr/>
          <a:lstStyle/>
          <a:p>
            <a:pPr>
              <a:buFontTx/>
              <a:buNone/>
            </a:pPr>
            <a:r>
              <a:rPr lang="en-US" sz="2400" b="1"/>
              <a:t>Komponen pembangun ADSL :</a:t>
            </a:r>
          </a:p>
          <a:p>
            <a:r>
              <a:rPr lang="en-US" sz="2400"/>
              <a:t>Modem ADSL</a:t>
            </a:r>
          </a:p>
          <a:p>
            <a:r>
              <a:rPr lang="en-US" sz="2400"/>
              <a:t>Splitter</a:t>
            </a:r>
          </a:p>
          <a:p>
            <a:r>
              <a:rPr lang="en-US" sz="2400"/>
              <a:t>DSLAM</a:t>
            </a:r>
          </a:p>
          <a:p>
            <a:r>
              <a:rPr lang="en-US" sz="2400"/>
              <a:t>Remote DSLAM</a:t>
            </a:r>
          </a:p>
          <a:p>
            <a:r>
              <a:rPr lang="en-US" sz="2400"/>
              <a:t>ATM Switch</a:t>
            </a:r>
          </a:p>
          <a:p>
            <a:r>
              <a:rPr lang="en-US" sz="2400"/>
              <a:t>BRAS</a:t>
            </a:r>
          </a:p>
          <a:p>
            <a:r>
              <a:rPr lang="en-US" sz="2400"/>
              <a:t>RADIUS</a:t>
            </a:r>
          </a:p>
          <a:p>
            <a:r>
              <a:rPr lang="en-US" sz="2400"/>
              <a:t>NMS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b="1"/>
              <a:t>ADSL</a:t>
            </a:r>
          </a:p>
        </p:txBody>
      </p:sp>
      <p:sp>
        <p:nvSpPr>
          <p:cNvPr id="26627" name="Rectangle 3"/>
          <p:cNvSpPr>
            <a:spLocks noGrp="1" noChangeArrowheads="1"/>
          </p:cNvSpPr>
          <p:nvPr>
            <p:ph type="body" idx="1"/>
          </p:nvPr>
        </p:nvSpPr>
        <p:spPr/>
        <p:txBody>
          <a:bodyPr/>
          <a:lstStyle/>
          <a:p>
            <a:r>
              <a:rPr lang="en-US" sz="2400"/>
              <a:t>Modem ADSL merupakan perangkat di sisi pelanggan/client sehingga data digital dapat diterima dan dikirimkan melalui kabel telepon, atau berfungsi sebagai pengubah sinyal analog to digital atau sebaliknya. Beberapa merek modem sering dipakai diantaranya : Alcatel, ZTE, Huawei, Dear Global, Allied Telesyn, Ericsson, dsb.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b="1"/>
              <a:t>ADSL</a:t>
            </a:r>
          </a:p>
        </p:txBody>
      </p:sp>
      <p:sp>
        <p:nvSpPr>
          <p:cNvPr id="27651" name="Rectangle 3"/>
          <p:cNvSpPr>
            <a:spLocks noGrp="1" noChangeArrowheads="1"/>
          </p:cNvSpPr>
          <p:nvPr>
            <p:ph type="body" idx="1"/>
          </p:nvPr>
        </p:nvSpPr>
        <p:spPr/>
        <p:txBody>
          <a:bodyPr/>
          <a:lstStyle/>
          <a:p>
            <a:r>
              <a:rPr lang="en-US" sz="2400"/>
              <a:t>Splitter berfungsi sebagai pemisah/pengenal antara sinyal analog (voice) ataukah data. Jika yang datang adalah voice, maka informasi tersebut akan diteruskan ke telepon. Jika yang datang adalah data, maka informasi tersebut akan diteruskan ke modem untuk selanjutnya ke computer. Prinsip kerja dari splitter adalah menggunakan filter, Lowpass filter dan highpass filter.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600" b="1"/>
              <a:t>ADSL</a:t>
            </a:r>
          </a:p>
        </p:txBody>
      </p:sp>
      <p:sp>
        <p:nvSpPr>
          <p:cNvPr id="28675" name="Rectangle 3"/>
          <p:cNvSpPr>
            <a:spLocks noGrp="1" noChangeArrowheads="1"/>
          </p:cNvSpPr>
          <p:nvPr>
            <p:ph type="body" idx="1"/>
          </p:nvPr>
        </p:nvSpPr>
        <p:spPr/>
        <p:txBody>
          <a:bodyPr/>
          <a:lstStyle/>
          <a:p>
            <a:r>
              <a:rPr lang="en-US" sz="2200"/>
              <a:t>DSLAM Adalah Konfigurasi perangkat xDSL yang secara fisik modem sentralnya berupa </a:t>
            </a:r>
            <a:r>
              <a:rPr lang="en-US" sz="2200" i="1"/>
              <a:t>card module</a:t>
            </a:r>
            <a:r>
              <a:rPr lang="en-US" sz="2200"/>
              <a:t> yang berisi banyak modem sentral.</a:t>
            </a:r>
          </a:p>
          <a:p>
            <a:r>
              <a:rPr lang="en-US" sz="2200"/>
              <a:t>Fungsi DSLAM diantaranya :</a:t>
            </a:r>
          </a:p>
          <a:p>
            <a:pPr lvl="1"/>
            <a:r>
              <a:rPr lang="en-US" sz="2200"/>
              <a:t>Sebagai filter Voice dan Data</a:t>
            </a:r>
          </a:p>
          <a:p>
            <a:pPr lvl="1"/>
            <a:r>
              <a:rPr lang="en-US" sz="2200"/>
              <a:t>Sebagai  Modulator / Demodulator DSL</a:t>
            </a:r>
          </a:p>
          <a:p>
            <a:pPr lvl="1"/>
            <a:r>
              <a:rPr lang="en-US" sz="2200"/>
              <a:t>Sebagai Multiplexer (Sebagai ATM )</a:t>
            </a:r>
          </a:p>
          <a:p>
            <a:pPr lvl="2"/>
            <a:r>
              <a:rPr lang="en-US" sz="2200"/>
              <a:t>VP Multiplexing</a:t>
            </a:r>
          </a:p>
          <a:p>
            <a:pPr lvl="2"/>
            <a:r>
              <a:rPr lang="en-US" sz="2200"/>
              <a:t>VC Multiplexing</a:t>
            </a:r>
          </a:p>
          <a:p>
            <a:pPr lvl="2"/>
            <a:r>
              <a:rPr lang="en-US" sz="2200"/>
              <a:t>Traffic management</a:t>
            </a:r>
          </a:p>
          <a:p>
            <a:pPr lvl="2"/>
            <a:r>
              <a:rPr lang="en-US" sz="2200"/>
              <a:t>OAM Functionality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600" b="1"/>
              <a:t>ADSL</a:t>
            </a:r>
          </a:p>
        </p:txBody>
      </p:sp>
      <p:sp>
        <p:nvSpPr>
          <p:cNvPr id="29699" name="Rectangle 3"/>
          <p:cNvSpPr>
            <a:spLocks noGrp="1" noChangeArrowheads="1"/>
          </p:cNvSpPr>
          <p:nvPr>
            <p:ph type="body" idx="1"/>
          </p:nvPr>
        </p:nvSpPr>
        <p:spPr/>
        <p:txBody>
          <a:bodyPr/>
          <a:lstStyle/>
          <a:p>
            <a:r>
              <a:rPr lang="en-US" sz="2200"/>
              <a:t>REMOTE DSLAM, Merupakan DSLAM yang dipasang didaerah yang jauh/terpencil tetapi dimungkinkan banyak pelanggan yang menggunakan fasilitas ADSL. Kapasitas dari Remote DSLAM ini biasanya tidak terlalu besar.</a:t>
            </a:r>
          </a:p>
          <a:p>
            <a:r>
              <a:rPr lang="en-US" sz="2200"/>
              <a:t>ATM Switch</a:t>
            </a:r>
          </a:p>
          <a:p>
            <a:pPr>
              <a:buFontTx/>
              <a:buNone/>
            </a:pPr>
            <a:r>
              <a:rPr lang="en-US" sz="2200"/>
              <a:t>	Fungsi ATM Switch adalah :</a:t>
            </a:r>
          </a:p>
          <a:p>
            <a:pPr lvl="1"/>
            <a:r>
              <a:rPr lang="en-US" sz="2200"/>
              <a:t>Titik penyambungan/</a:t>
            </a:r>
            <a:r>
              <a:rPr lang="en-US" sz="2200" i="1"/>
              <a:t>switching</a:t>
            </a:r>
            <a:r>
              <a:rPr lang="en-US" sz="2200"/>
              <a:t> (</a:t>
            </a:r>
            <a:r>
              <a:rPr lang="en-US" sz="2200" i="1"/>
              <a:t>cross connect</a:t>
            </a:r>
            <a:r>
              <a:rPr lang="en-US" sz="2200"/>
              <a:t>) antara DSLAM dan RAS </a:t>
            </a:r>
          </a:p>
          <a:p>
            <a:pPr lvl="1"/>
            <a:r>
              <a:rPr lang="en-US" sz="2200"/>
              <a:t>Sebagai </a:t>
            </a:r>
            <a:r>
              <a:rPr lang="en-US" sz="2200" i="1"/>
              <a:t>gateway </a:t>
            </a:r>
            <a:r>
              <a:rPr lang="en-US" sz="2200"/>
              <a:t>jaringan ATM</a:t>
            </a:r>
            <a:r>
              <a:rPr lang="en-US" sz="2200" i="1"/>
              <a:t> </a:t>
            </a:r>
          </a:p>
          <a:p>
            <a:pPr lvl="1"/>
            <a:r>
              <a:rPr lang="en-US" sz="2200" i="1"/>
              <a:t>Multiplexer </a:t>
            </a:r>
            <a:r>
              <a:rPr lang="en-US" sz="2200"/>
              <a:t>paket ATM dari DSLAM</a:t>
            </a:r>
          </a:p>
          <a:p>
            <a:pPr lvl="1"/>
            <a:r>
              <a:rPr lang="en-US" sz="2200"/>
              <a:t>Titik interkoneksi antara ATM dan IP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600" b="1"/>
              <a:t>ADSL</a:t>
            </a:r>
          </a:p>
        </p:txBody>
      </p:sp>
      <p:sp>
        <p:nvSpPr>
          <p:cNvPr id="30723" name="Rectangle 3"/>
          <p:cNvSpPr>
            <a:spLocks noGrp="1" noChangeArrowheads="1"/>
          </p:cNvSpPr>
          <p:nvPr>
            <p:ph type="body" idx="1"/>
          </p:nvPr>
        </p:nvSpPr>
        <p:spPr/>
        <p:txBody>
          <a:bodyPr/>
          <a:lstStyle/>
          <a:p>
            <a:r>
              <a:rPr lang="en-US" sz="2400"/>
              <a:t>BRAS</a:t>
            </a:r>
          </a:p>
          <a:p>
            <a:pPr>
              <a:buFontTx/>
              <a:buNone/>
            </a:pPr>
            <a:r>
              <a:rPr lang="en-US" sz="2400"/>
              <a:t>	Broadband Remote Access Service berfungsi :</a:t>
            </a:r>
            <a:endParaRPr lang="fi-FI" sz="2400"/>
          </a:p>
          <a:p>
            <a:pPr lvl="1"/>
            <a:r>
              <a:rPr lang="fi-FI" sz="2400"/>
              <a:t>Melakukan </a:t>
            </a:r>
            <a:r>
              <a:rPr lang="fi-FI" sz="2400" i="1"/>
              <a:t>routing</a:t>
            </a:r>
            <a:r>
              <a:rPr lang="fi-FI" sz="2400"/>
              <a:t> dari </a:t>
            </a:r>
            <a:r>
              <a:rPr lang="fi-FI" sz="2400" i="1"/>
              <a:t>user</a:t>
            </a:r>
            <a:r>
              <a:rPr lang="fi-FI" sz="2400"/>
              <a:t> ke ISP tujuan </a:t>
            </a:r>
            <a:endParaRPr lang="en-US" sz="2400"/>
          </a:p>
          <a:p>
            <a:pPr lvl="1"/>
            <a:r>
              <a:rPr lang="en-US" sz="2400"/>
              <a:t>IP </a:t>
            </a:r>
            <a:r>
              <a:rPr lang="en-US" sz="2400" i="1"/>
              <a:t>management</a:t>
            </a:r>
            <a:r>
              <a:rPr lang="en-US" sz="2400"/>
              <a:t> </a:t>
            </a:r>
          </a:p>
          <a:p>
            <a:pPr lvl="1"/>
            <a:r>
              <a:rPr lang="en-US" sz="2400"/>
              <a:t>Konfigurasi </a:t>
            </a:r>
            <a:r>
              <a:rPr lang="en-US" sz="2400" i="1"/>
              <a:t>interface user</a:t>
            </a:r>
            <a:endParaRPr lang="en-US" sz="2400"/>
          </a:p>
          <a:p>
            <a:pPr lvl="1"/>
            <a:r>
              <a:rPr lang="en-US" sz="2400"/>
              <a:t>Sebagai ISP </a:t>
            </a:r>
            <a:r>
              <a:rPr lang="en-US" sz="2400" i="1"/>
              <a:t>gateway</a:t>
            </a:r>
            <a:endParaRPr lang="en-US" sz="2400"/>
          </a:p>
          <a:p>
            <a:pPr lvl="1"/>
            <a:r>
              <a:rPr lang="en-US" sz="2400"/>
              <a:t>Sebagai </a:t>
            </a:r>
            <a:r>
              <a:rPr lang="en-US" sz="2400" i="1"/>
              <a:t>internet gateway</a:t>
            </a:r>
            <a:r>
              <a:rPr lang="en-US" sz="240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600" b="1"/>
              <a:t>ADSL</a:t>
            </a:r>
          </a:p>
        </p:txBody>
      </p:sp>
      <p:sp>
        <p:nvSpPr>
          <p:cNvPr id="31747" name="Rectangle 3"/>
          <p:cNvSpPr>
            <a:spLocks noGrp="1" noChangeArrowheads="1"/>
          </p:cNvSpPr>
          <p:nvPr>
            <p:ph type="body" idx="1"/>
          </p:nvPr>
        </p:nvSpPr>
        <p:spPr/>
        <p:txBody>
          <a:bodyPr/>
          <a:lstStyle/>
          <a:p>
            <a:r>
              <a:rPr lang="en-US" sz="2400"/>
              <a:t>RADIUS</a:t>
            </a:r>
          </a:p>
          <a:p>
            <a:pPr>
              <a:buFontTx/>
              <a:buNone/>
            </a:pPr>
            <a:r>
              <a:rPr lang="en-US" sz="2400"/>
              <a:t>	Fungsi RADIUS adalah :</a:t>
            </a:r>
            <a:endParaRPr lang="en-US" sz="2400" b="1" i="1" u="sng"/>
          </a:p>
          <a:p>
            <a:pPr lvl="1"/>
            <a:r>
              <a:rPr lang="en-US" sz="2400" b="1" i="1" u="sng"/>
              <a:t>A</a:t>
            </a:r>
            <a:r>
              <a:rPr lang="en-US" sz="2400" b="1" i="1"/>
              <a:t>uthentication</a:t>
            </a:r>
            <a:r>
              <a:rPr lang="en-US" sz="2400"/>
              <a:t> </a:t>
            </a:r>
            <a:r>
              <a:rPr lang="en-US" sz="2400">
                <a:sym typeface="Wingdings" pitchFamily="2" charset="2"/>
              </a:rPr>
              <a:t></a:t>
            </a:r>
            <a:r>
              <a:rPr lang="en-US" sz="2400"/>
              <a:t> mengidentifikasi </a:t>
            </a:r>
            <a:r>
              <a:rPr lang="en-US" sz="2400" i="1"/>
              <a:t>user</a:t>
            </a:r>
            <a:r>
              <a:rPr lang="en-US" sz="2400"/>
              <a:t> melalui </a:t>
            </a:r>
            <a:r>
              <a:rPr lang="en-US" sz="2400" i="1"/>
              <a:t>user name, password, calling number</a:t>
            </a:r>
            <a:endParaRPr lang="en-US" sz="2400" b="1" i="1" u="sng"/>
          </a:p>
          <a:p>
            <a:pPr lvl="1"/>
            <a:r>
              <a:rPr lang="en-US" sz="2400" b="1" i="1" u="sng"/>
              <a:t>A</a:t>
            </a:r>
            <a:r>
              <a:rPr lang="en-US" sz="2400" b="1" i="1"/>
              <a:t>uthorization</a:t>
            </a:r>
            <a:r>
              <a:rPr lang="en-US" sz="2400">
                <a:sym typeface="Wingdings" pitchFamily="2" charset="2"/>
              </a:rPr>
              <a:t></a:t>
            </a:r>
            <a:r>
              <a:rPr lang="en-US" sz="2400"/>
              <a:t> melayani akses </a:t>
            </a:r>
            <a:r>
              <a:rPr lang="en-US" sz="2400" i="1"/>
              <a:t>user</a:t>
            </a:r>
            <a:r>
              <a:rPr lang="en-US" sz="2400"/>
              <a:t> sesuai dengan  </a:t>
            </a:r>
            <a:r>
              <a:rPr lang="en-US" sz="2400" i="1"/>
              <a:t>service level </a:t>
            </a:r>
            <a:r>
              <a:rPr lang="en-US" sz="2400"/>
              <a:t>nya (LDAP)</a:t>
            </a:r>
            <a:endParaRPr lang="en-US" sz="2400" b="1" i="1" u="sng"/>
          </a:p>
          <a:p>
            <a:pPr lvl="1"/>
            <a:r>
              <a:rPr lang="en-US" sz="2400" b="1" i="1" u="sng"/>
              <a:t>A</a:t>
            </a:r>
            <a:r>
              <a:rPr lang="en-US" sz="2400" b="1" i="1"/>
              <a:t>ccounting</a:t>
            </a:r>
            <a:r>
              <a:rPr lang="en-US" sz="2400"/>
              <a:t> </a:t>
            </a:r>
            <a:r>
              <a:rPr lang="en-US" sz="2400">
                <a:sym typeface="Wingdings" pitchFamily="2" charset="2"/>
              </a:rPr>
              <a:t></a:t>
            </a:r>
            <a:r>
              <a:rPr lang="en-US" sz="2400"/>
              <a:t> melakukan proses </a:t>
            </a:r>
            <a:r>
              <a:rPr lang="en-US" sz="2400" i="1"/>
              <a:t>billing</a:t>
            </a:r>
            <a:r>
              <a:rPr lang="en-US" sz="2400"/>
              <a:t> and informasi penggunaan seorang </a:t>
            </a:r>
            <a:r>
              <a:rPr lang="en-US" sz="2400" i="1"/>
              <a:t>user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b="1"/>
              <a:t>ADSL</a:t>
            </a:r>
          </a:p>
        </p:txBody>
      </p:sp>
      <p:sp>
        <p:nvSpPr>
          <p:cNvPr id="32771" name="Rectangle 3"/>
          <p:cNvSpPr>
            <a:spLocks noGrp="1" noChangeArrowheads="1"/>
          </p:cNvSpPr>
          <p:nvPr>
            <p:ph type="body" idx="1"/>
          </p:nvPr>
        </p:nvSpPr>
        <p:spPr/>
        <p:txBody>
          <a:bodyPr/>
          <a:lstStyle/>
          <a:p>
            <a:r>
              <a:rPr lang="en-US" sz="2400"/>
              <a:t>NMS</a:t>
            </a:r>
          </a:p>
          <a:p>
            <a:pPr>
              <a:buFontTx/>
              <a:buNone/>
            </a:pPr>
            <a:r>
              <a:rPr lang="en-US" sz="2400"/>
              <a:t>	Network Management Sistem berfungsi :</a:t>
            </a:r>
          </a:p>
          <a:p>
            <a:pPr lvl="1"/>
            <a:r>
              <a:rPr lang="en-US" sz="2400"/>
              <a:t>DSLAM </a:t>
            </a:r>
            <a:r>
              <a:rPr lang="en-US" sz="2400" i="1"/>
              <a:t>management</a:t>
            </a:r>
            <a:r>
              <a:rPr lang="en-US" sz="2400"/>
              <a:t> </a:t>
            </a:r>
          </a:p>
          <a:p>
            <a:pPr lvl="2"/>
            <a:r>
              <a:rPr lang="en-US" sz="2400"/>
              <a:t>Monitoring status/kondisi DSLAM</a:t>
            </a:r>
          </a:p>
          <a:p>
            <a:pPr lvl="2"/>
            <a:r>
              <a:rPr lang="en-US" sz="2400"/>
              <a:t>Buka/tutup </a:t>
            </a:r>
            <a:r>
              <a:rPr lang="en-US" sz="2400" i="1"/>
              <a:t>port</a:t>
            </a:r>
            <a:r>
              <a:rPr lang="en-US" sz="2400"/>
              <a:t> pelanggan </a:t>
            </a:r>
            <a:endParaRPr lang="en-US" sz="2400" i="1"/>
          </a:p>
          <a:p>
            <a:pPr lvl="2"/>
            <a:r>
              <a:rPr lang="en-US" sz="2400" i="1"/>
              <a:t>Setting speed </a:t>
            </a:r>
            <a:r>
              <a:rPr lang="en-US" sz="2400"/>
              <a:t>pelanggan </a:t>
            </a:r>
          </a:p>
          <a:p>
            <a:pPr lvl="2"/>
            <a:r>
              <a:rPr lang="en-US" sz="2400"/>
              <a:t>Monitoring status/kondisi modem pelanggan </a:t>
            </a:r>
          </a:p>
          <a:p>
            <a:pPr lvl="1"/>
            <a:r>
              <a:rPr lang="en-US" sz="2400"/>
              <a:t>ATM </a:t>
            </a:r>
            <a:r>
              <a:rPr lang="en-US" sz="2400" i="1"/>
              <a:t>Switch management</a:t>
            </a:r>
            <a:endParaRPr lang="en-US" sz="2400"/>
          </a:p>
          <a:p>
            <a:pPr lvl="1"/>
            <a:r>
              <a:rPr lang="en-US" sz="2400"/>
              <a:t>BRAS </a:t>
            </a:r>
            <a:r>
              <a:rPr lang="en-US" sz="2400" i="1"/>
              <a:t>management </a:t>
            </a:r>
            <a:endParaRPr lang="en-US" sz="2400"/>
          </a:p>
          <a:p>
            <a:pPr lvl="1"/>
            <a:r>
              <a:rPr lang="en-US" sz="2400"/>
              <a:t>Radius </a:t>
            </a:r>
            <a:r>
              <a:rPr lang="en-US" sz="2400" i="1"/>
              <a:t>management</a:t>
            </a:r>
            <a:r>
              <a:rPr lang="en-US" sz="24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marL="762000" indent="-762000"/>
            <a:r>
              <a:rPr lang="it-IT" sz="3600" b="1"/>
              <a:t>VPN</a:t>
            </a:r>
            <a:endParaRPr lang="en-US" sz="3600" b="1"/>
          </a:p>
        </p:txBody>
      </p:sp>
      <p:sp>
        <p:nvSpPr>
          <p:cNvPr id="33795" name="Rectangle 3"/>
          <p:cNvSpPr>
            <a:spLocks noGrp="1" noChangeArrowheads="1"/>
          </p:cNvSpPr>
          <p:nvPr>
            <p:ph type="body" idx="1"/>
          </p:nvPr>
        </p:nvSpPr>
        <p:spPr/>
        <p:txBody>
          <a:bodyPr/>
          <a:lstStyle/>
          <a:p>
            <a:r>
              <a:rPr lang="it-IT" sz="2200"/>
              <a:t>Menurut IETF, VPN merupakan suatu bentuk private internet yang melalui public network (internet), dengan menekankan pada keamanan data dan akses global melalui internet. Hubungan ini dibangun melalui suatu tunnel (terowongan) virtual antara 2 node.</a:t>
            </a:r>
            <a:endParaRPr lang="en-US" sz="2200" b="1"/>
          </a:p>
          <a:p>
            <a:r>
              <a:rPr lang="it-IT" sz="2200"/>
              <a:t>VPN dapat memberikan solusi bagi berbagai persoalan yang ada. Karena dengan adanya VPN, hubungan yang dilakukan antara kantor pusat dan cabang serta partner bisnis perusahaan lebih ekonomis. Selain itu koneksi dengan VPN tidak terbatas hanya pada hubungan antara kantor pusat dan cabang saja, tetapi VPN juga memberikan keuntungan lebih dengan memberikan </a:t>
            </a:r>
            <a:r>
              <a:rPr lang="it-IT" sz="2200" i="1"/>
              <a:t>security </a:t>
            </a:r>
            <a:r>
              <a:rPr lang="it-IT" sz="2200"/>
              <a:t>hubungan untuk pengguna yang berpindah-pindah.</a:t>
            </a:r>
            <a:endParaRPr lang="en-US" sz="2200" b="1"/>
          </a:p>
          <a:p>
            <a:endParaRPr lang="en-US" sz="2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a:p>
        </p:txBody>
      </p:sp>
      <p:pic>
        <p:nvPicPr>
          <p:cNvPr id="34820" name="Picture 4"/>
          <p:cNvPicPr>
            <a:picLocks noChangeAspect="1" noChangeArrowheads="1"/>
          </p:cNvPicPr>
          <p:nvPr/>
        </p:nvPicPr>
        <p:blipFill>
          <a:blip r:embed="rId2"/>
          <a:srcRect/>
          <a:stretch>
            <a:fillRect/>
          </a:stretch>
        </p:blipFill>
        <p:spPr bwMode="auto">
          <a:xfrm>
            <a:off x="1371600" y="990600"/>
            <a:ext cx="7543800" cy="49466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sz="3600" i="1"/>
              <a:t>Konsep Komunikasi Broadband</a:t>
            </a:r>
            <a:r>
              <a:rPr lang="en-US" sz="3600"/>
              <a:t> </a:t>
            </a:r>
          </a:p>
        </p:txBody>
      </p:sp>
      <p:sp>
        <p:nvSpPr>
          <p:cNvPr id="8195" name="Rectangle 3"/>
          <p:cNvSpPr>
            <a:spLocks noGrp="1" noChangeArrowheads="1"/>
          </p:cNvSpPr>
          <p:nvPr>
            <p:ph type="body" idx="1"/>
          </p:nvPr>
        </p:nvSpPr>
        <p:spPr/>
        <p:txBody>
          <a:bodyPr/>
          <a:lstStyle/>
          <a:p>
            <a:r>
              <a:rPr lang="it-IT" sz="2800"/>
              <a:t>Secara umum, Broadband dideskripsikan sebagai komunikasi data yang memiliki </a:t>
            </a:r>
            <a:r>
              <a:rPr lang="it-IT" sz="2800" b="1"/>
              <a:t>kecepatan tinggi, kapasitas tinggi</a:t>
            </a:r>
          </a:p>
          <a:p>
            <a:r>
              <a:rPr lang="it-IT" sz="2800"/>
              <a:t>menggunakan DSL, Modem Kabel, Ethernet, Wireless Access, Fiber Optik, W-LAN, V-SAT, dsb. </a:t>
            </a:r>
            <a:endParaRPr lang="en-US" sz="2800"/>
          </a:p>
          <a:p>
            <a:r>
              <a:rPr lang="en-US" sz="2800"/>
              <a:t>Rentang kecepatan layanan bervariasi dari 128 Kbps s/d 100 Mbps.</a:t>
            </a:r>
          </a:p>
          <a:p>
            <a:r>
              <a:rPr lang="en-US" sz="2800"/>
              <a:t>Tidak ada definisi internasional spesifik untuk Broadband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sz="3600" b="1"/>
              <a:t>Aplikasi Broadband</a:t>
            </a:r>
            <a:endParaRPr lang="en-US" sz="3600" b="1"/>
          </a:p>
        </p:txBody>
      </p:sp>
      <p:sp>
        <p:nvSpPr>
          <p:cNvPr id="35843" name="Rectangle 3"/>
          <p:cNvSpPr>
            <a:spLocks noGrp="1" noChangeArrowheads="1"/>
          </p:cNvSpPr>
          <p:nvPr>
            <p:ph type="body" idx="1"/>
          </p:nvPr>
        </p:nvSpPr>
        <p:spPr/>
        <p:txBody>
          <a:bodyPr/>
          <a:lstStyle/>
          <a:p>
            <a:pPr marL="800100" lvl="1" indent="-342900">
              <a:lnSpc>
                <a:spcPct val="90000"/>
              </a:lnSpc>
            </a:pPr>
            <a:endParaRPr lang="en-US" sz="1600" b="1" i="1"/>
          </a:p>
          <a:p>
            <a:pPr>
              <a:lnSpc>
                <a:spcPct val="90000"/>
              </a:lnSpc>
            </a:pPr>
            <a:r>
              <a:rPr lang="en-US" sz="1600" b="1"/>
              <a:t>Layanan Personal</a:t>
            </a:r>
            <a:endParaRPr lang="en-US" sz="1600"/>
          </a:p>
          <a:p>
            <a:pPr marL="800100" lvl="1" indent="-342900">
              <a:lnSpc>
                <a:spcPct val="90000"/>
              </a:lnSpc>
            </a:pPr>
            <a:r>
              <a:rPr lang="en-US" sz="1600"/>
              <a:t>Akes Internet Berkecepatan Tinggi (256 kbps dan lebih)</a:t>
            </a:r>
          </a:p>
          <a:p>
            <a:pPr marL="800100" lvl="1" indent="-342900">
              <a:lnSpc>
                <a:spcPct val="90000"/>
              </a:lnSpc>
            </a:pPr>
            <a:r>
              <a:rPr lang="en-US" sz="1600"/>
              <a:t>Multimedia </a:t>
            </a:r>
            <a:endParaRPr lang="en-US" sz="1600" b="1"/>
          </a:p>
          <a:p>
            <a:pPr>
              <a:lnSpc>
                <a:spcPct val="90000"/>
              </a:lnSpc>
            </a:pPr>
            <a:r>
              <a:rPr lang="en-US" sz="1600" b="1"/>
              <a:t>Layanan Publik dari Pemerintah </a:t>
            </a:r>
            <a:endParaRPr lang="en-US" sz="1600"/>
          </a:p>
          <a:p>
            <a:pPr marL="800100" lvl="1" indent="-342900">
              <a:lnSpc>
                <a:spcPct val="90000"/>
              </a:lnSpc>
            </a:pPr>
            <a:r>
              <a:rPr lang="en-US" sz="1600"/>
              <a:t>E-governance</a:t>
            </a:r>
          </a:p>
          <a:p>
            <a:pPr marL="800100" lvl="1" indent="-342900">
              <a:lnSpc>
                <a:spcPct val="90000"/>
              </a:lnSpc>
            </a:pPr>
            <a:r>
              <a:rPr lang="en-US" sz="1600"/>
              <a:t>E-education</a:t>
            </a:r>
          </a:p>
          <a:p>
            <a:pPr marL="800100" lvl="1" indent="-342900">
              <a:lnSpc>
                <a:spcPct val="90000"/>
              </a:lnSpc>
            </a:pPr>
            <a:r>
              <a:rPr lang="en-US" sz="1600"/>
              <a:t>Tele-medicine</a:t>
            </a:r>
            <a:endParaRPr lang="en-US" sz="1600" b="1"/>
          </a:p>
          <a:p>
            <a:pPr>
              <a:lnSpc>
                <a:spcPct val="90000"/>
              </a:lnSpc>
            </a:pPr>
            <a:r>
              <a:rPr lang="en-US" sz="1600" b="1"/>
              <a:t>Layanan Komersial </a:t>
            </a:r>
            <a:endParaRPr lang="en-US" sz="1600"/>
          </a:p>
          <a:p>
            <a:pPr marL="800100" lvl="1" indent="-342900">
              <a:lnSpc>
                <a:spcPct val="90000"/>
              </a:lnSpc>
            </a:pPr>
            <a:r>
              <a:rPr lang="en-US" sz="1600"/>
              <a:t>E-commerce</a:t>
            </a:r>
          </a:p>
          <a:p>
            <a:pPr marL="800100" lvl="1" indent="-342900">
              <a:lnSpc>
                <a:spcPct val="90000"/>
              </a:lnSpc>
            </a:pPr>
            <a:r>
              <a:rPr lang="en-US" sz="1600"/>
              <a:t>Corporate Internet</a:t>
            </a:r>
          </a:p>
          <a:p>
            <a:pPr marL="800100" lvl="1" indent="-342900">
              <a:lnSpc>
                <a:spcPct val="90000"/>
              </a:lnSpc>
            </a:pPr>
            <a:r>
              <a:rPr lang="en-US" sz="1600"/>
              <a:t>Videoconferencing </a:t>
            </a:r>
            <a:endParaRPr lang="en-US" sz="1600" b="1"/>
          </a:p>
          <a:p>
            <a:pPr>
              <a:lnSpc>
                <a:spcPct val="90000"/>
              </a:lnSpc>
            </a:pPr>
            <a:r>
              <a:rPr lang="en-US" sz="1600" b="1"/>
              <a:t>Layanan Video dan Hiburan </a:t>
            </a:r>
            <a:endParaRPr lang="en-US" sz="1600"/>
          </a:p>
          <a:p>
            <a:pPr marL="800100" lvl="1" indent="-342900">
              <a:lnSpc>
                <a:spcPct val="90000"/>
              </a:lnSpc>
            </a:pPr>
            <a:r>
              <a:rPr lang="en-US" sz="1600"/>
              <a:t>Broadcast TV</a:t>
            </a:r>
          </a:p>
          <a:p>
            <a:pPr marL="800100" lvl="1" indent="-342900">
              <a:lnSpc>
                <a:spcPct val="90000"/>
              </a:lnSpc>
            </a:pPr>
            <a:r>
              <a:rPr lang="en-US" sz="1600"/>
              <a:t>Video on Demand</a:t>
            </a:r>
          </a:p>
          <a:p>
            <a:pPr marL="800100" lvl="1" indent="-342900">
              <a:lnSpc>
                <a:spcPct val="90000"/>
              </a:lnSpc>
            </a:pPr>
            <a:r>
              <a:rPr lang="en-US" sz="1600"/>
              <a:t>Interactive gaming</a:t>
            </a:r>
          </a:p>
          <a:p>
            <a:pPr marL="800100" lvl="1" indent="-342900">
              <a:lnSpc>
                <a:spcPct val="90000"/>
              </a:lnSpc>
            </a:pPr>
            <a:r>
              <a:rPr lang="en-US" sz="1600"/>
              <a:t>Music on Demand</a:t>
            </a:r>
          </a:p>
          <a:p>
            <a:pPr marL="800100" lvl="1" indent="-342900">
              <a:lnSpc>
                <a:spcPct val="90000"/>
              </a:lnSpc>
            </a:pPr>
            <a:r>
              <a:rPr lang="en-US" sz="1600"/>
              <a:t>Online Radio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r"/>
            <a:r>
              <a:rPr lang="en-US" sz="3600"/>
              <a:t>Rangkuman</a:t>
            </a:r>
          </a:p>
        </p:txBody>
      </p:sp>
      <p:sp>
        <p:nvSpPr>
          <p:cNvPr id="36867" name="Rectangle 3"/>
          <p:cNvSpPr>
            <a:spLocks noGrp="1" noChangeArrowheads="1"/>
          </p:cNvSpPr>
          <p:nvPr>
            <p:ph type="body" idx="1"/>
          </p:nvPr>
        </p:nvSpPr>
        <p:spPr/>
        <p:txBody>
          <a:bodyPr/>
          <a:lstStyle/>
          <a:p>
            <a:r>
              <a:rPr lang="sv-SE" sz="2200" b="1"/>
              <a:t>Broadband</a:t>
            </a:r>
            <a:r>
              <a:rPr lang="sv-SE" sz="2200"/>
              <a:t> dideskripsikan sebagai komunikasi data yang memiliki kecepatan tinggi, kapasitas tinggi menggunakan DSL, Modem Kabel, Ethernet, Wireless Access, Fiber Optik, W-LAN, V-SAT, dsb.</a:t>
            </a:r>
          </a:p>
          <a:p>
            <a:r>
              <a:rPr lang="sv-SE" sz="2200"/>
              <a:t>Faktor pendorong broadband dapat dilihat dari tingkat kepentingan dari beberapa pihak, seperti : pemerintah, penyelenggara telekomunikasi, dan konsumen.</a:t>
            </a:r>
            <a:endParaRPr lang="es-ES" sz="2200"/>
          </a:p>
          <a:p>
            <a:r>
              <a:rPr lang="es-ES" sz="2200"/>
              <a:t>Teknologi broadband meliputi pengembangan teknologi existing, infrastruktur baru, maupun wireless.</a:t>
            </a:r>
          </a:p>
          <a:p>
            <a:r>
              <a:rPr lang="es-ES" sz="2200"/>
              <a:t>Beberapa contoh teknologi broadband adalah SONET, ATM, xDSL, VPN, dsb.</a:t>
            </a:r>
          </a:p>
          <a:p>
            <a:r>
              <a:rPr lang="es-ES" sz="2200"/>
              <a:t>Aplikasi broadband dapat berupa layanan personal, layanan publik, layanan komersial, dan layanan hiburan.</a:t>
            </a:r>
            <a:endParaRPr lang="en-US" sz="2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p>
        </p:txBody>
      </p:sp>
      <p:sp>
        <p:nvSpPr>
          <p:cNvPr id="38915" name="Rectangle 3"/>
          <p:cNvSpPr>
            <a:spLocks noGrp="1" noChangeArrowheads="1"/>
          </p:cNvSpPr>
          <p:nvPr>
            <p:ph type="body" idx="1"/>
          </p:nvPr>
        </p:nvSpPr>
        <p:spPr/>
        <p:txBody>
          <a:bodyPr/>
          <a:lstStyle/>
          <a:p>
            <a:r>
              <a:rPr lang="sv-SE" sz="2400"/>
              <a:t>Apakah dimaksud dengan komunikasi broadband ?</a:t>
            </a:r>
            <a:endParaRPr lang="nb-NO" sz="2400"/>
          </a:p>
          <a:p>
            <a:r>
              <a:rPr lang="nb-NO" sz="2400"/>
              <a:t>Sebutkan faktor pendorong broadband dilihat dari sisi konsumen !</a:t>
            </a:r>
            <a:endParaRPr lang="sv-SE" sz="2400"/>
          </a:p>
          <a:p>
            <a:r>
              <a:rPr lang="sv-SE" sz="2400"/>
              <a:t>Sebutkan contoh teknologi broadband yang memanfaatkan infrastruktur existing !</a:t>
            </a:r>
          </a:p>
          <a:p>
            <a:r>
              <a:rPr lang="sv-SE" sz="2400"/>
              <a:t>Sebutkan contoh teknologi broadband yang memanfaatkan infrastruktur jaringan wireless !</a:t>
            </a:r>
            <a:endParaRPr lang="nb-NO" sz="2400"/>
          </a:p>
          <a:p>
            <a:r>
              <a:rPr lang="nb-NO" sz="2400"/>
              <a:t>Sebutkan keuntungan SONET !</a:t>
            </a:r>
            <a:endParaRPr 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p>
        </p:txBody>
      </p:sp>
      <p:sp>
        <p:nvSpPr>
          <p:cNvPr id="37891" name="Rectangle 3"/>
          <p:cNvSpPr>
            <a:spLocks noGrp="1" noChangeArrowheads="1"/>
          </p:cNvSpPr>
          <p:nvPr>
            <p:ph type="body" idx="1"/>
          </p:nvPr>
        </p:nvSpPr>
        <p:spPr/>
        <p:txBody>
          <a:bodyPr/>
          <a:lstStyle/>
          <a:p>
            <a:r>
              <a:rPr lang="sv-SE" sz="2400"/>
              <a:t>Jelaskan prinsip kerja dari ATM !</a:t>
            </a:r>
          </a:p>
          <a:p>
            <a:r>
              <a:rPr lang="sv-SE" sz="2400"/>
              <a:t>Apakah yang dimaksud dengan DSL ?</a:t>
            </a:r>
          </a:p>
          <a:p>
            <a:r>
              <a:rPr lang="sv-SE" sz="2400"/>
              <a:t>Jelaskan latar belakang dari munculnya teknologi xDSL !</a:t>
            </a:r>
          </a:p>
          <a:p>
            <a:r>
              <a:rPr lang="sv-SE" sz="2400"/>
              <a:t>Jelaskan pengertian asimetrik pada teknologi ADSL !</a:t>
            </a:r>
          </a:p>
          <a:p>
            <a:r>
              <a:rPr lang="sv-SE" sz="2400"/>
              <a:t>Sebutkan komponen pembangun ADSL !</a:t>
            </a:r>
            <a:endParaRPr 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a:p>
        </p:txBody>
      </p:sp>
      <p:sp>
        <p:nvSpPr>
          <p:cNvPr id="39939" name="Rectangle 3"/>
          <p:cNvSpPr>
            <a:spLocks noGrp="1" noChangeArrowheads="1"/>
          </p:cNvSpPr>
          <p:nvPr>
            <p:ph type="body" idx="1"/>
          </p:nvPr>
        </p:nvSpPr>
        <p:spPr/>
        <p:txBody>
          <a:bodyPr/>
          <a:lstStyle/>
          <a:p>
            <a:r>
              <a:rPr lang="fi-FI" sz="2400"/>
              <a:t>Jaringan telepon (POTS) di Indonesia sudah sedemikian luas sehingga dimanfaatkan PT.Telkom untuk broadband ADSL. Di sisi lain, internet melalui jaringan seluler juga semakin meningkat. Menurut Anda, bagaimana regulasi yang baik agar semua teknologi dapat berjalan secara seimbang dan tidak ada pihak yang dirugikan?</a:t>
            </a:r>
          </a:p>
          <a:p>
            <a:r>
              <a:rPr lang="fi-FI" sz="2400"/>
              <a:t>Pada jaringan ATM terdapat istilah VPI dan VCI. Menurut Anda, bagaimana prinsip kerja dari VPI dan VCI tersebut ?</a:t>
            </a:r>
            <a:endParaRPr 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sz="3600" i="1"/>
              <a:t>Konsep Komunikasi Broadband</a:t>
            </a:r>
            <a:r>
              <a:rPr lang="en-US" sz="3600"/>
              <a:t> </a:t>
            </a:r>
          </a:p>
        </p:txBody>
      </p:sp>
      <p:sp>
        <p:nvSpPr>
          <p:cNvPr id="9219" name="Rectangle 3"/>
          <p:cNvSpPr>
            <a:spLocks noGrp="1" noChangeArrowheads="1"/>
          </p:cNvSpPr>
          <p:nvPr>
            <p:ph type="body" idx="1"/>
          </p:nvPr>
        </p:nvSpPr>
        <p:spPr/>
        <p:txBody>
          <a:bodyPr/>
          <a:lstStyle/>
          <a:p>
            <a:r>
              <a:rPr lang="en-US" sz="2400"/>
              <a:t>Dalam Draft RPM Penataan Pita Frekuensi Radio untuk Keperluan Layanan Akses Pita Lebar Berbasis Nirkabel  (</a:t>
            </a:r>
            <a:r>
              <a:rPr lang="en-US" sz="2400" i="1"/>
              <a:t>Broadband Wireless Access</a:t>
            </a:r>
            <a:r>
              <a:rPr lang="en-US" sz="2400"/>
              <a:t>) diusulkan definisi </a:t>
            </a:r>
            <a:r>
              <a:rPr lang="en-US" sz="2400" b="1"/>
              <a:t>Broadband adalah </a:t>
            </a:r>
            <a:r>
              <a:rPr lang="pt-BR" sz="2400" b="1"/>
              <a:t>layanan telekomunikasi nirkabel yang memiliki kemampuan kapasitas diatas kecepatan data primer</a:t>
            </a:r>
            <a:r>
              <a:rPr lang="en-US" sz="2400" b="1"/>
              <a:t> “2 Mbps” (E1) sesuai ITU-R F.1399-1.</a:t>
            </a:r>
          </a:p>
          <a:p>
            <a:r>
              <a:rPr lang="sv-SE" sz="2400"/>
              <a:t>Faktor pendorong broadband</a:t>
            </a:r>
            <a:endParaRPr lang="en-US" sz="2400" b="1"/>
          </a:p>
          <a:p>
            <a:pPr>
              <a:buFontTx/>
              <a:buNone/>
            </a:pPr>
            <a:r>
              <a:rPr lang="en-US" sz="2400" b="1"/>
              <a:t>	Untuk Pemerintah</a:t>
            </a:r>
            <a:endParaRPr lang="en-US" sz="2400"/>
          </a:p>
          <a:p>
            <a:pPr lvl="1"/>
            <a:r>
              <a:rPr lang="en-US" sz="2200"/>
              <a:t>Broadband dilihat sebagai infrastruktur penting untuk mencapai tujuan-tujuan pemerintah di bidang sosio-ekonomi.</a:t>
            </a:r>
          </a:p>
          <a:p>
            <a:pPr lvl="1"/>
            <a:r>
              <a:rPr lang="en-US" sz="2200"/>
              <a:t>Untuk mendorong penyediaaan layanan publik seperti E-governance, E-learning, Tele-medicine.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sz="3600" i="1"/>
              <a:t>Konsep Komunikasi Broadband</a:t>
            </a:r>
            <a:endParaRPr lang="en-US" sz="3600" i="1"/>
          </a:p>
        </p:txBody>
      </p:sp>
      <p:sp>
        <p:nvSpPr>
          <p:cNvPr id="10243" name="Rectangle 3"/>
          <p:cNvSpPr>
            <a:spLocks noGrp="1" noChangeArrowheads="1"/>
          </p:cNvSpPr>
          <p:nvPr>
            <p:ph type="body" idx="1"/>
          </p:nvPr>
        </p:nvSpPr>
        <p:spPr/>
        <p:txBody>
          <a:bodyPr/>
          <a:lstStyle/>
          <a:p>
            <a:r>
              <a:rPr lang="en-US" sz="2200" b="1"/>
              <a:t>Untuk Penyelenggara Jaringan / Jasa Telekomunikasi </a:t>
            </a:r>
            <a:endParaRPr lang="en-US" sz="2200"/>
          </a:p>
          <a:p>
            <a:pPr marL="800100" lvl="1" indent="-342900"/>
            <a:r>
              <a:rPr lang="en-US" sz="2200"/>
              <a:t>Suatu pilihan untuk mengurangi penurunan pendapatan dari teknologi lama (POTS/PSTN).</a:t>
            </a:r>
            <a:endParaRPr lang="fi-FI" sz="2200"/>
          </a:p>
          <a:p>
            <a:pPr marL="800100" lvl="1" indent="-342900"/>
            <a:r>
              <a:rPr lang="fi-FI" sz="2200"/>
              <a:t>Potensi tambahan pendapatan dari Layanan Nilai Tambah.</a:t>
            </a:r>
            <a:endParaRPr lang="en-US" sz="2200"/>
          </a:p>
          <a:p>
            <a:pPr marL="800100" lvl="1" indent="-342900"/>
            <a:r>
              <a:rPr lang="en-US" sz="2200"/>
              <a:t>Potensi penambahan secara eksponensial dalam ARPU.</a:t>
            </a:r>
            <a:endParaRPr lang="en-US" sz="2200" b="1"/>
          </a:p>
          <a:p>
            <a:r>
              <a:rPr lang="en-US" sz="2200" b="1"/>
              <a:t>Untuk Konsumen</a:t>
            </a:r>
            <a:endParaRPr lang="en-US" sz="2200"/>
          </a:p>
          <a:p>
            <a:pPr marL="800100" lvl="1" indent="-342900"/>
            <a:r>
              <a:rPr lang="en-US" sz="2200"/>
              <a:t>Tersedianya rentang aplikasi yang lebih banyak dan lebih kaya.</a:t>
            </a:r>
          </a:p>
          <a:p>
            <a:pPr marL="800100" lvl="1" indent="-342900"/>
            <a:r>
              <a:rPr lang="en-US" sz="2200"/>
              <a:t>Akses yang lebih cepat terhadap informasi.</a:t>
            </a:r>
          </a:p>
          <a:p>
            <a:pPr marL="800100" lvl="1" indent="-342900"/>
            <a:r>
              <a:rPr lang="en-US" sz="2200"/>
              <a:t>Layanan yang semakin mengarah konvergensi (VOIP, Video on Demand).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marL="762000" indent="-762000"/>
            <a:r>
              <a:rPr lang="it-IT" sz="3200" b="1"/>
              <a:t>Teknologi Broadband </a:t>
            </a:r>
            <a:endParaRPr lang="en-US" sz="3200" b="1" i="1"/>
          </a:p>
        </p:txBody>
      </p:sp>
      <p:sp>
        <p:nvSpPr>
          <p:cNvPr id="11267" name="Rectangle 3"/>
          <p:cNvSpPr>
            <a:spLocks noGrp="1" noChangeArrowheads="1"/>
          </p:cNvSpPr>
          <p:nvPr>
            <p:ph type="body" idx="1"/>
          </p:nvPr>
        </p:nvSpPr>
        <p:spPr/>
        <p:txBody>
          <a:bodyPr/>
          <a:lstStyle/>
          <a:p>
            <a:pPr>
              <a:buFontTx/>
              <a:buNone/>
            </a:pPr>
            <a:r>
              <a:rPr lang="en-US" sz="2000" b="1"/>
              <a:t>Infrastruktur Eksisting </a:t>
            </a:r>
            <a:endParaRPr lang="en-US" sz="2000"/>
          </a:p>
          <a:p>
            <a:r>
              <a:rPr lang="en-US" sz="2000"/>
              <a:t>DSL melalui jaringan akses tembaga (</a:t>
            </a:r>
            <a:r>
              <a:rPr lang="en-US" sz="2000" i="1"/>
              <a:t>DSL over Copper loop</a:t>
            </a:r>
            <a:r>
              <a:rPr lang="en-US" sz="2000"/>
              <a:t>)</a:t>
            </a:r>
          </a:p>
          <a:p>
            <a:r>
              <a:rPr lang="en-US" sz="2000"/>
              <a:t>Modem kabel melalui jaringan TV Kabel (</a:t>
            </a:r>
            <a:r>
              <a:rPr lang="en-US" sz="2000" i="1"/>
              <a:t>Cable Modem over Cable TV network</a:t>
            </a:r>
            <a:r>
              <a:rPr lang="en-US" sz="2000"/>
              <a:t>)</a:t>
            </a:r>
          </a:p>
          <a:p>
            <a:r>
              <a:rPr lang="en-US" sz="2000"/>
              <a:t>Akses Broadband Jalur Listrik (</a:t>
            </a:r>
            <a:r>
              <a:rPr lang="en-US" sz="2000" i="1"/>
              <a:t>Power Line Broadband Access</a:t>
            </a:r>
            <a:r>
              <a:rPr lang="en-US" sz="2000"/>
              <a:t>)</a:t>
            </a:r>
            <a:endParaRPr lang="en-US" sz="2000" b="1"/>
          </a:p>
          <a:p>
            <a:pPr>
              <a:buFontTx/>
              <a:buNone/>
            </a:pPr>
            <a:r>
              <a:rPr lang="en-US" sz="2000" b="1"/>
              <a:t>Infrastruktur Baru </a:t>
            </a:r>
            <a:endParaRPr lang="en-US" sz="2000"/>
          </a:p>
          <a:p>
            <a:r>
              <a:rPr lang="en-US" sz="2000"/>
              <a:t>Fiber To The Home (FTTH)</a:t>
            </a:r>
          </a:p>
          <a:p>
            <a:r>
              <a:rPr lang="en-US" sz="2000"/>
              <a:t>Hybrid Fiber Coaxial (HFC)</a:t>
            </a:r>
            <a:endParaRPr lang="en-US" sz="2000" b="1"/>
          </a:p>
          <a:p>
            <a:pPr>
              <a:buFontTx/>
              <a:buNone/>
            </a:pPr>
            <a:r>
              <a:rPr lang="en-US" sz="2000" b="1"/>
              <a:t>Infrastruktur Nirkabel </a:t>
            </a:r>
            <a:endParaRPr lang="en-US" sz="2000"/>
          </a:p>
          <a:p>
            <a:r>
              <a:rPr lang="en-US" sz="2000"/>
              <a:t>Wireless Access (FWA) / High speed WLL </a:t>
            </a:r>
          </a:p>
          <a:p>
            <a:r>
              <a:rPr lang="en-US" sz="2000"/>
              <a:t>Wireless LAN (Wi-Fi) (802.11), WiMax (802.16), I-Burst (802.20), dsb </a:t>
            </a:r>
          </a:p>
          <a:p>
            <a:r>
              <a:rPr lang="en-US" sz="2000"/>
              <a:t>V-SAT</a:t>
            </a:r>
          </a:p>
          <a:p>
            <a:r>
              <a:rPr lang="en-US" sz="2000"/>
              <a:t>IMT-2000 (3G Mobile): HSDPA/ CDMA-EVDO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marL="762000" indent="-762000"/>
            <a:r>
              <a:rPr lang="it-IT" sz="3600" b="1"/>
              <a:t>SONET</a:t>
            </a:r>
            <a:endParaRPr lang="en-US" sz="3600" b="1"/>
          </a:p>
        </p:txBody>
      </p:sp>
      <p:sp>
        <p:nvSpPr>
          <p:cNvPr id="12291" name="Rectangle 3"/>
          <p:cNvSpPr>
            <a:spLocks noGrp="1" noChangeArrowheads="1"/>
          </p:cNvSpPr>
          <p:nvPr>
            <p:ph type="body" idx="1"/>
          </p:nvPr>
        </p:nvSpPr>
        <p:spPr/>
        <p:txBody>
          <a:bodyPr/>
          <a:lstStyle/>
          <a:p>
            <a:pPr algn="just"/>
            <a:r>
              <a:rPr lang="it-IT" sz="2200"/>
              <a:t>Synchronous optical network (SONET) menawarkan biaya transport yang efektif pada jaringan akses dan jaringan inti/core. Lapisan optic menyediakan layanan transport untuk aplikasi jarak jauh. Dia juga secara langsung men-support layanan data. </a:t>
            </a:r>
          </a:p>
          <a:p>
            <a:r>
              <a:rPr lang="it-IT" sz="2200"/>
              <a:t>Keuntungan SONET adalah dapat memberikan fungsionalitas yang bagus baik pada jaringan kecil, medium, maupun besar.</a:t>
            </a:r>
          </a:p>
          <a:p>
            <a:pPr lvl="1"/>
            <a:r>
              <a:rPr lang="it-IT" sz="2200"/>
              <a:t>Collector rings menyediakan interface ke seluruh aplikasi, termasuk local office, PABX, access multiplexer, BTS, dan terminal ATM.</a:t>
            </a:r>
          </a:p>
          <a:p>
            <a:pPr lvl="1"/>
            <a:r>
              <a:rPr lang="it-IT" sz="2200"/>
              <a:t>Manejemen bandwith berfungsi untuk proses routing, dan manajemen trafik.</a:t>
            </a:r>
          </a:p>
          <a:p>
            <a:pPr lvl="1"/>
            <a:r>
              <a:rPr lang="it-IT" sz="2200"/>
              <a:t>Jaringan backbone berfungsi menyediakan konektifitas untuk jaringan jarak jauh.</a:t>
            </a:r>
            <a:endParaRPr lang="en-US"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pic>
        <p:nvPicPr>
          <p:cNvPr id="13316" name="Picture 4"/>
          <p:cNvPicPr>
            <a:picLocks noChangeAspect="1" noChangeArrowheads="1"/>
          </p:cNvPicPr>
          <p:nvPr/>
        </p:nvPicPr>
        <p:blipFill>
          <a:blip r:embed="rId2"/>
          <a:srcRect/>
          <a:stretch>
            <a:fillRect/>
          </a:stretch>
        </p:blipFill>
        <p:spPr bwMode="auto">
          <a:xfrm>
            <a:off x="1905000" y="990600"/>
            <a:ext cx="5486400" cy="5283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marL="762000" indent="-762000"/>
            <a:r>
              <a:rPr lang="it-IT" sz="3600" b="1"/>
              <a:t>ATM</a:t>
            </a:r>
            <a:endParaRPr lang="en-US" sz="3600" b="1"/>
          </a:p>
        </p:txBody>
      </p:sp>
      <p:sp>
        <p:nvSpPr>
          <p:cNvPr id="14339" name="Rectangle 3"/>
          <p:cNvSpPr>
            <a:spLocks noGrp="1" noChangeArrowheads="1"/>
          </p:cNvSpPr>
          <p:nvPr>
            <p:ph type="body" idx="1"/>
          </p:nvPr>
        </p:nvSpPr>
        <p:spPr>
          <a:xfrm>
            <a:off x="1295400" y="990600"/>
            <a:ext cx="7772400" cy="3276600"/>
          </a:xfrm>
        </p:spPr>
        <p:txBody>
          <a:bodyPr/>
          <a:lstStyle/>
          <a:p>
            <a:r>
              <a:rPr lang="it-IT" sz="2200"/>
              <a:t>ATM telah direkomendasikan oleh CCITT sebagai </a:t>
            </a:r>
            <a:r>
              <a:rPr lang="it-IT" sz="2200" b="1"/>
              <a:t>mode transfer</a:t>
            </a:r>
            <a:r>
              <a:rPr lang="it-IT" sz="2200"/>
              <a:t> untuk </a:t>
            </a:r>
            <a:r>
              <a:rPr lang="it-IT" sz="2200" b="1"/>
              <a:t>B-ISDN</a:t>
            </a:r>
            <a:r>
              <a:rPr lang="it-IT" sz="2200"/>
              <a:t>. </a:t>
            </a:r>
          </a:p>
          <a:p>
            <a:r>
              <a:rPr lang="en-US" sz="2200"/>
              <a:t>Pada ATM, informasi dikirim dalam blok data dengan panjang tetap yang disebut sel. </a:t>
            </a:r>
            <a:r>
              <a:rPr lang="en-US" sz="2200" b="1"/>
              <a:t>Sel</a:t>
            </a:r>
            <a:r>
              <a:rPr lang="en-US" sz="2200"/>
              <a:t> merupakan unit dari switching dan transmisi. </a:t>
            </a:r>
          </a:p>
          <a:p>
            <a:r>
              <a:rPr lang="en-US" sz="2200"/>
              <a:t>Untuk mendukung layanan dengan rate yang beragam, maka pada selang waktu tertentu dapat dikirimkan sel dengan jumlah sesuai dengan rate-nya.</a:t>
            </a:r>
          </a:p>
        </p:txBody>
      </p:sp>
      <p:pic>
        <p:nvPicPr>
          <p:cNvPr id="14340" name="Picture 4"/>
          <p:cNvPicPr>
            <a:picLocks noChangeAspect="1" noChangeArrowheads="1"/>
          </p:cNvPicPr>
          <p:nvPr/>
        </p:nvPicPr>
        <p:blipFill>
          <a:blip r:embed="rId2"/>
          <a:srcRect/>
          <a:stretch>
            <a:fillRect/>
          </a:stretch>
        </p:blipFill>
        <p:spPr bwMode="auto">
          <a:xfrm>
            <a:off x="1143000" y="4495800"/>
            <a:ext cx="7848600" cy="1397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PP_SFUSI_PRT_3AM">
  <a:themeElements>
    <a:clrScheme name="">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fontScheme name="PPP_SFUSI_PRT_3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FUSI_PRT_3A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FUSI_PRT_3A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FUSI_PRT_3A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FUSI_PRT_3A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FUSI_PRT_3A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FUSI_PRT_3A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FUSI_PRT_3A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PPP_SFUSI_PRT_3AM</Template>
  <TotalTime>223</TotalTime>
  <Words>1449</Words>
  <Application>Microsoft Office PowerPoint</Application>
  <PresentationFormat>On-screen Show (4:3)</PresentationFormat>
  <Paragraphs>180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Times New Roman</vt:lpstr>
      <vt:lpstr>Symbol</vt:lpstr>
      <vt:lpstr>Wingdings</vt:lpstr>
      <vt:lpstr>PPP_SFUSI_PRT_3AM</vt:lpstr>
      <vt:lpstr>KOMUNIKASI BROADBAND </vt:lpstr>
      <vt:lpstr>TUJUAN</vt:lpstr>
      <vt:lpstr>Konsep Komunikasi Broadband </vt:lpstr>
      <vt:lpstr>Konsep Komunikasi Broadband </vt:lpstr>
      <vt:lpstr>Konsep Komunikasi Broadband</vt:lpstr>
      <vt:lpstr>Teknologi Broadband </vt:lpstr>
      <vt:lpstr>SONET</vt:lpstr>
      <vt:lpstr>Slide 8</vt:lpstr>
      <vt:lpstr>ATM</vt:lpstr>
      <vt:lpstr>ATM</vt:lpstr>
      <vt:lpstr>ATM</vt:lpstr>
      <vt:lpstr>ATM</vt:lpstr>
      <vt:lpstr>XDSL</vt:lpstr>
      <vt:lpstr>XDSL</vt:lpstr>
      <vt:lpstr>XDSL</vt:lpstr>
      <vt:lpstr>XDSL</vt:lpstr>
      <vt:lpstr>ADSL</vt:lpstr>
      <vt:lpstr>ADSL</vt:lpstr>
      <vt:lpstr>ADSL</vt:lpstr>
      <vt:lpstr>ADSL</vt:lpstr>
      <vt:lpstr>ADSL</vt:lpstr>
      <vt:lpstr>ADSL</vt:lpstr>
      <vt:lpstr>ADSL</vt:lpstr>
      <vt:lpstr>ADSL</vt:lpstr>
      <vt:lpstr>ADSL</vt:lpstr>
      <vt:lpstr>ADSL</vt:lpstr>
      <vt:lpstr>ADSL</vt:lpstr>
      <vt:lpstr>VPN</vt:lpstr>
      <vt:lpstr>Slide 29</vt:lpstr>
      <vt:lpstr>Aplikasi Broadband</vt:lpstr>
      <vt:lpstr>Rangkuman</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KOMUNIKASI BROADBAND</dc:title>
  <dc:creator>acer</dc:creator>
  <cp:lastModifiedBy>HP Mini</cp:lastModifiedBy>
  <cp:revision>9</cp:revision>
  <dcterms:created xsi:type="dcterms:W3CDTF">2008-11-16T15:15:35Z</dcterms:created>
  <dcterms:modified xsi:type="dcterms:W3CDTF">2010-11-23T13:44:26Z</dcterms:modified>
</cp:coreProperties>
</file>