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62" r:id="rId13"/>
    <p:sldId id="263" r:id="rId14"/>
    <p:sldId id="271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72" r:id="rId23"/>
    <p:sldId id="273" r:id="rId24"/>
    <p:sldId id="274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2FBCD-5296-4E20-B891-EEB2A95D61F7}" type="datetimeFigureOut">
              <a:rPr lang="en-US" smtClean="0"/>
              <a:t>11/26/2010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C830B-4F57-40E6-AF21-DB4EA0421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8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1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1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06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73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79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03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31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52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06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4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45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12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55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92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8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8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79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24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1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89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95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1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1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9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A2FA6-1A05-45CB-98BB-A37DE01B6AB8}" type="datetimeFigureOut">
              <a:rPr lang="en-US" smtClean="0"/>
              <a:t>11/26/2010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F8FC3-E099-46CE-B3E5-0B289FE840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A2FA6-1A05-45CB-98BB-A37DE01B6AB8}" type="datetimeFigureOut">
              <a:rPr lang="en-US" smtClean="0"/>
              <a:t>11/26/2010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F8FC3-E099-46CE-B3E5-0B289FE840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A2FA6-1A05-45CB-98BB-A37DE01B6AB8}" type="datetimeFigureOut">
              <a:rPr lang="en-US" smtClean="0"/>
              <a:t>11/26/2010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F8FC3-E099-46CE-B3E5-0B289FE840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A2FA6-1A05-45CB-98BB-A37DE01B6AB8}" type="datetimeFigureOut">
              <a:rPr lang="en-US" smtClean="0"/>
              <a:t>11/26/2010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F8FC3-E099-46CE-B3E5-0B289FE840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A2FA6-1A05-45CB-98BB-A37DE01B6AB8}" type="datetimeFigureOut">
              <a:rPr lang="en-US" smtClean="0"/>
              <a:t>11/26/2010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F8FC3-E099-46CE-B3E5-0B289FE840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A2FA6-1A05-45CB-98BB-A37DE01B6AB8}" type="datetimeFigureOut">
              <a:rPr lang="en-US" smtClean="0"/>
              <a:t>11/26/2010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F8FC3-E099-46CE-B3E5-0B289FE840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A2FA6-1A05-45CB-98BB-A37DE01B6AB8}" type="datetimeFigureOut">
              <a:rPr lang="en-US" smtClean="0"/>
              <a:t>11/26/2010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F8FC3-E099-46CE-B3E5-0B289FE840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A2FA6-1A05-45CB-98BB-A37DE01B6AB8}" type="datetimeFigureOut">
              <a:rPr lang="en-US" smtClean="0"/>
              <a:t>11/26/2010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F8FC3-E099-46CE-B3E5-0B289FE840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A2FA6-1A05-45CB-98BB-A37DE01B6AB8}" type="datetimeFigureOut">
              <a:rPr lang="en-US" smtClean="0"/>
              <a:t>11/26/2010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F8FC3-E099-46CE-B3E5-0B289FE840B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A2FA6-1A05-45CB-98BB-A37DE01B6AB8}" type="datetimeFigureOut">
              <a:rPr lang="en-US" smtClean="0"/>
              <a:t>11/26/2010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F8FC3-E099-46CE-B3E5-0B289FE840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A2FA6-1A05-45CB-98BB-A37DE01B6AB8}" type="datetimeFigureOut">
              <a:rPr lang="en-US" smtClean="0"/>
              <a:t>11/26/2010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F8FC3-E099-46CE-B3E5-0B289FE840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3DA2FA6-1A05-45CB-98BB-A37DE01B6AB8}" type="datetimeFigureOut">
              <a:rPr lang="en-US" smtClean="0"/>
              <a:t>11/26/2010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17F8FC3-E099-46CE-B3E5-0B289FE840B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810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lgerian" pitchFamily="82" charset="0"/>
              </a:rPr>
              <a:t>RANGKAIAN PENYEARAH GELOMBANG (RECTIFIER)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200400"/>
            <a:ext cx="7406640" cy="17526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OLEH:</a:t>
            </a:r>
          </a:p>
          <a:p>
            <a:r>
              <a:rPr lang="en-US" dirty="0" smtClean="0">
                <a:latin typeface="Algerian" pitchFamily="82" charset="0"/>
              </a:rPr>
              <a:t>SRI SUPATMI,S.KOM</a:t>
            </a:r>
            <a:endParaRPr lang="en-US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07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790688" cy="5181600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/>
              <a:t>Prinsip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rangkaian</a:t>
            </a:r>
            <a:r>
              <a:rPr lang="en-US" sz="1800" dirty="0"/>
              <a:t> </a:t>
            </a:r>
            <a:r>
              <a:rPr lang="en-US" sz="1800" dirty="0" err="1"/>
              <a:t>penyearah</a:t>
            </a:r>
            <a:r>
              <a:rPr lang="en-US" sz="1800" dirty="0"/>
              <a:t> “center tap design”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endParaRPr lang="en-US" sz="1800" dirty="0" smtClean="0"/>
          </a:p>
          <a:p>
            <a:pPr algn="just"/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</a:t>
            </a:r>
            <a:r>
              <a:rPr lang="en-US" sz="1800" dirty="0" err="1"/>
              <a:t>setengah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/>
              <a:t>pertama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AC-source 1 </a:t>
            </a:r>
            <a:r>
              <a:rPr lang="en-US" sz="1800" dirty="0" err="1"/>
              <a:t>bernilai</a:t>
            </a:r>
            <a:r>
              <a:rPr lang="en-US" sz="1800" dirty="0"/>
              <a:t> </a:t>
            </a:r>
            <a:r>
              <a:rPr lang="en-US" sz="1800" dirty="0" err="1"/>
              <a:t>positif</a:t>
            </a:r>
            <a:r>
              <a:rPr lang="en-US" sz="1800" dirty="0"/>
              <a:t>, </a:t>
            </a:r>
            <a:r>
              <a:rPr lang="en-US" sz="1800" dirty="0" err="1"/>
              <a:t>maka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mengalir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beban</a:t>
            </a:r>
            <a:r>
              <a:rPr lang="en-US" sz="1800" dirty="0"/>
              <a:t> (R-load) </a:t>
            </a:r>
            <a:r>
              <a:rPr lang="en-US" sz="1800" dirty="0" err="1"/>
              <a:t>melalui</a:t>
            </a:r>
            <a:r>
              <a:rPr lang="en-US" sz="1800" dirty="0"/>
              <a:t> D1 (forward bias). </a:t>
            </a:r>
            <a:endParaRPr lang="en-US" sz="1800" dirty="0" smtClean="0"/>
          </a:p>
          <a:p>
            <a:pPr algn="just"/>
            <a:r>
              <a:rPr lang="en-US" sz="1800" dirty="0" err="1" smtClean="0"/>
              <a:t>Sedangkan</a:t>
            </a:r>
            <a:r>
              <a:rPr lang="en-US" sz="1800" dirty="0" smtClean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</a:t>
            </a:r>
            <a:r>
              <a:rPr lang="en-US" sz="1800" dirty="0" err="1"/>
              <a:t>setengah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/>
              <a:t>pertama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AC-source 2 </a:t>
            </a:r>
            <a:r>
              <a:rPr lang="en-US" sz="1800" dirty="0" err="1"/>
              <a:t>bernilai</a:t>
            </a:r>
            <a:r>
              <a:rPr lang="en-US" sz="1800" dirty="0"/>
              <a:t> </a:t>
            </a:r>
            <a:r>
              <a:rPr lang="en-US" sz="1800" dirty="0" err="1"/>
              <a:t>negatif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ditahan</a:t>
            </a:r>
            <a:r>
              <a:rPr lang="en-US" sz="1800" dirty="0"/>
              <a:t> (blocking) </a:t>
            </a:r>
            <a:r>
              <a:rPr lang="en-US" sz="1800" dirty="0" err="1"/>
              <a:t>oleh</a:t>
            </a:r>
            <a:r>
              <a:rPr lang="en-US" sz="1800" dirty="0"/>
              <a:t> D2 (reverse bias)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mengalir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beban</a:t>
            </a:r>
            <a:r>
              <a:rPr lang="en-US" sz="1800" dirty="0"/>
              <a:t>, </a:t>
            </a:r>
            <a:r>
              <a:rPr lang="en-US" sz="1800" dirty="0" err="1"/>
              <a:t>hal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diilustrasikan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 </a:t>
            </a:r>
            <a:r>
              <a:rPr lang="en-US" sz="1800" dirty="0" err="1"/>
              <a:t>gambar</a:t>
            </a:r>
            <a:r>
              <a:rPr lang="en-US" sz="1800" dirty="0"/>
              <a:t> </a:t>
            </a:r>
            <a:r>
              <a:rPr lang="en-US" sz="1800" dirty="0" err="1"/>
              <a:t>berikut</a:t>
            </a:r>
            <a:r>
              <a:rPr lang="en-US" sz="1800" dirty="0"/>
              <a:t>:</a:t>
            </a:r>
          </a:p>
          <a:p>
            <a:pPr marL="82296" indent="0" algn="just">
              <a:buNone/>
            </a:pPr>
            <a:endParaRPr lang="en-U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5562600" cy="229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66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790688" cy="5181600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</a:t>
            </a:r>
            <a:r>
              <a:rPr lang="en-US" sz="1800" dirty="0" err="1"/>
              <a:t>setengah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/>
              <a:t>kedua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AC-source1 </a:t>
            </a:r>
            <a:r>
              <a:rPr lang="en-US" sz="1800" dirty="0" err="1"/>
              <a:t>bernilai</a:t>
            </a:r>
            <a:r>
              <a:rPr lang="en-US" sz="1800" dirty="0"/>
              <a:t> negative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</a:t>
            </a:r>
            <a:r>
              <a:rPr lang="en-US" sz="1800" dirty="0" err="1"/>
              <a:t>ditahan</a:t>
            </a:r>
            <a:r>
              <a:rPr lang="en-US" sz="1800" dirty="0"/>
              <a:t> (blocking) </a:t>
            </a:r>
            <a:r>
              <a:rPr lang="en-US" sz="1800" dirty="0" err="1"/>
              <a:t>oleh</a:t>
            </a:r>
            <a:r>
              <a:rPr lang="en-US" sz="1800" dirty="0"/>
              <a:t> D1 (reverse bias)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mengalir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beban</a:t>
            </a:r>
            <a:r>
              <a:rPr lang="en-US" sz="1800" dirty="0"/>
              <a:t>, </a:t>
            </a:r>
            <a:r>
              <a:rPr lang="en-US" sz="1800" dirty="0" err="1"/>
              <a:t>tetapi</a:t>
            </a:r>
            <a:r>
              <a:rPr lang="en-US" sz="1800" dirty="0"/>
              <a:t> </a:t>
            </a:r>
            <a:r>
              <a:rPr lang="en-US" sz="1800" dirty="0" err="1"/>
              <a:t>sebaliknya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</a:t>
            </a:r>
            <a:r>
              <a:rPr lang="en-US" sz="1800" dirty="0" err="1"/>
              <a:t>setengah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/>
              <a:t>kedua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AC-source2 </a:t>
            </a:r>
            <a:r>
              <a:rPr lang="en-US" sz="1800" dirty="0" err="1"/>
              <a:t>bernilai</a:t>
            </a:r>
            <a:r>
              <a:rPr lang="en-US" sz="1800" dirty="0"/>
              <a:t> </a:t>
            </a:r>
            <a:r>
              <a:rPr lang="en-US" sz="1800" dirty="0" err="1"/>
              <a:t>positif</a:t>
            </a:r>
            <a:r>
              <a:rPr lang="en-US" sz="1800" dirty="0"/>
              <a:t>, </a:t>
            </a:r>
            <a:r>
              <a:rPr lang="en-US" sz="1800" dirty="0" err="1"/>
              <a:t>maka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mengalir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beban</a:t>
            </a:r>
            <a:r>
              <a:rPr lang="en-US" sz="1800" dirty="0"/>
              <a:t> (R-load) </a:t>
            </a:r>
            <a:r>
              <a:rPr lang="en-US" sz="1800" dirty="0" err="1"/>
              <a:t>melalui</a:t>
            </a:r>
            <a:r>
              <a:rPr lang="en-US" sz="1800" dirty="0"/>
              <a:t> D2 (forward bias).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menghasilkan</a:t>
            </a:r>
            <a:r>
              <a:rPr lang="en-US" sz="1800" dirty="0"/>
              <a:t> </a:t>
            </a:r>
            <a:r>
              <a:rPr lang="en-US" sz="1800" dirty="0" err="1"/>
              <a:t>penyearah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/>
              <a:t>penuh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AC </a:t>
            </a:r>
            <a:r>
              <a:rPr lang="en-US" sz="1800" dirty="0" err="1"/>
              <a:t>ke</a:t>
            </a:r>
            <a:r>
              <a:rPr lang="en-US" sz="1800" dirty="0"/>
              <a:t> DC, </a:t>
            </a:r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dirty="0" err="1"/>
              <a:t>diilustrasikan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gambar</a:t>
            </a:r>
            <a:r>
              <a:rPr lang="en-US" sz="1800" dirty="0"/>
              <a:t> </a:t>
            </a:r>
            <a:r>
              <a:rPr lang="en-US" sz="1800" dirty="0" err="1"/>
              <a:t>berikut</a:t>
            </a:r>
            <a:r>
              <a:rPr lang="en-US" sz="1800" dirty="0"/>
              <a:t>:</a:t>
            </a:r>
          </a:p>
          <a:p>
            <a:pPr marL="82296" indent="0" algn="just">
              <a:buNone/>
            </a:pPr>
            <a:endParaRPr lang="en-US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4200"/>
            <a:ext cx="6018692" cy="259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28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04800"/>
            <a:ext cx="7790688" cy="5943600"/>
          </a:xfrm>
        </p:spPr>
        <p:txBody>
          <a:bodyPr>
            <a:normAutofit/>
          </a:bodyPr>
          <a:lstStyle/>
          <a:p>
            <a:pPr algn="just"/>
            <a:r>
              <a:rPr lang="id-ID" sz="1800" dirty="0"/>
              <a:t>Tegangan rata-rata DC pada penyearah sinyal gelombang penuh: </a:t>
            </a:r>
            <a:endParaRPr lang="en-US" sz="1800" dirty="0" smtClean="0"/>
          </a:p>
          <a:p>
            <a:pPr algn="just"/>
            <a:endParaRPr lang="en-US" sz="1800" u="sng" dirty="0"/>
          </a:p>
          <a:p>
            <a:pPr marL="82296" indent="0" algn="just">
              <a:buNone/>
            </a:pPr>
            <a:endParaRPr lang="en-US" sz="1800" u="sng" dirty="0"/>
          </a:p>
          <a:p>
            <a:pPr algn="just"/>
            <a:r>
              <a:rPr lang="id-ID" sz="1800" dirty="0" smtClean="0"/>
              <a:t>Frekuensi </a:t>
            </a:r>
            <a:r>
              <a:rPr lang="id-ID" sz="1800" dirty="0"/>
              <a:t>output: </a:t>
            </a:r>
            <a:endParaRPr lang="en-US" sz="1800" dirty="0" smtClean="0"/>
          </a:p>
          <a:p>
            <a:pPr algn="just"/>
            <a:endParaRPr lang="en-US" sz="1800" dirty="0"/>
          </a:p>
          <a:p>
            <a:pPr algn="just"/>
            <a:endParaRPr lang="en-US" sz="1800" dirty="0" smtClean="0"/>
          </a:p>
          <a:p>
            <a:pPr algn="just"/>
            <a:r>
              <a:rPr lang="en-US" sz="1800" dirty="0" err="1" smtClean="0"/>
              <a:t>Nilai</a:t>
            </a:r>
            <a:r>
              <a:rPr lang="en-US" sz="1800" dirty="0" smtClean="0"/>
              <a:t> </a:t>
            </a:r>
            <a:r>
              <a:rPr lang="en-US" sz="1800" dirty="0" err="1" smtClean="0"/>
              <a:t>tegangan</a:t>
            </a:r>
            <a:r>
              <a:rPr lang="en-US" sz="1800" dirty="0" smtClean="0"/>
              <a:t> ripple :</a:t>
            </a:r>
          </a:p>
          <a:p>
            <a:pPr algn="just"/>
            <a:endParaRPr lang="en-US" sz="1800" dirty="0"/>
          </a:p>
          <a:p>
            <a:pPr algn="just"/>
            <a:endParaRPr lang="en-US" sz="1800" dirty="0" smtClean="0"/>
          </a:p>
          <a:p>
            <a:pPr marL="82296" indent="0" algn="just">
              <a:buNone/>
            </a:pPr>
            <a:endParaRPr lang="en-US" sz="1800" dirty="0" smtClean="0"/>
          </a:p>
          <a:p>
            <a:pPr algn="just"/>
            <a:endParaRPr lang="en-US" sz="1800" dirty="0"/>
          </a:p>
          <a:p>
            <a:pPr marL="82296" indent="0" algn="just">
              <a:buNone/>
            </a:pPr>
            <a:endParaRPr lang="en-US" sz="1800" dirty="0"/>
          </a:p>
          <a:p>
            <a:pPr algn="just"/>
            <a:r>
              <a:rPr lang="en-US" sz="1800" dirty="0" err="1"/>
              <a:t>Arus</a:t>
            </a:r>
            <a:r>
              <a:rPr lang="en-US" sz="1800" dirty="0"/>
              <a:t> DC rata-rata yang </a:t>
            </a:r>
            <a:r>
              <a:rPr lang="en-US" sz="1800" dirty="0" err="1"/>
              <a:t>dihasilkan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rangkaian</a:t>
            </a:r>
            <a:r>
              <a:rPr lang="en-US" sz="1800" dirty="0"/>
              <a:t> </a:t>
            </a:r>
            <a:r>
              <a:rPr lang="en-US" sz="1800" dirty="0" err="1"/>
              <a:t>penyearah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/>
              <a:t>penuh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dua</a:t>
            </a:r>
            <a:r>
              <a:rPr lang="en-US" sz="1800" dirty="0"/>
              <a:t> kali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rata-rata yang </a:t>
            </a:r>
            <a:r>
              <a:rPr lang="en-US" sz="1800" dirty="0" err="1"/>
              <a:t>dihasilkan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penyearah</a:t>
            </a:r>
            <a:r>
              <a:rPr lang="en-US" sz="1800" dirty="0"/>
              <a:t> </a:t>
            </a:r>
            <a:r>
              <a:rPr lang="en-US" sz="1800" dirty="0" err="1"/>
              <a:t>setengah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 smtClean="0"/>
              <a:t>yakni</a:t>
            </a:r>
            <a:r>
              <a:rPr lang="en-US" sz="1800" dirty="0" smtClean="0"/>
              <a:t>: </a:t>
            </a:r>
          </a:p>
          <a:p>
            <a:pPr marL="82296" indent="0" algn="just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IAV=0,637.Imax</a:t>
            </a:r>
            <a:endParaRPr lang="en-US" sz="1800" dirty="0"/>
          </a:p>
          <a:p>
            <a:endParaRPr lang="en-US" sz="2400" dirty="0" smtClean="0"/>
          </a:p>
          <a:p>
            <a:endParaRPr lang="en-US" sz="2400" u="sng" dirty="0"/>
          </a:p>
          <a:p>
            <a:endParaRPr lang="en-US" sz="2400" u="sng" dirty="0" smtClean="0"/>
          </a:p>
          <a:p>
            <a:endParaRPr lang="en-US" sz="2400" u="sng" dirty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07" y="668594"/>
            <a:ext cx="121573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321" y="1752600"/>
            <a:ext cx="1627909" cy="53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230" y="663425"/>
            <a:ext cx="3886200" cy="69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555" y="3048000"/>
            <a:ext cx="49329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52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"/>
            <a:ext cx="7790688" cy="6019800"/>
          </a:xfrm>
        </p:spPr>
        <p:txBody>
          <a:bodyPr>
            <a:normAutofit/>
          </a:bodyPr>
          <a:lstStyle/>
          <a:p>
            <a:pPr algn="just"/>
            <a:r>
              <a:rPr lang="en-US" sz="1900" dirty="0"/>
              <a:t>Lau </a:t>
            </a:r>
            <a:r>
              <a:rPr lang="en-US" sz="1900" dirty="0" err="1"/>
              <a:t>bagaimana</a:t>
            </a:r>
            <a:r>
              <a:rPr lang="en-US" sz="1900" dirty="0"/>
              <a:t> </a:t>
            </a:r>
            <a:r>
              <a:rPr lang="en-US" sz="1900" dirty="0" err="1"/>
              <a:t>jika</a:t>
            </a:r>
            <a:r>
              <a:rPr lang="en-US" sz="1900" dirty="0"/>
              <a:t> </a:t>
            </a:r>
            <a:r>
              <a:rPr lang="en-US" sz="1900" dirty="0" err="1"/>
              <a:t>sumber</a:t>
            </a:r>
            <a:r>
              <a:rPr lang="en-US" sz="1900" dirty="0"/>
              <a:t> </a:t>
            </a:r>
            <a:r>
              <a:rPr lang="en-US" sz="1900" dirty="0" err="1"/>
              <a:t>arus</a:t>
            </a:r>
            <a:r>
              <a:rPr lang="en-US" sz="1900" dirty="0"/>
              <a:t> </a:t>
            </a:r>
            <a:r>
              <a:rPr lang="en-US" sz="1900" dirty="0" err="1"/>
              <a:t>bolak-balik</a:t>
            </a:r>
            <a:r>
              <a:rPr lang="en-US" sz="1900" dirty="0"/>
              <a:t>(AC) </a:t>
            </a:r>
            <a:r>
              <a:rPr lang="en-US" sz="1900" dirty="0" err="1"/>
              <a:t>dengan</a:t>
            </a:r>
            <a:r>
              <a:rPr lang="en-US" sz="1900" dirty="0"/>
              <a:t> CT di </a:t>
            </a:r>
            <a:r>
              <a:rPr lang="en-US" sz="1900" dirty="0" err="1"/>
              <a:t>searahkan</a:t>
            </a:r>
            <a:r>
              <a:rPr lang="en-US" sz="1900" dirty="0"/>
              <a:t> </a:t>
            </a:r>
            <a:r>
              <a:rPr lang="en-US" sz="1900" dirty="0" err="1"/>
              <a:t>oleh</a:t>
            </a:r>
            <a:r>
              <a:rPr lang="en-US" sz="1900" dirty="0"/>
              <a:t> </a:t>
            </a:r>
            <a:r>
              <a:rPr lang="en-US" sz="1900" dirty="0" err="1"/>
              <a:t>rangkaian</a:t>
            </a:r>
            <a:r>
              <a:rPr lang="en-US" sz="1900" dirty="0"/>
              <a:t> </a:t>
            </a:r>
            <a:r>
              <a:rPr lang="en-US" sz="1900" dirty="0" err="1"/>
              <a:t>penyearah</a:t>
            </a:r>
            <a:r>
              <a:rPr lang="en-US" sz="1900" dirty="0"/>
              <a:t> diode </a:t>
            </a:r>
            <a:r>
              <a:rPr lang="en-US" sz="1900" dirty="0" err="1"/>
              <a:t>jembatan</a:t>
            </a:r>
            <a:r>
              <a:rPr lang="en-US" sz="1900" dirty="0"/>
              <a:t>??? </a:t>
            </a:r>
            <a:endParaRPr lang="en-US" sz="1900" dirty="0" smtClean="0"/>
          </a:p>
          <a:p>
            <a:pPr algn="just"/>
            <a:r>
              <a:rPr lang="en-US" sz="1900" dirty="0" err="1" smtClean="0"/>
              <a:t>Hasilnya</a:t>
            </a:r>
            <a:r>
              <a:rPr lang="en-US" sz="1900" dirty="0" smtClean="0"/>
              <a:t> </a:t>
            </a:r>
            <a:r>
              <a:rPr lang="en-US" sz="1900" dirty="0" err="1"/>
              <a:t>akan</a:t>
            </a:r>
            <a:r>
              <a:rPr lang="en-US" sz="1900" dirty="0"/>
              <a:t> </a:t>
            </a:r>
            <a:r>
              <a:rPr lang="en-US" sz="1900" dirty="0" err="1"/>
              <a:t>diperoleh</a:t>
            </a:r>
            <a:r>
              <a:rPr lang="en-US" sz="1900" dirty="0"/>
              <a:t> </a:t>
            </a:r>
            <a:r>
              <a:rPr lang="en-US" sz="1900" dirty="0" err="1"/>
              <a:t>dua</a:t>
            </a:r>
            <a:r>
              <a:rPr lang="en-US" sz="1900" dirty="0"/>
              <a:t> </a:t>
            </a:r>
            <a:r>
              <a:rPr lang="en-US" sz="1900" dirty="0" err="1"/>
              <a:t>arus</a:t>
            </a:r>
            <a:r>
              <a:rPr lang="en-US" sz="1900" dirty="0"/>
              <a:t> </a:t>
            </a:r>
            <a:r>
              <a:rPr lang="en-US" sz="1900" dirty="0" err="1"/>
              <a:t>searah</a:t>
            </a:r>
            <a:r>
              <a:rPr lang="en-US" sz="1900" dirty="0"/>
              <a:t> (DC)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dua</a:t>
            </a:r>
            <a:r>
              <a:rPr lang="en-US" sz="1900" dirty="0"/>
              <a:t> </a:t>
            </a:r>
            <a:r>
              <a:rPr lang="en-US" sz="1900" dirty="0" err="1"/>
              <a:t>polaritas</a:t>
            </a:r>
            <a:r>
              <a:rPr lang="en-US" sz="1900" dirty="0"/>
              <a:t> </a:t>
            </a:r>
            <a:r>
              <a:rPr lang="en-US" sz="1900" dirty="0" err="1"/>
              <a:t>berbeda</a:t>
            </a:r>
            <a:r>
              <a:rPr lang="en-US" sz="1900" dirty="0"/>
              <a:t>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biasa</a:t>
            </a:r>
            <a:r>
              <a:rPr lang="en-US" sz="1900" dirty="0"/>
              <a:t> </a:t>
            </a:r>
            <a:r>
              <a:rPr lang="en-US" sz="1900" dirty="0" err="1"/>
              <a:t>disebut</a:t>
            </a:r>
            <a:r>
              <a:rPr lang="en-US" sz="1900" dirty="0"/>
              <a:t> </a:t>
            </a:r>
            <a:r>
              <a:rPr lang="en-US" sz="1900" dirty="0" err="1"/>
              <a:t>sebagai</a:t>
            </a:r>
            <a:r>
              <a:rPr lang="en-US" sz="1900" dirty="0"/>
              <a:t> </a:t>
            </a:r>
            <a:r>
              <a:rPr lang="en-US" sz="1900" dirty="0" err="1"/>
              <a:t>penyearah</a:t>
            </a:r>
            <a:r>
              <a:rPr lang="en-US" sz="1900" dirty="0"/>
              <a:t> </a:t>
            </a:r>
            <a:r>
              <a:rPr lang="en-US" sz="1900" dirty="0" err="1"/>
              <a:t>gelombang</a:t>
            </a:r>
            <a:r>
              <a:rPr lang="en-US" sz="1900" dirty="0"/>
              <a:t> </a:t>
            </a:r>
            <a:r>
              <a:rPr lang="en-US" sz="1900" dirty="0" err="1"/>
              <a:t>penuh</a:t>
            </a:r>
            <a:r>
              <a:rPr lang="en-US" sz="1900" dirty="0"/>
              <a:t> </a:t>
            </a:r>
            <a:r>
              <a:rPr lang="en-US" sz="1900" dirty="0" err="1"/>
              <a:t>polaritas</a:t>
            </a:r>
            <a:r>
              <a:rPr lang="en-US" sz="1900" dirty="0"/>
              <a:t> </a:t>
            </a:r>
            <a:r>
              <a:rPr lang="en-US" sz="1900" dirty="0" err="1"/>
              <a:t>ganda</a:t>
            </a:r>
            <a:r>
              <a:rPr lang="en-US" sz="1900" dirty="0"/>
              <a:t>.</a:t>
            </a:r>
          </a:p>
          <a:p>
            <a:pPr algn="just"/>
            <a:r>
              <a:rPr lang="en-US" sz="1900" dirty="0"/>
              <a:t>Dari </a:t>
            </a:r>
            <a:r>
              <a:rPr lang="en-US" sz="1900" dirty="0" err="1"/>
              <a:t>rangkaian</a:t>
            </a:r>
            <a:r>
              <a:rPr lang="en-US" sz="1900" dirty="0"/>
              <a:t> </a:t>
            </a:r>
            <a:r>
              <a:rPr lang="en-US" sz="1900" dirty="0" err="1"/>
              <a:t>diatas</a:t>
            </a:r>
            <a:r>
              <a:rPr lang="en-US" sz="1900" dirty="0"/>
              <a:t> </a:t>
            </a:r>
            <a:r>
              <a:rPr lang="en-US" sz="1900" dirty="0" err="1"/>
              <a:t>dapat</a:t>
            </a:r>
            <a:r>
              <a:rPr lang="en-US" sz="1900" dirty="0"/>
              <a:t> </a:t>
            </a:r>
            <a:r>
              <a:rPr lang="en-US" sz="1900" dirty="0" err="1"/>
              <a:t>dihasilkan</a:t>
            </a:r>
            <a:r>
              <a:rPr lang="en-US" sz="1900" dirty="0"/>
              <a:t> </a:t>
            </a:r>
            <a:r>
              <a:rPr lang="en-US" sz="1900" dirty="0" err="1"/>
              <a:t>arus</a:t>
            </a:r>
            <a:r>
              <a:rPr lang="en-US" sz="1900" dirty="0"/>
              <a:t> </a:t>
            </a:r>
            <a:r>
              <a:rPr lang="en-US" sz="1900" dirty="0" err="1"/>
              <a:t>searah</a:t>
            </a:r>
            <a:r>
              <a:rPr lang="en-US" sz="1900" dirty="0"/>
              <a:t> (DC)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dua</a:t>
            </a:r>
            <a:r>
              <a:rPr lang="en-US" sz="1900" dirty="0"/>
              <a:t> </a:t>
            </a:r>
            <a:r>
              <a:rPr lang="en-US" sz="1900" dirty="0" err="1"/>
              <a:t>polaritas</a:t>
            </a:r>
            <a:r>
              <a:rPr lang="en-US" sz="1900" dirty="0"/>
              <a:t> yang </a:t>
            </a:r>
            <a:r>
              <a:rPr lang="en-US" sz="1900" dirty="0" err="1"/>
              <a:t>berbeda</a:t>
            </a:r>
            <a:r>
              <a:rPr lang="en-US" sz="1900" dirty="0"/>
              <a:t> </a:t>
            </a:r>
            <a:r>
              <a:rPr lang="en-US" sz="1900" dirty="0" err="1"/>
              <a:t>yakni</a:t>
            </a:r>
            <a:r>
              <a:rPr lang="en-US" sz="1900" dirty="0"/>
              <a:t> (+) VDC </a:t>
            </a:r>
            <a:r>
              <a:rPr lang="en-US" sz="1900" dirty="0" err="1"/>
              <a:t>dan</a:t>
            </a:r>
            <a:r>
              <a:rPr lang="en-US" sz="1900" dirty="0"/>
              <a:t> (-)VDC. </a:t>
            </a:r>
            <a:endParaRPr lang="en-US" sz="1900" dirty="0" smtClean="0"/>
          </a:p>
          <a:p>
            <a:pPr algn="just"/>
            <a:r>
              <a:rPr lang="en-US" sz="1900" dirty="0" err="1" smtClean="0"/>
              <a:t>Biasanya</a:t>
            </a:r>
            <a:r>
              <a:rPr lang="en-US" sz="1900" dirty="0" smtClean="0"/>
              <a:t> </a:t>
            </a:r>
            <a:r>
              <a:rPr lang="en-US" sz="1900" dirty="0" err="1"/>
              <a:t>penyearah</a:t>
            </a:r>
            <a:r>
              <a:rPr lang="en-US" sz="1900" dirty="0"/>
              <a:t> </a:t>
            </a:r>
            <a:r>
              <a:rPr lang="en-US" sz="1900" dirty="0" err="1"/>
              <a:t>jenis</a:t>
            </a:r>
            <a:r>
              <a:rPr lang="en-US" sz="1900" dirty="0"/>
              <a:t> </a:t>
            </a:r>
            <a:r>
              <a:rPr lang="en-US" sz="1900" dirty="0" err="1"/>
              <a:t>ini</a:t>
            </a:r>
            <a:r>
              <a:rPr lang="en-US" sz="1900" dirty="0"/>
              <a:t> </a:t>
            </a:r>
            <a:r>
              <a:rPr lang="en-US" sz="1900" dirty="0" err="1"/>
              <a:t>banyak</a:t>
            </a:r>
            <a:r>
              <a:rPr lang="en-US" sz="1900" dirty="0"/>
              <a:t> </a:t>
            </a:r>
            <a:r>
              <a:rPr lang="en-US" sz="1900" dirty="0" err="1"/>
              <a:t>digunakan</a:t>
            </a:r>
            <a:r>
              <a:rPr lang="en-US" sz="1900" dirty="0"/>
              <a:t> </a:t>
            </a:r>
            <a:r>
              <a:rPr lang="en-US" sz="1900" dirty="0" err="1"/>
              <a:t>pada</a:t>
            </a:r>
            <a:r>
              <a:rPr lang="en-US" sz="1900" dirty="0"/>
              <a:t> </a:t>
            </a:r>
            <a:r>
              <a:rPr lang="en-US" sz="1900" dirty="0" err="1"/>
              <a:t>rangkaian</a:t>
            </a:r>
            <a:r>
              <a:rPr lang="en-US" sz="1900" dirty="0"/>
              <a:t> </a:t>
            </a:r>
            <a:r>
              <a:rPr lang="en-US" sz="1900" dirty="0" err="1"/>
              <a:t>catu</a:t>
            </a:r>
            <a:r>
              <a:rPr lang="en-US" sz="1900" dirty="0"/>
              <a:t> </a:t>
            </a:r>
            <a:r>
              <a:rPr lang="en-US" sz="1900" dirty="0" err="1"/>
              <a:t>daya</a:t>
            </a:r>
            <a:r>
              <a:rPr lang="en-US" sz="1900" dirty="0"/>
              <a:t> </a:t>
            </a:r>
            <a:r>
              <a:rPr lang="en-US" sz="1900" dirty="0" err="1"/>
              <a:t>penguat</a:t>
            </a:r>
            <a:r>
              <a:rPr lang="en-US" sz="1900" dirty="0"/>
              <a:t> </a:t>
            </a:r>
            <a:r>
              <a:rPr lang="en-US" sz="1900" dirty="0" err="1"/>
              <a:t>suara</a:t>
            </a:r>
            <a:r>
              <a:rPr lang="en-US" sz="1900" dirty="0"/>
              <a:t> (audio amplifier)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4200"/>
            <a:ext cx="5410200" cy="252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23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Algerian" pitchFamily="82" charset="0"/>
              </a:rPr>
              <a:t>CATU DAYA TEREGULASI</a:t>
            </a:r>
            <a:endParaRPr lang="en-US" b="1" u="sng" dirty="0">
              <a:latin typeface="Algerian" pitchFamily="8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990600"/>
                <a:ext cx="7790688" cy="56388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1800" dirty="0" smtClean="0"/>
                  <a:t>Suatu </a:t>
                </a:r>
                <a:r>
                  <a:rPr lang="en-US" sz="1800" dirty="0" err="1" smtClean="0"/>
                  <a:t>cara</a:t>
                </a:r>
                <a:r>
                  <a:rPr lang="en-US" sz="1800" dirty="0" smtClean="0"/>
                  <a:t> yang </a:t>
                </a:r>
                <a:r>
                  <a:rPr lang="en-US" sz="1800" dirty="0" err="1" smtClean="0"/>
                  <a:t>digunakan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untuk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menghilangkan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gangguan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pada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rangkaian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penyearah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gelombang</a:t>
                </a:r>
                <a:r>
                  <a:rPr lang="en-US" sz="1800" dirty="0" smtClean="0"/>
                  <a:t>, </a:t>
                </a:r>
                <a:r>
                  <a:rPr lang="en-US" sz="1800" dirty="0" err="1" smtClean="0"/>
                  <a:t>sehingga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arus</a:t>
                </a:r>
                <a:r>
                  <a:rPr lang="en-US" sz="1800" dirty="0" smtClean="0"/>
                  <a:t> DC yang </a:t>
                </a:r>
                <a:r>
                  <a:rPr lang="en-US" sz="1800" dirty="0" err="1" smtClean="0"/>
                  <a:t>dihasilkan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menjadi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lebih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halus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dan</a:t>
                </a:r>
                <a:r>
                  <a:rPr lang="en-US" sz="1800" dirty="0" smtClean="0"/>
                  <a:t> ideal.</a:t>
                </a:r>
              </a:p>
              <a:p>
                <a:pPr algn="just"/>
                <a:r>
                  <a:rPr lang="en-US" sz="1800" dirty="0" err="1" smtClean="0"/>
                  <a:t>Gangguan</a:t>
                </a:r>
                <a:r>
                  <a:rPr lang="en-US" sz="1800" dirty="0" smtClean="0"/>
                  <a:t>  </a:t>
                </a:r>
                <a:r>
                  <a:rPr lang="en-US" sz="1800" dirty="0" err="1" smtClean="0"/>
                  <a:t>atau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sinyal</a:t>
                </a:r>
                <a:r>
                  <a:rPr lang="en-US" sz="1800" dirty="0" smtClean="0"/>
                  <a:t> yang </a:t>
                </a:r>
                <a:r>
                  <a:rPr lang="en-US" sz="1800" dirty="0" err="1" smtClean="0"/>
                  <a:t>tidak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diinginkan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disebut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sebagai</a:t>
                </a:r>
                <a:r>
                  <a:rPr lang="en-US" sz="1800" dirty="0" smtClean="0"/>
                  <a:t> ripple.</a:t>
                </a:r>
              </a:p>
              <a:p>
                <a:pPr algn="just"/>
                <a:r>
                  <a:rPr lang="en-US" sz="1800" dirty="0" smtClean="0"/>
                  <a:t>Ripple </a:t>
                </a:r>
                <a:r>
                  <a:rPr lang="en-US" sz="1800" dirty="0" err="1" smtClean="0"/>
                  <a:t>tidak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bisa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dihilangkan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tetapi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hanya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bisa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dikurangi</a:t>
                </a:r>
                <a:r>
                  <a:rPr lang="en-US" sz="1800" dirty="0" smtClean="0"/>
                  <a:t>.</a:t>
                </a:r>
              </a:p>
              <a:p>
                <a:pPr algn="just"/>
                <a:r>
                  <a:rPr lang="en-US" sz="1800" dirty="0" smtClean="0"/>
                  <a:t>Cara yang </a:t>
                </a:r>
                <a:r>
                  <a:rPr lang="en-US" sz="1800" dirty="0" err="1" smtClean="0"/>
                  <a:t>digunakan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untuk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menghilangkan</a:t>
                </a:r>
                <a:r>
                  <a:rPr lang="en-US" sz="1800" dirty="0" smtClean="0"/>
                  <a:t> ripple </a:t>
                </a:r>
                <a:r>
                  <a:rPr lang="en-US" sz="1800" dirty="0" err="1" smtClean="0"/>
                  <a:t>adalah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dengan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cara</a:t>
                </a:r>
                <a:r>
                  <a:rPr lang="en-US" sz="1800" dirty="0" smtClean="0"/>
                  <a:t> filtering </a:t>
                </a:r>
                <a:r>
                  <a:rPr lang="en-US" sz="1800" dirty="0" err="1" smtClean="0"/>
                  <a:t>atau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penyaringan</a:t>
                </a:r>
                <a:r>
                  <a:rPr lang="en-US" sz="1800" dirty="0" smtClean="0"/>
                  <a:t>.</a:t>
                </a:r>
              </a:p>
              <a:p>
                <a:pPr algn="just"/>
                <a:r>
                  <a:rPr lang="en-US" sz="1800" dirty="0" err="1" smtClean="0"/>
                  <a:t>Komponen</a:t>
                </a:r>
                <a:r>
                  <a:rPr lang="en-US" sz="1800" dirty="0" smtClean="0"/>
                  <a:t> yang </a:t>
                </a:r>
                <a:r>
                  <a:rPr lang="en-US" sz="1800" dirty="0" err="1" smtClean="0"/>
                  <a:t>digunakan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untuk</a:t>
                </a:r>
                <a:r>
                  <a:rPr lang="en-US" sz="1800" dirty="0" smtClean="0"/>
                  <a:t> filter </a:t>
                </a:r>
                <a:r>
                  <a:rPr lang="en-US" sz="1800" dirty="0" err="1" smtClean="0"/>
                  <a:t>adalah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kapasitor</a:t>
                </a:r>
                <a:r>
                  <a:rPr lang="en-US" sz="1800" dirty="0" smtClean="0"/>
                  <a:t>.</a:t>
                </a:r>
              </a:p>
              <a:p>
                <a:pPr algn="just"/>
                <a:r>
                  <a:rPr lang="en-US" sz="1800" dirty="0" err="1" smtClean="0"/>
                  <a:t>Faktor</a:t>
                </a:r>
                <a:r>
                  <a:rPr lang="en-US" sz="1800" dirty="0" smtClean="0"/>
                  <a:t> ripple </a:t>
                </a:r>
                <a:r>
                  <a:rPr lang="en-US" sz="1800" dirty="0" err="1" smtClean="0"/>
                  <a:t>adalah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perbandingan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antara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tegangan</a:t>
                </a:r>
                <a:r>
                  <a:rPr lang="en-US" sz="1800" dirty="0" smtClean="0"/>
                  <a:t> ripple </a:t>
                </a:r>
                <a:r>
                  <a:rPr lang="en-US" sz="1800" dirty="0" err="1" smtClean="0"/>
                  <a:t>dengan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tegangan</a:t>
                </a:r>
                <a:r>
                  <a:rPr lang="en-US" sz="1800" dirty="0" smtClean="0"/>
                  <a:t> DC yang </a:t>
                </a:r>
                <a:r>
                  <a:rPr lang="en-US" sz="1800" dirty="0" err="1" smtClean="0"/>
                  <a:t>dihasilkan</a:t>
                </a:r>
                <a:r>
                  <a:rPr lang="en-US" sz="1800" dirty="0" smtClean="0"/>
                  <a:t>.  </a:t>
                </a:r>
                <a:r>
                  <a:rPr lang="en-US" sz="1800" dirty="0" err="1" smtClean="0"/>
                  <a:t>Dapat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dirumuskan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sebagai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berikut</a:t>
                </a:r>
                <a:r>
                  <a:rPr lang="en-US" sz="1800" dirty="0" smtClean="0"/>
                  <a:t>:</a:t>
                </a:r>
              </a:p>
              <a:p>
                <a:pPr algn="just"/>
                <a:endParaRPr lang="en-US" sz="1800" dirty="0" smtClean="0"/>
              </a:p>
              <a:p>
                <a:pPr marL="82296" indent="0" algn="just">
                  <a:buNone/>
                </a:pPr>
                <a:r>
                  <a:rPr lang="en-US" dirty="0" smtClean="0"/>
                  <a:t>      </a:t>
                </a:r>
                <a:r>
                  <a:rPr lang="en-US" dirty="0"/>
                  <a:t>r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𝑉𝑟</m:t>
                        </m:r>
                        <m:r>
                          <a:rPr lang="en-US" b="0" i="1" smtClean="0">
                            <a:latin typeface="Cambria Math"/>
                          </a:rPr>
                          <m:t>𝑚𝑠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𝑉𝑑𝑐</m:t>
                        </m:r>
                      </m:den>
                    </m:f>
                  </m:oMath>
                </a14:m>
                <a:r>
                  <a:rPr lang="en-US" dirty="0" smtClean="0"/>
                  <a:t> x 100%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990600"/>
                <a:ext cx="7790688" cy="5638800"/>
              </a:xfrm>
              <a:blipFill rotWithShape="1">
                <a:blip r:embed="rId3"/>
                <a:stretch>
                  <a:fillRect t="-541" r="-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14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866888" cy="639762"/>
          </a:xfrm>
        </p:spPr>
        <p:txBody>
          <a:bodyPr>
            <a:normAutofit fontScale="90000"/>
          </a:bodyPr>
          <a:lstStyle/>
          <a:p>
            <a:r>
              <a:rPr lang="en-US" sz="2000" b="1" u="sng" dirty="0" err="1" smtClean="0">
                <a:latin typeface="Aharoni" pitchFamily="2" charset="-79"/>
                <a:cs typeface="Aharoni" pitchFamily="2" charset="-79"/>
              </a:rPr>
              <a:t>Contoh</a:t>
            </a:r>
            <a:r>
              <a:rPr lang="en-US" sz="2000" b="1" u="sng" dirty="0" smtClean="0">
                <a:latin typeface="Aharoni" pitchFamily="2" charset="-79"/>
                <a:cs typeface="Aharoni" pitchFamily="2" charset="-79"/>
              </a:rPr>
              <a:t> filtering </a:t>
            </a:r>
            <a:r>
              <a:rPr lang="en-US" sz="2000" b="1" u="sng" dirty="0" err="1" smtClean="0">
                <a:latin typeface="Aharoni" pitchFamily="2" charset="-79"/>
                <a:cs typeface="Aharoni" pitchFamily="2" charset="-79"/>
              </a:rPr>
              <a:t>pada</a:t>
            </a:r>
            <a:r>
              <a:rPr lang="en-US" sz="2000" b="1" u="sng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u="sng" dirty="0" err="1" smtClean="0">
                <a:latin typeface="Aharoni" pitchFamily="2" charset="-79"/>
                <a:cs typeface="Aharoni" pitchFamily="2" charset="-79"/>
              </a:rPr>
              <a:t>rangkaian</a:t>
            </a:r>
            <a:r>
              <a:rPr lang="en-US" sz="2000" b="1" u="sng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u="sng" dirty="0" err="1" smtClean="0">
                <a:latin typeface="Aharoni" pitchFamily="2" charset="-79"/>
                <a:cs typeface="Aharoni" pitchFamily="2" charset="-79"/>
              </a:rPr>
              <a:t>penyearah</a:t>
            </a:r>
            <a:r>
              <a:rPr lang="en-US" sz="2000" b="1" u="sng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u="sng" dirty="0" err="1" smtClean="0">
                <a:latin typeface="Aharoni" pitchFamily="2" charset="-79"/>
                <a:cs typeface="Aharoni" pitchFamily="2" charset="-79"/>
              </a:rPr>
              <a:t>setengah</a:t>
            </a:r>
            <a:r>
              <a:rPr lang="en-US" sz="2000" b="1" u="sng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u="sng" dirty="0" err="1" smtClean="0">
                <a:latin typeface="Aharoni" pitchFamily="2" charset="-79"/>
                <a:cs typeface="Aharoni" pitchFamily="2" charset="-79"/>
              </a:rPr>
              <a:t>gelombang</a:t>
            </a:r>
            <a:r>
              <a:rPr lang="en-US" sz="2000" b="1" u="sng" dirty="0" smtClean="0">
                <a:latin typeface="Aharoni" pitchFamily="2" charset="-79"/>
                <a:cs typeface="Aharoni" pitchFamily="2" charset="-79"/>
              </a:rPr>
              <a:t>.</a:t>
            </a:r>
            <a:endParaRPr lang="en-US" sz="2000" b="1" u="sng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38200"/>
            <a:ext cx="7866888" cy="57150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algn="just"/>
            <a:r>
              <a:rPr lang="en-US" sz="2100" dirty="0" smtClean="0"/>
              <a:t>Cara </a:t>
            </a:r>
            <a:r>
              <a:rPr lang="en-US" sz="2100" dirty="0" err="1" smtClean="0"/>
              <a:t>kerja</a:t>
            </a:r>
            <a:r>
              <a:rPr lang="en-US" sz="2100" dirty="0" smtClean="0"/>
              <a:t> :</a:t>
            </a:r>
          </a:p>
          <a:p>
            <a:pPr algn="just"/>
            <a:r>
              <a:rPr lang="en-US" sz="2100" dirty="0" err="1"/>
              <a:t>ketika</a:t>
            </a:r>
            <a:r>
              <a:rPr lang="en-US" sz="2100" dirty="0"/>
              <a:t> </a:t>
            </a:r>
            <a:r>
              <a:rPr lang="en-US" sz="2100" dirty="0" err="1"/>
              <a:t>suatu</a:t>
            </a:r>
            <a:r>
              <a:rPr lang="en-US" sz="2100" dirty="0"/>
              <a:t> </a:t>
            </a:r>
            <a:r>
              <a:rPr lang="en-US" sz="2100" dirty="0" err="1"/>
              <a:t>capasitor</a:t>
            </a:r>
            <a:r>
              <a:rPr lang="en-US" sz="2100" dirty="0"/>
              <a:t> </a:t>
            </a:r>
            <a:r>
              <a:rPr lang="en-US" sz="2100" dirty="0" err="1"/>
              <a:t>ditambahkan</a:t>
            </a:r>
            <a:r>
              <a:rPr lang="en-US" sz="2100" dirty="0"/>
              <a:t> </a:t>
            </a:r>
            <a:r>
              <a:rPr lang="en-US" sz="2100" dirty="0" err="1"/>
              <a:t>pada</a:t>
            </a:r>
            <a:r>
              <a:rPr lang="en-US" sz="2100" dirty="0"/>
              <a:t> output </a:t>
            </a:r>
            <a:r>
              <a:rPr lang="en-US" sz="2100" dirty="0" err="1"/>
              <a:t>dioda</a:t>
            </a:r>
            <a:r>
              <a:rPr lang="en-US" sz="2100" dirty="0"/>
              <a:t>. </a:t>
            </a:r>
            <a:br>
              <a:rPr lang="en-US" sz="2100" dirty="0"/>
            </a:br>
            <a:r>
              <a:rPr lang="en-US" sz="2100" dirty="0" err="1"/>
              <a:t>Pada</a:t>
            </a:r>
            <a:r>
              <a:rPr lang="en-US" sz="2100" dirty="0"/>
              <a:t> </a:t>
            </a:r>
            <a:r>
              <a:rPr lang="en-US" sz="2100" dirty="0" err="1"/>
              <a:t>saat</a:t>
            </a:r>
            <a:r>
              <a:rPr lang="en-US" sz="2100" dirty="0"/>
              <a:t> </a:t>
            </a:r>
            <a:r>
              <a:rPr lang="en-US" sz="2100" dirty="0" err="1"/>
              <a:t>anoda</a:t>
            </a:r>
            <a:r>
              <a:rPr lang="en-US" sz="2100" dirty="0"/>
              <a:t> D1 </a:t>
            </a:r>
            <a:r>
              <a:rPr lang="en-US" sz="2100" dirty="0" err="1"/>
              <a:t>mendapat</a:t>
            </a:r>
            <a:r>
              <a:rPr lang="en-US" sz="2100" dirty="0"/>
              <a:t> </a:t>
            </a:r>
            <a:r>
              <a:rPr lang="en-US" sz="2100" dirty="0" err="1"/>
              <a:t>pulsa</a:t>
            </a:r>
            <a:r>
              <a:rPr lang="en-US" sz="2100" dirty="0"/>
              <a:t> </a:t>
            </a:r>
            <a:r>
              <a:rPr lang="en-US" sz="2100" dirty="0" err="1"/>
              <a:t>positip</a:t>
            </a:r>
            <a:r>
              <a:rPr lang="en-US" sz="2100" dirty="0"/>
              <a:t>, D1 </a:t>
            </a:r>
            <a:r>
              <a:rPr lang="en-US" sz="2100" dirty="0" err="1"/>
              <a:t>langsung</a:t>
            </a:r>
            <a:r>
              <a:rPr lang="en-US" sz="2100" dirty="0"/>
              <a:t> </a:t>
            </a:r>
            <a:r>
              <a:rPr lang="en-US" sz="2100" dirty="0" err="1"/>
              <a:t>konduksi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capacitor </a:t>
            </a:r>
            <a:r>
              <a:rPr lang="en-US" sz="2100" dirty="0" err="1"/>
              <a:t>mulai</a:t>
            </a:r>
            <a:r>
              <a:rPr lang="en-US" sz="2100" dirty="0"/>
              <a:t> </a:t>
            </a:r>
            <a:r>
              <a:rPr lang="en-US" sz="2100" dirty="0" err="1"/>
              <a:t>mengisi</a:t>
            </a:r>
            <a:r>
              <a:rPr lang="en-US" sz="2100" dirty="0" smtClean="0"/>
              <a:t>.</a:t>
            </a:r>
          </a:p>
          <a:p>
            <a:pPr algn="just"/>
            <a:r>
              <a:rPr lang="en-US" sz="2100" dirty="0" err="1" smtClean="0"/>
              <a:t>Ketika</a:t>
            </a:r>
            <a:r>
              <a:rPr lang="en-US" sz="2100" dirty="0" smtClean="0"/>
              <a:t> </a:t>
            </a:r>
            <a:r>
              <a:rPr lang="en-US" sz="2100" dirty="0"/>
              <a:t>capacitor </a:t>
            </a:r>
            <a:r>
              <a:rPr lang="en-US" sz="2100" dirty="0" err="1"/>
              <a:t>telah</a:t>
            </a:r>
            <a:r>
              <a:rPr lang="en-US" sz="2100" dirty="0"/>
              <a:t> </a:t>
            </a:r>
            <a:r>
              <a:rPr lang="en-US" sz="2100" dirty="0" err="1"/>
              <a:t>mencapai</a:t>
            </a:r>
            <a:r>
              <a:rPr lang="en-US" sz="2100" dirty="0"/>
              <a:t> </a:t>
            </a:r>
            <a:r>
              <a:rPr lang="en-US" sz="2100" dirty="0" err="1"/>
              <a:t>tegangan</a:t>
            </a:r>
            <a:r>
              <a:rPr lang="en-US" sz="2100" dirty="0"/>
              <a:t> </a:t>
            </a:r>
            <a:r>
              <a:rPr lang="en-US" sz="2100" dirty="0" err="1" smtClean="0"/>
              <a:t>puncak</a:t>
            </a:r>
            <a:r>
              <a:rPr lang="en-US" sz="2100" dirty="0" smtClean="0"/>
              <a:t>, D1 </a:t>
            </a:r>
            <a:r>
              <a:rPr lang="en-US" sz="2100" dirty="0" err="1"/>
              <a:t>menyumbat</a:t>
            </a:r>
            <a:r>
              <a:rPr lang="en-US" sz="2100" dirty="0"/>
              <a:t> </a:t>
            </a:r>
            <a:r>
              <a:rPr lang="en-US" sz="2100" dirty="0" err="1"/>
              <a:t>karena</a:t>
            </a:r>
            <a:r>
              <a:rPr lang="en-US" sz="2100" dirty="0"/>
              <a:t> </a:t>
            </a:r>
            <a:r>
              <a:rPr lang="en-US" sz="2100" dirty="0" err="1"/>
              <a:t>katodanya</a:t>
            </a:r>
            <a:r>
              <a:rPr lang="en-US" sz="2100" dirty="0"/>
              <a:t> </a:t>
            </a:r>
            <a:r>
              <a:rPr lang="en-US" sz="2100" dirty="0" err="1"/>
              <a:t>lebih</a:t>
            </a:r>
            <a:r>
              <a:rPr lang="en-US" sz="2100" dirty="0"/>
              <a:t> </a:t>
            </a:r>
            <a:r>
              <a:rPr lang="en-US" sz="2100" dirty="0" err="1"/>
              <a:t>positip</a:t>
            </a:r>
            <a:r>
              <a:rPr lang="en-US" sz="2100" dirty="0"/>
              <a:t> </a:t>
            </a:r>
            <a:r>
              <a:rPr lang="en-US" sz="2100" dirty="0" err="1"/>
              <a:t>daripada</a:t>
            </a:r>
            <a:r>
              <a:rPr lang="en-US" sz="2100" dirty="0"/>
              <a:t> </a:t>
            </a:r>
            <a:r>
              <a:rPr lang="en-US" sz="2100" dirty="0" err="1"/>
              <a:t>anodanya</a:t>
            </a:r>
            <a:r>
              <a:rPr lang="en-US" sz="2100" dirty="0"/>
              <a:t>. </a:t>
            </a:r>
            <a:endParaRPr lang="en-US" sz="2100" dirty="0" smtClean="0"/>
          </a:p>
          <a:p>
            <a:pPr algn="just"/>
            <a:r>
              <a:rPr lang="en-US" sz="2100" dirty="0" smtClean="0"/>
              <a:t>Capacitor </a:t>
            </a:r>
            <a:r>
              <a:rPr lang="en-US" sz="2100" dirty="0" err="1"/>
              <a:t>harus</a:t>
            </a:r>
            <a:r>
              <a:rPr lang="en-US" sz="2100" dirty="0"/>
              <a:t> </a:t>
            </a:r>
            <a:r>
              <a:rPr lang="en-US" sz="2100" dirty="0" err="1"/>
              <a:t>membuang</a:t>
            </a:r>
            <a:r>
              <a:rPr lang="en-US" sz="2100" dirty="0"/>
              <a:t> (discharge) </a:t>
            </a:r>
            <a:r>
              <a:rPr lang="en-US" sz="2100" dirty="0" err="1"/>
              <a:t>muatannya</a:t>
            </a:r>
            <a:r>
              <a:rPr lang="en-US" sz="2100" dirty="0"/>
              <a:t> </a:t>
            </a:r>
            <a:r>
              <a:rPr lang="en-US" sz="2100" dirty="0" err="1"/>
              <a:t>melalui</a:t>
            </a:r>
            <a:r>
              <a:rPr lang="en-US" sz="2100" dirty="0"/>
              <a:t> </a:t>
            </a:r>
            <a:r>
              <a:rPr lang="en-US" sz="2100" dirty="0" err="1"/>
              <a:t>beban</a:t>
            </a:r>
            <a:r>
              <a:rPr lang="en-US" sz="2100" dirty="0"/>
              <a:t> yang </a:t>
            </a:r>
            <a:r>
              <a:rPr lang="en-US" sz="2100" dirty="0" err="1"/>
              <a:t>mempunyai</a:t>
            </a:r>
            <a:r>
              <a:rPr lang="en-US" sz="2100" dirty="0"/>
              <a:t> </a:t>
            </a:r>
            <a:r>
              <a:rPr lang="en-US" sz="2100" dirty="0" err="1"/>
              <a:t>resistan</a:t>
            </a:r>
            <a:r>
              <a:rPr lang="en-US" sz="2100" dirty="0"/>
              <a:t> </a:t>
            </a:r>
            <a:r>
              <a:rPr lang="en-US" sz="2100" dirty="0" err="1"/>
              <a:t>tertentu</a:t>
            </a:r>
            <a:r>
              <a:rPr lang="en-US" sz="2100" dirty="0"/>
              <a:t>. </a:t>
            </a:r>
            <a:endParaRPr lang="en-US" sz="2100" dirty="0" smtClean="0"/>
          </a:p>
          <a:p>
            <a:pPr algn="just"/>
            <a:r>
              <a:rPr lang="en-US" sz="2100" dirty="0" err="1" smtClean="0"/>
              <a:t>Oleh</a:t>
            </a:r>
            <a:r>
              <a:rPr lang="en-US" sz="2100" dirty="0" smtClean="0"/>
              <a:t> </a:t>
            </a:r>
            <a:r>
              <a:rPr lang="en-US" sz="2100" dirty="0" err="1"/>
              <a:t>karenanya</a:t>
            </a:r>
            <a:r>
              <a:rPr lang="en-US" sz="2100" dirty="0"/>
              <a:t> </a:t>
            </a:r>
            <a:r>
              <a:rPr lang="en-US" sz="2100" dirty="0" err="1"/>
              <a:t>waktu</a:t>
            </a:r>
            <a:r>
              <a:rPr lang="en-US" sz="2100" dirty="0"/>
              <a:t> discharge capacitor </a:t>
            </a:r>
            <a:r>
              <a:rPr lang="en-US" sz="2100" dirty="0" err="1"/>
              <a:t>lebih</a:t>
            </a:r>
            <a:r>
              <a:rPr lang="en-US" sz="2100" dirty="0"/>
              <a:t> lama </a:t>
            </a:r>
            <a:r>
              <a:rPr lang="en-US" sz="2100" dirty="0" err="1"/>
              <a:t>dibanding</a:t>
            </a:r>
            <a:r>
              <a:rPr lang="en-US" sz="2100" dirty="0"/>
              <a:t> </a:t>
            </a:r>
            <a:r>
              <a:rPr lang="en-US" sz="2100" dirty="0" err="1"/>
              <a:t>waktu</a:t>
            </a:r>
            <a:r>
              <a:rPr lang="en-US" sz="2100" dirty="0"/>
              <a:t> yang </a:t>
            </a:r>
            <a:r>
              <a:rPr lang="en-US" sz="2100" dirty="0" err="1"/>
              <a:t>dibutuhkan</a:t>
            </a:r>
            <a:r>
              <a:rPr lang="en-US" sz="2100" dirty="0"/>
              <a:t> AC </a:t>
            </a:r>
            <a:r>
              <a:rPr lang="en-US" sz="2100" dirty="0" err="1"/>
              <a:t>untuk</a:t>
            </a:r>
            <a:r>
              <a:rPr lang="en-US" sz="2100" dirty="0"/>
              <a:t> </a:t>
            </a:r>
            <a:r>
              <a:rPr lang="en-US" sz="2100" dirty="0" err="1"/>
              <a:t>melakukan</a:t>
            </a:r>
            <a:r>
              <a:rPr lang="en-US" sz="2100" dirty="0"/>
              <a:t> </a:t>
            </a:r>
            <a:r>
              <a:rPr lang="en-US" sz="2100" dirty="0" err="1"/>
              <a:t>satu</a:t>
            </a:r>
            <a:r>
              <a:rPr lang="en-US" sz="2100" dirty="0"/>
              <a:t> </a:t>
            </a:r>
            <a:r>
              <a:rPr lang="en-US" sz="2100" dirty="0" err="1"/>
              <a:t>periode</a:t>
            </a:r>
            <a:r>
              <a:rPr lang="en-US" sz="2100" dirty="0"/>
              <a:t> (cycle). </a:t>
            </a:r>
            <a:endParaRPr lang="en-US" sz="2100" dirty="0" smtClean="0"/>
          </a:p>
          <a:p>
            <a:pPr algn="just"/>
            <a:r>
              <a:rPr lang="en-US" sz="2100" dirty="0" err="1" smtClean="0"/>
              <a:t>Akibatnya</a:t>
            </a:r>
            <a:r>
              <a:rPr lang="en-US" sz="2100" dirty="0" smtClean="0"/>
              <a:t> </a:t>
            </a:r>
            <a:r>
              <a:rPr lang="en-US" sz="2100" dirty="0" err="1"/>
              <a:t>sebelum</a:t>
            </a:r>
            <a:r>
              <a:rPr lang="en-US" sz="2100" dirty="0"/>
              <a:t> capacitor </a:t>
            </a:r>
            <a:r>
              <a:rPr lang="en-US" sz="2100" dirty="0" err="1"/>
              <a:t>mencapai</a:t>
            </a:r>
            <a:r>
              <a:rPr lang="en-US" sz="2100" dirty="0"/>
              <a:t> </a:t>
            </a:r>
            <a:r>
              <a:rPr lang="en-US" sz="2100" dirty="0" err="1"/>
              <a:t>nol</a:t>
            </a:r>
            <a:r>
              <a:rPr lang="en-US" sz="2100" dirty="0"/>
              <a:t> volt </a:t>
            </a:r>
            <a:r>
              <a:rPr lang="en-US" sz="2100" dirty="0" err="1"/>
              <a:t>diisi</a:t>
            </a:r>
            <a:r>
              <a:rPr lang="en-US" sz="2100" dirty="0"/>
              <a:t> </a:t>
            </a:r>
            <a:r>
              <a:rPr lang="en-US" sz="2100" dirty="0" err="1"/>
              <a:t>kembali</a:t>
            </a:r>
            <a:r>
              <a:rPr lang="en-US" sz="2100" dirty="0"/>
              <a:t> </a:t>
            </a:r>
            <a:r>
              <a:rPr lang="en-US" sz="2100" dirty="0" err="1"/>
              <a:t>oleh</a:t>
            </a:r>
            <a:r>
              <a:rPr lang="en-US" sz="2100" dirty="0"/>
              <a:t> </a:t>
            </a:r>
            <a:r>
              <a:rPr lang="en-US" sz="2100" dirty="0" err="1"/>
              <a:t>pulsa</a:t>
            </a:r>
            <a:r>
              <a:rPr lang="en-US" sz="2100" dirty="0"/>
              <a:t> </a:t>
            </a:r>
            <a:r>
              <a:rPr lang="en-US" sz="2100" dirty="0" err="1"/>
              <a:t>berikutnya</a:t>
            </a:r>
            <a:r>
              <a:rPr lang="en-US" sz="2100" dirty="0"/>
              <a:t>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86581"/>
            <a:ext cx="3581400" cy="124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61" y="786579"/>
            <a:ext cx="4028968" cy="241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71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"/>
            <a:ext cx="7866888" cy="6019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r>
              <a:rPr lang="en-US" sz="1800" dirty="0" err="1"/>
              <a:t>Tegangan</a:t>
            </a:r>
            <a:r>
              <a:rPr lang="en-US" sz="1800" dirty="0"/>
              <a:t> yang </a:t>
            </a:r>
            <a:r>
              <a:rPr lang="en-US" sz="1800" dirty="0" err="1"/>
              <a:t>keluar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berbentuk</a:t>
            </a:r>
            <a:r>
              <a:rPr lang="en-US" sz="1800" dirty="0"/>
              <a:t> </a:t>
            </a:r>
            <a:r>
              <a:rPr lang="en-US" sz="1800" dirty="0" err="1"/>
              <a:t>gigi</a:t>
            </a:r>
            <a:r>
              <a:rPr lang="en-US" sz="1800" dirty="0"/>
              <a:t> </a:t>
            </a:r>
            <a:r>
              <a:rPr lang="en-US" sz="1800" dirty="0" err="1"/>
              <a:t>gergaji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tegangan</a:t>
            </a:r>
            <a:r>
              <a:rPr lang="en-US" sz="1800" dirty="0"/>
              <a:t> </a:t>
            </a:r>
            <a:r>
              <a:rPr lang="en-US" sz="1800" i="1" dirty="0"/>
              <a:t>ripple yang </a:t>
            </a:r>
            <a:r>
              <a:rPr lang="en-US" sz="1800" i="1" dirty="0" err="1"/>
              <a:t>besarnya</a:t>
            </a:r>
            <a:r>
              <a:rPr lang="en-US" sz="1800" i="1" dirty="0"/>
              <a:t> </a:t>
            </a:r>
            <a:r>
              <a:rPr lang="en-US" sz="1800" i="1" dirty="0" err="1"/>
              <a:t>adalah</a:t>
            </a:r>
            <a:r>
              <a:rPr lang="en-US" sz="1800" i="1" dirty="0"/>
              <a:t> : </a:t>
            </a:r>
            <a:endParaRPr lang="en-US" sz="1800" i="1" dirty="0" smtClean="0"/>
          </a:p>
          <a:p>
            <a:pPr marL="82296" indent="0">
              <a:buNone/>
            </a:pPr>
            <a:endParaRPr lang="en-US" sz="1800" i="1" dirty="0"/>
          </a:p>
          <a:p>
            <a:pPr marL="82296" indent="0">
              <a:buNone/>
            </a:pPr>
            <a:r>
              <a:rPr lang="en-US" sz="1800" i="1" dirty="0" smtClean="0"/>
              <a:t> 			………….(1)</a:t>
            </a:r>
            <a:endParaRPr lang="en-US" sz="1800" i="1" dirty="0"/>
          </a:p>
          <a:p>
            <a:pPr marL="82296" indent="0">
              <a:buNone/>
            </a:pPr>
            <a:endParaRPr lang="en-US" sz="1800" i="1" dirty="0" smtClean="0"/>
          </a:p>
          <a:p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tegangan</a:t>
            </a:r>
            <a:r>
              <a:rPr lang="en-US" sz="1800" dirty="0" smtClean="0"/>
              <a:t> DC </a:t>
            </a:r>
            <a:r>
              <a:rPr lang="en-US" sz="1800" dirty="0" err="1" smtClean="0"/>
              <a:t>adalah</a:t>
            </a:r>
            <a:r>
              <a:rPr lang="en-US" sz="1800" dirty="0" smtClean="0"/>
              <a:t>:</a:t>
            </a:r>
          </a:p>
          <a:p>
            <a:endParaRPr lang="en-US" sz="1800" dirty="0" smtClean="0"/>
          </a:p>
          <a:p>
            <a:pPr lvl="8"/>
            <a:r>
              <a:rPr lang="en-US" sz="1800" dirty="0" smtClean="0"/>
              <a:t>                    …………… (2)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6781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420" y="3379685"/>
            <a:ext cx="1854328" cy="78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420" y="4717026"/>
            <a:ext cx="251926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5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"/>
            <a:ext cx="7790688" cy="6400800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 smtClean="0"/>
              <a:t>Rangkaian</a:t>
            </a:r>
            <a:r>
              <a:rPr lang="en-US" sz="1800" dirty="0" smtClean="0"/>
              <a:t> </a:t>
            </a:r>
            <a:r>
              <a:rPr lang="en-US" sz="1800" dirty="0" err="1" smtClean="0"/>
              <a:t>penyearah</a:t>
            </a:r>
            <a:r>
              <a:rPr lang="en-US" sz="1800" dirty="0" smtClean="0"/>
              <a:t> yang </a:t>
            </a:r>
            <a:r>
              <a:rPr lang="en-US" sz="1800" dirty="0" err="1" smtClean="0"/>
              <a:t>baik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</a:t>
            </a:r>
            <a:r>
              <a:rPr lang="en-US" sz="1800" dirty="0" err="1" smtClean="0"/>
              <a:t>tegangan</a:t>
            </a:r>
            <a:r>
              <a:rPr lang="en-US" sz="1800" dirty="0" smtClean="0"/>
              <a:t> ripple yang paling </a:t>
            </a:r>
            <a:r>
              <a:rPr lang="en-US" sz="1800" dirty="0" err="1" smtClean="0"/>
              <a:t>kecil</a:t>
            </a:r>
            <a:r>
              <a:rPr lang="en-US" sz="1800" dirty="0" smtClean="0"/>
              <a:t>.</a:t>
            </a:r>
            <a:endParaRPr lang="en-US" sz="1800" dirty="0"/>
          </a:p>
          <a:p>
            <a:pPr algn="just"/>
            <a:r>
              <a:rPr lang="en-US" sz="1800" dirty="0"/>
              <a:t> </a:t>
            </a:r>
            <a:r>
              <a:rPr lang="en-US" sz="1800" dirty="0" smtClean="0"/>
              <a:t>VL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/>
              <a:t>tegangan</a:t>
            </a:r>
            <a:r>
              <a:rPr lang="en-US" sz="1800" dirty="0"/>
              <a:t> </a:t>
            </a:r>
            <a:r>
              <a:rPr lang="en-US" sz="1800" i="1" dirty="0"/>
              <a:t>discharge </a:t>
            </a:r>
            <a:r>
              <a:rPr lang="en-US" sz="1800" i="1" dirty="0" err="1"/>
              <a:t>atau</a:t>
            </a:r>
            <a:r>
              <a:rPr lang="en-US" sz="1800" i="1" dirty="0"/>
              <a:t> </a:t>
            </a:r>
            <a:r>
              <a:rPr lang="en-US" sz="1800" i="1" dirty="0" err="1"/>
              <a:t>pengosongan</a:t>
            </a:r>
            <a:r>
              <a:rPr lang="en-US" sz="1800" i="1" dirty="0"/>
              <a:t> </a:t>
            </a:r>
            <a:r>
              <a:rPr lang="en-US" sz="1800" i="1" dirty="0" err="1"/>
              <a:t>kapasitor</a:t>
            </a:r>
            <a:r>
              <a:rPr lang="en-US" sz="1800" i="1" dirty="0"/>
              <a:t> C, </a:t>
            </a:r>
            <a:r>
              <a:rPr lang="en-US" sz="1800" i="1" dirty="0" err="1"/>
              <a:t>sehingga</a:t>
            </a:r>
            <a:r>
              <a:rPr lang="en-US" sz="1800" i="1" dirty="0"/>
              <a:t> </a:t>
            </a:r>
            <a:r>
              <a:rPr lang="en-US" sz="1800" i="1" dirty="0" err="1"/>
              <a:t>dapat</a:t>
            </a:r>
            <a:r>
              <a:rPr lang="en-US" sz="1800" i="1" dirty="0"/>
              <a:t> </a:t>
            </a:r>
            <a:r>
              <a:rPr lang="en-US" sz="1800" i="1" dirty="0" err="1"/>
              <a:t>ditulis</a:t>
            </a:r>
            <a:r>
              <a:rPr lang="en-US" sz="1800" i="1" dirty="0"/>
              <a:t> : </a:t>
            </a:r>
            <a:endParaRPr lang="en-US" sz="1800" i="1" dirty="0" smtClean="0"/>
          </a:p>
          <a:p>
            <a:pPr algn="just"/>
            <a:endParaRPr lang="en-US" sz="1800" i="1" dirty="0"/>
          </a:p>
          <a:p>
            <a:pPr marL="3030538" lvl="8" indent="-182563" algn="just">
              <a:tabLst>
                <a:tab pos="7596188" algn="l"/>
              </a:tabLst>
            </a:pPr>
            <a:r>
              <a:rPr lang="en-US" sz="1800" i="1" dirty="0" smtClean="0"/>
              <a:t>………………….(3)</a:t>
            </a:r>
          </a:p>
          <a:p>
            <a:pPr algn="just"/>
            <a:endParaRPr lang="en-US" sz="1800" i="1" dirty="0"/>
          </a:p>
          <a:p>
            <a:pPr algn="just"/>
            <a:r>
              <a:rPr lang="fi-FI" sz="1800" dirty="0"/>
              <a:t>Jika persamaan (3) disubsitusi ke rumus (1), maka diperoleh : </a:t>
            </a:r>
            <a:endParaRPr lang="fi-FI" sz="1800" dirty="0" smtClean="0"/>
          </a:p>
          <a:p>
            <a:pPr marL="82296" indent="0" algn="just">
              <a:buNone/>
            </a:pPr>
            <a:r>
              <a:rPr lang="en-US" sz="1800" i="1" dirty="0" smtClean="0"/>
              <a:t>                                                             ………………(4)</a:t>
            </a:r>
          </a:p>
          <a:p>
            <a:pPr algn="just"/>
            <a:endParaRPr lang="en-US" sz="1800" dirty="0" smtClean="0"/>
          </a:p>
          <a:p>
            <a:pPr algn="just"/>
            <a:r>
              <a:rPr lang="fr-FR" sz="1800" dirty="0" err="1"/>
              <a:t>Jika</a:t>
            </a:r>
            <a:r>
              <a:rPr lang="fr-FR" sz="1800" dirty="0"/>
              <a:t> T &lt;&lt; RC, </a:t>
            </a:r>
            <a:r>
              <a:rPr lang="fr-FR" sz="1800" dirty="0" err="1"/>
              <a:t>dapat</a:t>
            </a:r>
            <a:r>
              <a:rPr lang="fr-FR" sz="1800" dirty="0"/>
              <a:t> </a:t>
            </a:r>
            <a:r>
              <a:rPr lang="fr-FR" sz="1800" dirty="0" err="1"/>
              <a:t>ditulis</a:t>
            </a:r>
            <a:r>
              <a:rPr lang="fr-FR" sz="1800" dirty="0"/>
              <a:t> :  </a:t>
            </a:r>
            <a:endParaRPr lang="fr-FR" sz="1800" dirty="0" smtClean="0"/>
          </a:p>
          <a:p>
            <a:pPr algn="just"/>
            <a:endParaRPr lang="fr-FR" sz="1800" dirty="0"/>
          </a:p>
          <a:p>
            <a:pPr marL="82296" indent="0" algn="just">
              <a:buNone/>
            </a:pPr>
            <a:r>
              <a:rPr lang="fr-FR" sz="1800" dirty="0" smtClean="0"/>
              <a:t>                                              …………………………….(5)</a:t>
            </a:r>
            <a:endParaRPr lang="fr-FR" sz="1800" dirty="0"/>
          </a:p>
          <a:p>
            <a:pPr algn="just"/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disubsitusi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rumus</a:t>
            </a:r>
            <a:r>
              <a:rPr lang="en-US" sz="1800" dirty="0"/>
              <a:t> (4)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diperoleh</a:t>
            </a:r>
            <a:r>
              <a:rPr lang="en-US" sz="1800" dirty="0"/>
              <a:t> </a:t>
            </a:r>
            <a:r>
              <a:rPr lang="en-US" sz="1800" dirty="0" err="1"/>
              <a:t>persamaan</a:t>
            </a:r>
            <a:r>
              <a:rPr lang="en-US" sz="1800" dirty="0"/>
              <a:t> yang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sederhana</a:t>
            </a:r>
            <a:r>
              <a:rPr lang="en-US" sz="1800" dirty="0"/>
              <a:t> : </a:t>
            </a:r>
            <a:endParaRPr lang="en-US" sz="1800" dirty="0" smtClean="0"/>
          </a:p>
          <a:p>
            <a:pPr marL="82296" indent="0" algn="just">
              <a:buNone/>
            </a:pPr>
            <a:r>
              <a:rPr lang="fr-FR" sz="1800" dirty="0" smtClean="0"/>
              <a:t>  </a:t>
            </a:r>
          </a:p>
          <a:p>
            <a:pPr marL="82296" indent="0" algn="just">
              <a:buNone/>
            </a:pPr>
            <a:r>
              <a:rPr lang="fr-FR" sz="1800" dirty="0"/>
              <a:t> </a:t>
            </a:r>
            <a:r>
              <a:rPr lang="fr-FR" sz="1800" dirty="0" smtClean="0"/>
              <a:t>                                                  ……………………………(6)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36" y="1524000"/>
            <a:ext cx="218932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2819400"/>
            <a:ext cx="2976167" cy="76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36" y="4000500"/>
            <a:ext cx="225910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80" y="5540476"/>
            <a:ext cx="2092080" cy="55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02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"/>
            <a:ext cx="7790688" cy="6400800"/>
          </a:xfrm>
        </p:spPr>
        <p:txBody>
          <a:bodyPr/>
          <a:lstStyle/>
          <a:p>
            <a:pPr algn="just"/>
            <a:r>
              <a:rPr lang="en-US" sz="1800" dirty="0" err="1" smtClean="0"/>
              <a:t>Vm</a:t>
            </a:r>
            <a:r>
              <a:rPr lang="en-US" sz="1800" dirty="0" smtClean="0"/>
              <a:t>/R </a:t>
            </a:r>
            <a:r>
              <a:rPr lang="en-US" sz="1800" dirty="0" err="1"/>
              <a:t>tidak</a:t>
            </a:r>
            <a:r>
              <a:rPr lang="en-US" sz="1800" dirty="0"/>
              <a:t> lain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beban</a:t>
            </a:r>
            <a:r>
              <a:rPr lang="en-US" sz="1800" dirty="0"/>
              <a:t> I,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terlihat</a:t>
            </a:r>
            <a:r>
              <a:rPr lang="en-US" sz="1800" dirty="0"/>
              <a:t> </a:t>
            </a:r>
            <a:r>
              <a:rPr lang="en-US" sz="1800" dirty="0" err="1"/>
              <a:t>hubungan</a:t>
            </a:r>
            <a:r>
              <a:rPr lang="en-US" sz="1800" dirty="0"/>
              <a:t> </a:t>
            </a:r>
            <a:r>
              <a:rPr lang="en-US" sz="1800" dirty="0" err="1"/>
              <a:t>antara</a:t>
            </a:r>
            <a:r>
              <a:rPr lang="en-US" sz="1800" dirty="0"/>
              <a:t> </a:t>
            </a:r>
            <a:r>
              <a:rPr lang="en-US" sz="1800" dirty="0" err="1"/>
              <a:t>beban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I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nilai</a:t>
            </a:r>
            <a:r>
              <a:rPr lang="en-US" sz="1800" dirty="0"/>
              <a:t> </a:t>
            </a:r>
            <a:r>
              <a:rPr lang="en-US" sz="1800" dirty="0" err="1"/>
              <a:t>kapasitor</a:t>
            </a:r>
            <a:r>
              <a:rPr lang="en-US" sz="1800" dirty="0"/>
              <a:t> C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tegangan</a:t>
            </a:r>
            <a:r>
              <a:rPr lang="en-US" sz="1800" dirty="0"/>
              <a:t> </a:t>
            </a:r>
            <a:r>
              <a:rPr lang="en-US" sz="1800" i="1" dirty="0"/>
              <a:t>ripple </a:t>
            </a:r>
            <a:r>
              <a:rPr lang="en-US" sz="1800" i="1" dirty="0" err="1" smtClean="0"/>
              <a:t>Vr</a:t>
            </a:r>
            <a:endParaRPr lang="en-US" sz="1800" i="1" dirty="0"/>
          </a:p>
          <a:p>
            <a:pPr algn="just"/>
            <a:r>
              <a:rPr lang="sv-SE" sz="1800" dirty="0" smtClean="0"/>
              <a:t>Perhitungan </a:t>
            </a:r>
            <a:r>
              <a:rPr lang="sv-SE" sz="1800" dirty="0"/>
              <a:t>ini efektif untuk mendapatkan nilai tegangan ripple yang diinginkan. </a:t>
            </a:r>
            <a:endParaRPr lang="sv-SE" sz="1800" dirty="0" smtClean="0"/>
          </a:p>
          <a:p>
            <a:pPr algn="just"/>
            <a:r>
              <a:rPr lang="sv-SE" sz="1800" dirty="0" smtClean="0"/>
              <a:t>Sehingga: </a:t>
            </a:r>
          </a:p>
          <a:p>
            <a:pPr algn="just"/>
            <a:r>
              <a:rPr lang="sv-SE" sz="1800" dirty="0"/>
              <a:t> </a:t>
            </a:r>
            <a:r>
              <a:rPr lang="sv-SE" sz="1800" dirty="0" smtClean="0"/>
              <a:t>                                 ............................(7)</a:t>
            </a:r>
          </a:p>
          <a:p>
            <a:pPr algn="just"/>
            <a:endParaRPr lang="sv-SE" sz="1800" dirty="0"/>
          </a:p>
          <a:p>
            <a:pPr algn="just"/>
            <a:r>
              <a:rPr lang="en-US" sz="1800" i="1" dirty="0" err="1" smtClean="0"/>
              <a:t>Untuk</a:t>
            </a:r>
            <a:r>
              <a:rPr lang="en-US" sz="1800" i="1" dirty="0" smtClean="0"/>
              <a:t> </a:t>
            </a:r>
            <a:r>
              <a:rPr lang="en-US" sz="1800" i="1" dirty="0" err="1"/>
              <a:t>penyederhanaan</a:t>
            </a:r>
            <a:r>
              <a:rPr lang="en-US" sz="1800" i="1" dirty="0"/>
              <a:t> </a:t>
            </a:r>
            <a:r>
              <a:rPr lang="en-US" sz="1800" i="1" dirty="0" err="1"/>
              <a:t>biasanya</a:t>
            </a:r>
            <a:r>
              <a:rPr lang="en-US" sz="1800" i="1" dirty="0"/>
              <a:t> </a:t>
            </a:r>
            <a:r>
              <a:rPr lang="en-US" sz="1800" i="1" dirty="0" err="1"/>
              <a:t>dianggap</a:t>
            </a:r>
            <a:r>
              <a:rPr lang="en-US" sz="1800" i="1" dirty="0"/>
              <a:t> T=</a:t>
            </a:r>
            <a:r>
              <a:rPr lang="en-US" sz="1800" i="1" dirty="0" err="1"/>
              <a:t>Tp</a:t>
            </a:r>
            <a:r>
              <a:rPr lang="en-US" sz="1800" i="1" dirty="0"/>
              <a:t>, </a:t>
            </a:r>
            <a:r>
              <a:rPr lang="en-US" sz="1800" i="1" dirty="0" err="1"/>
              <a:t>yaitu</a:t>
            </a:r>
            <a:r>
              <a:rPr lang="en-US" sz="1800" i="1" dirty="0"/>
              <a:t> </a:t>
            </a:r>
            <a:r>
              <a:rPr lang="en-US" sz="1800" i="1" dirty="0" err="1"/>
              <a:t>periode</a:t>
            </a:r>
            <a:r>
              <a:rPr lang="en-US" sz="1800" i="1" dirty="0"/>
              <a:t> </a:t>
            </a:r>
            <a:r>
              <a:rPr lang="en-US" sz="1800" i="1" dirty="0" err="1"/>
              <a:t>satu</a:t>
            </a:r>
            <a:r>
              <a:rPr lang="en-US" sz="1800" i="1" dirty="0"/>
              <a:t> </a:t>
            </a:r>
            <a:r>
              <a:rPr lang="en-US" sz="1800" i="1" dirty="0" err="1"/>
              <a:t>gelombang</a:t>
            </a:r>
            <a:r>
              <a:rPr lang="en-US" sz="1800" i="1" dirty="0"/>
              <a:t> sinus </a:t>
            </a:r>
            <a:r>
              <a:rPr lang="en-US" sz="1800" i="1" dirty="0" err="1"/>
              <a:t>dari</a:t>
            </a:r>
            <a:r>
              <a:rPr lang="en-US" sz="1800" i="1" dirty="0"/>
              <a:t> </a:t>
            </a:r>
            <a:r>
              <a:rPr lang="en-US" sz="1800" i="1" dirty="0" err="1"/>
              <a:t>jala-jala</a:t>
            </a:r>
            <a:r>
              <a:rPr lang="en-US" sz="1800" i="1" dirty="0"/>
              <a:t> </a:t>
            </a:r>
            <a:r>
              <a:rPr lang="en-US" sz="1800" i="1" dirty="0" err="1"/>
              <a:t>listrik</a:t>
            </a:r>
            <a:r>
              <a:rPr lang="en-US" sz="1800" i="1" dirty="0"/>
              <a:t> yang </a:t>
            </a:r>
            <a:r>
              <a:rPr lang="en-US" sz="1800" i="1" dirty="0" err="1"/>
              <a:t>frekuensinya</a:t>
            </a:r>
            <a:r>
              <a:rPr lang="en-US" sz="1800" i="1" dirty="0"/>
              <a:t> 50Hz </a:t>
            </a:r>
            <a:r>
              <a:rPr lang="en-US" sz="1800" i="1" dirty="0" err="1"/>
              <a:t>atau</a:t>
            </a:r>
            <a:r>
              <a:rPr lang="en-US" sz="1800" i="1" dirty="0"/>
              <a:t> 60Hz. </a:t>
            </a:r>
            <a:endParaRPr lang="en-US" sz="1800" i="1" dirty="0" smtClean="0"/>
          </a:p>
          <a:p>
            <a:pPr algn="just"/>
            <a:r>
              <a:rPr lang="en-US" sz="1800" i="1" dirty="0" err="1" smtClean="0"/>
              <a:t>Jika</a:t>
            </a:r>
            <a:r>
              <a:rPr lang="en-US" sz="1800" i="1" dirty="0" smtClean="0"/>
              <a:t> </a:t>
            </a:r>
            <a:r>
              <a:rPr lang="en-US" sz="1800" i="1" dirty="0" err="1"/>
              <a:t>frekuensi</a:t>
            </a:r>
            <a:r>
              <a:rPr lang="en-US" sz="1800" i="1" dirty="0"/>
              <a:t> </a:t>
            </a:r>
            <a:r>
              <a:rPr lang="en-US" sz="1800" i="1" dirty="0" err="1"/>
              <a:t>jala-jala</a:t>
            </a:r>
            <a:r>
              <a:rPr lang="en-US" sz="1800" i="1" dirty="0"/>
              <a:t> </a:t>
            </a:r>
            <a:r>
              <a:rPr lang="en-US" sz="1800" i="1" dirty="0" err="1"/>
              <a:t>listrik</a:t>
            </a:r>
            <a:r>
              <a:rPr lang="en-US" sz="1800" i="1" dirty="0"/>
              <a:t> 50Hz, </a:t>
            </a:r>
            <a:r>
              <a:rPr lang="en-US" sz="1800" i="1" dirty="0" err="1"/>
              <a:t>maka</a:t>
            </a:r>
            <a:r>
              <a:rPr lang="en-US" sz="1800" i="1" dirty="0"/>
              <a:t> </a:t>
            </a:r>
            <a:r>
              <a:rPr lang="en-US" sz="1800" i="1" dirty="0" err="1" smtClean="0"/>
              <a:t>pada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penyearah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setengah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gelombang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berlaku</a:t>
            </a:r>
            <a:r>
              <a:rPr lang="en-US" sz="1800" i="1" dirty="0" smtClean="0"/>
              <a:t>: T </a:t>
            </a:r>
            <a:r>
              <a:rPr lang="en-US" sz="1800" i="1" dirty="0"/>
              <a:t>= </a:t>
            </a:r>
            <a:r>
              <a:rPr lang="en-US" sz="1800" i="1" dirty="0" err="1"/>
              <a:t>Tp</a:t>
            </a:r>
            <a:r>
              <a:rPr lang="en-US" sz="1800" i="1" dirty="0"/>
              <a:t> = 1/f = 1/50 = 0.02 det</a:t>
            </a:r>
            <a:r>
              <a:rPr lang="en-US" sz="1800" i="1" dirty="0" smtClean="0"/>
              <a:t>..</a:t>
            </a:r>
          </a:p>
          <a:p>
            <a:pPr algn="just"/>
            <a:r>
              <a:rPr lang="en-US" sz="1800" i="1" dirty="0" smtClean="0"/>
              <a:t> </a:t>
            </a:r>
            <a:r>
              <a:rPr lang="en-US" sz="1800" i="1" dirty="0" err="1"/>
              <a:t>Untuk</a:t>
            </a:r>
            <a:r>
              <a:rPr lang="en-US" sz="1800" i="1" dirty="0"/>
              <a:t> </a:t>
            </a:r>
            <a:r>
              <a:rPr lang="en-US" sz="1800" i="1" dirty="0" err="1"/>
              <a:t>penyearah</a:t>
            </a:r>
            <a:r>
              <a:rPr lang="en-US" sz="1800" i="1" dirty="0"/>
              <a:t> </a:t>
            </a:r>
            <a:r>
              <a:rPr lang="en-US" sz="1800" i="1" dirty="0" err="1"/>
              <a:t>gelombang</a:t>
            </a:r>
            <a:r>
              <a:rPr lang="en-US" sz="1800" i="1" dirty="0"/>
              <a:t> </a:t>
            </a:r>
            <a:r>
              <a:rPr lang="en-US" sz="1800" i="1" dirty="0" err="1"/>
              <a:t>penuh</a:t>
            </a:r>
            <a:r>
              <a:rPr lang="en-US" sz="1800" i="1" dirty="0"/>
              <a:t>, </a:t>
            </a:r>
            <a:r>
              <a:rPr lang="en-US" sz="1800" i="1" dirty="0" err="1"/>
              <a:t>tentu</a:t>
            </a:r>
            <a:r>
              <a:rPr lang="en-US" sz="1800" i="1" dirty="0"/>
              <a:t> </a:t>
            </a:r>
            <a:r>
              <a:rPr lang="en-US" sz="1800" i="1" dirty="0" err="1"/>
              <a:t>saja</a:t>
            </a:r>
            <a:r>
              <a:rPr lang="en-US" sz="1800" i="1" dirty="0"/>
              <a:t> </a:t>
            </a:r>
            <a:r>
              <a:rPr lang="en-US" sz="1800" i="1" dirty="0" err="1"/>
              <a:t>frekuensi</a:t>
            </a:r>
            <a:r>
              <a:rPr lang="en-US" sz="1800" i="1" dirty="0"/>
              <a:t> </a:t>
            </a:r>
            <a:r>
              <a:rPr lang="en-US" sz="1800" i="1" dirty="0" err="1"/>
              <a:t>gelombangnya</a:t>
            </a:r>
            <a:r>
              <a:rPr lang="en-US" sz="1800" i="1" dirty="0"/>
              <a:t> </a:t>
            </a:r>
            <a:r>
              <a:rPr lang="en-US" sz="1800" i="1" dirty="0" err="1"/>
              <a:t>dua</a:t>
            </a:r>
            <a:r>
              <a:rPr lang="en-US" sz="1800" i="1" dirty="0"/>
              <a:t> kali </a:t>
            </a:r>
            <a:r>
              <a:rPr lang="en-US" sz="1800" i="1" dirty="0" err="1"/>
              <a:t>lipat</a:t>
            </a:r>
            <a:r>
              <a:rPr lang="en-US" sz="1800" i="1" dirty="0"/>
              <a:t>, </a:t>
            </a:r>
            <a:r>
              <a:rPr lang="en-US" sz="1800" i="1" dirty="0" err="1"/>
              <a:t>sehingga</a:t>
            </a:r>
            <a:r>
              <a:rPr lang="en-US" sz="1800" i="1" dirty="0"/>
              <a:t> T = 1/2 </a:t>
            </a:r>
            <a:r>
              <a:rPr lang="en-US" sz="1800" i="1" dirty="0" err="1"/>
              <a:t>Tp</a:t>
            </a:r>
            <a:r>
              <a:rPr lang="en-US" sz="1800" i="1" dirty="0"/>
              <a:t> = 0.01 det. </a:t>
            </a:r>
            <a:endParaRPr lang="sv-SE" sz="1800" dirty="0" smtClean="0"/>
          </a:p>
          <a:p>
            <a:pPr algn="just"/>
            <a:endParaRPr lang="sv-SE" sz="1800" dirty="0"/>
          </a:p>
          <a:p>
            <a:pPr marL="82296" indent="0" algn="just">
              <a:buNone/>
            </a:pPr>
            <a:r>
              <a:rPr lang="sv-SE" sz="1800" dirty="0" smtClean="0"/>
              <a:t> </a:t>
            </a:r>
            <a:endParaRPr lang="sv-SE" sz="1800" dirty="0"/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590674"/>
            <a:ext cx="169659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4191000"/>
            <a:ext cx="4050156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89" y="4191000"/>
            <a:ext cx="3657600" cy="211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78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"/>
            <a:ext cx="7790688" cy="6400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82296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pPr algn="just"/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dirty="0" err="1"/>
              <a:t>contoh</a:t>
            </a:r>
            <a:r>
              <a:rPr lang="en-US" sz="2200" dirty="0"/>
              <a:t>, </a:t>
            </a:r>
            <a:r>
              <a:rPr lang="en-US" sz="2200" dirty="0" err="1"/>
              <a:t>anda</a:t>
            </a:r>
            <a:r>
              <a:rPr lang="en-US" sz="2200" dirty="0"/>
              <a:t> </a:t>
            </a:r>
            <a:r>
              <a:rPr lang="en-US" sz="2200" dirty="0" err="1"/>
              <a:t>mendisain</a:t>
            </a:r>
            <a:r>
              <a:rPr lang="en-US" sz="2200" dirty="0"/>
              <a:t> </a:t>
            </a:r>
            <a:r>
              <a:rPr lang="en-US" sz="2200" dirty="0" err="1"/>
              <a:t>rangkaian</a:t>
            </a:r>
            <a:r>
              <a:rPr lang="en-US" sz="2200" dirty="0"/>
              <a:t> </a:t>
            </a:r>
            <a:r>
              <a:rPr lang="en-US" sz="2200" dirty="0" err="1"/>
              <a:t>penyearah</a:t>
            </a:r>
            <a:r>
              <a:rPr lang="en-US" sz="2200" dirty="0"/>
              <a:t> </a:t>
            </a:r>
            <a:r>
              <a:rPr lang="en-US" sz="2200" dirty="0" err="1"/>
              <a:t>gelombang</a:t>
            </a:r>
            <a:r>
              <a:rPr lang="en-US" sz="2200" dirty="0"/>
              <a:t> </a:t>
            </a:r>
            <a:r>
              <a:rPr lang="en-US" sz="2200" dirty="0" err="1"/>
              <a:t>penuh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catu</a:t>
            </a:r>
            <a:r>
              <a:rPr lang="en-US" sz="2200" dirty="0"/>
              <a:t> </a:t>
            </a:r>
            <a:r>
              <a:rPr lang="en-US" sz="2200" dirty="0" err="1"/>
              <a:t>jalajala</a:t>
            </a:r>
            <a:r>
              <a:rPr lang="en-US" sz="2200" dirty="0"/>
              <a:t> </a:t>
            </a:r>
            <a:r>
              <a:rPr lang="en-US" sz="2200" dirty="0" err="1"/>
              <a:t>listrik</a:t>
            </a:r>
            <a:r>
              <a:rPr lang="en-US" sz="2200" dirty="0"/>
              <a:t> 220V/50Hz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mensuplai</a:t>
            </a:r>
            <a:r>
              <a:rPr lang="en-US" sz="2200" dirty="0"/>
              <a:t> </a:t>
            </a:r>
            <a:r>
              <a:rPr lang="en-US" sz="2200" dirty="0" err="1"/>
              <a:t>beban</a:t>
            </a:r>
            <a:r>
              <a:rPr lang="en-US" sz="2200" dirty="0"/>
              <a:t> </a:t>
            </a:r>
            <a:r>
              <a:rPr lang="en-US" sz="2200" dirty="0" err="1"/>
              <a:t>sebesar</a:t>
            </a:r>
            <a:r>
              <a:rPr lang="en-US" sz="2200" dirty="0"/>
              <a:t> 0.5 A. </a:t>
            </a:r>
            <a:r>
              <a:rPr lang="en-US" sz="2200" dirty="0" err="1"/>
              <a:t>Berapa</a:t>
            </a:r>
            <a:r>
              <a:rPr lang="en-US" sz="2200" dirty="0"/>
              <a:t> </a:t>
            </a:r>
            <a:r>
              <a:rPr lang="en-US" sz="2200" dirty="0" err="1"/>
              <a:t>nilai</a:t>
            </a:r>
            <a:r>
              <a:rPr lang="en-US" sz="2200" dirty="0"/>
              <a:t> </a:t>
            </a:r>
            <a:r>
              <a:rPr lang="en-US" sz="2200" dirty="0" err="1"/>
              <a:t>kapasitor</a:t>
            </a:r>
            <a:r>
              <a:rPr lang="en-US" sz="2200" dirty="0"/>
              <a:t> yang </a:t>
            </a:r>
            <a:r>
              <a:rPr lang="en-US" sz="2200" dirty="0" err="1"/>
              <a:t>diperlukan</a:t>
            </a:r>
            <a:r>
              <a:rPr lang="en-US" sz="2200" dirty="0"/>
              <a:t> </a:t>
            </a:r>
            <a:r>
              <a:rPr lang="en-US" sz="2200" dirty="0" err="1"/>
              <a:t>sehingga</a:t>
            </a:r>
            <a:r>
              <a:rPr lang="en-US" sz="2200" dirty="0"/>
              <a:t> </a:t>
            </a:r>
            <a:r>
              <a:rPr lang="en-US" sz="2200" dirty="0" err="1"/>
              <a:t>rangkaian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tegangan</a:t>
            </a:r>
            <a:r>
              <a:rPr lang="en-US" sz="2200" dirty="0"/>
              <a:t> </a:t>
            </a:r>
            <a:r>
              <a:rPr lang="en-US" sz="2200" i="1" dirty="0"/>
              <a:t>ripple yang </a:t>
            </a:r>
            <a:r>
              <a:rPr lang="en-US" sz="2200" i="1" dirty="0" err="1"/>
              <a:t>tidak</a:t>
            </a:r>
            <a:r>
              <a:rPr lang="en-US" sz="2200" i="1" dirty="0"/>
              <a:t> </a:t>
            </a:r>
            <a:r>
              <a:rPr lang="en-US" sz="2200" i="1" dirty="0" err="1"/>
              <a:t>lebih</a:t>
            </a:r>
            <a:r>
              <a:rPr lang="en-US" sz="2200" i="1" dirty="0"/>
              <a:t> </a:t>
            </a:r>
            <a:r>
              <a:rPr lang="en-US" sz="2200" i="1" dirty="0" err="1"/>
              <a:t>dari</a:t>
            </a:r>
            <a:r>
              <a:rPr lang="en-US" sz="2200" i="1" dirty="0"/>
              <a:t> 0.75 </a:t>
            </a:r>
            <a:r>
              <a:rPr lang="en-US" sz="2200" i="1" dirty="0" err="1" smtClean="0"/>
              <a:t>Vpp</a:t>
            </a:r>
            <a:r>
              <a:rPr lang="en-US" sz="2200" i="1" dirty="0" smtClean="0"/>
              <a:t>. </a:t>
            </a:r>
          </a:p>
          <a:p>
            <a:pPr algn="just"/>
            <a:endParaRPr lang="en-US" sz="2200" i="1" dirty="0" smtClean="0"/>
          </a:p>
          <a:p>
            <a:pPr algn="just"/>
            <a:r>
              <a:rPr lang="en-US" sz="2200" i="1" dirty="0" smtClean="0"/>
              <a:t> </a:t>
            </a:r>
            <a:r>
              <a:rPr lang="en-US" sz="2200" i="1" dirty="0"/>
              <a:t>C = </a:t>
            </a:r>
            <a:r>
              <a:rPr lang="en-US" sz="2200" i="1" dirty="0" smtClean="0"/>
              <a:t>I.T/</a:t>
            </a:r>
            <a:r>
              <a:rPr lang="en-US" sz="2200" i="1" dirty="0" err="1" smtClean="0"/>
              <a:t>Vr</a:t>
            </a:r>
            <a:r>
              <a:rPr lang="de-DE" sz="2200" dirty="0" smtClean="0"/>
              <a:t> </a:t>
            </a:r>
            <a:r>
              <a:rPr lang="de-DE" sz="2200" dirty="0"/>
              <a:t>= (0.5) (0.01)/0.75 = 6600 uF.  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5181600" cy="179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4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lgerian" pitchFamily="82" charset="0"/>
              </a:rPr>
              <a:t>RANGKAIAN PENYEARAH (RECTIFIER)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7790688" cy="56388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Rangkaian</a:t>
            </a:r>
            <a:r>
              <a:rPr lang="en-US" sz="1800" dirty="0"/>
              <a:t> </a:t>
            </a:r>
            <a:r>
              <a:rPr lang="en-US" sz="1800" dirty="0" err="1"/>
              <a:t>penyearah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rangkaian</a:t>
            </a:r>
            <a:r>
              <a:rPr lang="en-US" sz="1800" dirty="0"/>
              <a:t> yang </a:t>
            </a:r>
            <a:r>
              <a:rPr lang="en-US" sz="1800" dirty="0" err="1"/>
              <a:t>berfungsi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merubah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</a:t>
            </a:r>
            <a:r>
              <a:rPr lang="en-US" sz="1800" dirty="0" err="1"/>
              <a:t>bolak-balik</a:t>
            </a:r>
            <a:r>
              <a:rPr lang="en-US" sz="1800" dirty="0"/>
              <a:t> (alternating current/AC)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</a:t>
            </a:r>
            <a:r>
              <a:rPr lang="en-US" sz="1800" dirty="0" err="1"/>
              <a:t>searah</a:t>
            </a:r>
            <a:r>
              <a:rPr lang="en-US" sz="1800" dirty="0"/>
              <a:t> (</a:t>
            </a:r>
            <a:r>
              <a:rPr lang="en-US" sz="1800" dirty="0" err="1"/>
              <a:t>Dirrect</a:t>
            </a:r>
            <a:r>
              <a:rPr lang="en-US" sz="1800" dirty="0"/>
              <a:t> Current/DC). </a:t>
            </a:r>
            <a:endParaRPr lang="en-US" sz="1800" dirty="0" smtClean="0"/>
          </a:p>
          <a:p>
            <a:pPr algn="just">
              <a:lnSpc>
                <a:spcPct val="150000"/>
              </a:lnSpc>
            </a:pPr>
            <a:r>
              <a:rPr lang="en-US" sz="1800" dirty="0" err="1" smtClean="0"/>
              <a:t>Komponen</a:t>
            </a:r>
            <a:r>
              <a:rPr lang="en-US" sz="1800" dirty="0" smtClean="0"/>
              <a:t> </a:t>
            </a:r>
            <a:r>
              <a:rPr lang="en-US" sz="1800" dirty="0" err="1"/>
              <a:t>elektronika</a:t>
            </a:r>
            <a:r>
              <a:rPr lang="en-US" sz="1800" dirty="0"/>
              <a:t> yang </a:t>
            </a:r>
            <a:r>
              <a:rPr lang="en-US" sz="1800" dirty="0" err="1"/>
              <a:t>berfungsi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penyearah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diode, </a:t>
            </a:r>
            <a:r>
              <a:rPr lang="en-US" sz="1800" dirty="0" err="1"/>
              <a:t>karena</a:t>
            </a:r>
            <a:r>
              <a:rPr lang="en-US" sz="1800" dirty="0"/>
              <a:t> diode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sifat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memperbolehkan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</a:t>
            </a:r>
            <a:r>
              <a:rPr lang="en-US" sz="1800" dirty="0" err="1"/>
              <a:t>listrik</a:t>
            </a:r>
            <a:r>
              <a:rPr lang="en-US" sz="1800" dirty="0"/>
              <a:t> yang </a:t>
            </a:r>
            <a:r>
              <a:rPr lang="en-US" sz="1800" dirty="0" err="1"/>
              <a:t>melewatinya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arah</a:t>
            </a:r>
            <a:r>
              <a:rPr lang="en-US" sz="1800" dirty="0"/>
              <a:t> </a:t>
            </a:r>
            <a:r>
              <a:rPr lang="en-US" sz="1800" dirty="0" err="1"/>
              <a:t>saja</a:t>
            </a:r>
            <a:r>
              <a:rPr lang="en-US" sz="1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/>
              <a:t>RANGKAIAN PENYEARAH TERBAGI ATAS:</a:t>
            </a:r>
          </a:p>
          <a:p>
            <a:pPr marL="425196" indent="-342900" algn="just">
              <a:lnSpc>
                <a:spcPct val="150000"/>
              </a:lnSpc>
              <a:buAutoNum type="arabicPeriod"/>
            </a:pPr>
            <a:r>
              <a:rPr lang="en-US" sz="1800" dirty="0" smtClean="0"/>
              <a:t>RANGKAIAN PENYEARAH SETENGAH GELOMBANG</a:t>
            </a:r>
          </a:p>
          <a:p>
            <a:pPr marL="425196" indent="-342900" algn="just">
              <a:lnSpc>
                <a:spcPct val="150000"/>
              </a:lnSpc>
              <a:buAutoNum type="arabicPeriod"/>
            </a:pPr>
            <a:r>
              <a:rPr lang="en-US" sz="1800" dirty="0" smtClean="0"/>
              <a:t>RANGKAIAN PENYEARAH GELOMBANG PENUH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7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7159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Voltage regulator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866888" cy="5486400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Regulator Voltage </a:t>
            </a:r>
            <a:r>
              <a:rPr lang="en-US" sz="1800" dirty="0" err="1"/>
              <a:t>berfungsi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filter </a:t>
            </a:r>
            <a:r>
              <a:rPr lang="en-US" sz="1800" dirty="0" err="1"/>
              <a:t>tegangan</a:t>
            </a:r>
            <a:r>
              <a:rPr lang="en-US" sz="1800" dirty="0"/>
              <a:t> agar </a:t>
            </a:r>
            <a:r>
              <a:rPr lang="en-US" sz="1800" dirty="0" err="1"/>
              <a:t>sesuai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keinginan</a:t>
            </a:r>
            <a:r>
              <a:rPr lang="en-US" sz="1800" dirty="0"/>
              <a:t>. </a:t>
            </a:r>
            <a:endParaRPr lang="en-US" sz="1800" dirty="0" smtClean="0"/>
          </a:p>
          <a:p>
            <a:pPr algn="just"/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 </a:t>
            </a:r>
            <a:r>
              <a:rPr lang="en-US" sz="1800" dirty="0" err="1"/>
              <a:t>biasanya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rangkaian</a:t>
            </a:r>
            <a:r>
              <a:rPr lang="en-US" sz="1800" dirty="0"/>
              <a:t> power supply </a:t>
            </a:r>
            <a:r>
              <a:rPr lang="en-US" sz="1800" dirty="0" err="1"/>
              <a:t>maka</a:t>
            </a:r>
            <a:r>
              <a:rPr lang="en-US" sz="1800" dirty="0"/>
              <a:t> IC Regulator </a:t>
            </a:r>
            <a:r>
              <a:rPr lang="en-US" sz="1800" dirty="0" err="1"/>
              <a:t>tegangan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selalu</a:t>
            </a:r>
            <a:r>
              <a:rPr lang="en-US" sz="1800" dirty="0"/>
              <a:t> </a:t>
            </a:r>
            <a:r>
              <a:rPr lang="en-US" sz="1800" dirty="0" err="1"/>
              <a:t>dipakai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stabilnya</a:t>
            </a:r>
            <a:r>
              <a:rPr lang="en-US" sz="1800" dirty="0"/>
              <a:t> </a:t>
            </a:r>
            <a:r>
              <a:rPr lang="en-US" sz="1800" dirty="0" err="1"/>
              <a:t>outputan</a:t>
            </a:r>
            <a:r>
              <a:rPr lang="en-US" sz="1800" dirty="0"/>
              <a:t> </a:t>
            </a:r>
            <a:r>
              <a:rPr lang="en-US" sz="1800" dirty="0" err="1"/>
              <a:t>tegangan</a:t>
            </a:r>
            <a:r>
              <a:rPr lang="en-US" sz="1800" dirty="0"/>
              <a:t>. </a:t>
            </a:r>
            <a:endParaRPr lang="en-US" sz="1800" dirty="0" smtClean="0"/>
          </a:p>
          <a:p>
            <a:pPr algn="just"/>
            <a:r>
              <a:rPr lang="en-US" sz="1800" dirty="0" err="1" smtClean="0"/>
              <a:t>Berikut</a:t>
            </a:r>
            <a:r>
              <a:rPr lang="en-US" sz="1800" dirty="0" smtClean="0"/>
              <a:t> </a:t>
            </a:r>
            <a:r>
              <a:rPr lang="en-US" sz="1800" dirty="0" err="1"/>
              <a:t>susunan</a:t>
            </a:r>
            <a:r>
              <a:rPr lang="en-US" sz="1800" dirty="0"/>
              <a:t> kaki IC regulator </a:t>
            </a:r>
            <a:r>
              <a:rPr lang="en-US" sz="1800" dirty="0" err="1"/>
              <a:t>tersebut</a:t>
            </a:r>
            <a:r>
              <a:rPr lang="en-US" sz="1800" dirty="0"/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59626"/>
            <a:ext cx="3505200" cy="329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3447871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/>
              <a:t>Tipe</a:t>
            </a:r>
            <a:r>
              <a:rPr lang="en-US" dirty="0" smtClean="0"/>
              <a:t> 78XX </a:t>
            </a:r>
            <a:r>
              <a:rPr lang="en-US" dirty="0" err="1" smtClean="0"/>
              <a:t>untuk</a:t>
            </a:r>
            <a:r>
              <a:rPr lang="en-US" dirty="0" smtClean="0"/>
              <a:t> regulator 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/>
              <a:t>Tipe</a:t>
            </a:r>
            <a:r>
              <a:rPr lang="en-US" dirty="0" smtClean="0"/>
              <a:t> 79XX </a:t>
            </a:r>
            <a:r>
              <a:rPr lang="en-US" dirty="0" err="1" smtClean="0"/>
              <a:t>untuk</a:t>
            </a:r>
            <a:r>
              <a:rPr lang="en-US" dirty="0" smtClean="0"/>
              <a:t> regulator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790688" cy="5105400"/>
          </a:xfrm>
        </p:spPr>
        <p:txBody>
          <a:bodyPr/>
          <a:lstStyle/>
          <a:p>
            <a:pPr algn="just"/>
            <a:r>
              <a:rPr lang="en-US" sz="2000" dirty="0" err="1"/>
              <a:t>Misalnya</a:t>
            </a:r>
            <a:r>
              <a:rPr lang="en-US" sz="2000" dirty="0"/>
              <a:t> 7805 </a:t>
            </a:r>
            <a:r>
              <a:rPr lang="en-US" sz="2000" dirty="0" err="1"/>
              <a:t>adalah</a:t>
            </a:r>
            <a:r>
              <a:rPr lang="en-US" sz="2000" dirty="0"/>
              <a:t> regulator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mendapat</a:t>
            </a:r>
            <a:r>
              <a:rPr lang="en-US" sz="2000" dirty="0"/>
              <a:t> </a:t>
            </a:r>
            <a:r>
              <a:rPr lang="en-US" sz="2000" dirty="0" err="1"/>
              <a:t>tegangan</a:t>
            </a:r>
            <a:r>
              <a:rPr lang="en-US" sz="2000" dirty="0"/>
              <a:t> 5 </a:t>
            </a:r>
            <a:r>
              <a:rPr lang="en-US" sz="2000" dirty="0" smtClean="0"/>
              <a:t>volt </a:t>
            </a:r>
            <a:r>
              <a:rPr lang="en-US" sz="2000" dirty="0" err="1" smtClean="0"/>
              <a:t>dan</a:t>
            </a:r>
            <a:r>
              <a:rPr lang="en-US" sz="2000" dirty="0" smtClean="0"/>
              <a:t> 7812 </a:t>
            </a:r>
            <a:r>
              <a:rPr lang="en-US" sz="2000" dirty="0"/>
              <a:t>regulator </a:t>
            </a:r>
            <a:r>
              <a:rPr lang="en-US" sz="2000" dirty="0" err="1"/>
              <a:t>tegangan</a:t>
            </a:r>
            <a:r>
              <a:rPr lang="en-US" sz="2000" dirty="0"/>
              <a:t> 12 volt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seterusnya</a:t>
            </a:r>
            <a:r>
              <a:rPr lang="en-US" sz="2000" dirty="0"/>
              <a:t>. </a:t>
            </a:r>
            <a:endParaRPr lang="en-US" sz="2000" dirty="0" smtClean="0"/>
          </a:p>
          <a:p>
            <a:pPr algn="just"/>
            <a:r>
              <a:rPr lang="en-US" sz="2000" dirty="0" err="1" smtClean="0"/>
              <a:t>Sedangkan</a:t>
            </a:r>
            <a:r>
              <a:rPr lang="en-US" sz="2000" dirty="0" smtClean="0"/>
              <a:t> </a:t>
            </a:r>
            <a:r>
              <a:rPr lang="en-US" sz="2000" dirty="0" err="1"/>
              <a:t>seri</a:t>
            </a:r>
            <a:r>
              <a:rPr lang="en-US" sz="2000" dirty="0"/>
              <a:t> 79XX </a:t>
            </a:r>
            <a:r>
              <a:rPr lang="en-US" sz="2000" dirty="0" err="1"/>
              <a:t>misalnya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7905 </a:t>
            </a:r>
            <a:r>
              <a:rPr lang="en-US" sz="2000" dirty="0" err="1"/>
              <a:t>dan</a:t>
            </a:r>
            <a:r>
              <a:rPr lang="en-US" sz="2000" dirty="0"/>
              <a:t> 7912 yang </a:t>
            </a:r>
            <a:r>
              <a:rPr lang="en-US" sz="2000" dirty="0" err="1"/>
              <a:t>berturut-turut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regulator </a:t>
            </a:r>
            <a:r>
              <a:rPr lang="en-US" sz="2000" dirty="0" err="1"/>
              <a:t>tegangan</a:t>
            </a:r>
            <a:r>
              <a:rPr lang="en-US" sz="2000" dirty="0"/>
              <a:t> </a:t>
            </a:r>
            <a:r>
              <a:rPr lang="en-US" sz="2000" dirty="0" err="1"/>
              <a:t>negatif</a:t>
            </a:r>
            <a:r>
              <a:rPr lang="en-US" sz="2000" dirty="0"/>
              <a:t> 5 </a:t>
            </a:r>
            <a:r>
              <a:rPr lang="en-US" sz="2000" dirty="0" err="1"/>
              <a:t>dan</a:t>
            </a:r>
            <a:r>
              <a:rPr lang="en-US" sz="2000" dirty="0"/>
              <a:t> 12 volt. 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5943600" cy="300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4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792162"/>
          </a:xfrm>
        </p:spPr>
        <p:txBody>
          <a:bodyPr/>
          <a:lstStyle/>
          <a:p>
            <a:r>
              <a:rPr lang="en-US" dirty="0" smtClean="0"/>
              <a:t>TRANSFORMATOR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990600"/>
                <a:ext cx="7866888" cy="5562600"/>
              </a:xfrm>
            </p:spPr>
            <p:txBody>
              <a:bodyPr>
                <a:normAutofit/>
              </a:bodyPr>
              <a:lstStyle/>
              <a:p>
                <a:r>
                  <a:rPr lang="en-US" sz="1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Transformator</a:t>
                </a: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atau</a:t>
                </a: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transformer </a:t>
                </a:r>
                <a:r>
                  <a:rPr lang="en-US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atau</a:t>
                </a: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trafo</a:t>
                </a: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adalah</a:t>
                </a: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komponen</a:t>
                </a: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elektromagnetik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yang </a:t>
                </a:r>
                <a:r>
                  <a:rPr lang="en-US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dapat</a:t>
                </a: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mengubah</a:t>
                </a: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taraf</a:t>
                </a: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suatu</a:t>
                </a: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tegangan</a:t>
                </a: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AC </a:t>
                </a:r>
                <a:r>
                  <a:rPr lang="en-US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ke</a:t>
                </a: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taraf</a:t>
                </a: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yang lain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.</a:t>
                </a:r>
              </a:p>
              <a:p>
                <a:endParaRPr 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endParaRPr lang="en-US" sz="1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endParaRPr 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endParaRPr lang="en-US" sz="1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endParaRPr 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82296" indent="0">
                  <a:buNone/>
                </a:pPr>
                <a:endParaRPr lang="en-US" sz="1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Hal </a:t>
                </a:r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ini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berhubungan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dengan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jumlah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lilitan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primer </a:t>
                </a:r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dan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lilitan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sekunder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pada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trafo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.</a:t>
                </a:r>
              </a:p>
              <a:p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Hubungan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antara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lilitan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primer </a:t>
                </a:r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dan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sekunder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adalah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:</a:t>
                </a:r>
              </a:p>
              <a:p>
                <a:pPr marL="82296" indent="0">
                  <a:buNone/>
                </a:pP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𝑉𝑝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𝑉𝑠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𝑁𝑝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𝑁𝑠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</a:t>
                </a: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</a:t>
                </a:r>
                <a:r>
                  <a:rPr lang="en-US" sz="2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dengan</a:t>
                </a: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daya</a:t>
                </a: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pada</a:t>
                </a: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trafo</a:t>
                </a: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adalah</a:t>
                </a: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Pp</a:t>
                </a: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= Ps</a:t>
                </a:r>
              </a:p>
              <a:p>
                <a:pPr marL="82296" indent="0">
                  <a:buNone/>
                </a:pP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:r>
                  <a:rPr lang="en-US" sz="2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Dimana</a:t>
                </a: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Pp</a:t>
                </a: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= </a:t>
                </a:r>
                <a:r>
                  <a:rPr lang="en-US" sz="2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Vp.Ip</a:t>
                </a: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dan</a:t>
                </a: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Ps = </a:t>
                </a:r>
                <a:r>
                  <a:rPr lang="en-US" sz="2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Vs.Is</a:t>
                </a:r>
                <a:endPara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82296" indent="0">
                  <a:buNone/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:r>
                  <a:rPr lang="en-US" sz="2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maka</a:t>
                </a: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Vp.Ip</a:t>
                </a: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= </a:t>
                </a:r>
                <a:r>
                  <a:rPr lang="en-US" sz="2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Vs.Is</a:t>
                </a:r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990600"/>
                <a:ext cx="7866888" cy="5562600"/>
              </a:xfrm>
              <a:blipFill rotWithShape="1">
                <a:blip r:embed="rId3"/>
                <a:stretch>
                  <a:fillRect t="-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32" y="1752600"/>
            <a:ext cx="1992419" cy="18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374" y="1782097"/>
            <a:ext cx="23812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96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JENIS-JENIS TRAFO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866888" cy="54864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 smtClean="0"/>
              <a:t>1. Step-Up</a:t>
            </a:r>
            <a:endParaRPr lang="en-US" b="1" dirty="0"/>
          </a:p>
          <a:p>
            <a:pPr algn="just"/>
            <a:r>
              <a:rPr lang="en-US" sz="1800" dirty="0" err="1" smtClean="0"/>
              <a:t>Transformator</a:t>
            </a:r>
            <a:r>
              <a:rPr lang="en-US" sz="1800" dirty="0" smtClean="0"/>
              <a:t> </a:t>
            </a:r>
            <a:r>
              <a:rPr lang="en-US" sz="1800" dirty="0"/>
              <a:t>step-up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transformator</a:t>
            </a:r>
            <a:r>
              <a:rPr lang="en-US" sz="1800" dirty="0"/>
              <a:t> yang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lilitan</a:t>
            </a:r>
            <a:r>
              <a:rPr lang="en-US" sz="1800" dirty="0"/>
              <a:t> </a:t>
            </a:r>
            <a:r>
              <a:rPr lang="en-US" sz="1800" dirty="0" err="1"/>
              <a:t>sekunder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daripada</a:t>
            </a:r>
            <a:r>
              <a:rPr lang="en-US" sz="1800" dirty="0"/>
              <a:t> </a:t>
            </a:r>
            <a:r>
              <a:rPr lang="en-US" sz="1800" dirty="0" err="1"/>
              <a:t>lilitan</a:t>
            </a:r>
            <a:r>
              <a:rPr lang="en-US" sz="1800" dirty="0"/>
              <a:t> primer,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berfungsi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penaik</a:t>
            </a:r>
            <a:r>
              <a:rPr lang="en-US" sz="1800" dirty="0"/>
              <a:t> </a:t>
            </a:r>
            <a:r>
              <a:rPr lang="en-US" sz="1800" dirty="0" err="1"/>
              <a:t>tegangan</a:t>
            </a:r>
            <a:r>
              <a:rPr lang="en-US" sz="1800" dirty="0"/>
              <a:t>. </a:t>
            </a:r>
            <a:endParaRPr lang="en-US" sz="1800" dirty="0" smtClean="0"/>
          </a:p>
          <a:p>
            <a:pPr algn="just"/>
            <a:r>
              <a:rPr lang="en-US" sz="1800" dirty="0" err="1" smtClean="0"/>
              <a:t>Transformator</a:t>
            </a:r>
            <a:r>
              <a:rPr lang="en-US" sz="1800" dirty="0" smtClean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biasa</a:t>
            </a:r>
            <a:r>
              <a:rPr lang="en-US" sz="1800" dirty="0"/>
              <a:t> </a:t>
            </a:r>
            <a:r>
              <a:rPr lang="en-US" sz="1800" dirty="0" err="1"/>
              <a:t>ditemui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pembangkit</a:t>
            </a:r>
            <a:r>
              <a:rPr lang="en-US" sz="1800" dirty="0"/>
              <a:t> </a:t>
            </a:r>
            <a:r>
              <a:rPr lang="en-US" sz="1800" dirty="0" err="1"/>
              <a:t>tenaga</a:t>
            </a:r>
            <a:r>
              <a:rPr lang="en-US" sz="1800" dirty="0"/>
              <a:t> </a:t>
            </a:r>
            <a:r>
              <a:rPr lang="en-US" sz="1800" dirty="0" err="1"/>
              <a:t>listrik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penaik</a:t>
            </a:r>
            <a:r>
              <a:rPr lang="en-US" sz="1800" dirty="0"/>
              <a:t> </a:t>
            </a:r>
            <a:r>
              <a:rPr lang="en-US" sz="1800" dirty="0" err="1"/>
              <a:t>tegangan</a:t>
            </a:r>
            <a:r>
              <a:rPr lang="en-US" sz="1800" dirty="0"/>
              <a:t> yang </a:t>
            </a:r>
            <a:r>
              <a:rPr lang="en-US" sz="1800" dirty="0" err="1"/>
              <a:t>dihasilkan</a:t>
            </a:r>
            <a:r>
              <a:rPr lang="en-US" sz="1800" dirty="0"/>
              <a:t> </a:t>
            </a:r>
            <a:r>
              <a:rPr lang="en-US" sz="1800" dirty="0" smtClean="0"/>
              <a:t>generator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</a:t>
            </a:r>
            <a:r>
              <a:rPr lang="en-US" sz="1800" dirty="0" err="1"/>
              <a:t>tegangan</a:t>
            </a:r>
            <a:r>
              <a:rPr lang="en-US" sz="1800" dirty="0"/>
              <a:t> </a:t>
            </a:r>
            <a:r>
              <a:rPr lang="en-US" sz="1800" dirty="0" err="1"/>
              <a:t>tinggi</a:t>
            </a:r>
            <a:r>
              <a:rPr lang="en-US" sz="1800" dirty="0"/>
              <a:t> yang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transmisi</a:t>
            </a:r>
            <a:r>
              <a:rPr lang="en-US" sz="1800" dirty="0"/>
              <a:t> </a:t>
            </a:r>
            <a:r>
              <a:rPr lang="en-US" sz="1800" dirty="0" err="1"/>
              <a:t>jarak</a:t>
            </a:r>
            <a:r>
              <a:rPr lang="en-US" sz="1800" dirty="0"/>
              <a:t> </a:t>
            </a:r>
            <a:r>
              <a:rPr lang="en-US" sz="1800" dirty="0" err="1"/>
              <a:t>jauh</a:t>
            </a:r>
            <a:r>
              <a:rPr lang="en-US" sz="1800" dirty="0" smtClean="0"/>
              <a:t>.</a:t>
            </a:r>
          </a:p>
          <a:p>
            <a:pPr algn="just"/>
            <a:r>
              <a:rPr lang="en-US" sz="1800" dirty="0" err="1"/>
              <a:t>lambang</a:t>
            </a:r>
            <a:r>
              <a:rPr lang="en-US" sz="1800" dirty="0"/>
              <a:t> </a:t>
            </a:r>
            <a:r>
              <a:rPr lang="en-US" sz="1800" dirty="0" err="1"/>
              <a:t>transformator</a:t>
            </a:r>
            <a:r>
              <a:rPr lang="en-US" sz="1800" dirty="0"/>
              <a:t> step-up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20597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JENIS-JENIS TRAFO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866888" cy="54864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/>
              <a:t>2</a:t>
            </a:r>
            <a:r>
              <a:rPr lang="en-US" b="1" dirty="0" smtClean="0"/>
              <a:t>. Step-Down</a:t>
            </a:r>
            <a:endParaRPr lang="en-US" b="1" dirty="0"/>
          </a:p>
          <a:p>
            <a:pPr algn="just"/>
            <a:r>
              <a:rPr lang="en-US" sz="1800" dirty="0" err="1"/>
              <a:t>Transformator</a:t>
            </a:r>
            <a:r>
              <a:rPr lang="en-US" sz="1800" dirty="0"/>
              <a:t> step-down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lilitan</a:t>
            </a:r>
            <a:r>
              <a:rPr lang="en-US" sz="1800" dirty="0"/>
              <a:t> </a:t>
            </a:r>
            <a:r>
              <a:rPr lang="en-US" sz="1800" dirty="0" err="1"/>
              <a:t>sekunder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sedikit</a:t>
            </a:r>
            <a:r>
              <a:rPr lang="en-US" sz="1800" dirty="0"/>
              <a:t> </a:t>
            </a:r>
            <a:r>
              <a:rPr lang="en-US" sz="1800" dirty="0" err="1"/>
              <a:t>daripada</a:t>
            </a:r>
            <a:r>
              <a:rPr lang="en-US" sz="1800" dirty="0"/>
              <a:t> </a:t>
            </a:r>
            <a:r>
              <a:rPr lang="en-US" sz="1800" dirty="0" err="1"/>
              <a:t>lilitan</a:t>
            </a:r>
            <a:r>
              <a:rPr lang="en-US" sz="1800" dirty="0"/>
              <a:t> primer,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berfungsi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penurun</a:t>
            </a:r>
            <a:r>
              <a:rPr lang="en-US" sz="1800" dirty="0"/>
              <a:t> </a:t>
            </a:r>
            <a:r>
              <a:rPr lang="en-US" sz="1800" dirty="0" err="1"/>
              <a:t>tegangan</a:t>
            </a:r>
            <a:r>
              <a:rPr lang="en-US" sz="1800" dirty="0"/>
              <a:t>. </a:t>
            </a:r>
            <a:r>
              <a:rPr lang="en-US" sz="1800" dirty="0" err="1"/>
              <a:t>Transformator</a:t>
            </a:r>
            <a:r>
              <a:rPr lang="en-US" sz="1800" dirty="0"/>
              <a:t> </a:t>
            </a:r>
            <a:r>
              <a:rPr lang="en-US" sz="1800" dirty="0" err="1"/>
              <a:t>jenis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sangat</a:t>
            </a:r>
            <a:r>
              <a:rPr lang="en-US" sz="1800" dirty="0"/>
              <a:t> </a:t>
            </a:r>
            <a:r>
              <a:rPr lang="en-US" sz="1800" dirty="0" err="1"/>
              <a:t>mudah</a:t>
            </a:r>
            <a:r>
              <a:rPr lang="en-US" sz="1800" dirty="0"/>
              <a:t> </a:t>
            </a:r>
            <a:r>
              <a:rPr lang="en-US" sz="1800" dirty="0" err="1"/>
              <a:t>ditemui</a:t>
            </a:r>
            <a:r>
              <a:rPr lang="en-US" sz="1800" dirty="0"/>
              <a:t>, </a:t>
            </a:r>
            <a:r>
              <a:rPr lang="en-US" sz="1800" dirty="0" err="1"/>
              <a:t>terutama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smtClean="0"/>
              <a:t>adaptor AC-DC.</a:t>
            </a:r>
          </a:p>
          <a:p>
            <a:pPr algn="just"/>
            <a:r>
              <a:rPr lang="en-US" sz="1800" dirty="0" err="1" smtClean="0"/>
              <a:t>lambang</a:t>
            </a:r>
            <a:r>
              <a:rPr lang="en-US" sz="1800" dirty="0" smtClean="0"/>
              <a:t> </a:t>
            </a:r>
            <a:r>
              <a:rPr lang="en-US" sz="1800" dirty="0" err="1"/>
              <a:t>transformator</a:t>
            </a:r>
            <a:r>
              <a:rPr lang="en-US" sz="1800" dirty="0"/>
              <a:t> </a:t>
            </a:r>
            <a:r>
              <a:rPr lang="en-US" sz="1800" dirty="0" smtClean="0"/>
              <a:t>step-down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070" y="3428206"/>
            <a:ext cx="2205730" cy="220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60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"/>
            <a:ext cx="7790688" cy="6477000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,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lilitan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trafo</a:t>
            </a:r>
            <a:r>
              <a:rPr lang="en-US" dirty="0"/>
              <a:t>.</a:t>
            </a:r>
          </a:p>
          <a:p>
            <a:pPr marL="82296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:</a:t>
            </a:r>
            <a:endParaRPr lang="en-US" dirty="0"/>
          </a:p>
          <a:p>
            <a:pPr marL="82296" indent="0">
              <a:buNone/>
            </a:pPr>
            <a:r>
              <a:rPr lang="en-US" i="1" dirty="0" err="1"/>
              <a:t>Jika</a:t>
            </a:r>
            <a:r>
              <a:rPr lang="en-US" i="1" dirty="0"/>
              <a:t> </a:t>
            </a:r>
            <a:r>
              <a:rPr lang="en-US" i="1" dirty="0" err="1"/>
              <a:t>diketahui</a:t>
            </a:r>
            <a:r>
              <a:rPr lang="en-US" i="1" dirty="0"/>
              <a:t> : </a:t>
            </a:r>
            <a:endParaRPr lang="en-US" dirty="0"/>
          </a:p>
          <a:p>
            <a:pPr marL="82296" indent="0">
              <a:buNone/>
            </a:pPr>
            <a:r>
              <a:rPr lang="en-US" i="1" dirty="0"/>
              <a:t>UP	: 220 V</a:t>
            </a:r>
            <a:endParaRPr lang="en-US" dirty="0"/>
          </a:p>
          <a:p>
            <a:pPr marL="82296" indent="0">
              <a:buNone/>
            </a:pPr>
            <a:r>
              <a:rPr lang="en-US" i="1" dirty="0"/>
              <a:t>NP	: 734 </a:t>
            </a:r>
            <a:r>
              <a:rPr lang="en-US" i="1" dirty="0" err="1"/>
              <a:t>lilit</a:t>
            </a:r>
            <a:endParaRPr lang="en-US" dirty="0"/>
          </a:p>
          <a:p>
            <a:pPr marL="82296" indent="0">
              <a:buNone/>
            </a:pPr>
            <a:r>
              <a:rPr lang="en-US" i="1" dirty="0"/>
              <a:t>NS	: 80 </a:t>
            </a:r>
            <a:r>
              <a:rPr lang="en-US" i="1" dirty="0" err="1"/>
              <a:t>lilit</a:t>
            </a:r>
            <a:endParaRPr lang="en-US" dirty="0"/>
          </a:p>
          <a:p>
            <a:pPr marL="82296" indent="0">
              <a:buNone/>
            </a:pP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 </a:t>
            </a:r>
            <a:r>
              <a:rPr lang="en-US" dirty="0" err="1"/>
              <a:t>trafo</a:t>
            </a:r>
            <a:r>
              <a:rPr lang="en-US" dirty="0"/>
              <a:t> (US):</a:t>
            </a:r>
          </a:p>
          <a:p>
            <a:pPr marL="82296" indent="0">
              <a:buNone/>
            </a:pPr>
            <a:r>
              <a:rPr lang="en-US" dirty="0" err="1"/>
              <a:t>Jawab</a:t>
            </a:r>
            <a:r>
              <a:rPr lang="en-US" dirty="0"/>
              <a:t>:</a:t>
            </a:r>
          </a:p>
          <a:p>
            <a:pPr marL="82296" indent="0">
              <a:buNone/>
            </a:pPr>
            <a:r>
              <a:rPr lang="en-US" dirty="0"/>
              <a:t> 			 </a:t>
            </a:r>
          </a:p>
          <a:p>
            <a:pPr marL="82296" indent="0">
              <a:buNone/>
            </a:pPr>
            <a:r>
              <a:rPr lang="en-US" dirty="0"/>
              <a:t> </a:t>
            </a:r>
          </a:p>
          <a:p>
            <a:pPr marL="82296" indent="0">
              <a:buNone/>
            </a:pP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 </a:t>
            </a:r>
            <a:r>
              <a:rPr lang="en-US" dirty="0" err="1"/>
              <a:t>trafo</a:t>
            </a:r>
            <a:r>
              <a:rPr lang="en-US" dirty="0"/>
              <a:t>:</a:t>
            </a:r>
          </a:p>
          <a:p>
            <a:pPr marL="82296" indent="0">
              <a:buNone/>
            </a:pPr>
            <a:r>
              <a:rPr lang="en-US" dirty="0"/>
              <a:t> </a:t>
            </a:r>
          </a:p>
          <a:p>
            <a:pPr marL="82296" indent="0">
              <a:buNone/>
            </a:pPr>
            <a:r>
              <a:rPr lang="en-US" dirty="0"/>
              <a:t>			 </a:t>
            </a:r>
          </a:p>
          <a:p>
            <a:pPr marL="82296" indent="0">
              <a:buNone/>
            </a:pPr>
            <a:r>
              <a:rPr lang="en-US" dirty="0"/>
              <a:t> </a:t>
            </a:r>
          </a:p>
          <a:p>
            <a:pPr marL="82296" indent="0">
              <a:buNone/>
            </a:pP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trafo</a:t>
            </a:r>
            <a:r>
              <a:rPr lang="en-US" dirty="0"/>
              <a:t>:</a:t>
            </a:r>
          </a:p>
          <a:p>
            <a:pPr marL="82296" indent="0">
              <a:buNone/>
            </a:pPr>
            <a:r>
              <a:rPr lang="en-US" dirty="0"/>
              <a:t> </a:t>
            </a:r>
          </a:p>
          <a:p>
            <a:pPr marL="82296" indent="0">
              <a:buNone/>
            </a:pPr>
            <a:r>
              <a:rPr lang="en-US" dirty="0"/>
              <a:t>	 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29000"/>
            <a:ext cx="79057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00449"/>
            <a:ext cx="7143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58804"/>
            <a:ext cx="24384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0"/>
            <a:ext cx="7048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832" y="4634834"/>
            <a:ext cx="237172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2" y="4681228"/>
            <a:ext cx="7143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2" y="6172200"/>
            <a:ext cx="14287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6246554"/>
            <a:ext cx="7143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832" y="6198929"/>
            <a:ext cx="23907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9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639762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latin typeface="Algerian" pitchFamily="82" charset="0"/>
              </a:rPr>
              <a:t>1.RANGKAIAN PENYEARAH SETENGAH GELOMBANG</a:t>
            </a:r>
            <a:endParaRPr lang="en-US" sz="2400" b="1" u="sng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7790688" cy="5334000"/>
          </a:xfrm>
        </p:spPr>
        <p:txBody>
          <a:bodyPr/>
          <a:lstStyle/>
          <a:p>
            <a:pPr algn="just"/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rangkaian</a:t>
            </a:r>
            <a:r>
              <a:rPr lang="en-US" sz="1800" dirty="0"/>
              <a:t> </a:t>
            </a:r>
            <a:r>
              <a:rPr lang="en-US" sz="1800" dirty="0" err="1"/>
              <a:t>penyearah</a:t>
            </a:r>
            <a:r>
              <a:rPr lang="en-US" sz="1800" dirty="0"/>
              <a:t> </a:t>
            </a:r>
            <a:r>
              <a:rPr lang="en-US" sz="1800" dirty="0" err="1"/>
              <a:t>sederhana</a:t>
            </a:r>
            <a:r>
              <a:rPr lang="en-US" sz="1800" dirty="0"/>
              <a:t> yang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dibangun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diode </a:t>
            </a:r>
            <a:r>
              <a:rPr lang="en-US" sz="1800" dirty="0" err="1"/>
              <a:t>saja</a:t>
            </a:r>
            <a:r>
              <a:rPr lang="en-US" sz="1800" dirty="0"/>
              <a:t>, </a:t>
            </a:r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dirty="0" err="1"/>
              <a:t>diilustrasikan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gambar</a:t>
            </a:r>
            <a:r>
              <a:rPr lang="en-US" sz="1800" dirty="0"/>
              <a:t> </a:t>
            </a:r>
            <a:r>
              <a:rPr lang="en-US" sz="1800" dirty="0" err="1"/>
              <a:t>berikut</a:t>
            </a:r>
            <a:r>
              <a:rPr lang="en-US" sz="1800" dirty="0" smtClean="0"/>
              <a:t>:</a:t>
            </a:r>
          </a:p>
          <a:p>
            <a:pPr algn="just"/>
            <a:endParaRPr lang="en-US" sz="1800" dirty="0"/>
          </a:p>
          <a:p>
            <a:pPr algn="just"/>
            <a:endParaRPr lang="en-US" sz="1800" dirty="0" smtClean="0"/>
          </a:p>
          <a:p>
            <a:pPr algn="just"/>
            <a:endParaRPr lang="en-US" sz="1800" dirty="0"/>
          </a:p>
          <a:p>
            <a:pPr algn="just"/>
            <a:endParaRPr lang="en-US" sz="1800" dirty="0" smtClean="0"/>
          </a:p>
          <a:p>
            <a:pPr algn="just"/>
            <a:endParaRPr lang="en-US" sz="1800" dirty="0"/>
          </a:p>
          <a:p>
            <a:pPr algn="just"/>
            <a:endParaRPr lang="en-US" sz="1800" dirty="0" smtClean="0"/>
          </a:p>
          <a:p>
            <a:pPr algn="just"/>
            <a:endParaRPr lang="en-US" sz="18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209800"/>
            <a:ext cx="3671917" cy="19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1255"/>
            <a:ext cx="3998121" cy="169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15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790688" cy="5181600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/>
              <a:t>Prinsip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rangkaian</a:t>
            </a:r>
            <a:r>
              <a:rPr lang="en-US" sz="1800" dirty="0"/>
              <a:t> </a:t>
            </a:r>
            <a:r>
              <a:rPr lang="en-US" sz="1800" dirty="0" err="1"/>
              <a:t>penyearah</a:t>
            </a:r>
            <a:r>
              <a:rPr lang="en-US" sz="1800" dirty="0"/>
              <a:t> </a:t>
            </a:r>
            <a:r>
              <a:rPr lang="en-US" sz="1800" dirty="0" err="1"/>
              <a:t>setengah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smtClean="0"/>
              <a:t> :</a:t>
            </a:r>
          </a:p>
          <a:p>
            <a:pPr marL="425196" indent="-342900" algn="just">
              <a:buAutoNum type="arabicPeriod"/>
            </a:pP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setengah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/>
              <a:t>pertama</a:t>
            </a:r>
            <a:r>
              <a:rPr lang="en-US" sz="1800" dirty="0"/>
              <a:t> (</a:t>
            </a:r>
            <a:r>
              <a:rPr lang="en-US" sz="1800" dirty="0" err="1"/>
              <a:t>puncak</a:t>
            </a:r>
            <a:r>
              <a:rPr lang="en-US" sz="1800" dirty="0"/>
              <a:t>) </a:t>
            </a:r>
            <a:r>
              <a:rPr lang="en-US" sz="1800" dirty="0" err="1"/>
              <a:t>melewati</a:t>
            </a:r>
            <a:r>
              <a:rPr lang="en-US" sz="1800" dirty="0"/>
              <a:t> diode yang </a:t>
            </a:r>
            <a:r>
              <a:rPr lang="en-US" sz="1800" dirty="0" err="1"/>
              <a:t>bernilai</a:t>
            </a:r>
            <a:r>
              <a:rPr lang="en-US" sz="1800" dirty="0"/>
              <a:t> </a:t>
            </a:r>
            <a:r>
              <a:rPr lang="en-US" sz="1800" dirty="0" err="1"/>
              <a:t>positif</a:t>
            </a:r>
            <a:r>
              <a:rPr lang="en-US" sz="1800" dirty="0"/>
              <a:t> </a:t>
            </a:r>
            <a:r>
              <a:rPr lang="en-US" sz="1800" dirty="0" err="1"/>
              <a:t>menyebabkan</a:t>
            </a:r>
            <a:r>
              <a:rPr lang="en-US" sz="1800" dirty="0"/>
              <a:t> diode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keadaan</a:t>
            </a:r>
            <a:r>
              <a:rPr lang="en-US" sz="1800" dirty="0"/>
              <a:t> “forward bias”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setengah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/>
              <a:t>pertama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melewati</a:t>
            </a:r>
            <a:r>
              <a:rPr lang="en-US" sz="1800" dirty="0"/>
              <a:t> </a:t>
            </a:r>
            <a:r>
              <a:rPr lang="en-US" sz="1800" dirty="0" err="1" smtClean="0"/>
              <a:t>dioda</a:t>
            </a:r>
            <a:r>
              <a:rPr lang="en-US" sz="1800" dirty="0" smtClean="0"/>
              <a:t>.</a:t>
            </a:r>
          </a:p>
          <a:p>
            <a:pPr marL="425196" indent="-342900" algn="just">
              <a:buAutoNum type="arabicPeriod"/>
            </a:pP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setengah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/>
              <a:t>kedua</a:t>
            </a:r>
            <a:r>
              <a:rPr lang="en-US" sz="1800" dirty="0"/>
              <a:t> (</a:t>
            </a:r>
            <a:r>
              <a:rPr lang="en-US" sz="1800" dirty="0" err="1"/>
              <a:t>lembah</a:t>
            </a:r>
            <a:r>
              <a:rPr lang="en-US" sz="1800" dirty="0"/>
              <a:t>) yang </a:t>
            </a:r>
            <a:r>
              <a:rPr lang="en-US" sz="1800" dirty="0" err="1"/>
              <a:t>bernilai</a:t>
            </a:r>
            <a:r>
              <a:rPr lang="en-US" sz="1800" dirty="0"/>
              <a:t> negative yang </a:t>
            </a:r>
            <a:r>
              <a:rPr lang="en-US" sz="1800" dirty="0" err="1"/>
              <a:t>meyebabkan</a:t>
            </a:r>
            <a:r>
              <a:rPr lang="en-US" sz="1800" dirty="0"/>
              <a:t> diode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keadaan</a:t>
            </a:r>
            <a:r>
              <a:rPr lang="en-US" sz="1800" dirty="0"/>
              <a:t> “reverse bias” 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setengah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yang </a:t>
            </a:r>
            <a:r>
              <a:rPr lang="en-US" sz="1800" dirty="0" err="1"/>
              <a:t>kedua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melewati</a:t>
            </a:r>
            <a:r>
              <a:rPr lang="en-US" sz="1800" dirty="0"/>
              <a:t> </a:t>
            </a:r>
            <a:r>
              <a:rPr lang="en-US" sz="1800" dirty="0" err="1" smtClean="0"/>
              <a:t>dioda</a:t>
            </a:r>
            <a:r>
              <a:rPr lang="en-US" sz="1800" dirty="0" smtClean="0"/>
              <a:t>.</a:t>
            </a:r>
          </a:p>
          <a:p>
            <a:pPr marL="425196" indent="-342900" algn="just">
              <a:buAutoNum type="arabicPeriod"/>
            </a:pPr>
            <a:r>
              <a:rPr lang="en-US" sz="1800" dirty="0" err="1" smtClean="0"/>
              <a:t>Gambar</a:t>
            </a:r>
            <a:r>
              <a:rPr lang="en-US" sz="1800" dirty="0" smtClean="0"/>
              <a:t> </a:t>
            </a:r>
            <a:r>
              <a:rPr lang="en-US" sz="1800" dirty="0" err="1" smtClean="0"/>
              <a:t>hasil</a:t>
            </a:r>
            <a:r>
              <a:rPr lang="en-US" sz="1800" dirty="0" smtClean="0"/>
              <a:t> </a:t>
            </a:r>
            <a:r>
              <a:rPr lang="en-US" sz="1800" dirty="0" err="1" smtClean="0"/>
              <a:t>keluaran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penyearah</a:t>
            </a:r>
            <a:r>
              <a:rPr lang="en-US" sz="1800" dirty="0" smtClean="0"/>
              <a:t> </a:t>
            </a:r>
            <a:r>
              <a:rPr lang="en-US" sz="1800" dirty="0" err="1" smtClean="0"/>
              <a:t>setengan</a:t>
            </a:r>
            <a:r>
              <a:rPr lang="en-US" sz="1800" dirty="0" smtClean="0"/>
              <a:t> </a:t>
            </a:r>
            <a:r>
              <a:rPr lang="en-US" sz="1800" dirty="0" err="1" smtClean="0"/>
              <a:t>gelombang</a:t>
            </a:r>
            <a:r>
              <a:rPr lang="en-US" sz="1800" dirty="0" smtClean="0"/>
              <a:t> :</a:t>
            </a:r>
            <a:endParaRPr lang="en-US" sz="1800" dirty="0"/>
          </a:p>
          <a:p>
            <a:pPr marL="82296" indent="0" algn="just">
              <a:buNone/>
            </a:pP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58992"/>
            <a:ext cx="5410199" cy="260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12932"/>
            <a:ext cx="4014031" cy="209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4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04800"/>
            <a:ext cx="7790688" cy="6324600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/>
              <a:t>Rangkaian</a:t>
            </a:r>
            <a:r>
              <a:rPr lang="en-US" sz="1800" dirty="0"/>
              <a:t> </a:t>
            </a:r>
            <a:r>
              <a:rPr lang="en-US" sz="1800" dirty="0" err="1"/>
              <a:t>penyearah</a:t>
            </a:r>
            <a:r>
              <a:rPr lang="en-US" sz="1800" dirty="0"/>
              <a:t> </a:t>
            </a:r>
            <a:r>
              <a:rPr lang="en-US" sz="1800" dirty="0" err="1"/>
              <a:t>setengah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kelemahan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kualitas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DC yang </a:t>
            </a:r>
            <a:r>
              <a:rPr lang="en-US" sz="1800" dirty="0" err="1"/>
              <a:t>dihasilkan</a:t>
            </a:r>
            <a:r>
              <a:rPr lang="en-US" sz="1800" dirty="0"/>
              <a:t>. </a:t>
            </a:r>
            <a:endParaRPr lang="en-US" sz="1800" dirty="0" smtClean="0"/>
          </a:p>
          <a:p>
            <a:pPr algn="just"/>
            <a:r>
              <a:rPr lang="en-US" sz="1800" dirty="0" err="1" smtClean="0"/>
              <a:t>Arus</a:t>
            </a:r>
            <a:r>
              <a:rPr lang="en-US" sz="1800" dirty="0" smtClean="0"/>
              <a:t> </a:t>
            </a:r>
            <a:r>
              <a:rPr lang="en-US" sz="1800" dirty="0"/>
              <a:t>DC rata-rata yang </a:t>
            </a:r>
            <a:r>
              <a:rPr lang="en-US" sz="1800" dirty="0" err="1"/>
              <a:t>dihasilkan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rangkaian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0,318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</a:t>
            </a:r>
            <a:r>
              <a:rPr lang="en-US" sz="1800" dirty="0" err="1" smtClean="0"/>
              <a:t>maksimumnya</a:t>
            </a:r>
            <a:r>
              <a:rPr lang="en-US" sz="1800" dirty="0" smtClean="0"/>
              <a:t>.</a:t>
            </a:r>
          </a:p>
          <a:p>
            <a:r>
              <a:rPr lang="en-US" sz="1800" dirty="0" err="1"/>
              <a:t>Nilai</a:t>
            </a:r>
            <a:r>
              <a:rPr lang="en-US" sz="1800" dirty="0"/>
              <a:t> </a:t>
            </a:r>
            <a:r>
              <a:rPr lang="en-US" sz="1800" dirty="0" err="1" smtClean="0"/>
              <a:t>tegangan</a:t>
            </a:r>
            <a:r>
              <a:rPr lang="en-US" sz="1800" dirty="0" smtClean="0"/>
              <a:t> ripple:</a:t>
            </a:r>
            <a:r>
              <a:rPr lang="en-US" sz="1800" dirty="0" smtClean="0"/>
              <a:t> </a:t>
            </a:r>
            <a:endParaRPr lang="en-US" sz="1800" dirty="0" smtClean="0"/>
          </a:p>
          <a:p>
            <a:pPr marL="82296" indent="0">
              <a:buNone/>
            </a:pPr>
            <a:endParaRPr lang="en-US" sz="1800" dirty="0"/>
          </a:p>
          <a:p>
            <a:pPr marL="82296" indent="0">
              <a:buNone/>
            </a:pPr>
            <a:r>
              <a:rPr lang="en-US" sz="1800" dirty="0"/>
              <a:t>	</a:t>
            </a:r>
            <a:endParaRPr lang="en-US" sz="1800" dirty="0" smtClean="0"/>
          </a:p>
          <a:p>
            <a:pPr marL="82296" indent="0">
              <a:buNone/>
            </a:pPr>
            <a:endParaRPr lang="en-US" sz="1800" dirty="0"/>
          </a:p>
          <a:p>
            <a:r>
              <a:rPr lang="en-US" sz="1800" dirty="0" err="1"/>
              <a:t>Tegangan</a:t>
            </a:r>
            <a:r>
              <a:rPr lang="en-US" sz="1800" dirty="0"/>
              <a:t> rata-rata DC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penyearah</a:t>
            </a:r>
            <a:r>
              <a:rPr lang="en-US" sz="1800" dirty="0"/>
              <a:t> </a:t>
            </a:r>
            <a:r>
              <a:rPr lang="en-US" sz="1800" dirty="0" err="1"/>
              <a:t>setengah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: </a:t>
            </a:r>
            <a:endParaRPr lang="en-US" sz="1800" dirty="0" smtClean="0"/>
          </a:p>
          <a:p>
            <a:endParaRPr lang="en-US" sz="1800" dirty="0"/>
          </a:p>
          <a:p>
            <a:pPr marL="82296" indent="0">
              <a:buNone/>
            </a:pPr>
            <a:r>
              <a:rPr lang="en-US" sz="1800" dirty="0"/>
              <a:t>	</a:t>
            </a:r>
            <a:endParaRPr lang="en-US" sz="1800" dirty="0" smtClean="0"/>
          </a:p>
          <a:p>
            <a:pPr marL="82296" indent="0">
              <a:buNone/>
            </a:pPr>
            <a:endParaRPr lang="en-US" sz="1800" dirty="0"/>
          </a:p>
          <a:p>
            <a:r>
              <a:rPr lang="en-US" sz="1800" dirty="0" err="1"/>
              <a:t>Frekuensi</a:t>
            </a:r>
            <a:r>
              <a:rPr lang="en-US" sz="1800" dirty="0"/>
              <a:t> output: </a:t>
            </a:r>
          </a:p>
          <a:p>
            <a:pPr marL="82296" indent="0">
              <a:buNone/>
            </a:pPr>
            <a:r>
              <a:rPr lang="en-US" sz="1800" dirty="0"/>
              <a:t>	</a:t>
            </a:r>
          </a:p>
          <a:p>
            <a:endParaRPr lang="en-US" sz="1800" dirty="0"/>
          </a:p>
          <a:p>
            <a:pPr algn="just"/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00257"/>
            <a:ext cx="11430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32" y="3573033"/>
            <a:ext cx="1981200" cy="55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558" y="4953000"/>
            <a:ext cx="11704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66243"/>
            <a:ext cx="4138980" cy="7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031" y="2035440"/>
            <a:ext cx="4129569" cy="72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5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487362"/>
          </a:xfrm>
        </p:spPr>
        <p:txBody>
          <a:bodyPr>
            <a:normAutofit/>
          </a:bodyPr>
          <a:lstStyle/>
          <a:p>
            <a:pPr lvl="0"/>
            <a:r>
              <a:rPr lang="en-US" sz="2400" b="1" u="sng" dirty="0" smtClean="0">
                <a:effectLst/>
                <a:latin typeface="Algerian" pitchFamily="82" charset="0"/>
              </a:rPr>
              <a:t>2.</a:t>
            </a:r>
            <a:r>
              <a:rPr lang="en-US" sz="2400" b="1" u="sng" dirty="0">
                <a:effectLst/>
                <a:latin typeface="Algerian" pitchFamily="82" charset="0"/>
              </a:rPr>
              <a:t> </a:t>
            </a:r>
            <a:r>
              <a:rPr lang="en-US" sz="2400" b="1" u="sng" dirty="0" err="1">
                <a:effectLst/>
                <a:latin typeface="Algerian" pitchFamily="82" charset="0"/>
              </a:rPr>
              <a:t>Rangkaian</a:t>
            </a:r>
            <a:r>
              <a:rPr lang="en-US" sz="2400" b="1" u="sng" dirty="0">
                <a:effectLst/>
                <a:latin typeface="Algerian" pitchFamily="82" charset="0"/>
              </a:rPr>
              <a:t> </a:t>
            </a:r>
            <a:r>
              <a:rPr lang="en-US" sz="2400" b="1" u="sng" dirty="0" err="1">
                <a:effectLst/>
                <a:latin typeface="Algerian" pitchFamily="82" charset="0"/>
              </a:rPr>
              <a:t>penyearah</a:t>
            </a:r>
            <a:r>
              <a:rPr lang="en-US" sz="2400" b="1" u="sng" dirty="0">
                <a:effectLst/>
                <a:latin typeface="Algerian" pitchFamily="82" charset="0"/>
              </a:rPr>
              <a:t> </a:t>
            </a:r>
            <a:r>
              <a:rPr lang="en-US" sz="2400" b="1" u="sng" dirty="0" err="1">
                <a:effectLst/>
                <a:latin typeface="Algerian" pitchFamily="82" charset="0"/>
              </a:rPr>
              <a:t>gelombang</a:t>
            </a:r>
            <a:r>
              <a:rPr lang="en-US" sz="2400" b="1" u="sng" dirty="0">
                <a:effectLst/>
                <a:latin typeface="Algerian" pitchFamily="82" charset="0"/>
              </a:rPr>
              <a:t> </a:t>
            </a:r>
            <a:r>
              <a:rPr lang="en-US" sz="2400" b="1" u="sng" dirty="0" err="1" smtClean="0">
                <a:effectLst/>
                <a:latin typeface="Algerian" pitchFamily="82" charset="0"/>
              </a:rPr>
              <a:t>penuh</a:t>
            </a:r>
            <a:endParaRPr lang="en-US" sz="2400" b="1" u="sng" dirty="0">
              <a:effectLst/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38200"/>
            <a:ext cx="7866888" cy="5715000"/>
          </a:xfrm>
        </p:spPr>
        <p:txBody>
          <a:bodyPr>
            <a:normAutofit/>
          </a:bodyPr>
          <a:lstStyle/>
          <a:p>
            <a:pPr lvl="0"/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Rangkaian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penyearah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gelombang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penuh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dioda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bridge</a:t>
            </a:r>
          </a:p>
          <a:p>
            <a:pPr algn="just"/>
            <a:r>
              <a:rPr lang="en-US" sz="2000" dirty="0" err="1"/>
              <a:t>Rangkaian</a:t>
            </a:r>
            <a:r>
              <a:rPr lang="en-US" sz="2000" dirty="0"/>
              <a:t> diode </a:t>
            </a:r>
            <a:r>
              <a:rPr lang="en-US" sz="2000" dirty="0" err="1"/>
              <a:t>jembatan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rangkaian</a:t>
            </a:r>
            <a:r>
              <a:rPr lang="en-US" sz="2000" dirty="0"/>
              <a:t> </a:t>
            </a:r>
            <a:r>
              <a:rPr lang="en-US" sz="2000" dirty="0" err="1"/>
              <a:t>penyearah</a:t>
            </a:r>
            <a:r>
              <a:rPr lang="en-US" sz="2000" dirty="0"/>
              <a:t> </a:t>
            </a:r>
            <a:r>
              <a:rPr lang="en-US" sz="2000" dirty="0" err="1"/>
              <a:t>gelombang</a:t>
            </a:r>
            <a:r>
              <a:rPr lang="en-US" sz="2000" dirty="0"/>
              <a:t> </a:t>
            </a:r>
            <a:r>
              <a:rPr lang="en-US" sz="2000" dirty="0" err="1"/>
              <a:t>penuh</a:t>
            </a:r>
            <a:r>
              <a:rPr lang="en-US" sz="2000" dirty="0"/>
              <a:t> yang  paling popular </a:t>
            </a:r>
            <a:r>
              <a:rPr lang="en-US" sz="2000" dirty="0" err="1"/>
              <a:t>dan</a:t>
            </a:r>
            <a:r>
              <a:rPr lang="en-US" sz="2000" dirty="0"/>
              <a:t> paling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rangkaian</a:t>
            </a:r>
            <a:r>
              <a:rPr lang="en-US" sz="2000" dirty="0"/>
              <a:t> </a:t>
            </a:r>
            <a:r>
              <a:rPr lang="en-US" sz="2000" dirty="0" err="1"/>
              <a:t>elektronika</a:t>
            </a:r>
            <a:r>
              <a:rPr lang="en-US" sz="2000" dirty="0"/>
              <a:t>.  </a:t>
            </a:r>
            <a:endParaRPr lang="en-US" sz="2000" dirty="0" smtClean="0"/>
          </a:p>
          <a:p>
            <a:pPr algn="just"/>
            <a:r>
              <a:rPr lang="en-US" sz="2000" dirty="0" err="1" smtClean="0"/>
              <a:t>Rangkaian</a:t>
            </a:r>
            <a:r>
              <a:rPr lang="en-US" sz="2000" dirty="0" smtClean="0"/>
              <a:t> </a:t>
            </a:r>
            <a:r>
              <a:rPr lang="en-US" sz="2000" dirty="0"/>
              <a:t>diode </a:t>
            </a:r>
            <a:r>
              <a:rPr lang="en-US" sz="2000" dirty="0" err="1"/>
              <a:t>jembatan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empat</a:t>
            </a:r>
            <a:r>
              <a:rPr lang="en-US" sz="2000" dirty="0"/>
              <a:t> diode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penyearah-nya</a:t>
            </a:r>
            <a:r>
              <a:rPr lang="en-US" sz="2000" dirty="0"/>
              <a:t>,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terlihat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 :</a:t>
            </a:r>
          </a:p>
          <a:p>
            <a:pPr marL="82296" lvl="0" indent="0">
              <a:buNone/>
            </a:pPr>
            <a:endParaRPr 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4800600" cy="292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49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790688" cy="5181600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/>
              <a:t>Prinsip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rangkaian</a:t>
            </a:r>
            <a:r>
              <a:rPr lang="en-US" sz="1800" dirty="0"/>
              <a:t> diode </a:t>
            </a:r>
            <a:r>
              <a:rPr lang="en-US" sz="1800" dirty="0" err="1"/>
              <a:t>jembatan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 smtClean="0"/>
              <a:t>adalah</a:t>
            </a:r>
            <a:endParaRPr lang="en-US" sz="1800" dirty="0" smtClean="0"/>
          </a:p>
          <a:p>
            <a:pPr marL="82296" indent="0" algn="just">
              <a:buNone/>
            </a:pPr>
            <a:r>
              <a:rPr lang="en-US" sz="1800" dirty="0" smtClean="0"/>
              <a:t>1.  </a:t>
            </a:r>
            <a:r>
              <a:rPr lang="en-US" sz="1800" dirty="0" err="1"/>
              <a:t>ketika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</a:t>
            </a:r>
            <a:r>
              <a:rPr lang="en-US" sz="1800" dirty="0" err="1"/>
              <a:t>setengah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/>
              <a:t>pertama</a:t>
            </a:r>
            <a:r>
              <a:rPr lang="en-US" sz="1800" dirty="0"/>
              <a:t> terminal AC-source </a:t>
            </a:r>
            <a:r>
              <a:rPr lang="en-US" sz="1800" dirty="0" err="1"/>
              <a:t>bagian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/>
              <a:t>bernilai</a:t>
            </a:r>
            <a:r>
              <a:rPr lang="en-US" sz="1800" dirty="0"/>
              <a:t> </a:t>
            </a:r>
            <a:r>
              <a:rPr lang="en-US" sz="1800" dirty="0" err="1"/>
              <a:t>positif</a:t>
            </a:r>
            <a:r>
              <a:rPr lang="en-US" sz="1800" dirty="0"/>
              <a:t>,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mengalir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beban</a:t>
            </a:r>
            <a:r>
              <a:rPr lang="en-US" sz="1800" dirty="0"/>
              <a:t> (R-load)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D2 (forward bias)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R-load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dikembalikan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AC-source </a:t>
            </a:r>
            <a:r>
              <a:rPr lang="en-US" sz="1800" dirty="0" err="1"/>
              <a:t>melalui</a:t>
            </a:r>
            <a:r>
              <a:rPr lang="en-US" sz="1800" dirty="0"/>
              <a:t> D3. </a:t>
            </a:r>
            <a:endParaRPr lang="en-US" sz="1800" dirty="0" smtClean="0"/>
          </a:p>
          <a:p>
            <a:pPr algn="just"/>
            <a:r>
              <a:rPr lang="en-US" sz="1800" dirty="0" smtClean="0"/>
              <a:t>Hal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diperlihatkan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ilustrasi</a:t>
            </a:r>
            <a:r>
              <a:rPr lang="en-US" sz="1800" dirty="0"/>
              <a:t> </a:t>
            </a:r>
            <a:r>
              <a:rPr lang="en-US" sz="1800" dirty="0" err="1"/>
              <a:t>gambar</a:t>
            </a:r>
            <a:r>
              <a:rPr lang="en-US" sz="1800" dirty="0"/>
              <a:t> </a:t>
            </a:r>
            <a:r>
              <a:rPr lang="en-US" sz="1800" dirty="0" err="1" smtClean="0"/>
              <a:t>dibawah</a:t>
            </a:r>
            <a:r>
              <a:rPr lang="en-US" sz="1800" dirty="0" smtClean="0"/>
              <a:t> </a:t>
            </a:r>
            <a:r>
              <a:rPr lang="en-US" sz="1800" dirty="0" err="1"/>
              <a:t>ini</a:t>
            </a:r>
            <a:r>
              <a:rPr lang="en-US" sz="1800" dirty="0"/>
              <a:t>, </a:t>
            </a:r>
            <a:r>
              <a:rPr lang="en-US" sz="1800" dirty="0" err="1"/>
              <a:t>dimana</a:t>
            </a:r>
            <a:r>
              <a:rPr lang="en-US" sz="1800" dirty="0"/>
              <a:t> </a:t>
            </a:r>
            <a:r>
              <a:rPr lang="en-US" sz="1800" dirty="0" err="1"/>
              <a:t>jalur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yang </a:t>
            </a:r>
            <a:r>
              <a:rPr lang="en-US" sz="1800" dirty="0" err="1"/>
              <a:t>disearahkan</a:t>
            </a:r>
            <a:r>
              <a:rPr lang="en-US" sz="1800" dirty="0"/>
              <a:t> </a:t>
            </a:r>
            <a:r>
              <a:rPr lang="en-US" sz="1800" dirty="0" err="1"/>
              <a:t>diberi</a:t>
            </a:r>
            <a:r>
              <a:rPr lang="en-US" sz="1800" dirty="0"/>
              <a:t> </a:t>
            </a:r>
            <a:r>
              <a:rPr lang="en-US" sz="1800" dirty="0" err="1"/>
              <a:t>warna</a:t>
            </a:r>
            <a:r>
              <a:rPr lang="en-US" sz="1800" dirty="0"/>
              <a:t> </a:t>
            </a:r>
            <a:r>
              <a:rPr lang="en-US" sz="1800" dirty="0" err="1"/>
              <a:t>merah</a:t>
            </a:r>
            <a:r>
              <a:rPr lang="en-US" sz="1800" dirty="0"/>
              <a:t>.</a:t>
            </a:r>
          </a:p>
          <a:p>
            <a:pPr marL="82296" indent="0" algn="just">
              <a:buNone/>
            </a:pP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6600"/>
            <a:ext cx="5716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59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790688" cy="51816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n-US" sz="1800" dirty="0" smtClean="0"/>
              <a:t>2. </a:t>
            </a:r>
            <a:r>
              <a:rPr lang="en-US" sz="1800" dirty="0" err="1" smtClean="0"/>
              <a:t>Sedangkan</a:t>
            </a:r>
            <a:r>
              <a:rPr lang="en-US" sz="1800" dirty="0" smtClean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setengah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/>
              <a:t>kedua</a:t>
            </a:r>
            <a:r>
              <a:rPr lang="en-US" sz="1800" dirty="0"/>
              <a:t>, terminal AC-source </a:t>
            </a:r>
            <a:r>
              <a:rPr lang="en-US" sz="1800" dirty="0" err="1"/>
              <a:t>bagian</a:t>
            </a:r>
            <a:r>
              <a:rPr lang="en-US" sz="1800" dirty="0"/>
              <a:t> </a:t>
            </a:r>
            <a:r>
              <a:rPr lang="en-US" sz="1800" dirty="0" err="1"/>
              <a:t>bawah</a:t>
            </a:r>
            <a:r>
              <a:rPr lang="en-US" sz="1800" dirty="0"/>
              <a:t> yang </a:t>
            </a:r>
            <a:r>
              <a:rPr lang="en-US" sz="1800" dirty="0" err="1"/>
              <a:t>kini</a:t>
            </a:r>
            <a:r>
              <a:rPr lang="en-US" sz="1800" dirty="0"/>
              <a:t> </a:t>
            </a:r>
            <a:r>
              <a:rPr lang="en-US" sz="1800" dirty="0" err="1"/>
              <a:t>bernilai</a:t>
            </a:r>
            <a:r>
              <a:rPr lang="en-US" sz="1800" dirty="0"/>
              <a:t> </a:t>
            </a:r>
            <a:r>
              <a:rPr lang="en-US" sz="1800" dirty="0" err="1"/>
              <a:t>positif</a:t>
            </a:r>
            <a:r>
              <a:rPr lang="en-US" sz="1800" dirty="0"/>
              <a:t>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yang </a:t>
            </a:r>
            <a:r>
              <a:rPr lang="en-US" sz="1800" dirty="0" err="1"/>
              <a:t>mengalir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beban</a:t>
            </a:r>
            <a:r>
              <a:rPr lang="en-US" sz="1800" dirty="0"/>
              <a:t> (R-load)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D4 (forward bias)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R-load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dikembalikan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AC-source </a:t>
            </a:r>
            <a:r>
              <a:rPr lang="en-US" sz="1800" dirty="0" err="1"/>
              <a:t>melalui</a:t>
            </a:r>
            <a:r>
              <a:rPr lang="en-US" sz="1800" dirty="0"/>
              <a:t> D1. </a:t>
            </a:r>
            <a:endParaRPr lang="en-US" sz="1800" dirty="0" smtClean="0"/>
          </a:p>
          <a:p>
            <a:pPr algn="just"/>
            <a:r>
              <a:rPr lang="en-US" sz="1800" dirty="0" smtClean="0"/>
              <a:t>Hal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diperlihatkan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ilustrasi</a:t>
            </a:r>
            <a:r>
              <a:rPr lang="en-US" sz="1800" dirty="0"/>
              <a:t> </a:t>
            </a:r>
            <a:r>
              <a:rPr lang="en-US" sz="1800" dirty="0" err="1"/>
              <a:t>gambar</a:t>
            </a:r>
            <a:r>
              <a:rPr lang="en-US" sz="1800" dirty="0"/>
              <a:t> </a:t>
            </a:r>
            <a:r>
              <a:rPr lang="en-US" sz="1800" dirty="0" err="1"/>
              <a:t>dibawah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, </a:t>
            </a:r>
            <a:r>
              <a:rPr lang="en-US" sz="1800" dirty="0" err="1"/>
              <a:t>dimana</a:t>
            </a:r>
            <a:r>
              <a:rPr lang="en-US" sz="1800" dirty="0"/>
              <a:t> </a:t>
            </a:r>
            <a:r>
              <a:rPr lang="en-US" sz="1800" dirty="0" err="1"/>
              <a:t>jlaur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yang di </a:t>
            </a:r>
            <a:r>
              <a:rPr lang="en-US" sz="1800" dirty="0" err="1"/>
              <a:t>searahkan</a:t>
            </a:r>
            <a:r>
              <a:rPr lang="en-US" sz="1800" dirty="0"/>
              <a:t> </a:t>
            </a:r>
            <a:r>
              <a:rPr lang="en-US" sz="1800" dirty="0" err="1"/>
              <a:t>diberi</a:t>
            </a:r>
            <a:r>
              <a:rPr lang="en-US" sz="1800" dirty="0"/>
              <a:t> </a:t>
            </a:r>
            <a:r>
              <a:rPr lang="en-US" sz="1800" dirty="0" err="1"/>
              <a:t>warna</a:t>
            </a:r>
            <a:r>
              <a:rPr lang="en-US" sz="1800" dirty="0"/>
              <a:t> </a:t>
            </a:r>
            <a:r>
              <a:rPr lang="en-US" sz="1800" dirty="0" err="1"/>
              <a:t>merah</a:t>
            </a:r>
            <a:r>
              <a:rPr lang="en-US" sz="1800" dirty="0"/>
              <a:t>.</a:t>
            </a:r>
          </a:p>
          <a:p>
            <a:pPr marL="82296" indent="0" algn="just">
              <a:buNone/>
            </a:pPr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76600"/>
            <a:ext cx="661248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1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"/>
            <a:ext cx="7866888" cy="6324600"/>
          </a:xfrm>
        </p:spPr>
        <p:txBody>
          <a:bodyPr>
            <a:normAutofit/>
          </a:bodyPr>
          <a:lstStyle/>
          <a:p>
            <a:pPr lvl="0"/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Rangkaian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penyearah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gelombang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penuh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center tap</a:t>
            </a:r>
          </a:p>
          <a:p>
            <a:pPr algn="just"/>
            <a:r>
              <a:rPr lang="en-US" sz="2000" dirty="0" err="1"/>
              <a:t>rangkaian</a:t>
            </a:r>
            <a:r>
              <a:rPr lang="en-US" sz="2000" dirty="0"/>
              <a:t> </a:t>
            </a:r>
            <a:r>
              <a:rPr lang="en-US" sz="2000" dirty="0" err="1"/>
              <a:t>penyearah</a:t>
            </a:r>
            <a:r>
              <a:rPr lang="en-US" sz="2000" dirty="0"/>
              <a:t> </a:t>
            </a:r>
            <a:r>
              <a:rPr lang="en-US" sz="2000" dirty="0" err="1"/>
              <a:t>gelombang</a:t>
            </a:r>
            <a:r>
              <a:rPr lang="en-US" sz="2000" dirty="0"/>
              <a:t> </a:t>
            </a:r>
            <a:r>
              <a:rPr lang="en-US" sz="2000" dirty="0" err="1"/>
              <a:t>penuh</a:t>
            </a:r>
            <a:r>
              <a:rPr lang="en-US" sz="2000" dirty="0"/>
              <a:t> yang </a:t>
            </a:r>
            <a:r>
              <a:rPr lang="en-US" sz="2000" dirty="0" err="1"/>
              <a:t>menggunakan</a:t>
            </a:r>
            <a:r>
              <a:rPr lang="en-US" sz="2000" dirty="0"/>
              <a:t> “center tap design”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arus</a:t>
            </a:r>
            <a:r>
              <a:rPr lang="en-US" sz="2000" dirty="0"/>
              <a:t> </a:t>
            </a:r>
            <a:r>
              <a:rPr lang="en-US" sz="2000" dirty="0" err="1"/>
              <a:t>bolak-balik</a:t>
            </a:r>
            <a:r>
              <a:rPr lang="en-US" sz="2000" dirty="0"/>
              <a:t>(AC) yang </a:t>
            </a:r>
            <a:r>
              <a:rPr lang="en-US" sz="2000" dirty="0" err="1"/>
              <a:t>memiliki</a:t>
            </a:r>
            <a:r>
              <a:rPr lang="en-US" sz="2000" dirty="0"/>
              <a:t> “Center Tap (CT)” </a:t>
            </a:r>
            <a:r>
              <a:rPr lang="en-US" sz="2000" dirty="0" err="1"/>
              <a:t>contohnya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transformator</a:t>
            </a:r>
            <a:r>
              <a:rPr lang="en-US" sz="2000" dirty="0"/>
              <a:t> CT.</a:t>
            </a:r>
          </a:p>
          <a:p>
            <a:pPr algn="just"/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rangkaian</a:t>
            </a:r>
            <a:r>
              <a:rPr lang="en-US" sz="2000" dirty="0"/>
              <a:t> </a:t>
            </a:r>
            <a:r>
              <a:rPr lang="en-US" sz="2000" dirty="0" err="1"/>
              <a:t>penyearah</a:t>
            </a:r>
            <a:r>
              <a:rPr lang="en-US" sz="2000" dirty="0"/>
              <a:t> </a:t>
            </a:r>
            <a:r>
              <a:rPr lang="en-US" sz="2000" dirty="0" err="1"/>
              <a:t>gelombang</a:t>
            </a:r>
            <a:r>
              <a:rPr lang="en-US" sz="2000" dirty="0"/>
              <a:t> </a:t>
            </a:r>
            <a:r>
              <a:rPr lang="en-US" sz="2000" dirty="0" err="1"/>
              <a:t>penuh</a:t>
            </a:r>
            <a:r>
              <a:rPr lang="en-US" sz="2000" dirty="0"/>
              <a:t> “center tap design”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diode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penyearahnya</a:t>
            </a:r>
            <a:r>
              <a:rPr lang="en-US" sz="2000" dirty="0"/>
              <a:t>. </a:t>
            </a:r>
            <a:endParaRPr lang="en-US" sz="2000" dirty="0" smtClean="0"/>
          </a:p>
          <a:p>
            <a:pPr algn="just"/>
            <a:r>
              <a:rPr lang="en-US" sz="2000" dirty="0" err="1" smtClean="0"/>
              <a:t>Contoh</a:t>
            </a:r>
            <a:r>
              <a:rPr lang="en-US" sz="2000" dirty="0" smtClean="0"/>
              <a:t> </a:t>
            </a:r>
            <a:r>
              <a:rPr lang="en-US" sz="2000" dirty="0" err="1"/>
              <a:t>penyearah</a:t>
            </a:r>
            <a:r>
              <a:rPr lang="en-US" sz="2000" dirty="0"/>
              <a:t> “center tap design” </a:t>
            </a:r>
            <a:r>
              <a:rPr lang="en-US" sz="2000" dirty="0" err="1"/>
              <a:t>diperlihatkan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:</a:t>
            </a:r>
          </a:p>
          <a:p>
            <a:pPr marL="82296" lvl="0" indent="0">
              <a:buNone/>
            </a:pPr>
            <a:endParaRPr 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56082"/>
            <a:ext cx="2971800" cy="231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626" y="3429001"/>
            <a:ext cx="4200752" cy="214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28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579</TotalTime>
  <Words>1386</Words>
  <Application>Microsoft Office PowerPoint</Application>
  <PresentationFormat>On-screen Show (4:3)</PresentationFormat>
  <Paragraphs>211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Solstice</vt:lpstr>
      <vt:lpstr>RANGKAIAN PENYEARAH GELOMBANG (RECTIFIER)</vt:lpstr>
      <vt:lpstr>RANGKAIAN PENYEARAH (RECTIFIER)</vt:lpstr>
      <vt:lpstr>1.RANGKAIAN PENYEARAH SETENGAH GELOMBANG</vt:lpstr>
      <vt:lpstr>Prinsip kerja </vt:lpstr>
      <vt:lpstr>PowerPoint Presentation</vt:lpstr>
      <vt:lpstr>2. Rangkaian penyearah gelombang penuh</vt:lpstr>
      <vt:lpstr>Prinsip kerja </vt:lpstr>
      <vt:lpstr>Prinsip kerja </vt:lpstr>
      <vt:lpstr>PowerPoint Presentation</vt:lpstr>
      <vt:lpstr>Prinsip kerja </vt:lpstr>
      <vt:lpstr>Prinsip kerja </vt:lpstr>
      <vt:lpstr>PowerPoint Presentation</vt:lpstr>
      <vt:lpstr>PowerPoint Presentation</vt:lpstr>
      <vt:lpstr>CATU DAYA TEREGULASI</vt:lpstr>
      <vt:lpstr>Contoh filtering pada rangkaian penyearah setengah gelombang.</vt:lpstr>
      <vt:lpstr>PowerPoint Presentation</vt:lpstr>
      <vt:lpstr>PowerPoint Presentation</vt:lpstr>
      <vt:lpstr>PowerPoint Presentation</vt:lpstr>
      <vt:lpstr>PowerPoint Presentation</vt:lpstr>
      <vt:lpstr>Voltage regulator</vt:lpstr>
      <vt:lpstr>PowerPoint Presentation</vt:lpstr>
      <vt:lpstr>TRANSFORMATOR</vt:lpstr>
      <vt:lpstr>JENIS-JENIS TRAFO</vt:lpstr>
      <vt:lpstr>JENIS-JENIS TRAFO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ncie</dc:creator>
  <cp:lastModifiedBy>ncie</cp:lastModifiedBy>
  <cp:revision>65</cp:revision>
  <dcterms:created xsi:type="dcterms:W3CDTF">2010-11-01T00:46:53Z</dcterms:created>
  <dcterms:modified xsi:type="dcterms:W3CDTF">2010-11-26T05:50:10Z</dcterms:modified>
</cp:coreProperties>
</file>