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667000"/>
            <a:ext cx="6781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4114800"/>
            <a:ext cx="6400800" cy="457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8CACB71-384C-49C6-909A-07AE31E987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EC703-540F-4A85-9D0C-AE60F6BB12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76200"/>
            <a:ext cx="20574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"/>
            <a:ext cx="60198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8E7240-66EB-494C-A5EA-869E46628D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75C61-DEAC-4EE6-8D58-031CF11A5F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F2B6B-B268-42A0-BC6B-3137343010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E4543-154E-4404-8D22-BE19B38418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B71B7-8D16-4A42-872D-E44A3CD4DC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C9AD3-9146-4A56-8843-7CB162413B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3243F-06EE-4E08-BDD3-D6690A21E4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52B8B9-7C6B-4438-B1FB-50DD150786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A59C7-C8F2-43AE-ACA6-723BCFFAEF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2192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B6E5A4B-DC57-45E7-B341-3CA7992BACD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911 Porscha" pitchFamily="2" charset="0"/>
              </a:rPr>
              <a:t>FUNGSI LOGIKA</a:t>
            </a:r>
            <a:endParaRPr lang="en-US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911 Porscha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250396"/>
            <a:ext cx="6400800" cy="457200"/>
          </a:xfrm>
        </p:spPr>
        <p:txBody>
          <a:bodyPr/>
          <a:lstStyle/>
          <a:p>
            <a:r>
              <a:rPr lang="en-US" u="sng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Adi</a:t>
            </a:r>
            <a:r>
              <a:rPr lang="en-US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u="sng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Rachmanto</a:t>
            </a:r>
            <a:r>
              <a:rPr lang="en-US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– UNIKOM - 2010</a:t>
            </a:r>
            <a:endParaRPr lang="en-US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911 Porscha" pitchFamily="2" charset="0"/>
              </a:rPr>
              <a:t>FUNGSI LOGIKA </a:t>
            </a:r>
            <a:b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911 Porscha" pitchFamily="2" charset="0"/>
              </a:rPr>
            </a:b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911 Porscha" pitchFamily="2" charset="0"/>
              </a:rPr>
              <a:t>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214422"/>
            <a:ext cx="8201028" cy="5357850"/>
          </a:xfrm>
        </p:spPr>
        <p:txBody>
          <a:bodyPr/>
          <a:lstStyle/>
          <a:p>
            <a:pPr marL="180000" indent="-180000" algn="just">
              <a:spcBef>
                <a:spcPts val="0"/>
              </a:spcBef>
              <a:buNone/>
            </a:pP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Rumus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Awal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:</a:t>
            </a:r>
          </a:p>
          <a:p>
            <a:pPr marL="180000" indent="-180000" algn="just">
              <a:spcBef>
                <a:spcPts val="0"/>
              </a:spcBef>
              <a:buNone/>
            </a:pPr>
            <a:endParaRPr lang="en-US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80000" indent="-180000" algn="just">
              <a:spcBef>
                <a:spcPts val="0"/>
              </a:spcBef>
              <a:buNone/>
            </a:pPr>
            <a:endParaRPr lang="en-US" sz="24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80000" indent="-180000" algn="just">
              <a:spcBef>
                <a:spcPts val="0"/>
              </a:spcBef>
              <a:buNone/>
            </a:pP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Jawab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:</a:t>
            </a:r>
          </a:p>
          <a:p>
            <a:pPr>
              <a:buNone/>
            </a:pP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Rumusnya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</a:t>
            </a:r>
          </a:p>
          <a:p>
            <a:pPr algn="ctr">
              <a:buNone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= IF(C4&gt;=60,”LULUS”,”GAGAL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”)</a:t>
            </a:r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rumusnya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terbalik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lebih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kecil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diuji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=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IF(C4&lt;60,”GAGAL”,”LULUS”)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mengisi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range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berikutnya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salin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/copy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rumus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tersebut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sampai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range 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D4:D9</a:t>
            </a:r>
          </a:p>
          <a:p>
            <a:pPr>
              <a:buNone/>
            </a:pPr>
            <a:endParaRPr lang="en-US" sz="2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6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Catatan</a:t>
            </a:r>
            <a:r>
              <a:rPr lang="en-US" sz="1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:</a:t>
            </a:r>
          </a:p>
          <a:p>
            <a:r>
              <a:rPr lang="en-US" sz="1600" b="1" dirty="0" err="1">
                <a:solidFill>
                  <a:schemeClr val="tx1"/>
                </a:solidFill>
                <a:latin typeface="Century Gothic" pitchFamily="34" charset="0"/>
              </a:rPr>
              <a:t>Setiap</a:t>
            </a:r>
            <a:r>
              <a:rPr lang="en-US" sz="16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entury Gothic" pitchFamily="34" charset="0"/>
              </a:rPr>
              <a:t>penulisan</a:t>
            </a:r>
            <a:r>
              <a:rPr lang="en-US" sz="1600" b="1" dirty="0">
                <a:solidFill>
                  <a:schemeClr val="tx1"/>
                </a:solidFill>
                <a:latin typeface="Century Gothic" pitchFamily="34" charset="0"/>
              </a:rPr>
              <a:t> data yang </a:t>
            </a:r>
            <a:r>
              <a:rPr lang="en-US" sz="1600" b="1" dirty="0" err="1">
                <a:solidFill>
                  <a:schemeClr val="tx1"/>
                </a:solidFill>
                <a:latin typeface="Century Gothic" pitchFamily="34" charset="0"/>
              </a:rPr>
              <a:t>berbentuk</a:t>
            </a:r>
            <a:r>
              <a:rPr lang="en-US" sz="1600" b="1" dirty="0">
                <a:solidFill>
                  <a:schemeClr val="tx1"/>
                </a:solidFill>
                <a:latin typeface="Century Gothic" pitchFamily="34" charset="0"/>
              </a:rPr>
              <a:t> string, </a:t>
            </a:r>
            <a:r>
              <a:rPr lang="en-US" sz="1600" b="1" dirty="0" err="1">
                <a:solidFill>
                  <a:schemeClr val="tx1"/>
                </a:solidFill>
                <a:latin typeface="Century Gothic" pitchFamily="34" charset="0"/>
              </a:rPr>
              <a:t>seperti</a:t>
            </a:r>
            <a:r>
              <a:rPr lang="en-US" sz="1600" b="1" dirty="0">
                <a:solidFill>
                  <a:schemeClr val="tx1"/>
                </a:solidFill>
                <a:latin typeface="Century Gothic" pitchFamily="34" charset="0"/>
              </a:rPr>
              <a:t> LULUS, GAGAL, </a:t>
            </a:r>
            <a:r>
              <a:rPr lang="en-US" sz="1600" b="1" dirty="0" err="1">
                <a:solidFill>
                  <a:schemeClr val="tx1"/>
                </a:solidFill>
                <a:latin typeface="Century Gothic" pitchFamily="34" charset="0"/>
              </a:rPr>
              <a:t>dan</a:t>
            </a:r>
            <a:r>
              <a:rPr lang="en-US" sz="16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entury Gothic" pitchFamily="34" charset="0"/>
              </a:rPr>
              <a:t>lainnya</a:t>
            </a:r>
            <a:r>
              <a:rPr lang="en-US" sz="1600" b="1" dirty="0">
                <a:solidFill>
                  <a:schemeClr val="tx1"/>
                </a:solidFill>
                <a:latin typeface="Century Gothic" pitchFamily="34" charset="0"/>
              </a:rPr>
              <a:t> yang </a:t>
            </a:r>
            <a:r>
              <a:rPr lang="en-US" sz="1600" b="1" dirty="0" err="1">
                <a:solidFill>
                  <a:schemeClr val="tx1"/>
                </a:solidFill>
                <a:latin typeface="Century Gothic" pitchFamily="34" charset="0"/>
              </a:rPr>
              <a:t>bersifat</a:t>
            </a:r>
            <a:r>
              <a:rPr lang="en-US" sz="1600" b="1" dirty="0">
                <a:solidFill>
                  <a:schemeClr val="tx1"/>
                </a:solidFill>
                <a:latin typeface="Century Gothic" pitchFamily="34" charset="0"/>
              </a:rPr>
              <a:t> string (label), </a:t>
            </a:r>
            <a:r>
              <a:rPr lang="en-US" sz="1600" b="1" dirty="0" err="1">
                <a:solidFill>
                  <a:schemeClr val="tx1"/>
                </a:solidFill>
                <a:latin typeface="Century Gothic" pitchFamily="34" charset="0"/>
              </a:rPr>
              <a:t>harus</a:t>
            </a:r>
            <a:r>
              <a:rPr lang="en-US" sz="16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entury Gothic" pitchFamily="34" charset="0"/>
              </a:rPr>
              <a:t>diapit</a:t>
            </a:r>
            <a:r>
              <a:rPr lang="en-US" sz="16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entury Gothic" pitchFamily="34" charset="0"/>
              </a:rPr>
              <a:t>dengan</a:t>
            </a:r>
            <a:r>
              <a:rPr lang="en-US" sz="16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entury Gothic" pitchFamily="34" charset="0"/>
              </a:rPr>
              <a:t>tanda</a:t>
            </a:r>
            <a:r>
              <a:rPr lang="en-US" sz="16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entury Gothic" pitchFamily="34" charset="0"/>
              </a:rPr>
              <a:t>kutip</a:t>
            </a:r>
            <a:r>
              <a:rPr lang="en-US" sz="1600" b="1" dirty="0">
                <a:solidFill>
                  <a:schemeClr val="tx1"/>
                </a:solidFill>
                <a:latin typeface="Century Gothic" pitchFamily="34" charset="0"/>
              </a:rPr>
              <a:t> (“).</a:t>
            </a:r>
          </a:p>
          <a:p>
            <a:pPr>
              <a:buNone/>
            </a:pPr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80000" indent="-180000" algn="just">
              <a:spcBef>
                <a:spcPts val="0"/>
              </a:spcBef>
              <a:buNone/>
            </a:pPr>
            <a:endParaRPr lang="en-US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14348" y="1714488"/>
            <a:ext cx="7715304" cy="57150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=IF(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Ekspresi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Logika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, Perintah-1,Perintah-2)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911 Porscha" pitchFamily="2" charset="0"/>
              </a:rPr>
              <a:t>FUNGSI LOGIKA </a:t>
            </a:r>
            <a:b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911 Porscha" pitchFamily="2" charset="0"/>
              </a:rPr>
            </a:b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911 Porscha" pitchFamily="2" charset="0"/>
              </a:rPr>
              <a:t>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022" y="1728300"/>
            <a:ext cx="8572560" cy="278608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 algn="just">
              <a:buNone/>
            </a:pP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b) </a:t>
            </a:r>
            <a:r>
              <a:rPr lang="en-US" sz="24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Fungsi</a:t>
            </a:r>
            <a:r>
              <a:rPr lang="en-US" sz="2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Logika</a:t>
            </a:r>
            <a:r>
              <a:rPr lang="en-US" sz="2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</a:t>
            </a:r>
            <a:r>
              <a:rPr lang="en-US" sz="24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Majemuk</a:t>
            </a:r>
            <a:r>
              <a:rPr lang="en-US" sz="2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(IF Nested)</a:t>
            </a:r>
          </a:p>
          <a:p>
            <a:pPr algn="just"/>
            <a:r>
              <a:rPr lang="en-U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Fungsi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logika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IF </a:t>
            </a:r>
            <a:r>
              <a:rPr lang="en-U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Majemuk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artinya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dalam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fungsi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logika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IF </a:t>
            </a:r>
            <a:r>
              <a:rPr lang="en-U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dimungkinkan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untuk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memasukkan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fungsi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logika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IF </a:t>
            </a:r>
            <a:r>
              <a:rPr lang="en-U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lagi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Hal </a:t>
            </a:r>
            <a:r>
              <a:rPr lang="en-U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ini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bisa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terjadi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apabila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alternatif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pemecahan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ditawarkan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lebih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dari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dua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just"/>
            <a:r>
              <a:rPr lang="en-U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Bentuk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umum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penulisan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Fungsi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Logika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IF </a:t>
            </a:r>
            <a:r>
              <a:rPr lang="en-U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Majemuk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180000" indent="-180000" algn="just">
              <a:spcBef>
                <a:spcPts val="0"/>
              </a:spcBef>
              <a:buNone/>
            </a:pPr>
            <a:endParaRPr lang="en-US" sz="16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02770" y="4657258"/>
            <a:ext cx="8572560" cy="7858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=IF(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Ekspresi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 Logika-1, Perintah-1,IF(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Ekspresi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 Logika-2,Perintah-2,… ……,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  IF(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Ekspresi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Logika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-n,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Perintah-xn,yn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)))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911 Porscha" pitchFamily="2" charset="0"/>
              </a:rPr>
              <a:t>FUNGSI LOGIKA </a:t>
            </a:r>
            <a:b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911 Porscha" pitchFamily="2" charset="0"/>
              </a:rPr>
            </a:b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911 Porscha" pitchFamily="2" charset="0"/>
              </a:rPr>
              <a:t>if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1</a:t>
            </a:r>
            <a:endParaRPr lang="en-US" dirty="0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9026" y="1672546"/>
            <a:ext cx="8143932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911 Porscha" pitchFamily="2" charset="0"/>
              </a:rPr>
              <a:t>FUNGSI LOGIKA </a:t>
            </a:r>
            <a:b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911 Porscha" pitchFamily="2" charset="0"/>
              </a:rPr>
            </a:b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911 Porscha" pitchFamily="2" charset="0"/>
              </a:rPr>
              <a:t>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174782"/>
            <a:ext cx="7772400" cy="4876800"/>
          </a:xfrm>
        </p:spPr>
        <p:txBody>
          <a:bodyPr/>
          <a:lstStyle/>
          <a:p>
            <a:r>
              <a:rPr lang="en-US" b="1" dirty="0" err="1" smtClean="0"/>
              <a:t>Ketentuan</a:t>
            </a:r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err="1" smtClean="0"/>
              <a:t>Bentuk</a:t>
            </a:r>
            <a:r>
              <a:rPr lang="en-US" b="1" dirty="0" smtClean="0"/>
              <a:t> </a:t>
            </a:r>
            <a:r>
              <a:rPr lang="en-US" b="1" dirty="0" err="1" smtClean="0"/>
              <a:t>Penulisan</a:t>
            </a:r>
            <a:r>
              <a:rPr lang="en-US" b="1" dirty="0" smtClean="0"/>
              <a:t> IF </a:t>
            </a:r>
            <a:r>
              <a:rPr lang="en-US" b="1" dirty="0" err="1" smtClean="0"/>
              <a:t>Majemuk</a:t>
            </a:r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err="1" smtClean="0"/>
              <a:t>Jawab</a:t>
            </a:r>
            <a:r>
              <a:rPr lang="en-US" b="1" dirty="0" smtClean="0"/>
              <a:t> 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mendapatkan</a:t>
            </a:r>
            <a:r>
              <a:rPr lang="en-US" b="1" dirty="0" smtClean="0"/>
              <a:t> </a:t>
            </a:r>
            <a:r>
              <a:rPr lang="en-US" b="1" dirty="0" err="1" smtClean="0"/>
              <a:t>Indeks</a:t>
            </a:r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85918" y="1571612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NILAI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AKHIR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INDEKS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KETERANGAN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&gt;= 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SANGAT</a:t>
                      </a:r>
                      <a:r>
                        <a:rPr lang="en-US" baseline="0" dirty="0" smtClean="0"/>
                        <a:t> BAIK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&gt;= 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BAIK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&gt;= 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CUKUP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&gt;= 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KURANG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KURANG SEKALI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57158" y="4214818"/>
            <a:ext cx="8572560" cy="7858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=IF(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Ekspresi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 Logika-1, Perintah-1,IF(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Ekspresi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 Logika-2,Perintah-2,… ……,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  IF(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Ekspresi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Logika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-n,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Perintah-xn,yn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)))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57158" y="4227264"/>
            <a:ext cx="8572560" cy="71438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=IF(D10&gt;=80,"A“, IF(D10&gt;=68,"B“, IF(D10&gt;=56,"C“, IF(D10&gt;=45,"D“,"E"))))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911 Porscha" pitchFamily="2" charset="0"/>
              </a:rPr>
              <a:t>FUNGSI LOGIKA </a:t>
            </a:r>
            <a:b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911 Porscha" pitchFamily="2" charset="0"/>
              </a:rPr>
            </a:b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911 Porscha" pitchFamily="2" charset="0"/>
              </a:rPr>
              <a:t>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214422"/>
            <a:ext cx="7772400" cy="4876800"/>
          </a:xfrm>
        </p:spPr>
        <p:txBody>
          <a:bodyPr/>
          <a:lstStyle/>
          <a:p>
            <a:r>
              <a:rPr lang="en-US" b="1" dirty="0" err="1" smtClean="0"/>
              <a:t>Jawab</a:t>
            </a:r>
            <a:r>
              <a:rPr lang="en-US" b="1" dirty="0" smtClean="0"/>
              <a:t> 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mendapatkan</a:t>
            </a:r>
            <a:r>
              <a:rPr lang="en-US" b="1" dirty="0" smtClean="0"/>
              <a:t> </a:t>
            </a:r>
            <a:r>
              <a:rPr lang="en-US" b="1" dirty="0" err="1" smtClean="0"/>
              <a:t>Keterangan</a:t>
            </a:r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85720" y="1714488"/>
            <a:ext cx="8572560" cy="71438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=IF(D10&gt;=80;"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Sangat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Baik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"; IF(D10&gt;=68;"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Baik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"; IF(D10&gt;=56;"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Cukup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"; IF(D10&gt;=45;"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Kurang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";"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Kurang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Sekali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"))))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643182"/>
            <a:ext cx="8572560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911 Porscha" pitchFamily="2" charset="0"/>
              </a:rPr>
              <a:t>FUNGSI LOGIKA </a:t>
            </a:r>
            <a:b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911 Porscha" pitchFamily="2" charset="0"/>
              </a:rPr>
            </a:b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911 Porscha" pitchFamily="2" charset="0"/>
              </a:rPr>
              <a:t>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214422"/>
            <a:ext cx="7772400" cy="4876800"/>
          </a:xfrm>
        </p:spPr>
        <p:txBody>
          <a:bodyPr/>
          <a:lstStyle/>
          <a:p>
            <a:r>
              <a:rPr lang="en-US" b="1" dirty="0" smtClean="0"/>
              <a:t>CONTOH 2</a:t>
            </a:r>
          </a:p>
          <a:p>
            <a:endParaRPr lang="en-US" b="1" dirty="0" smtClean="0"/>
          </a:p>
          <a:p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4850" y="1690688"/>
            <a:ext cx="8010554" cy="4881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911 Porscha" pitchFamily="2" charset="0"/>
              </a:rPr>
              <a:t>FUNGSI LOGIKA </a:t>
            </a:r>
            <a:b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911 Porscha" pitchFamily="2" charset="0"/>
              </a:rPr>
            </a:b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911 Porscha" pitchFamily="2" charset="0"/>
              </a:rPr>
              <a:t>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142984"/>
            <a:ext cx="7772400" cy="4876800"/>
          </a:xfrm>
        </p:spPr>
        <p:txBody>
          <a:bodyPr/>
          <a:lstStyle/>
          <a:p>
            <a:r>
              <a:rPr lang="en-US" b="1" dirty="0" smtClean="0"/>
              <a:t>KETENTUAN</a:t>
            </a:r>
          </a:p>
          <a:p>
            <a:r>
              <a:rPr lang="en-US" dirty="0" smtClean="0"/>
              <a:t>HARGA KOTOR = HARGA SATUAN * UNIT</a:t>
            </a:r>
          </a:p>
          <a:p>
            <a:r>
              <a:rPr lang="en-US" dirty="0" smtClean="0"/>
              <a:t>DISKON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HARGA BERSIH = HARGA KOTOR - DISKON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4414" y="2285992"/>
          <a:ext cx="6215106" cy="362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7553"/>
                <a:gridCol w="3107553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HARGA KOTOR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DISKON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005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&gt;= 6000000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20% Dari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Harga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Kotor</a:t>
                      </a:r>
                      <a:endParaRPr lang="en-US" dirty="0"/>
                    </a:p>
                  </a:txBody>
                  <a:tcPr/>
                </a:tc>
              </a:tr>
              <a:tr h="4371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&gt;= 3000000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15% Dari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Harga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Kotor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686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&gt;= 2000000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10% Dari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Harga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Kotor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&gt;= 1000000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5% Dari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Harga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Kotor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&lt;1000000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 Dari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Harga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Kotor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911 Porscha" pitchFamily="2" charset="0"/>
              </a:rPr>
              <a:t>FUNGSI LOGIKA </a:t>
            </a:r>
            <a:b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911 Porscha" pitchFamily="2" charset="0"/>
              </a:rPr>
            </a:b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911 Porscha" pitchFamily="2" charset="0"/>
              </a:rPr>
              <a:t>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142984"/>
            <a:ext cx="7772400" cy="4876800"/>
          </a:xfrm>
        </p:spPr>
        <p:txBody>
          <a:bodyPr/>
          <a:lstStyle/>
          <a:p>
            <a:r>
              <a:rPr lang="en-US" b="1" dirty="0" smtClean="0"/>
              <a:t>JAWAB UNTUK MENDAPATKAN DISKON</a:t>
            </a:r>
          </a:p>
          <a:p>
            <a:pPr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85720" y="1626000"/>
            <a:ext cx="8572560" cy="92869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=IF(F7 &gt;= 6000000,F7*20%, IF(F7&gt;=3000000,F7*15%, IF(F7&gt;=2000000,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F7*10%  , IF(F7&gt;=1000000,F7*5% ,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0))))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714619"/>
            <a:ext cx="8429684" cy="379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911 Porscha" pitchFamily="2" charset="0"/>
              </a:rPr>
              <a:t>PENGANTAR</a:t>
            </a:r>
            <a:endParaRPr lang="en-US" sz="4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911 Porsch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516" y="1424468"/>
            <a:ext cx="7772400" cy="4876800"/>
          </a:xfrm>
          <a:gradFill>
            <a:gsLst>
              <a:gs pos="0">
                <a:schemeClr val="accent3">
                  <a:tint val="50000"/>
                  <a:satMod val="300000"/>
                  <a:alpha val="8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Di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dunia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kerja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sering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kita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jumpai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permasalahan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tidak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dapat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diselesaikan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hanya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menggunakan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perumusan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sederhana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Bahkan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sering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terjadi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suatu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permasalahan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menawarkan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beberapa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alternatif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pemecahan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tergantung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pada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ketentuan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berlaku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masing-masing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pemecahan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Permasalahan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semacam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di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Microsoft Excel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dapat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diselesaikan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menggunakan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fungsi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Logika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.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bylon5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1956"/>
            <a:ext cx="8572560" cy="838200"/>
          </a:xfrm>
        </p:spPr>
        <p:txBody>
          <a:bodyPr/>
          <a:lstStyle/>
          <a:p>
            <a:r>
              <a:rPr lang="en-US" sz="4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911 Porscha" pitchFamily="2" charset="0"/>
              </a:rPr>
              <a:t>Ekpresi</a:t>
            </a:r>
            <a:r>
              <a:rPr lang="en-US" sz="4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911 Porscha" pitchFamily="2" charset="0"/>
              </a:rPr>
              <a:t> / </a:t>
            </a:r>
            <a:r>
              <a:rPr lang="en-US" sz="4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911 Porscha" pitchFamily="2" charset="0"/>
              </a:rPr>
              <a:t>pernyataan</a:t>
            </a:r>
            <a:r>
              <a:rPr lang="en-US" sz="4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911 Porscha" pitchFamily="2" charset="0"/>
              </a:rPr>
              <a:t> </a:t>
            </a:r>
            <a:r>
              <a:rPr lang="en-US" sz="4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911 Porscha" pitchFamily="2" charset="0"/>
              </a:rPr>
              <a:t>logika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492" y="1219200"/>
            <a:ext cx="7948788" cy="4876800"/>
          </a:xfrm>
        </p:spPr>
        <p:txBody>
          <a:bodyPr/>
          <a:lstStyle/>
          <a:p>
            <a:pPr algn="just"/>
            <a:r>
              <a:rPr lang="en-US" sz="2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Jika</a:t>
            </a:r>
            <a:r>
              <a:rPr lang="en-US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kita</a:t>
            </a:r>
            <a:r>
              <a:rPr lang="en-US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menggunakan</a:t>
            </a:r>
            <a:r>
              <a:rPr lang="en-US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operasi</a:t>
            </a:r>
            <a:r>
              <a:rPr lang="en-US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logika</a:t>
            </a:r>
            <a:r>
              <a:rPr lang="en-US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biasanya</a:t>
            </a:r>
            <a:r>
              <a:rPr lang="en-US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diperlukan</a:t>
            </a:r>
            <a:r>
              <a:rPr lang="en-US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adanya</a:t>
            </a:r>
            <a:r>
              <a:rPr lang="en-US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ekspresi</a:t>
            </a:r>
            <a:r>
              <a:rPr lang="en-US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atau</a:t>
            </a:r>
            <a:r>
              <a:rPr lang="en-US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pernyataan</a:t>
            </a:r>
            <a:r>
              <a:rPr lang="en-US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logika</a:t>
            </a:r>
            <a:r>
              <a:rPr lang="en-US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sz="2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Untuk</a:t>
            </a:r>
            <a:r>
              <a:rPr lang="en-US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menggunakan</a:t>
            </a:r>
            <a:r>
              <a:rPr lang="en-US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ekspresi</a:t>
            </a:r>
            <a:r>
              <a:rPr lang="en-US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atau</a:t>
            </a:r>
            <a:r>
              <a:rPr lang="en-US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pernyataan</a:t>
            </a:r>
            <a:r>
              <a:rPr lang="en-US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logika</a:t>
            </a:r>
            <a:r>
              <a:rPr lang="en-US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diperlukan</a:t>
            </a:r>
            <a:r>
              <a:rPr lang="en-US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salah</a:t>
            </a:r>
            <a:r>
              <a:rPr lang="en-US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satu</a:t>
            </a:r>
            <a:r>
              <a:rPr lang="en-US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operator </a:t>
            </a:r>
            <a:r>
              <a:rPr lang="en-US" sz="2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relasi</a:t>
            </a:r>
            <a:r>
              <a:rPr lang="en-US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sz="2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operator </a:t>
            </a:r>
            <a:r>
              <a:rPr lang="en-US" sz="22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pembanding</a:t>
            </a:r>
            <a:r>
              <a:rPr lang="en-US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).</a:t>
            </a:r>
          </a:p>
          <a:p>
            <a:pPr algn="just"/>
            <a:r>
              <a:rPr lang="en-US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Operator </a:t>
            </a:r>
            <a:r>
              <a:rPr lang="en-US" sz="2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Relasi</a:t>
            </a:r>
            <a:endParaRPr lang="en-US" sz="2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84484" y="3178285"/>
          <a:ext cx="7072362" cy="303679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455965"/>
                <a:gridCol w="4616397"/>
              </a:tblGrid>
              <a:tr h="4338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70C0"/>
                          </a:solidFill>
                        </a:rPr>
                        <a:t>OPERATOR RELASI</a:t>
                      </a:r>
                      <a:endParaRPr lang="en-US" sz="18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70C0"/>
                          </a:solidFill>
                        </a:rPr>
                        <a:t>ARTINYA</a:t>
                      </a:r>
                      <a:endParaRPr lang="en-US" sz="18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38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=</a:t>
                      </a:r>
                      <a:endParaRPr lang="en-US" sz="2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Sama Dengan</a:t>
                      </a:r>
                      <a:endParaRPr lang="en-US" sz="20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 anchor="ctr"/>
                </a:tc>
              </a:tr>
              <a:tr h="4338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&lt;</a:t>
                      </a:r>
                      <a:endParaRPr lang="en-US" sz="2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Lebih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Kecil</a:t>
                      </a:r>
                      <a:endParaRPr lang="en-US" sz="2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 anchor="ctr"/>
                </a:tc>
              </a:tr>
              <a:tr h="4338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&gt;</a:t>
                      </a:r>
                      <a:endParaRPr lang="en-US" sz="2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Lebih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Besar</a:t>
                      </a:r>
                      <a:endParaRPr lang="en-US" sz="2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 anchor="ctr"/>
                </a:tc>
              </a:tr>
              <a:tr h="4338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&lt;=</a:t>
                      </a:r>
                      <a:endParaRPr lang="en-US" sz="2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Lebih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Kecil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atau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sama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dengan</a:t>
                      </a:r>
                      <a:endParaRPr lang="en-US" sz="2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 anchor="ctr"/>
                </a:tc>
              </a:tr>
              <a:tr h="4338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&gt;=</a:t>
                      </a:r>
                      <a:endParaRPr lang="en-US" sz="2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Lebih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Besar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atau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sama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dengan</a:t>
                      </a:r>
                      <a:endParaRPr lang="en-US" sz="2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 anchor="ctr"/>
                </a:tc>
              </a:tr>
              <a:tr h="4338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&lt;&gt;</a:t>
                      </a:r>
                      <a:endParaRPr lang="en-US" sz="2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Tidak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sama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dengan</a:t>
                      </a:r>
                      <a:endParaRPr lang="en-US" sz="2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911 Porscha" pitchFamily="2" charset="0"/>
              </a:rPr>
              <a:t>FUNGSI LOGIKA 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280" y="1543656"/>
            <a:ext cx="8199686" cy="25056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Fungsi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AND </a:t>
            </a: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akan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menghasilkan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TRUE, </a:t>
            </a: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apabila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argumennya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BENAR, </a:t>
            </a: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akan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menghasilkan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FALSE </a:t>
            </a: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jika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salah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satu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atau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beberapa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argumennya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SALAH.</a:t>
            </a:r>
          </a:p>
          <a:p>
            <a:pPr algn="just"/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Bentuk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umum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penulisan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operator </a:t>
            </a: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logika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AND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8596" y="4214818"/>
          <a:ext cx="8215370" cy="63093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215370"/>
              </a:tblGrid>
              <a:tr h="428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= AND(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Ekspresi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Logika-1, 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Ekspresi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Logika-2,…, 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Ekspresi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Logika-3)</a:t>
                      </a:r>
                      <a:endParaRPr lang="en-US" sz="1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911 Porscha" pitchFamily="2" charset="0"/>
              </a:rPr>
              <a:t>FUNGSI LOGIKA 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911 Porscha" pitchFamily="2" charset="0"/>
              </a:rPr>
              <a:t>AND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134376" cy="4876800"/>
          </a:xfrm>
        </p:spPr>
        <p:txBody>
          <a:bodyPr/>
          <a:lstStyle/>
          <a:p>
            <a:pPr algn="just"/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Contoh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Logika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AND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rcRect b="14286"/>
          <a:stretch>
            <a:fillRect/>
          </a:stretch>
        </p:blipFill>
        <p:spPr bwMode="auto">
          <a:xfrm>
            <a:off x="462696" y="1672546"/>
            <a:ext cx="8215370" cy="292895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28860" y="4786322"/>
          <a:ext cx="428628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  <a:gridCol w="1428760"/>
                <a:gridCol w="1428760"/>
              </a:tblGrid>
              <a:tr h="2571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BENAR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SALAH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5717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BENAR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</a:t>
                      </a:r>
                      <a:endParaRPr lang="en-US" b="1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</a:t>
                      </a:r>
                      <a:endParaRPr lang="en-US" b="1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25717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BENAR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</a:t>
                      </a:r>
                      <a:endParaRPr lang="en-US" b="1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</a:t>
                      </a:r>
                      <a:endParaRPr lang="en-US" b="1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25717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SALAH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</a:t>
                      </a:r>
                      <a:endParaRPr lang="en-US" b="1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</a:t>
                      </a:r>
                      <a:endParaRPr lang="en-US" b="1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25717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SALAH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</a:t>
                      </a:r>
                      <a:endParaRPr lang="en-US" b="1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</a:t>
                      </a:r>
                      <a:endParaRPr lang="en-US" b="1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911 Porscha" pitchFamily="2" charset="0"/>
              </a:rPr>
              <a:t>FUNGSI LOGIKA 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911 Porscha" pitchFamily="2" charset="0"/>
              </a:rPr>
              <a:t>OR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752" y="1961966"/>
            <a:ext cx="7929618" cy="250033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Fungsi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OR </a:t>
            </a:r>
            <a:r>
              <a:rPr lang="en-U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akan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menghasilkan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TRUE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bila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salah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satu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argumennya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hasilnya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BENAR, </a:t>
            </a:r>
            <a:r>
              <a:rPr lang="en-U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sebaliknya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akan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menghasilkan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FALSE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apabila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argumennya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salah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Operator </a:t>
            </a:r>
            <a:r>
              <a:rPr lang="en-U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Logika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OR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95430" y="4649416"/>
            <a:ext cx="8215370" cy="4746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= OR(Ekspresi Logika-1, Ekspresi Logika-2,…, Ekspresi Logika-3)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911 Porscha" pitchFamily="2" charset="0"/>
              </a:rPr>
              <a:t>FUNGSI LOGIKA 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911 Porscha" pitchFamily="2" charset="0"/>
              </a:rPr>
              <a:t>OR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0034" y="1285860"/>
            <a:ext cx="7772400" cy="3286148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Contoh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Logika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OR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3774" y="1800674"/>
            <a:ext cx="8001056" cy="264320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416414" y="4712582"/>
          <a:ext cx="428628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  <a:gridCol w="1428760"/>
                <a:gridCol w="1428760"/>
              </a:tblGrid>
              <a:tr h="2571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BENAR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SALAH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5717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BENAR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</a:t>
                      </a:r>
                      <a:endParaRPr lang="en-US" b="1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</a:t>
                      </a:r>
                      <a:endParaRPr lang="en-US" b="1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25717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BENAR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</a:t>
                      </a:r>
                      <a:endParaRPr lang="en-US" b="1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</a:t>
                      </a:r>
                      <a:endParaRPr lang="en-US" b="1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25717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SALAH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</a:t>
                      </a:r>
                      <a:endParaRPr lang="en-US" b="1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</a:t>
                      </a:r>
                      <a:endParaRPr lang="en-US" b="1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25717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SALAH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</a:t>
                      </a:r>
                      <a:endParaRPr lang="en-US" b="1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</a:t>
                      </a:r>
                      <a:endParaRPr lang="en-US" b="1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911 Porscha" pitchFamily="2" charset="0"/>
              </a:rPr>
              <a:t>FUNGSI LOGIKA </a:t>
            </a:r>
            <a:b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911 Porscha" pitchFamily="2" charset="0"/>
              </a:rPr>
            </a:b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911 Porscha" pitchFamily="2" charset="0"/>
              </a:rPr>
              <a:t>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14422"/>
            <a:ext cx="8201028" cy="5143536"/>
          </a:xfrm>
        </p:spPr>
        <p:txBody>
          <a:bodyPr/>
          <a:lstStyle/>
          <a:p>
            <a:pPr marL="180000" indent="-180000" algn="just">
              <a:spcBef>
                <a:spcPts val="0"/>
              </a:spcBef>
            </a:pPr>
            <a:r>
              <a:rPr lang="en-US" sz="2400" b="1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Fungsi</a:t>
            </a:r>
            <a:r>
              <a:rPr lang="en-US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logika</a:t>
            </a:r>
            <a:r>
              <a:rPr lang="en-US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IF yang </a:t>
            </a:r>
            <a:r>
              <a:rPr lang="en-US" sz="2400" b="1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sering</a:t>
            </a:r>
            <a:r>
              <a:rPr lang="en-US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digunakan</a:t>
            </a:r>
            <a:r>
              <a:rPr lang="en-US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</a:t>
            </a:r>
            <a:r>
              <a:rPr lang="en-US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dalam</a:t>
            </a:r>
            <a:r>
              <a:rPr lang="en-US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pengambilan</a:t>
            </a:r>
            <a:r>
              <a:rPr lang="en-US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keputusan</a:t>
            </a:r>
            <a:r>
              <a:rPr lang="en-US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ada</a:t>
            </a:r>
            <a:r>
              <a:rPr lang="en-US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2 (</a:t>
            </a:r>
            <a:r>
              <a:rPr lang="en-US" sz="2400" b="1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dua</a:t>
            </a:r>
            <a:r>
              <a:rPr lang="en-US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n-US" sz="2400" b="1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fungsi</a:t>
            </a:r>
            <a:r>
              <a:rPr lang="en-US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yaitu</a:t>
            </a:r>
            <a:r>
              <a:rPr lang="en-US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fungsi</a:t>
            </a:r>
            <a:r>
              <a:rPr lang="en-US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logika</a:t>
            </a:r>
            <a:r>
              <a:rPr lang="en-US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IF Tunggal </a:t>
            </a:r>
            <a:r>
              <a:rPr lang="en-US" sz="2400" b="1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IF </a:t>
            </a:r>
            <a:r>
              <a:rPr lang="en-US" sz="2400" b="1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Majemuk</a:t>
            </a:r>
            <a:r>
              <a:rPr lang="en-US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180000" indent="-180000" algn="just">
              <a:spcBef>
                <a:spcPts val="0"/>
              </a:spcBef>
              <a:buNone/>
            </a:pPr>
            <a:endParaRPr lang="en-US" sz="240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lvl="0" indent="-457200">
              <a:buFont typeface="+mj-lt"/>
              <a:buAutoNum type="alphaLcParenR"/>
            </a:pPr>
            <a:r>
              <a:rPr lang="en-US" sz="2400" b="1" dirty="0" err="1">
                <a:solidFill>
                  <a:schemeClr val="tx1"/>
                </a:solidFill>
                <a:latin typeface="Babylon5" pitchFamily="2" charset="0"/>
              </a:rPr>
              <a:t>Fungsi</a:t>
            </a:r>
            <a:r>
              <a:rPr lang="en-US" sz="2400" b="1" dirty="0">
                <a:solidFill>
                  <a:schemeClr val="tx1"/>
                </a:solidFill>
                <a:latin typeface="Babylon5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Babylon5" pitchFamily="2" charset="0"/>
              </a:rPr>
              <a:t>Logika</a:t>
            </a:r>
            <a:r>
              <a:rPr lang="en-US" sz="2400" b="1" dirty="0">
                <a:solidFill>
                  <a:schemeClr val="tx1"/>
                </a:solidFill>
                <a:latin typeface="Babylon5" pitchFamily="2" charset="0"/>
              </a:rPr>
              <a:t> IF Tunggal</a:t>
            </a:r>
            <a:endParaRPr lang="en-US" sz="2400" dirty="0">
              <a:solidFill>
                <a:schemeClr val="tx1"/>
              </a:solidFill>
              <a:latin typeface="Babylon5" pitchFamily="2" charset="0"/>
            </a:endParaRPr>
          </a:p>
          <a:p>
            <a:pPr algn="just"/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IF Tunggal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menyelesaikan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ekspresi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logika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mengandung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perintah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penulisan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Logika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IF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Tunggal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Artinya</a:t>
            </a:r>
            <a:r>
              <a:rPr 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jika</a:t>
            </a:r>
            <a:r>
              <a:rPr 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ekspresi</a:t>
            </a:r>
            <a:r>
              <a:rPr 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logika</a:t>
            </a:r>
            <a:r>
              <a:rPr 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bernilai</a:t>
            </a:r>
            <a:r>
              <a:rPr 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BENAR, </a:t>
            </a:r>
            <a:r>
              <a:rPr lang="en-US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maka</a:t>
            </a:r>
            <a:r>
              <a:rPr 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Perintah-1 yang </a:t>
            </a:r>
            <a:r>
              <a:rPr lang="en-US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akan</a:t>
            </a:r>
            <a:r>
              <a:rPr 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dilaksanakan</a:t>
            </a:r>
            <a:r>
              <a:rPr 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. </a:t>
            </a:r>
            <a:r>
              <a:rPr lang="en-US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Namun</a:t>
            </a:r>
            <a:r>
              <a:rPr 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jika</a:t>
            </a:r>
            <a:r>
              <a:rPr 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ekspresi</a:t>
            </a:r>
            <a:r>
              <a:rPr 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logika</a:t>
            </a:r>
            <a:r>
              <a:rPr 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bernilai</a:t>
            </a:r>
            <a:r>
              <a:rPr 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SALAH, </a:t>
            </a:r>
            <a:r>
              <a:rPr lang="en-US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maka</a:t>
            </a:r>
            <a:r>
              <a:rPr 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perintah-2 yang </a:t>
            </a:r>
            <a:r>
              <a:rPr lang="en-US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akan</a:t>
            </a:r>
            <a:r>
              <a:rPr 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dilaksanakan</a:t>
            </a:r>
            <a:r>
              <a:rPr 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.</a:t>
            </a:r>
          </a:p>
          <a:p>
            <a:pPr algn="just"/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b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US" sz="2000" b="1" dirty="0"/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928662" y="4574310"/>
            <a:ext cx="7715304" cy="57150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=IF(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Ekspresi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Logika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, Perintah-1,Perintah-2)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911 Porscha" pitchFamily="2" charset="0"/>
              </a:rPr>
              <a:t>FUNGSI LOGIKA </a:t>
            </a:r>
            <a:b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911 Porscha" pitchFamily="2" charset="0"/>
              </a:rPr>
            </a:b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911 Porscha" pitchFamily="2" charset="0"/>
              </a:rPr>
              <a:t>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14422"/>
            <a:ext cx="8201028" cy="5143536"/>
          </a:xfrm>
        </p:spPr>
        <p:txBody>
          <a:bodyPr/>
          <a:lstStyle/>
          <a:p>
            <a:pPr marL="180000" indent="-180000" algn="just">
              <a:spcBef>
                <a:spcPts val="0"/>
              </a:spcBef>
            </a:pPr>
            <a:r>
              <a:rPr lang="en-US" sz="2400" b="1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Contoh</a:t>
            </a:r>
            <a:r>
              <a:rPr lang="en-US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Soal</a:t>
            </a:r>
            <a:endParaRPr lang="en-US" sz="240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80000" indent="-180000" algn="just">
              <a:spcBef>
                <a:spcPts val="0"/>
              </a:spcBef>
            </a:pPr>
            <a:endParaRPr lang="en-US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80000" indent="-180000" algn="just">
              <a:spcBef>
                <a:spcPts val="0"/>
              </a:spcBef>
            </a:pPr>
            <a:endParaRPr lang="en-US" sz="240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80000" indent="-180000" algn="just">
              <a:spcBef>
                <a:spcPts val="0"/>
              </a:spcBef>
            </a:pPr>
            <a:endParaRPr lang="en-US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80000" indent="-180000" algn="just">
              <a:spcBef>
                <a:spcPts val="0"/>
              </a:spcBef>
            </a:pPr>
            <a:endParaRPr lang="en-US" sz="240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80000" indent="-180000" algn="just">
              <a:spcBef>
                <a:spcPts val="0"/>
              </a:spcBef>
            </a:pPr>
            <a:endParaRPr lang="en-US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80000" indent="-180000" algn="just">
              <a:spcBef>
                <a:spcPts val="0"/>
              </a:spcBef>
            </a:pPr>
            <a:endParaRPr lang="en-US" sz="240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80000" indent="-180000" algn="just">
              <a:spcBef>
                <a:spcPts val="0"/>
              </a:spcBef>
            </a:pPr>
            <a:endParaRPr lang="en-US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80000" indent="-180000" algn="just">
              <a:spcBef>
                <a:spcPts val="0"/>
              </a:spcBef>
            </a:pPr>
            <a:endParaRPr lang="en-US" sz="240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000" b="1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Ketentuan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r>
              <a:rPr lang="en-US" sz="2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Isilah</a:t>
            </a:r>
            <a:r>
              <a:rPr lang="en-US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Kolom</a:t>
            </a:r>
            <a:r>
              <a:rPr lang="en-US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KET.  </a:t>
            </a:r>
            <a:r>
              <a:rPr lang="en-US" sz="2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ketentuan</a:t>
            </a:r>
            <a:r>
              <a:rPr lang="en-US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sebagai</a:t>
            </a:r>
            <a:r>
              <a:rPr lang="en-US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berikut</a:t>
            </a:r>
            <a:r>
              <a:rPr lang="en-US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</a:t>
            </a:r>
          </a:p>
          <a:p>
            <a:pPr lvl="0"/>
            <a:r>
              <a:rPr lang="en-US" sz="2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Jika</a:t>
            </a:r>
            <a:r>
              <a:rPr lang="en-US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NILAI &gt;= 60, </a:t>
            </a:r>
            <a:r>
              <a:rPr lang="en-US" sz="2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maka</a:t>
            </a:r>
            <a:r>
              <a:rPr lang="en-US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isilah</a:t>
            </a:r>
            <a:r>
              <a:rPr lang="en-US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KET. </a:t>
            </a:r>
            <a:r>
              <a:rPr lang="en-US" sz="2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LULUS</a:t>
            </a:r>
          </a:p>
          <a:p>
            <a:pPr lvl="0"/>
            <a:r>
              <a:rPr lang="en-US" sz="2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Jika</a:t>
            </a:r>
            <a:r>
              <a:rPr lang="en-US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NILAI &lt; 60, </a:t>
            </a:r>
            <a:r>
              <a:rPr lang="en-US" sz="2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maka</a:t>
            </a:r>
            <a:r>
              <a:rPr lang="en-US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isilah</a:t>
            </a:r>
            <a:r>
              <a:rPr lang="en-US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KET. </a:t>
            </a:r>
            <a:r>
              <a:rPr lang="en-US" sz="2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GAGAL</a:t>
            </a:r>
          </a:p>
          <a:p>
            <a:pPr marL="180000" indent="-180000" algn="just">
              <a:spcBef>
                <a:spcPts val="0"/>
              </a:spcBef>
            </a:pPr>
            <a:endParaRPr lang="en-US" sz="240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80000" indent="-180000" algn="just">
              <a:spcBef>
                <a:spcPts val="0"/>
              </a:spcBef>
              <a:buNone/>
            </a:pPr>
            <a:endParaRPr lang="en-US" sz="240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/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b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US" sz="2000" b="1" dirty="0"/>
          </a:p>
        </p:txBody>
      </p:sp>
      <p:pic>
        <p:nvPicPr>
          <p:cNvPr id="5" name="Picture 4"/>
          <p:cNvPicPr/>
          <p:nvPr/>
        </p:nvPicPr>
        <p:blipFill>
          <a:blip r:embed="rId2"/>
          <a:srcRect r="13889"/>
          <a:stretch>
            <a:fillRect/>
          </a:stretch>
        </p:blipFill>
        <p:spPr bwMode="auto">
          <a:xfrm>
            <a:off x="1237004" y="1916356"/>
            <a:ext cx="6643734" cy="271464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P_SFUSI_PRT_OrangeFields">
  <a:themeElements>
    <a:clrScheme name="">
      <a:dk1>
        <a:srgbClr val="000000"/>
      </a:dk1>
      <a:lt1>
        <a:srgbClr val="B2B2B2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5D5D5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PPP_SFUSI_PRT_OrangeFields</Template>
  <TotalTime>675</TotalTime>
  <Words>715</Words>
  <Application>Microsoft PowerPoint</Application>
  <PresentationFormat>On-screen Show (4:3)</PresentationFormat>
  <Paragraphs>206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PPP_SFUSI_PRT_OrangeFields</vt:lpstr>
      <vt:lpstr>FUNGSI LOGIKA</vt:lpstr>
      <vt:lpstr>PENGANTAR</vt:lpstr>
      <vt:lpstr>Ekpresi / pernyataan logika</vt:lpstr>
      <vt:lpstr>FUNGSI LOGIKA AND</vt:lpstr>
      <vt:lpstr>FUNGSI LOGIKA AND</vt:lpstr>
      <vt:lpstr>FUNGSI LOGIKA OR</vt:lpstr>
      <vt:lpstr>FUNGSI LOGIKA OR</vt:lpstr>
      <vt:lpstr>FUNGSI LOGIKA  if</vt:lpstr>
      <vt:lpstr>FUNGSI LOGIKA  if</vt:lpstr>
      <vt:lpstr>FUNGSI LOGIKA  if</vt:lpstr>
      <vt:lpstr>FUNGSI LOGIKA  if</vt:lpstr>
      <vt:lpstr>FUNGSI LOGIKA  if</vt:lpstr>
      <vt:lpstr>FUNGSI LOGIKA  if</vt:lpstr>
      <vt:lpstr>FUNGSI LOGIKA  if</vt:lpstr>
      <vt:lpstr>FUNGSI LOGIKA  if</vt:lpstr>
      <vt:lpstr>FUNGSI LOGIKA  if</vt:lpstr>
      <vt:lpstr>FUNGSI LOGIKA  if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AdiXP</dc:creator>
  <cp:lastModifiedBy>AdiXP</cp:lastModifiedBy>
  <cp:revision>32</cp:revision>
  <dcterms:created xsi:type="dcterms:W3CDTF">2010-11-21T20:41:48Z</dcterms:created>
  <dcterms:modified xsi:type="dcterms:W3CDTF">2010-11-22T10:44:42Z</dcterms:modified>
</cp:coreProperties>
</file>