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280" r:id="rId2"/>
    <p:sldId id="281" r:id="rId3"/>
    <p:sldId id="307" r:id="rId4"/>
    <p:sldId id="308" r:id="rId5"/>
    <p:sldId id="309" r:id="rId6"/>
    <p:sldId id="310" r:id="rId7"/>
    <p:sldId id="31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B1887-9940-4C58-80E7-CD19446F5419}" type="datetimeFigureOut">
              <a:rPr lang="en-US" smtClean="0"/>
              <a:pPr/>
              <a:t>1/14/2010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BA249-4E88-453A-B3D0-5B5219CEF0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AE070A-0C6A-4493-9E08-B6488EF6EAF4}" type="datetimeFigureOut">
              <a:rPr lang="en-US" smtClean="0"/>
              <a:pPr/>
              <a:t>1/14/2010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6297A7-049D-4B4D-97D5-E7E742F157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AE070A-0C6A-4493-9E08-B6488EF6EAF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E070A-0C6A-4493-9E08-B6488EF6EAF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AE070A-0C6A-4493-9E08-B6488EF6EAF4}" type="datetimeFigureOut">
              <a:rPr lang="en-US" smtClean="0"/>
              <a:pPr/>
              <a:t>1/14/2010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AE070A-0C6A-4493-9E08-B6488EF6EAF4}" type="datetimeFigureOut">
              <a:rPr lang="en-US" smtClean="0"/>
              <a:pPr/>
              <a:t>1/14/2010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E070A-0C6A-4493-9E08-B6488EF6EAF4}" type="datetimeFigureOut">
              <a:rPr lang="en-US" smtClean="0"/>
              <a:pPr/>
              <a:t>1/14/2010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E070A-0C6A-4493-9E08-B6488EF6EAF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AE070A-0C6A-4493-9E08-B6488EF6EAF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6297A7-049D-4B4D-97D5-E7E742F157E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AE070A-0C6A-4493-9E08-B6488EF6EAF4}" type="datetimeFigureOut">
              <a:rPr lang="en-US" smtClean="0"/>
              <a:pPr/>
              <a:t>1/14/2010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6297A7-049D-4B4D-97D5-E7E742F157E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MODEL KOMUNIKASI</a:t>
            </a:r>
            <a:endParaRPr lang="en-US" sz="3200" dirty="0"/>
          </a:p>
        </p:txBody>
      </p:sp>
      <p:sp>
        <p:nvSpPr>
          <p:cNvPr id="3" name="Content Placeholder 2"/>
          <p:cNvSpPr>
            <a:spLocks noGrp="1"/>
          </p:cNvSpPr>
          <p:nvPr>
            <p:ph idx="1"/>
          </p:nvPr>
        </p:nvSpPr>
        <p:spPr/>
        <p:txBody>
          <a:bodyPr>
            <a:normAutofit/>
          </a:bodyPr>
          <a:lstStyle/>
          <a:p>
            <a:r>
              <a:rPr lang="en-US" sz="1800" b="1" dirty="0" smtClean="0"/>
              <a:t>MODEL ADALAH REPRESENTASI DARI SUATU FENOMENA DENGAN MENONJOLKAN UNSUR – UNSUR PENTING DARI FENOMENA TERSEBUT.</a:t>
            </a:r>
          </a:p>
          <a:p>
            <a:endParaRPr lang="en-US" sz="1800" b="1" dirty="0"/>
          </a:p>
          <a:p>
            <a:r>
              <a:rPr lang="en-US" sz="1800" b="1" dirty="0" smtClean="0"/>
              <a:t>MENURUT LITTLEJOHN, DALAM PENGERTIAN LUAS MODEL MENUNJUK PADA SETIAP REPRESENTASI SIMBOLIS DARI SUATU BENDA, PROSES ATAU GAGASAN IDE. DENGAN DEMIKIAN MODEL DAPAT BERBENTUK GAMBAR-GAMBAR GRAFIS, VERBAL ATAU MATEMATIKA.</a:t>
            </a:r>
          </a:p>
          <a:p>
            <a:endParaRPr lang="en-US" sz="1800" b="1" dirty="0" smtClean="0"/>
          </a:p>
          <a:p>
            <a:r>
              <a:rPr lang="en-US" sz="1800" b="1" dirty="0" smtClean="0"/>
              <a:t>PERBEDAAN TEORI DAN MODEL MENURUT LITTLEJOHN DAN HAWES ADALAH TEORI MERUPAKAN PENJELASAN SEDANGKAN MODEL HANYA MERUPAKAN REPRESENTASI,</a:t>
            </a:r>
            <a:endParaRPr lang="en-US"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838200" y="990600"/>
            <a:ext cx="7620000" cy="5334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676400" y="2209800"/>
            <a:ext cx="6400800" cy="3276600"/>
          </a:xfrm>
        </p:spPr>
        <p:txBody>
          <a:bodyPr/>
          <a:lstStyle/>
          <a:p>
            <a:pPr>
              <a:buNone/>
            </a:pPr>
            <a:r>
              <a:rPr lang="en-US" dirty="0" smtClean="0"/>
              <a:t>1. MODEL S – R</a:t>
            </a:r>
          </a:p>
          <a:p>
            <a:pPr>
              <a:buNone/>
            </a:pPr>
            <a:r>
              <a:rPr lang="en-US" dirty="0" smtClean="0"/>
              <a:t>2. MODEL LASWELL</a:t>
            </a:r>
          </a:p>
          <a:p>
            <a:pPr>
              <a:buNone/>
            </a:pPr>
            <a:r>
              <a:rPr lang="en-US" dirty="0" smtClean="0"/>
              <a:t>3. MODEL SHANNON DAN WEAVER</a:t>
            </a:r>
          </a:p>
          <a:p>
            <a:pPr>
              <a:buNone/>
            </a:pPr>
            <a:r>
              <a:rPr lang="en-US" dirty="0" smtClean="0"/>
              <a:t>4. MODEL SCHRAMM</a:t>
            </a:r>
          </a:p>
          <a:p>
            <a:pPr>
              <a:buNone/>
            </a:pPr>
            <a:r>
              <a:rPr lang="en-US" dirty="0" smtClean="0"/>
              <a:t>5. MODEL ARISTOTELES</a:t>
            </a:r>
          </a:p>
          <a:p>
            <a:pPr>
              <a:buNone/>
            </a:pPr>
            <a:r>
              <a:rPr lang="en-US" dirty="0" smtClean="0"/>
              <a:t>DAN LAIN –LAIN…..</a:t>
            </a:r>
            <a:endParaRPr lang="en-US" dirty="0"/>
          </a:p>
        </p:txBody>
      </p:sp>
      <p:sp>
        <p:nvSpPr>
          <p:cNvPr id="2" name="Title 1"/>
          <p:cNvSpPr>
            <a:spLocks noGrp="1"/>
          </p:cNvSpPr>
          <p:nvPr>
            <p:ph type="title"/>
          </p:nvPr>
        </p:nvSpPr>
        <p:spPr/>
        <p:txBody>
          <a:bodyPr>
            <a:normAutofit/>
          </a:bodyPr>
          <a:lstStyle/>
          <a:p>
            <a:r>
              <a:rPr lang="en-US" sz="3200" dirty="0" smtClean="0"/>
              <a:t>MODEL – MODEL KOMUNIKASI</a:t>
            </a:r>
            <a:br>
              <a:rPr lang="en-US"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rmAutofit/>
          </a:bodyPr>
          <a:lstStyle/>
          <a:p>
            <a:pPr algn="ctr"/>
            <a:r>
              <a:rPr lang="en-US" sz="3200" dirty="0" smtClean="0"/>
              <a:t>1.   MODEL  S    R</a:t>
            </a:r>
            <a:br>
              <a:rPr lang="en-US" sz="3200" dirty="0" smtClean="0"/>
            </a:b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sz="2000" dirty="0" smtClean="0"/>
              <a:t>MODEL KOMUNIKASI PALING DASAR YANG DIPENGARUHI OLEH ILMU PSIKOLOGI BEHAVIORISTIK, YANG MENGGAMBARKAN HUBUNGAN STIMULUS – RESPON.</a:t>
            </a:r>
          </a:p>
          <a:p>
            <a:pPr algn="just">
              <a:buNone/>
            </a:pPr>
            <a:endParaRPr lang="en-US" sz="2000" dirty="0" smtClean="0"/>
          </a:p>
          <a:p>
            <a:pPr algn="just">
              <a:buNone/>
            </a:pPr>
            <a:endParaRPr lang="en-US" sz="2000" dirty="0" smtClean="0"/>
          </a:p>
          <a:p>
            <a:pPr algn="just">
              <a:buNone/>
            </a:pPr>
            <a:endParaRPr lang="en-US" sz="2000" dirty="0" smtClean="0"/>
          </a:p>
          <a:p>
            <a:pPr algn="just">
              <a:buNone/>
            </a:pPr>
            <a:r>
              <a:rPr lang="en-US" sz="2000" dirty="0" smtClean="0"/>
              <a:t>                                  STIMULUS                  RESPONS</a:t>
            </a:r>
          </a:p>
          <a:p>
            <a:pPr algn="just">
              <a:buNone/>
            </a:pPr>
            <a:endParaRPr lang="en-US" sz="2000" dirty="0" smtClean="0"/>
          </a:p>
          <a:p>
            <a:pPr algn="just">
              <a:buNone/>
            </a:pPr>
            <a:r>
              <a:rPr lang="en-US" sz="2000" dirty="0" smtClean="0"/>
              <a:t>MENUNJUKKAN PROSES AKSI – REAKSI, PROSES PERTUKARAN ATAU PEMINDAHAN  INFORMASI ATAU GAGASAN, YANG BERSIFAT TIMBAL BALIK DAN MEMPUNYAI BANYAK EFEK. MASING-MASING EFEK DAPAT MENGUBAH TINDAKAN KOMUNIKASI (</a:t>
            </a:r>
            <a:r>
              <a:rPr lang="en-US" sz="2000" i="1" dirty="0" smtClean="0"/>
              <a:t>COMMUNICATION ACT</a:t>
            </a:r>
            <a:r>
              <a:rPr lang="en-US" sz="2000" dirty="0" smtClean="0"/>
              <a:t>) BERIKUTNYA.</a:t>
            </a:r>
          </a:p>
          <a:p>
            <a:pPr algn="ctr">
              <a:buNone/>
            </a:pPr>
            <a:endParaRPr lang="en-US" sz="2000" dirty="0" smtClean="0"/>
          </a:p>
          <a:p>
            <a:pPr algn="ctr"/>
            <a:endParaRPr lang="en-US" sz="2400" dirty="0" smtClean="0"/>
          </a:p>
          <a:p>
            <a:pPr algn="ctr"/>
            <a:endParaRPr lang="en-US" sz="2400" dirty="0" smtClean="0"/>
          </a:p>
          <a:p>
            <a:pPr algn="ctr"/>
            <a:endParaRPr lang="en-US" sz="2400" dirty="0"/>
          </a:p>
        </p:txBody>
      </p:sp>
      <p:sp>
        <p:nvSpPr>
          <p:cNvPr id="4" name="Notched Right Arrow 3"/>
          <p:cNvSpPr/>
          <p:nvPr/>
        </p:nvSpPr>
        <p:spPr>
          <a:xfrm>
            <a:off x="5410200" y="1295400"/>
            <a:ext cx="304800"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Right Arrow 4"/>
          <p:cNvSpPr/>
          <p:nvPr/>
        </p:nvSpPr>
        <p:spPr>
          <a:xfrm>
            <a:off x="3352800" y="3048000"/>
            <a:ext cx="22860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200" dirty="0" smtClean="0"/>
              <a:t>	2. MODEL LASWELL</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BERUPA UNGKAPAN VERBAL :</a:t>
            </a:r>
          </a:p>
          <a:p>
            <a:endParaRPr lang="en-US" dirty="0" smtClean="0"/>
          </a:p>
          <a:p>
            <a:endParaRPr lang="en-US" dirty="0" smtClean="0"/>
          </a:p>
          <a:p>
            <a:pPr lvl="4"/>
            <a:r>
              <a:rPr lang="en-US" sz="2400" dirty="0" smtClean="0"/>
              <a:t>WHO</a:t>
            </a:r>
          </a:p>
          <a:p>
            <a:pPr lvl="4"/>
            <a:r>
              <a:rPr lang="en-US" sz="2400" dirty="0" smtClean="0"/>
              <a:t>SAYS WHAT</a:t>
            </a:r>
          </a:p>
          <a:p>
            <a:pPr lvl="4"/>
            <a:r>
              <a:rPr lang="en-US" sz="2400" dirty="0" smtClean="0"/>
              <a:t>IN WHICH CHANNEL </a:t>
            </a:r>
          </a:p>
          <a:p>
            <a:pPr lvl="4"/>
            <a:r>
              <a:rPr lang="en-US" sz="2400" dirty="0" smtClean="0"/>
              <a:t>TO WHOM</a:t>
            </a:r>
          </a:p>
          <a:p>
            <a:pPr lvl="4"/>
            <a:r>
              <a:rPr lang="en-US" sz="2400" dirty="0" smtClean="0"/>
              <a:t>WITH WHAT EFFECT</a:t>
            </a:r>
            <a:endParaRPr lang="en-US" sz="2400" dirty="0"/>
          </a:p>
        </p:txBody>
      </p:sp>
      <p:sp>
        <p:nvSpPr>
          <p:cNvPr id="5" name="Cloud Callout 4"/>
          <p:cNvSpPr/>
          <p:nvPr/>
        </p:nvSpPr>
        <p:spPr>
          <a:xfrm>
            <a:off x="2286000" y="2971800"/>
            <a:ext cx="2514600" cy="838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fontScale="90000"/>
          </a:bodyPr>
          <a:lstStyle/>
          <a:p>
            <a:pPr algn="ctr"/>
            <a:r>
              <a:rPr lang="en-US" dirty="0" smtClean="0"/>
              <a:t>  </a:t>
            </a:r>
            <a:r>
              <a:rPr lang="en-US" sz="3200" dirty="0" smtClean="0"/>
              <a:t>3. MODEL SHANNON DAN WEAVER </a:t>
            </a:r>
            <a:endParaRPr lang="en-US" dirty="0"/>
          </a:p>
        </p:txBody>
      </p:sp>
      <p:sp>
        <p:nvSpPr>
          <p:cNvPr id="3" name="Content Placeholder 2"/>
          <p:cNvSpPr>
            <a:spLocks noGrp="1"/>
          </p:cNvSpPr>
          <p:nvPr>
            <p:ph idx="1"/>
          </p:nvPr>
        </p:nvSpPr>
        <p:spPr/>
        <p:txBody>
          <a:bodyPr>
            <a:normAutofit/>
          </a:bodyPr>
          <a:lstStyle/>
          <a:p>
            <a:endParaRPr lang="en-US" sz="2000" dirty="0" smtClean="0"/>
          </a:p>
          <a:p>
            <a:endParaRPr lang="en-US" sz="2000" dirty="0" smtClean="0"/>
          </a:p>
          <a:p>
            <a:pPr>
              <a:buNone/>
            </a:pPr>
            <a:r>
              <a:rPr lang="en-US" sz="1600" dirty="0" smtClean="0"/>
              <a:t>INFOMATIONS</a:t>
            </a:r>
          </a:p>
          <a:p>
            <a:pPr>
              <a:buNone/>
            </a:pPr>
            <a:r>
              <a:rPr lang="en-US" sz="1600" dirty="0" smtClean="0"/>
              <a:t>SOURCE                      TRANSMITTER                                     MESSAGE           DESTINATION</a:t>
            </a: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r>
              <a:rPr lang="en-US" sz="1600" dirty="0" smtClean="0"/>
              <a:t>                   MESSAGE                                SIGNAL         RECEIVED            MESSAGE</a:t>
            </a:r>
          </a:p>
          <a:p>
            <a:pPr>
              <a:buNone/>
            </a:pPr>
            <a:r>
              <a:rPr lang="en-US" sz="1600" dirty="0" smtClean="0"/>
              <a:t>                                                                                             SIGNAL</a:t>
            </a:r>
          </a:p>
          <a:p>
            <a:pPr>
              <a:buNone/>
            </a:pPr>
            <a:endParaRPr lang="en-US" sz="1600" dirty="0" smtClean="0"/>
          </a:p>
          <a:p>
            <a:pPr>
              <a:buNone/>
            </a:pPr>
            <a:endParaRPr lang="en-US" sz="1600" dirty="0" smtClean="0"/>
          </a:p>
          <a:p>
            <a:pPr>
              <a:buNone/>
            </a:pPr>
            <a:r>
              <a:rPr lang="en-US" sz="1600" dirty="0" smtClean="0"/>
              <a:t>                                                                                   NOISE</a:t>
            </a:r>
          </a:p>
          <a:p>
            <a:pPr>
              <a:buNone/>
            </a:pPr>
            <a:r>
              <a:rPr lang="en-US" sz="1600" dirty="0" smtClean="0"/>
              <a:t>                                                                                  SOURCE</a:t>
            </a:r>
            <a:endParaRPr lang="en-US" sz="1600" dirty="0"/>
          </a:p>
        </p:txBody>
      </p:sp>
      <p:sp>
        <p:nvSpPr>
          <p:cNvPr id="4" name="Rectangle 3"/>
          <p:cNvSpPr/>
          <p:nvPr/>
        </p:nvSpPr>
        <p:spPr>
          <a:xfrm>
            <a:off x="609600" y="3352800"/>
            <a:ext cx="838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667000" y="3352800"/>
            <a:ext cx="685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800600" y="3657600"/>
            <a:ext cx="533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172200" y="3429000"/>
            <a:ext cx="685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00" y="3429000"/>
            <a:ext cx="609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724400" y="5029200"/>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600200" y="3810000"/>
            <a:ext cx="914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581400" y="3886200"/>
            <a:ext cx="990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5562600" y="3962400"/>
            <a:ext cx="457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7010400" y="3886200"/>
            <a:ext cx="533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200" dirty="0" smtClean="0"/>
              <a:t>4. MODEL SCHRAMM</a:t>
            </a:r>
            <a:endParaRPr lang="en-US" sz="3200" dirty="0"/>
          </a:p>
        </p:txBody>
      </p:sp>
      <p:sp>
        <p:nvSpPr>
          <p:cNvPr id="3" name="Content Placeholder 2"/>
          <p:cNvSpPr>
            <a:spLocks noGrp="1"/>
          </p:cNvSpPr>
          <p:nvPr>
            <p:ph idx="1"/>
          </p:nvPr>
        </p:nvSpPr>
        <p:spPr>
          <a:xfrm>
            <a:off x="457200" y="1600200"/>
            <a:ext cx="8229600" cy="4724400"/>
          </a:xfrm>
        </p:spPr>
        <p:txBody>
          <a:bodyPr>
            <a:normAutofit/>
          </a:bodyPr>
          <a:lstStyle/>
          <a:p>
            <a:r>
              <a:rPr lang="en-US" sz="2400" dirty="0" smtClean="0"/>
              <a:t>MODEL 1.</a:t>
            </a:r>
          </a:p>
          <a:p>
            <a:r>
              <a:rPr lang="en-US" sz="2000" dirty="0" smtClean="0"/>
              <a:t>SOURCE     ENCODER     SIGNAL       DECODER       DESTINATION</a:t>
            </a:r>
          </a:p>
        </p:txBody>
      </p:sp>
      <p:sp>
        <p:nvSpPr>
          <p:cNvPr id="4" name="Rectangle 3"/>
          <p:cNvSpPr/>
          <p:nvPr/>
        </p:nvSpPr>
        <p:spPr>
          <a:xfrm>
            <a:off x="914400" y="25146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934200" y="2667000"/>
            <a:ext cx="914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33800" y="2514600"/>
            <a:ext cx="838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905000" y="2743200"/>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352800" y="2743200"/>
            <a:ext cx="228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4648200" y="2743200"/>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6477000" y="28194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entagon 15"/>
          <p:cNvSpPr/>
          <p:nvPr/>
        </p:nvSpPr>
        <p:spPr>
          <a:xfrm>
            <a:off x="2514600" y="2590800"/>
            <a:ext cx="533400" cy="228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entagon 16"/>
          <p:cNvSpPr/>
          <p:nvPr/>
        </p:nvSpPr>
        <p:spPr>
          <a:xfrm>
            <a:off x="5257800" y="2590800"/>
            <a:ext cx="609600" cy="3810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04088"/>
            <a:ext cx="5029200" cy="591312"/>
          </a:xfrm>
        </p:spPr>
        <p:txBody>
          <a:bodyPr>
            <a:normAutofit/>
          </a:bodyPr>
          <a:lstStyle/>
          <a:p>
            <a:r>
              <a:rPr lang="en-US" sz="3200" dirty="0" smtClean="0"/>
              <a:t>5. MODEL ARISTOTELES</a:t>
            </a:r>
            <a:endParaRPr lang="en-US" sz="3200" dirty="0"/>
          </a:p>
        </p:txBody>
      </p:sp>
      <p:sp>
        <p:nvSpPr>
          <p:cNvPr id="3" name="Content Placeholder 2"/>
          <p:cNvSpPr>
            <a:spLocks noGrp="1"/>
          </p:cNvSpPr>
          <p:nvPr>
            <p:ph idx="1"/>
          </p:nvPr>
        </p:nvSpPr>
        <p:spPr/>
        <p:txBody>
          <a:bodyPr>
            <a:normAutofit lnSpcReduction="10000"/>
          </a:bodyPr>
          <a:lstStyle/>
          <a:p>
            <a:pPr algn="just"/>
            <a:r>
              <a:rPr lang="en-US" sz="2000" dirty="0" smtClean="0"/>
              <a:t>MODEL KOMUNIKASI KLASIK YANG DISEBUT JUGA RETORIS, YANG DIBUAT  OLEH FILOSOF YUNANI, ARISTOTELES. IA MEMBUAT MODEL KOMUNIKASI VERBAL PERTAMA YANG BERINTI PADA PERSUASI, DENGAN TIGA UNSUR DASAR PROSES KOMUNIKASI, YAITU PEMBICARA, PESAN, DAN PENDENGAR. FOKUSNYA ADALAH KOMUNIKASI RETORIS, YANG KINI DIKENAL DENGAN KOMUNIKASI PUBLIK, DIMANA PADA MASA ITU SENI BERPIDATO MERUPAKAN KETRAMPILAN PENTING. MENURUTNYA KOMUNIKASI PUBLIK MELIBATKAN PERSUASI, YANG DAPAT DICAPAI OLEH SIAPA ANDA (ETOS-KEPERCAYAAN ANDA), ARGUMEN ANDA (LOGOS-LOGIKA DALAM PENDAPAT ANDA), DAN DENGAN MEMAINKAN EMOSI KHALAYAK (PATHOS-EMOSI KHALAYAK). DALAM BERPIDATO TEORI INI DIURAI MENJADI ISI PIDATO, SUSUNANNYA, DAN CARA PENYAMPAIANNYA.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701</TotalTime>
  <Words>329</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MODEL KOMUNIKASI</vt:lpstr>
      <vt:lpstr>MODEL – MODEL KOMUNIKASI </vt:lpstr>
      <vt:lpstr>1.   MODEL  S    R </vt:lpstr>
      <vt:lpstr> 2. MODEL LASWELL</vt:lpstr>
      <vt:lpstr>  3. MODEL SHANNON DAN WEAVER </vt:lpstr>
      <vt:lpstr>4. MODEL SCHRAMM</vt:lpstr>
      <vt:lpstr>5. MODEL ARISTOTELES</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DAN PERKEMBANGAN KOMUNIKASI</dc:title>
  <dc:creator>Universitas Komputer Indonesia</dc:creator>
  <cp:lastModifiedBy>Universitas Komputer Indonesia</cp:lastModifiedBy>
  <cp:revision>146</cp:revision>
  <dcterms:created xsi:type="dcterms:W3CDTF">2010-01-09T12:54:00Z</dcterms:created>
  <dcterms:modified xsi:type="dcterms:W3CDTF">2010-01-14T08:22:02Z</dcterms:modified>
</cp:coreProperties>
</file>