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8"/>
  </p:notesMasterIdLst>
  <p:sldIdLst>
    <p:sldId id="283" r:id="rId2"/>
    <p:sldId id="284" r:id="rId3"/>
    <p:sldId id="285" r:id="rId4"/>
    <p:sldId id="286" r:id="rId5"/>
    <p:sldId id="287" r:id="rId6"/>
    <p:sldId id="28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15" autoAdjust="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3B1887-9940-4C58-80E7-CD19446F5419}" type="datetimeFigureOut">
              <a:rPr lang="en-US" smtClean="0"/>
              <a:pPr/>
              <a:t>1/14/2010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6BA249-4E88-453A-B3D0-5B5219CEF03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2AE070A-0C6A-4493-9E08-B6488EF6EAF4}" type="datetimeFigureOut">
              <a:rPr lang="en-US" smtClean="0"/>
              <a:pPr/>
              <a:t>1/14/2010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06297A7-049D-4B4D-97D5-E7E742F157E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AE070A-0C6A-4493-9E08-B6488EF6EAF4}" type="datetimeFigureOut">
              <a:rPr lang="en-US" smtClean="0"/>
              <a:pPr/>
              <a:t>1/14/2010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297A7-049D-4B4D-97D5-E7E742F157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AE070A-0C6A-4493-9E08-B6488EF6EAF4}" type="datetimeFigureOut">
              <a:rPr lang="en-US" smtClean="0"/>
              <a:pPr/>
              <a:t>1/14/2010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297A7-049D-4B4D-97D5-E7E742F157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AE070A-0C6A-4493-9E08-B6488EF6EAF4}" type="datetimeFigureOut">
              <a:rPr lang="en-US" smtClean="0"/>
              <a:pPr/>
              <a:t>1/14/2010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297A7-049D-4B4D-97D5-E7E742F157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AE070A-0C6A-4493-9E08-B6488EF6EAF4}" type="datetimeFigureOut">
              <a:rPr lang="en-US" smtClean="0"/>
              <a:pPr/>
              <a:t>1/14/2010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297A7-049D-4B4D-97D5-E7E742F157E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AE070A-0C6A-4493-9E08-B6488EF6EAF4}" type="datetimeFigureOut">
              <a:rPr lang="en-US" smtClean="0"/>
              <a:pPr/>
              <a:t>1/14/2010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297A7-049D-4B4D-97D5-E7E742F157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AE070A-0C6A-4493-9E08-B6488EF6EAF4}" type="datetimeFigureOut">
              <a:rPr lang="en-US" smtClean="0"/>
              <a:pPr/>
              <a:t>1/14/2010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6297A7-049D-4B4D-97D5-E7E742F157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AE070A-0C6A-4493-9E08-B6488EF6EAF4}" type="datetimeFigureOut">
              <a:rPr lang="en-US" smtClean="0"/>
              <a:pPr/>
              <a:t>1/14/2010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6297A7-049D-4B4D-97D5-E7E742F157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AE070A-0C6A-4493-9E08-B6488EF6EAF4}" type="datetimeFigureOut">
              <a:rPr lang="en-US" smtClean="0"/>
              <a:pPr/>
              <a:t>1/14/2010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6297A7-049D-4B4D-97D5-E7E742F157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AE070A-0C6A-4493-9E08-B6488EF6EAF4}" type="datetimeFigureOut">
              <a:rPr lang="en-US" smtClean="0"/>
              <a:pPr/>
              <a:t>1/14/2010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297A7-049D-4B4D-97D5-E7E742F157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AE070A-0C6A-4493-9E08-B6488EF6EAF4}" type="datetimeFigureOut">
              <a:rPr lang="en-US" smtClean="0"/>
              <a:pPr/>
              <a:t>1/14/2010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06297A7-049D-4B4D-97D5-E7E742F157E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2AE070A-0C6A-4493-9E08-B6488EF6EAF4}" type="datetimeFigureOut">
              <a:rPr lang="en-US" smtClean="0"/>
              <a:pPr/>
              <a:t>1/14/2010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06297A7-049D-4B4D-97D5-E7E742F157E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KOMUNIKASI VERBAL DAN NON VERBAL</a:t>
            </a:r>
            <a:endParaRPr lang="en-US" sz="3200" dirty="0"/>
          </a:p>
        </p:txBody>
      </p:sp>
      <p:sp>
        <p:nvSpPr>
          <p:cNvPr id="3" name="Content Placeholder 2"/>
          <p:cNvSpPr>
            <a:spLocks noGrp="1"/>
          </p:cNvSpPr>
          <p:nvPr>
            <p:ph idx="1"/>
          </p:nvPr>
        </p:nvSpPr>
        <p:spPr/>
        <p:txBody>
          <a:bodyPr/>
          <a:lstStyle/>
          <a:p>
            <a:pPr>
              <a:buNone/>
            </a:pPr>
            <a:r>
              <a:rPr lang="en-US" b="1" dirty="0" smtClean="0"/>
              <a:t>KOMUNIKASI VERBAL</a:t>
            </a:r>
          </a:p>
          <a:p>
            <a:pPr>
              <a:buNone/>
            </a:pPr>
            <a:r>
              <a:rPr lang="en-US" sz="2400" dirty="0" smtClean="0"/>
              <a:t>	FUNGSI BAHASA YANG MENDASAR BAGI MANUSIA ADALAH UNTUK MENAMAI ATAU MENJULUKI OBYEK, ORANG, DAN PERISTIWA,</a:t>
            </a:r>
          </a:p>
          <a:p>
            <a:endParaRPr lang="en-US" sz="2400" dirty="0"/>
          </a:p>
          <a:p>
            <a:pPr>
              <a:buNone/>
            </a:pPr>
            <a:r>
              <a:rPr lang="en-US" sz="2400" b="1" dirty="0" smtClean="0"/>
              <a:t>	MENURUT LARRY L. BARKER, BAHASA MEMILIKI 3 FUNGSI, YAITU :</a:t>
            </a:r>
          </a:p>
          <a:p>
            <a:pPr>
              <a:buNone/>
            </a:pPr>
            <a:r>
              <a:rPr lang="en-US" sz="2400" dirty="0" smtClean="0"/>
              <a:t>1.PENAMAAN</a:t>
            </a:r>
          </a:p>
          <a:p>
            <a:pPr>
              <a:buNone/>
            </a:pPr>
            <a:r>
              <a:rPr lang="en-US" sz="2400" dirty="0" smtClean="0"/>
              <a:t>2.INTERAKSI</a:t>
            </a:r>
          </a:p>
          <a:p>
            <a:pPr>
              <a:buNone/>
            </a:pPr>
            <a:r>
              <a:rPr lang="en-US" sz="2400" dirty="0" smtClean="0"/>
              <a:t>3.TRANSMISI INFORMASI</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KOMUNIKASI NON VERBAL</a:t>
            </a:r>
            <a:endParaRPr lang="en-US" sz="3200" dirty="0"/>
          </a:p>
        </p:txBody>
      </p:sp>
      <p:sp>
        <p:nvSpPr>
          <p:cNvPr id="3" name="Content Placeholder 2"/>
          <p:cNvSpPr>
            <a:spLocks noGrp="1"/>
          </p:cNvSpPr>
          <p:nvPr>
            <p:ph idx="1"/>
          </p:nvPr>
        </p:nvSpPr>
        <p:spPr/>
        <p:txBody>
          <a:bodyPr>
            <a:normAutofit lnSpcReduction="10000"/>
          </a:bodyPr>
          <a:lstStyle/>
          <a:p>
            <a:pPr>
              <a:buNone/>
            </a:pPr>
            <a:r>
              <a:rPr lang="en-US" sz="2400" b="1" dirty="0" smtClean="0"/>
              <a:t>I. PENGERTIAN </a:t>
            </a:r>
          </a:p>
          <a:p>
            <a:pPr algn="just">
              <a:buNone/>
            </a:pPr>
            <a:r>
              <a:rPr lang="en-US" sz="2400" dirty="0" smtClean="0"/>
              <a:t>	MENURUT LARRY A. SAMOVAR DAN RICHARD E. PORTER , KOMUNIKASI NON VERBAL MENCAKUP SEMUA RANGSANGAN (KECUALI  RANGSANGAN VERBAL) DALAM SUATU SETTING KOMUNIKASI, YANG DIHASILKAN OLEH INDIVIDU DAN PENGGUNAAN LINGKUNGAN OLEH INDIVIDU, YANG MEMPUNYAI NILAI PESAN POTENSIAL BAGI PENGIRIM ATAU PENERIMA.</a:t>
            </a:r>
          </a:p>
          <a:p>
            <a:pPr algn="just"/>
            <a:endParaRPr lang="en-US" sz="2400" dirty="0" smtClean="0"/>
          </a:p>
          <a:p>
            <a:pPr algn="just">
              <a:buNone/>
            </a:pPr>
            <a:r>
              <a:rPr lang="en-US" sz="2400" dirty="0" smtClean="0"/>
              <a:t>	SECARA SEDERHANA, PESAN NONVERBAL ADALAH SEMUA ISYARAT YANG BUKAN KATA – KATA.</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II. FUNGSI KOMUNIKASI NONVERBAL</a:t>
            </a:r>
            <a:endParaRPr lang="en-US" sz="3200" dirty="0"/>
          </a:p>
        </p:txBody>
      </p:sp>
      <p:sp>
        <p:nvSpPr>
          <p:cNvPr id="3" name="Content Placeholder 2"/>
          <p:cNvSpPr>
            <a:spLocks noGrp="1"/>
          </p:cNvSpPr>
          <p:nvPr>
            <p:ph idx="1"/>
          </p:nvPr>
        </p:nvSpPr>
        <p:spPr/>
        <p:txBody>
          <a:bodyPr>
            <a:normAutofit/>
          </a:bodyPr>
          <a:lstStyle/>
          <a:p>
            <a:pPr>
              <a:buNone/>
            </a:pPr>
            <a:r>
              <a:rPr lang="en-US" sz="2400" dirty="0" smtClean="0"/>
              <a:t>1. </a:t>
            </a:r>
            <a:r>
              <a:rPr lang="en-US" sz="2400" b="1" dirty="0" smtClean="0"/>
              <a:t>PERILAKU NONVERBAL DAPAT MENGULANGI / REPETISI PERILAKU VERBAL</a:t>
            </a:r>
          </a:p>
          <a:p>
            <a:pPr>
              <a:buNone/>
            </a:pPr>
            <a:r>
              <a:rPr lang="en-US" sz="2400" b="1" dirty="0" smtClean="0"/>
              <a:t>2. MEMPENGARUHI, MENEKANKAN ATAU MELENGKAPI PERILAKU VERBAL</a:t>
            </a:r>
          </a:p>
          <a:p>
            <a:pPr>
              <a:buNone/>
            </a:pPr>
            <a:r>
              <a:rPr lang="en-US" sz="2400" b="1" dirty="0" smtClean="0"/>
              <a:t>3. PERILAKU NONVERBAL DAPAT MENGGANTIKAN  / SUBSTITUSI PERILAKU VERBAL.</a:t>
            </a:r>
          </a:p>
          <a:p>
            <a:pPr>
              <a:buNone/>
            </a:pPr>
            <a:r>
              <a:rPr lang="en-US" sz="2400" b="1" dirty="0" smtClean="0"/>
              <a:t>4. PERILAKU NONVERBAL DAPAT MEREGULASI PERILAKU VERBAL</a:t>
            </a:r>
          </a:p>
          <a:p>
            <a:pPr>
              <a:buNone/>
            </a:pPr>
            <a:r>
              <a:rPr lang="en-US" sz="2400" b="1" dirty="0" smtClean="0"/>
              <a:t>5. PERILAKU NONVERBAL DAPAT MEMBANTAH ATAU BERTENTANGAN.</a:t>
            </a:r>
            <a:endParaRPr lang="en-US" sz="2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III. KLASIFIKASI PESAN NONVERBAL </a:t>
            </a:r>
            <a:endParaRPr lang="en-US" sz="3200" dirty="0"/>
          </a:p>
        </p:txBody>
      </p:sp>
      <p:sp>
        <p:nvSpPr>
          <p:cNvPr id="3" name="Content Placeholder 2"/>
          <p:cNvSpPr>
            <a:spLocks noGrp="1"/>
          </p:cNvSpPr>
          <p:nvPr>
            <p:ph idx="1"/>
          </p:nvPr>
        </p:nvSpPr>
        <p:spPr/>
        <p:txBody>
          <a:bodyPr>
            <a:normAutofit/>
          </a:bodyPr>
          <a:lstStyle/>
          <a:p>
            <a:pPr>
              <a:buNone/>
            </a:pPr>
            <a:r>
              <a:rPr lang="en-US" sz="2400" b="1" dirty="0" smtClean="0"/>
              <a:t>	LARRY A. SAMOVAR DAN RICHARD E.PORTER MENGKLASIFIKASIKAN PESAN-PESAN NONVERBAL KEDALAM 2 KATEGORI UTAMA, YAITU :</a:t>
            </a:r>
          </a:p>
          <a:p>
            <a:endParaRPr lang="en-US" sz="2400" b="1" dirty="0" smtClean="0"/>
          </a:p>
          <a:p>
            <a:pPr>
              <a:buNone/>
            </a:pPr>
            <a:r>
              <a:rPr lang="en-US" sz="2400" b="1" dirty="0" smtClean="0"/>
              <a:t>	1. PERILAKU YANG TERDIRI DARI PENAMPILAN DAN PAKAIAN , GERAKAN DAN POSTUR TUBUH, EKSPRESI WAJAH, KONTAK MATA, SENTUHAN, BAU –BAUAN ,DAN PARABAHASA.</a:t>
            </a:r>
          </a:p>
          <a:p>
            <a:endParaRPr lang="en-US" sz="2400" b="1" dirty="0" smtClean="0"/>
          </a:p>
          <a:p>
            <a:pPr>
              <a:buNone/>
            </a:pPr>
            <a:r>
              <a:rPr lang="en-US" sz="2400" b="1" dirty="0" smtClean="0"/>
              <a:t>	2. RUANG DAN WAKTU</a:t>
            </a:r>
            <a:endParaRPr lang="en-US" sz="2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3200" dirty="0" smtClean="0"/>
              <a:t>IV. BAHASA TUBUH</a:t>
            </a:r>
            <a:endParaRPr lang="en-US" sz="3200" dirty="0"/>
          </a:p>
        </p:txBody>
      </p:sp>
      <p:sp>
        <p:nvSpPr>
          <p:cNvPr id="3" name="Content Placeholder 2"/>
          <p:cNvSpPr>
            <a:spLocks noGrp="1"/>
          </p:cNvSpPr>
          <p:nvPr>
            <p:ph idx="1"/>
          </p:nvPr>
        </p:nvSpPr>
        <p:spPr>
          <a:xfrm>
            <a:off x="609600" y="1828800"/>
            <a:ext cx="8229600" cy="4525963"/>
          </a:xfrm>
        </p:spPr>
        <p:txBody>
          <a:bodyPr>
            <a:normAutofit/>
          </a:bodyPr>
          <a:lstStyle/>
          <a:p>
            <a:pPr algn="just">
              <a:buNone/>
            </a:pPr>
            <a:r>
              <a:rPr lang="en-US" sz="1800" dirty="0" smtClean="0"/>
              <a:t>	SETIAP ANGGOTA TUBUH MANUSIA SEPERTI WAJAH, TANGAN, KEPALA , KAKI ,DAN BAHKAN SELURUH ANGGOTA TUBUH KITA DAPAT DIGUNAKAN SEBAGAI ISYARAT SIMBOLIK.</a:t>
            </a:r>
          </a:p>
          <a:p>
            <a:pPr algn="just">
              <a:buNone/>
            </a:pPr>
            <a:r>
              <a:rPr lang="en-US" sz="1800" dirty="0" smtClean="0"/>
              <a:t>* ISYARAT TANGAN</a:t>
            </a:r>
          </a:p>
          <a:p>
            <a:pPr algn="just">
              <a:buNone/>
            </a:pPr>
            <a:r>
              <a:rPr lang="en-US" sz="1800" dirty="0" smtClean="0"/>
              <a:t>* GERAKAN KEPALA</a:t>
            </a:r>
          </a:p>
          <a:p>
            <a:pPr algn="just">
              <a:buNone/>
            </a:pPr>
            <a:r>
              <a:rPr lang="en-US" sz="1800" dirty="0" smtClean="0"/>
              <a:t>* POSTUR TUBUH DAN POSISI KAKI</a:t>
            </a:r>
          </a:p>
          <a:p>
            <a:pPr algn="just">
              <a:buNone/>
            </a:pPr>
            <a:r>
              <a:rPr lang="en-US" sz="1800" dirty="0" smtClean="0"/>
              <a:t>* BUSANA</a:t>
            </a:r>
          </a:p>
          <a:p>
            <a:pPr algn="just">
              <a:buNone/>
            </a:pPr>
            <a:r>
              <a:rPr lang="en-US" sz="1800" dirty="0" smtClean="0"/>
              <a:t>* ORIENTASI RUANG DAN JARAK PRIBADI</a:t>
            </a:r>
          </a:p>
          <a:p>
            <a:pPr algn="just">
              <a:buNone/>
            </a:pPr>
            <a:r>
              <a:rPr lang="en-US" sz="1800" b="1" dirty="0" smtClean="0"/>
              <a:t>	PROF.HAFIED CANGARA MENGELOMPOKKKAN KODE NONVERBAL SEBAGAI BERIKUT :</a:t>
            </a:r>
          </a:p>
          <a:p>
            <a:pPr algn="just">
              <a:buNone/>
            </a:pPr>
            <a:r>
              <a:rPr lang="en-US" sz="1800" dirty="0" smtClean="0"/>
              <a:t>1. KINESICS (GERAKAN BADAN)</a:t>
            </a:r>
          </a:p>
          <a:p>
            <a:pPr algn="just">
              <a:buNone/>
            </a:pPr>
            <a:r>
              <a:rPr lang="en-US" sz="1800" dirty="0" smtClean="0"/>
              <a:t>2. GERAKAN MATA</a:t>
            </a:r>
          </a:p>
          <a:p>
            <a:pPr algn="just">
              <a:buNone/>
            </a:pPr>
            <a:r>
              <a:rPr lang="en-US" sz="1800" dirty="0" smtClean="0"/>
              <a:t>3. SENTUHAN</a:t>
            </a:r>
          </a:p>
          <a:p>
            <a:pPr algn="just">
              <a:buNone/>
            </a:pPr>
            <a:r>
              <a:rPr lang="en-US" sz="1800" dirty="0" smtClean="0"/>
              <a:t>4. DIAM</a:t>
            </a: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 KINESICS</a:t>
            </a:r>
            <a:endParaRPr lang="en-US" sz="3200" dirty="0"/>
          </a:p>
        </p:txBody>
      </p:sp>
      <p:sp>
        <p:nvSpPr>
          <p:cNvPr id="3" name="Content Placeholder 2"/>
          <p:cNvSpPr>
            <a:spLocks noGrp="1"/>
          </p:cNvSpPr>
          <p:nvPr>
            <p:ph idx="1"/>
          </p:nvPr>
        </p:nvSpPr>
        <p:spPr/>
        <p:txBody>
          <a:bodyPr>
            <a:normAutofit/>
          </a:bodyPr>
          <a:lstStyle/>
          <a:p>
            <a:pPr>
              <a:buNone/>
            </a:pPr>
            <a:r>
              <a:rPr lang="en-US" sz="2400" dirty="0" smtClean="0"/>
              <a:t>	IALAH KODE NONVERBAL YANG DITUNJUKKAN OLEH GERAKAN –GERAKAN BADAN YANG BISA DIBEDAKAN ATAS 5 JENIS, YAITU :</a:t>
            </a:r>
          </a:p>
          <a:p>
            <a:endParaRPr lang="en-US" sz="2400" dirty="0" smtClean="0"/>
          </a:p>
          <a:p>
            <a:pPr>
              <a:buNone/>
            </a:pPr>
            <a:r>
              <a:rPr lang="en-US" sz="2400" dirty="0" smtClean="0"/>
              <a:t>1. </a:t>
            </a:r>
            <a:r>
              <a:rPr lang="en-US" sz="2400" b="1" dirty="0" smtClean="0"/>
              <a:t>EMBLEMS</a:t>
            </a:r>
          </a:p>
          <a:p>
            <a:pPr>
              <a:buNone/>
            </a:pPr>
            <a:r>
              <a:rPr lang="en-US" sz="2400" b="1" dirty="0" smtClean="0"/>
              <a:t>2. ILLUSTRATOR</a:t>
            </a:r>
          </a:p>
          <a:p>
            <a:pPr>
              <a:buNone/>
            </a:pPr>
            <a:r>
              <a:rPr lang="en-US" sz="2400" b="1" dirty="0" smtClean="0"/>
              <a:t>3. AFFECT DISPLAYS</a:t>
            </a:r>
          </a:p>
          <a:p>
            <a:pPr>
              <a:buNone/>
            </a:pPr>
            <a:r>
              <a:rPr lang="en-US" sz="2400" b="1" dirty="0" smtClean="0"/>
              <a:t>4. REGULATOR</a:t>
            </a:r>
          </a:p>
          <a:p>
            <a:pPr>
              <a:buNone/>
            </a:pPr>
            <a:r>
              <a:rPr lang="en-US" sz="2400" b="1" dirty="0" smtClean="0"/>
              <a:t>5. ADAPTORY</a:t>
            </a:r>
            <a:endParaRPr lang="en-US" sz="24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697</TotalTime>
  <Words>76</Words>
  <Application>Microsoft Office PowerPoint</Application>
  <PresentationFormat>On-screen Show (4:3)</PresentationFormat>
  <Paragraphs>45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KOMUNIKASI VERBAL DAN NON VERBAL</vt:lpstr>
      <vt:lpstr>KOMUNIKASI NON VERBAL</vt:lpstr>
      <vt:lpstr>II. FUNGSI KOMUNIKASI NONVERBAL</vt:lpstr>
      <vt:lpstr>III. KLASIFIKASI PESAN NONVERBAL </vt:lpstr>
      <vt:lpstr>IV. BAHASA TUBUH</vt:lpstr>
      <vt:lpstr>* KINESICS</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SEJARAH DAN PERKEMBANGAN KOMUNIKASI</dc:title>
  <dc:creator>Universitas Komputer Indonesia</dc:creator>
  <cp:lastModifiedBy>Universitas Komputer Indonesia</cp:lastModifiedBy>
  <cp:revision>141</cp:revision>
  <dcterms:created xsi:type="dcterms:W3CDTF">2010-01-09T12:54:00Z</dcterms:created>
  <dcterms:modified xsi:type="dcterms:W3CDTF">2010-01-14T08:28:40Z</dcterms:modified>
</cp:coreProperties>
</file>