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6"/>
  </p:notesMasterIdLst>
  <p:sldIdLst>
    <p:sldId id="289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B1887-9940-4C58-80E7-CD19446F5419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BA249-4E88-453A-B3D0-5B5219CEF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BA249-4E88-453A-B3D0-5B5219CEF03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KOMUNIKASI ANTAR PRIBADI, KOMUNIKASI KELOMPOK, KOMUNIKASI MASSA, KOMUNIKASI ORGANISASI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/>
              <a:t>KOMUNIKASI ANTAR PRIBADI</a:t>
            </a:r>
          </a:p>
          <a:p>
            <a:pPr>
              <a:buNone/>
            </a:pPr>
            <a:r>
              <a:rPr lang="en-US" sz="1800" b="1" dirty="0" smtClean="0"/>
              <a:t>*DEFINISI :</a:t>
            </a:r>
            <a:endParaRPr lang="en-US" sz="1400" b="1" dirty="0" smtClean="0"/>
          </a:p>
          <a:p>
            <a:pPr lvl="1" algn="just"/>
            <a:r>
              <a:rPr lang="en-US" sz="1800" dirty="0" smtClean="0"/>
              <a:t>KOMUNIKASI ANTAR PRIBADI YANG DIMAKSUD DISINI ADALAH PROSES KOMUNIKASI YANG BERLANGSUNG ANTARA 2 ORANG ATAU LEBIH SECARA TATAP MUKA.</a:t>
            </a:r>
          </a:p>
          <a:p>
            <a:pPr lvl="1" algn="just"/>
            <a:endParaRPr lang="en-US" sz="1800" dirty="0" smtClean="0"/>
          </a:p>
          <a:p>
            <a:pPr lvl="1" algn="just"/>
            <a:r>
              <a:rPr lang="en-US" sz="1800" dirty="0" smtClean="0"/>
              <a:t>SEPERTI YANG DIKATAKAN R.WAYNE PACE  BAHWA </a:t>
            </a:r>
            <a:r>
              <a:rPr lang="en-US" sz="1800" i="1" dirty="0" smtClean="0"/>
              <a:t>INTERPERSONAL COMUNICATION IS INVOLVING TWO OR MORE PEOPLE IN FACE SETTING </a:t>
            </a:r>
            <a:r>
              <a:rPr lang="en-US" sz="1800" dirty="0" smtClean="0"/>
              <a:t>ARTINYA KOMUNIKASI ANTARPRIBADI MELIBATKAN DUA ORANG ATAU LEBIH DALAM KONDISI TATAP MUKA.</a:t>
            </a:r>
          </a:p>
          <a:p>
            <a:pPr lvl="1" algn="just"/>
            <a:endParaRPr lang="en-US" sz="1800" dirty="0" smtClean="0"/>
          </a:p>
          <a:p>
            <a:pPr lvl="1" algn="just"/>
            <a:r>
              <a:rPr lang="en-US" sz="1800" dirty="0" smtClean="0"/>
              <a:t>BERDASARKAN SIFATNYA ,KOMUNIKASI ANTAR PRIBADI DAPAT DIBEDAKAN MENJADI 2 MACAM YAITU KOMUNIKASI DIADIK DAN KOMUNIKASI KELOMPOK KECIL.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KARAKTERISTIK MEDIA MASSA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1. PUBLSITAS, YAKNI DISEBARLUASKAN KEPADA PUBLIK, KHALAYAK, ATAU ORANG BANYAK.</a:t>
            </a:r>
          </a:p>
          <a:p>
            <a:pPr>
              <a:buNone/>
            </a:pPr>
            <a:r>
              <a:rPr lang="en-US" sz="2800" dirty="0" smtClean="0"/>
              <a:t>2. UNIVERSALITAS, PESANNYA BERSIFAT UMUM.</a:t>
            </a:r>
          </a:p>
          <a:p>
            <a:pPr>
              <a:buNone/>
            </a:pPr>
            <a:r>
              <a:rPr lang="en-US" sz="2800" dirty="0" smtClean="0"/>
              <a:t>3. PERIODISITAS, TETAP ATAU BERKALA.</a:t>
            </a:r>
          </a:p>
          <a:p>
            <a:pPr>
              <a:buNone/>
            </a:pPr>
            <a:r>
              <a:rPr lang="en-US" sz="2800" dirty="0" smtClean="0"/>
              <a:t>4. KONTINUITAS, BERKESINAMBUNGAN ATAU TERUS MENERUS SESUAI DENGAN PERIODE MENGUDARA ATAU JADWAL TERBIT.</a:t>
            </a:r>
          </a:p>
          <a:p>
            <a:pPr>
              <a:buNone/>
            </a:pPr>
            <a:r>
              <a:rPr lang="en-US" sz="2800" dirty="0" smtClean="0"/>
              <a:t>5. AKTUALITAS, BERISI HAL – HAL BARU.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FUNGSI KOMUNIKASI MASSA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1. FUNGSI PENGAWASAN</a:t>
            </a:r>
          </a:p>
          <a:p>
            <a:r>
              <a:rPr lang="en-US" sz="3600" dirty="0" smtClean="0"/>
              <a:t>2. FUNGSI </a:t>
            </a:r>
            <a:r>
              <a:rPr lang="en-US" sz="3600" i="1" dirty="0" smtClean="0"/>
              <a:t>SOCIAL LEARNING</a:t>
            </a:r>
          </a:p>
          <a:p>
            <a:r>
              <a:rPr lang="en-US" sz="3600" dirty="0" smtClean="0"/>
              <a:t>3. FUNGSI PENYAMPAIAN INFORMASI</a:t>
            </a:r>
          </a:p>
          <a:p>
            <a:r>
              <a:rPr lang="en-US" sz="3600" dirty="0" smtClean="0"/>
              <a:t>4. FUNGSI TRANSFORMASI BUDAYA</a:t>
            </a:r>
          </a:p>
          <a:p>
            <a:r>
              <a:rPr lang="en-US" sz="3600" dirty="0" smtClean="0"/>
              <a:t>5. HIBURAN</a:t>
            </a: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KOMUNIKASI ORGANISASI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800" dirty="0" smtClean="0"/>
              <a:t>KOMUNIKASI ORGANISASI MENCAKUP KEGIATAN KOMUNIKASI DALAM SUATU ORGANISASI DAN KOMUNIKASI ANTAR ORGANISASI.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KOMUNIKASI ORGANISASI ADALAH PENGIRIMAN DAN PENERIMAAN BERBAGAI PESAN ORGANISASI DI DALAM KELOMPOK FORMAL MAUPUN INFORMAL DARI SUATU ORGANISASI (WIRYANTO,2005</a:t>
            </a:r>
            <a:r>
              <a:rPr lang="en-US" sz="2000" dirty="0" smtClean="0"/>
              <a:t>).</a:t>
            </a:r>
            <a:endParaRPr 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SENDJAYA (1994) MENYATAKAN FUNGSI KOMUNIKASI DALAM ORGANISASI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408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1</a:t>
            </a:r>
            <a:r>
              <a:rPr lang="en-US" sz="2800" b="1" dirty="0" smtClean="0"/>
              <a:t>. FUNGSI INFORMATIF</a:t>
            </a:r>
          </a:p>
          <a:p>
            <a:pPr lvl="1" algn="just"/>
            <a:r>
              <a:rPr lang="en-US" dirty="0" smtClean="0"/>
              <a:t>ORGANISASI DAPAT DIPANDANG SEBAGAI SUATU SISTEM PEMROSESAN INFORMASI.</a:t>
            </a:r>
          </a:p>
          <a:p>
            <a:pPr lvl="1" algn="just">
              <a:buNone/>
            </a:pPr>
            <a:r>
              <a:rPr lang="en-US" dirty="0" smtClean="0"/>
              <a:t>2. </a:t>
            </a:r>
            <a:r>
              <a:rPr lang="en-US" b="1" dirty="0" smtClean="0"/>
              <a:t>FUNGSI REGULATIF</a:t>
            </a:r>
          </a:p>
          <a:p>
            <a:pPr lvl="1" algn="just">
              <a:buNone/>
            </a:pPr>
            <a:r>
              <a:rPr lang="en-US" dirty="0" smtClean="0"/>
              <a:t>	- FUNGSI INI BERKAITAN DENGAN PERATURAN-PERATURAN YANG BERLAKU DALAM SUATU ORGANISASI</a:t>
            </a:r>
          </a:p>
          <a:p>
            <a:pPr lvl="1" algn="just">
              <a:buNone/>
            </a:pPr>
            <a:r>
              <a:rPr lang="en-US" dirty="0" smtClean="0"/>
              <a:t>3</a:t>
            </a:r>
            <a:r>
              <a:rPr lang="en-US" b="1" dirty="0" smtClean="0"/>
              <a:t>. FUNGSI PERSUASIF</a:t>
            </a:r>
          </a:p>
          <a:p>
            <a:pPr lvl="1" algn="just">
              <a:buNone/>
            </a:pPr>
            <a:r>
              <a:rPr lang="en-US" b="1" dirty="0" smtClean="0"/>
              <a:t>4. FUNGSI INTEGRATIF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BENTUK KOMUNIKASI ORGANISASI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400" dirty="0" smtClean="0"/>
              <a:t>1</a:t>
            </a:r>
            <a:r>
              <a:rPr lang="en-US" sz="2400" b="1" i="1" dirty="0" smtClean="0"/>
              <a:t>. SUPERIOR – SUBORDINATE COMMMUNICATION</a:t>
            </a:r>
          </a:p>
          <a:p>
            <a:pPr>
              <a:buNone/>
            </a:pPr>
            <a:r>
              <a:rPr lang="en-US" sz="2400" dirty="0" smtClean="0"/>
              <a:t>	DISEBUT JUGA DOWNWARD COMMUNICATION YAITU KOMUNIKATORNYA ADALAH ATASAN DAN KOMUNIKASINYA ADALAH BAWAHAN.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b="1" i="1" dirty="0" smtClean="0"/>
              <a:t>2. SUBORDINATE – INITIATED COMMUNICATION</a:t>
            </a:r>
          </a:p>
          <a:p>
            <a:pPr>
              <a:buNone/>
            </a:pPr>
            <a:r>
              <a:rPr lang="en-US" sz="2400" dirty="0" smtClean="0"/>
              <a:t>	DISEBUT JUGA DENGAN UPWARD COMMUNICATION YAITU KOMUNIKASI YANG TERJADI DARI BAWAHAN KE ATASANNYA.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b="1" i="1" dirty="0" smtClean="0"/>
              <a:t>3. INTERACTIVE COMMUNICATION</a:t>
            </a:r>
          </a:p>
          <a:p>
            <a:pPr>
              <a:buNone/>
            </a:pPr>
            <a:r>
              <a:rPr lang="en-US" sz="2400" dirty="0" smtClean="0"/>
              <a:t>	KOMUNIKASI YANG TERJADI PADA KARYAWAN YANG SELEVEL.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CIRI –CIRI KOMUNIKASI ANTAR PRIBADI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600" b="1" dirty="0" smtClean="0"/>
              <a:t>1</a:t>
            </a:r>
            <a:r>
              <a:rPr lang="en-US" sz="1800" b="1" dirty="0" smtClean="0"/>
              <a:t>. KOMUNIKASI ANTAR PRIBADI BIASANYA TERJADI SECARA SPONTAN DAN SAMBIL LALU.</a:t>
            </a:r>
          </a:p>
          <a:p>
            <a:pPr>
              <a:buNone/>
            </a:pPr>
            <a:r>
              <a:rPr lang="en-US" sz="1800" b="1" dirty="0" smtClean="0"/>
              <a:t>2. KOMUNIKASI ANTAR PRIBADI TIDAK MEMPUNYAI TUJUAN TERLEBIH DAHULU.</a:t>
            </a:r>
          </a:p>
          <a:p>
            <a:pPr>
              <a:buNone/>
            </a:pPr>
            <a:r>
              <a:rPr lang="en-US" sz="1800" b="1" dirty="0" smtClean="0"/>
              <a:t>3. KOMUNIKASI ANTARP RIBADI TERJADI SECARA KEBETULAN DI ANTARA PESERTA YANG TIDAK MEMPUNYAI IDENTITAS YANG JELAS.</a:t>
            </a:r>
          </a:p>
          <a:p>
            <a:pPr>
              <a:buNone/>
            </a:pPr>
            <a:r>
              <a:rPr lang="en-US" sz="1800" b="1" dirty="0" smtClean="0"/>
              <a:t>4. KOMUNIKASI ANTAR PRIBADI MEMPUNYAI AKIBAT YANG DISENGAJA MAUPUN YANG TIDAK DISENGAJA.</a:t>
            </a:r>
          </a:p>
          <a:p>
            <a:pPr>
              <a:buNone/>
            </a:pPr>
            <a:r>
              <a:rPr lang="en-US" sz="1800" b="1" dirty="0" smtClean="0"/>
              <a:t>5. KOMUNIKASI ANTAR PRIBADI SERINGKALI BERLANGSUNG BERBALAS –BALASAN.</a:t>
            </a:r>
          </a:p>
          <a:p>
            <a:pPr>
              <a:buNone/>
            </a:pPr>
            <a:r>
              <a:rPr lang="en-US" sz="1800" b="1" dirty="0" smtClean="0"/>
              <a:t>6. KOMUNIKASI ANTAR PRIBADI MENGHENDAKI PALING SEDIKIT MELIBATKAN HUBUNGAN DUA ORANG DENGAN SUASANA YANG BEBAS, BERVARIASI, ADANYA KETERPENGARUHAN.</a:t>
            </a:r>
          </a:p>
          <a:p>
            <a:pPr>
              <a:buNone/>
            </a:pPr>
            <a:r>
              <a:rPr lang="en-US" sz="1800" b="1" dirty="0" smtClean="0"/>
              <a:t>7. KOMUNIKASI ANTAR PRIBADI TIDAK DIKATAKAN TIDAK SUKSES JIKA TIDAK MEMBUAHKAN HASIL.</a:t>
            </a:r>
          </a:p>
          <a:p>
            <a:pPr>
              <a:buNone/>
            </a:pPr>
            <a:r>
              <a:rPr lang="en-US" sz="1800" b="1" dirty="0" smtClean="0"/>
              <a:t>8. KOMUNIKASI ANTAR PRBADI MENGGUNAKAN LAMBANG-LAMBANG BERMAKNA.</a:t>
            </a:r>
            <a:endParaRPr lang="en-US" sz="1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KOMUNIKASI KELOMPOK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/>
              <a:t>DEFINISI :</a:t>
            </a:r>
          </a:p>
          <a:p>
            <a:pPr algn="just">
              <a:buNone/>
            </a:pPr>
            <a:r>
              <a:rPr lang="en-US" sz="1800" dirty="0" smtClean="0"/>
              <a:t>	KOMUNIKASI KELOMPOK ADALAH KOMUNIKASI YANG BERLANGSUNG ANTARA BEBERAPA ORANG DALAM SUATU KELOMPOK“KECIL” SEPERTI DALAM RAPAT, PERTEMUAN , KONFERENSI DAN SEBAGAINYA (ANWAR ARIFIN,1984).</a:t>
            </a:r>
          </a:p>
          <a:p>
            <a:pPr algn="just"/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	MICHAEL BURGOO (DALAM WIRYANTO,2005) MENDEFINISIKAN KOMUNIKASI KELOMPOK SEBAGAI INTERAKSI SECARA TATAP MUKA  ANTARA TIGA ORANG ATAU LEBIH, DENGAN TUJUAN YANG TELAH DIKETAHUI, SEPERTI BARBAGAI INFORMASI , MENJAGA DIRI, PEMECAHAN MASALAH , YANG MANA ANGGOTA – ANGGOTANYA DAPAT MENGINGAT KARAKTERISTIK PRIBADI ANGGOTA-ANGGOTANYA YANG LAIN SECARA TEPAT. KEDUA DEFINISI KOMUNIKASI KELOMPOK DI ATAS MEMPUNYAI KESAMAAN, YAKNI ADANYA KOMUNIKASI TATAP MUKA, DAN MEMILIKI SUSUNAN RENCANA KERJA TERTENTU UNTUK MENCAPAI TUJUAN KELOMPOK.</a:t>
            </a:r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KARAKTERISTIK KOMUNIKASI KELOMPOK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000" dirty="0" smtClean="0"/>
              <a:t>1. KOMUNIKASI KELOMPOK KECIL</a:t>
            </a:r>
          </a:p>
          <a:p>
            <a:pPr algn="just">
              <a:buNone/>
            </a:pPr>
            <a:r>
              <a:rPr lang="en-US" sz="2000" dirty="0" smtClean="0"/>
              <a:t>	ADALAH KOMUNIKASI YANG DITUJUKAN KEPADA KOGNISI KOMUNIKASI PROSESNYA BERLANGSUNG SECARA DIALOGIS. MISALNYA KULIAH, CERAMAH, DISKUSI, SEMINAR, RAPAT DAN LAIN-LAIN.</a:t>
            </a:r>
          </a:p>
          <a:p>
            <a:pPr algn="just">
              <a:buNone/>
            </a:pPr>
            <a:r>
              <a:rPr lang="en-US" sz="2000" dirty="0" smtClean="0"/>
              <a:t>	CIRI YANNG LAINNYA ADALAH KOMUNIKASI KELOMPOK KECIL IALAH BAHWA PROSESNYA BERLANGSUNG SECARA DIALOGIS TIDAK LINEAR, MELAINKAN SIRKULAR.</a:t>
            </a:r>
          </a:p>
          <a:p>
            <a:pPr algn="just"/>
            <a:endParaRPr lang="en-US" sz="2000" dirty="0" smtClean="0"/>
          </a:p>
          <a:p>
            <a:pPr algn="just">
              <a:buNone/>
            </a:pPr>
            <a:r>
              <a:rPr lang="en-US" sz="2000" dirty="0" smtClean="0"/>
              <a:t>2. KELOMPOK KOMUNIKASI BESAR</a:t>
            </a:r>
          </a:p>
          <a:p>
            <a:pPr algn="just">
              <a:buNone/>
            </a:pPr>
            <a:r>
              <a:rPr lang="en-US" sz="2000" dirty="0" smtClean="0"/>
              <a:t>	ADALAH KOMUNIKASI YANG DITUJUKAN KEPADA EFEKSI KOMUNIKAN PROSESNYA BERLANGSUNG SECARA LINEAR.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FUNGSI KOMUNIKASI KELOMPOK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1. </a:t>
            </a:r>
            <a:r>
              <a:rPr lang="en-US" sz="2800" b="1" dirty="0" smtClean="0"/>
              <a:t>HUBUNGAN SOSIAL</a:t>
            </a:r>
          </a:p>
          <a:p>
            <a:pPr>
              <a:buNone/>
            </a:pPr>
            <a:r>
              <a:rPr lang="en-US" sz="2800" b="1" dirty="0" smtClean="0"/>
              <a:t>2. PENDIDIKAN</a:t>
            </a:r>
          </a:p>
          <a:p>
            <a:pPr>
              <a:buNone/>
            </a:pPr>
            <a:r>
              <a:rPr lang="en-US" sz="2800" b="1" dirty="0" smtClean="0"/>
              <a:t>3. PERSUASI</a:t>
            </a:r>
          </a:p>
          <a:p>
            <a:pPr>
              <a:buNone/>
            </a:pPr>
            <a:r>
              <a:rPr lang="en-US" sz="2800" b="1" dirty="0" smtClean="0"/>
              <a:t>4. DICERMINKAN DENGAN KEGIATAN-KEGIATAN UNTUK MEMECAHKAN PERSOALAN DAN MEMBUAT KEPUTUSAN -KEPUTUSAN .</a:t>
            </a:r>
          </a:p>
          <a:p>
            <a:pPr>
              <a:buNone/>
            </a:pPr>
            <a:r>
              <a:rPr lang="en-US" sz="2800" b="1" dirty="0" smtClean="0"/>
              <a:t>5. TERAPI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FAKTOR KOMUNIKASI KELOMPOK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	JALALUDDIN RAKHMAT (2004) MEYAKINI BAHWA FAKTOR-FAKTOR KEEFEKTIFAN KELOMPOK DAPAT DILACAK PADA KARAKTERISTIK KELOMPOK, YAITU :</a:t>
            </a:r>
          </a:p>
          <a:p>
            <a:pPr>
              <a:buNone/>
            </a:pPr>
            <a:r>
              <a:rPr lang="en-US" sz="2000" b="1" dirty="0" smtClean="0"/>
              <a:t>1. FAKTOR SITUASIONAL KARAKTERISTIK KELOMPOK</a:t>
            </a:r>
          </a:p>
          <a:p>
            <a:pPr>
              <a:buNone/>
            </a:pPr>
            <a:r>
              <a:rPr lang="en-US" sz="2000" b="1" dirty="0" smtClean="0"/>
              <a:t>	A. UKURAN KELOMPOK</a:t>
            </a:r>
          </a:p>
          <a:p>
            <a:pPr>
              <a:buNone/>
            </a:pPr>
            <a:r>
              <a:rPr lang="en-US" sz="2000" b="1" dirty="0" smtClean="0"/>
              <a:t>	B. JARINGAN KOMUNIKASI</a:t>
            </a:r>
          </a:p>
          <a:p>
            <a:pPr>
              <a:buNone/>
            </a:pPr>
            <a:r>
              <a:rPr lang="en-US" sz="2000" dirty="0" smtClean="0"/>
              <a:t>	TERDAPAT BEBERAPA TIPE DIANTARANYA : RODA, RANTAI, Y, LINGKARAN DAN BINTANG.</a:t>
            </a:r>
          </a:p>
          <a:p>
            <a:pPr>
              <a:buNone/>
            </a:pPr>
            <a:r>
              <a:rPr lang="en-US" sz="2000" b="1" dirty="0" smtClean="0"/>
              <a:t>	C. KOHESI KELOMPOK</a:t>
            </a:r>
          </a:p>
          <a:p>
            <a:pPr algn="just">
              <a:buNone/>
            </a:pPr>
            <a:r>
              <a:rPr lang="en-US" sz="2000" dirty="0" smtClean="0"/>
              <a:t>	DIDEFINISIKAN SEBAGAI KEKUATAN YANG MENDORONG ANGGOTA KELOMPOK UNTUK TETAP TINGGAL DALAM KELOMPOK, DAN MENCEGAHNYA MENINGGALKAN KELOMPOK.</a:t>
            </a:r>
          </a:p>
          <a:p>
            <a:pPr>
              <a:buNone/>
            </a:pPr>
            <a:r>
              <a:rPr lang="en-US" sz="2000" b="1" dirty="0" smtClean="0"/>
              <a:t>	D. KEPEMIMPINAN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LANJUTAN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sz="2000" dirty="0" smtClean="0"/>
              <a:t>2</a:t>
            </a:r>
            <a:r>
              <a:rPr lang="en-US" sz="2400" b="1" dirty="0" smtClean="0"/>
              <a:t>. FAKTOR PERSONAL KARAKTERISTIK KELOMPOK</a:t>
            </a:r>
          </a:p>
          <a:p>
            <a:pPr algn="just">
              <a:buNone/>
            </a:pPr>
            <a:r>
              <a:rPr lang="en-US" sz="2400" b="1" dirty="0" smtClean="0"/>
              <a:t>	A. KEBUTUHAN INTERPERSONAL </a:t>
            </a:r>
          </a:p>
          <a:p>
            <a:pPr algn="just">
              <a:buNone/>
            </a:pPr>
            <a:endParaRPr lang="en-US" sz="2400" b="1" dirty="0" smtClean="0"/>
          </a:p>
          <a:p>
            <a:pPr algn="just">
              <a:buNone/>
            </a:pPr>
            <a:r>
              <a:rPr lang="en-US" sz="2400" dirty="0" smtClean="0"/>
              <a:t>	1) INGIN MASUK MENJADI BAGIAN KELOMPOK (INCLUSION)</a:t>
            </a:r>
          </a:p>
          <a:p>
            <a:pPr algn="just">
              <a:buNone/>
            </a:pPr>
            <a:r>
              <a:rPr lang="en-US" sz="2400" dirty="0" smtClean="0"/>
              <a:t>	2) INGIN MENGENDALIKAN ORANG LAIN DALAM TATANAN HIERAKIS</a:t>
            </a:r>
          </a:p>
          <a:p>
            <a:pPr algn="just">
              <a:buNone/>
            </a:pPr>
            <a:r>
              <a:rPr lang="en-US" sz="2400" dirty="0" smtClean="0"/>
              <a:t>	3) INGIN MEMPEROLEH KEAKRABAN EMOSIONAL DARI ANGGOTA KELOMPOK YANG LAIN</a:t>
            </a:r>
          </a:p>
          <a:p>
            <a:pPr algn="just">
              <a:buNone/>
            </a:pP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	B</a:t>
            </a:r>
            <a:r>
              <a:rPr lang="en-US" sz="2400" b="1" dirty="0" smtClean="0"/>
              <a:t>. TINDAK KOMUNIKASI</a:t>
            </a:r>
          </a:p>
          <a:p>
            <a:pPr algn="just">
              <a:buNone/>
            </a:pPr>
            <a:endParaRPr lang="en-US" sz="2400" b="1" dirty="0" smtClean="0"/>
          </a:p>
          <a:p>
            <a:pPr algn="just">
              <a:buNone/>
            </a:pPr>
            <a:r>
              <a:rPr lang="en-US" sz="2400" b="1" dirty="0" smtClean="0"/>
              <a:t>	C. PERANAN</a:t>
            </a:r>
            <a:endParaRPr lang="en-US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2788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KOMUNIKASI MASSA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DEFINISI</a:t>
            </a:r>
          </a:p>
          <a:p>
            <a:pPr>
              <a:buNone/>
            </a:pPr>
            <a:r>
              <a:rPr lang="en-US" sz="2400" dirty="0" smtClean="0"/>
              <a:t>	KOMUNIKASI MASSA ADALAH KOMUNIKASI MELALUI MEDIA MASSA, ATAU KOMUNIKASI KEPADA BANYAK ORANG DENGAN MENGGUNAKAN SARANA MEDIA.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	KOMUNIKASI MASSA DAPAT DIARTIKAN DALAM DUA CARA :</a:t>
            </a:r>
          </a:p>
          <a:p>
            <a:pPr>
              <a:buNone/>
            </a:pPr>
            <a:r>
              <a:rPr lang="en-US" sz="2400" dirty="0" smtClean="0"/>
              <a:t>1. KOMUNIKASI OLEH MEDIA</a:t>
            </a:r>
          </a:p>
          <a:p>
            <a:pPr>
              <a:buNone/>
            </a:pPr>
            <a:r>
              <a:rPr lang="en-US" sz="2400" dirty="0" smtClean="0"/>
              <a:t>2. KOMUNIKASI UNTUK MASSA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5648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KARAKTERISTIK KOMUNIKASI MASSA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1</a:t>
            </a:r>
            <a:r>
              <a:rPr lang="en-US" sz="2400" b="1" dirty="0" smtClean="0"/>
              <a:t>. </a:t>
            </a:r>
            <a:r>
              <a:rPr lang="en-US" sz="2800" b="1" dirty="0" smtClean="0"/>
              <a:t>KOMUNIKATOR MELEMBAGA</a:t>
            </a:r>
          </a:p>
          <a:p>
            <a:pPr>
              <a:buNone/>
            </a:pPr>
            <a:r>
              <a:rPr lang="en-US" sz="2800" b="1" dirty="0" smtClean="0"/>
              <a:t>2. PESAN BERSIFAT UMUM, UNIVERSAL, DAN DITUJUKAN KEPADA ORANG BANYAK</a:t>
            </a:r>
          </a:p>
          <a:p>
            <a:pPr>
              <a:buNone/>
            </a:pPr>
            <a:r>
              <a:rPr lang="en-US" sz="2800" b="1" dirty="0" smtClean="0"/>
              <a:t>3. MENIMBULKAN KESEREMPAKAN DAN KESERENTAKAN</a:t>
            </a:r>
          </a:p>
          <a:p>
            <a:pPr>
              <a:buNone/>
            </a:pPr>
            <a:r>
              <a:rPr lang="en-US" sz="2800" b="1" dirty="0" smtClean="0"/>
              <a:t>4. KOMUNIKAN BERSIFAT ANONIM DAN HETEROGEN</a:t>
            </a:r>
          </a:p>
          <a:p>
            <a:pPr>
              <a:buNone/>
            </a:pPr>
            <a:r>
              <a:rPr lang="en-US" sz="2800" b="1" dirty="0" smtClean="0"/>
              <a:t>5. BERLANGSUNG SATU ARAH</a:t>
            </a:r>
          </a:p>
          <a:p>
            <a:pPr>
              <a:buNone/>
            </a:pPr>
            <a:r>
              <a:rPr lang="en-US" sz="2800" b="1" dirty="0" smtClean="0"/>
              <a:t>6. UMPAN BALIK TERTUNDA</a:t>
            </a:r>
            <a:endParaRPr lang="en-US" sz="28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698</TotalTime>
  <Words>460</Words>
  <Application>Microsoft Office PowerPoint</Application>
  <PresentationFormat>On-screen Show (4:3)</PresentationFormat>
  <Paragraphs>102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KOMUNIKASI ANTAR PRIBADI, KOMUNIKASI KELOMPOK, KOMUNIKASI MASSA, KOMUNIKASI ORGANISASI</vt:lpstr>
      <vt:lpstr>CIRI –CIRI KOMUNIKASI ANTAR PRIBADI</vt:lpstr>
      <vt:lpstr>KOMUNIKASI KELOMPOK</vt:lpstr>
      <vt:lpstr>KARAKTERISTIK KOMUNIKASI KELOMPOK</vt:lpstr>
      <vt:lpstr>FUNGSI KOMUNIKASI KELOMPOK</vt:lpstr>
      <vt:lpstr>FAKTOR KOMUNIKASI KELOMPOK</vt:lpstr>
      <vt:lpstr>LANJUTAN</vt:lpstr>
      <vt:lpstr>KOMUNIKASI MASSA</vt:lpstr>
      <vt:lpstr>KARAKTERISTIK KOMUNIKASI MASSA</vt:lpstr>
      <vt:lpstr>KARAKTERISTIK MEDIA MASSA</vt:lpstr>
      <vt:lpstr>FUNGSI KOMUNIKASI MASSA</vt:lpstr>
      <vt:lpstr>KOMUNIKASI ORGANISASI</vt:lpstr>
      <vt:lpstr>SENDJAYA (1994) MENYATAKAN FUNGSI KOMUNIKASI DALAM ORGANISASI</vt:lpstr>
      <vt:lpstr>BENTUK KOMUNIKASI ORGANISASI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 DAN PERKEMBANGAN KOMUNIKASI</dc:title>
  <dc:creator>Universitas Komputer Indonesia</dc:creator>
  <cp:lastModifiedBy>Universitas Komputer Indonesia</cp:lastModifiedBy>
  <cp:revision>142</cp:revision>
  <dcterms:created xsi:type="dcterms:W3CDTF">2010-01-09T12:54:00Z</dcterms:created>
  <dcterms:modified xsi:type="dcterms:W3CDTF">2010-01-14T08:29:24Z</dcterms:modified>
</cp:coreProperties>
</file>