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1"/>
  </p:notesMasterIdLst>
  <p:sldIdLst>
    <p:sldId id="316" r:id="rId2"/>
    <p:sldId id="277" r:id="rId3"/>
    <p:sldId id="278" r:id="rId4"/>
    <p:sldId id="279" r:id="rId5"/>
    <p:sldId id="280" r:id="rId6"/>
    <p:sldId id="281" r:id="rId7"/>
    <p:sldId id="282" r:id="rId8"/>
    <p:sldId id="289" r:id="rId9"/>
    <p:sldId id="297" r:id="rId10"/>
    <p:sldId id="313" r:id="rId11"/>
    <p:sldId id="314" r:id="rId12"/>
    <p:sldId id="284" r:id="rId13"/>
    <p:sldId id="285" r:id="rId14"/>
    <p:sldId id="286" r:id="rId15"/>
    <p:sldId id="287" r:id="rId16"/>
    <p:sldId id="264" r:id="rId17"/>
    <p:sldId id="275" r:id="rId18"/>
    <p:sldId id="265" r:id="rId19"/>
    <p:sldId id="266" r:id="rId20"/>
    <p:sldId id="267" r:id="rId21"/>
    <p:sldId id="288" r:id="rId22"/>
    <p:sldId id="306" r:id="rId23"/>
    <p:sldId id="305" r:id="rId24"/>
    <p:sldId id="301" r:id="rId25"/>
    <p:sldId id="307" r:id="rId26"/>
    <p:sldId id="308" r:id="rId27"/>
    <p:sldId id="300" r:id="rId28"/>
    <p:sldId id="268" r:id="rId29"/>
    <p:sldId id="269" r:id="rId30"/>
    <p:sldId id="298" r:id="rId31"/>
    <p:sldId id="311" r:id="rId32"/>
    <p:sldId id="315" r:id="rId33"/>
    <p:sldId id="312" r:id="rId34"/>
    <p:sldId id="290" r:id="rId35"/>
    <p:sldId id="291" r:id="rId36"/>
    <p:sldId id="292" r:id="rId37"/>
    <p:sldId id="270" r:id="rId38"/>
    <p:sldId id="271" r:id="rId39"/>
    <p:sldId id="272" r:id="rId40"/>
    <p:sldId id="273" r:id="rId41"/>
    <p:sldId id="274" r:id="rId42"/>
    <p:sldId id="299" r:id="rId43"/>
    <p:sldId id="302" r:id="rId44"/>
    <p:sldId id="304" r:id="rId45"/>
    <p:sldId id="303" r:id="rId46"/>
    <p:sldId id="317" r:id="rId47"/>
    <p:sldId id="318" r:id="rId48"/>
    <p:sldId id="319" r:id="rId49"/>
    <p:sldId id="320" r:id="rId50"/>
  </p:sldIdLst>
  <p:sldSz cx="9144000" cy="6858000" type="screen4x3"/>
  <p:notesSz cx="6858000" cy="9144000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 noProof="0" smtClean="0"/>
              <a:t>Click to edit Master text styles</a:t>
            </a:r>
          </a:p>
          <a:p>
            <a:pPr lvl="1"/>
            <a:r>
              <a:rPr lang="id-ID" noProof="0" smtClean="0"/>
              <a:t>Second level</a:t>
            </a:r>
          </a:p>
          <a:p>
            <a:pPr lvl="2"/>
            <a:r>
              <a:rPr lang="id-ID" noProof="0" smtClean="0"/>
              <a:t>Third level</a:t>
            </a:r>
          </a:p>
          <a:p>
            <a:pPr lvl="3"/>
            <a:r>
              <a:rPr lang="id-ID" noProof="0" smtClean="0"/>
              <a:t>Fourth level</a:t>
            </a:r>
          </a:p>
          <a:p>
            <a:pPr lvl="4"/>
            <a:r>
              <a:rPr lang="id-ID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47F6E8-2A28-4A08-BD9F-A475E31A6F9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FC78D-2FE5-4690-96CC-FC9EE6394209}" type="slidenum">
              <a:rPr lang="id-ID" smtClean="0"/>
              <a:pPr/>
              <a:t>10</a:t>
            </a:fld>
            <a:endParaRPr lang="id-ID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78350" cy="343376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876FD-387E-414A-9082-1F58F66CFF46}" type="slidenum">
              <a:rPr lang="id-ID" smtClean="0"/>
              <a:pPr/>
              <a:t>11</a:t>
            </a:fld>
            <a:endParaRPr lang="id-ID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78350" cy="343376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797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602F0-D6B5-44BA-A86E-985E3C9A72ED}" type="slidenum">
              <a:rPr lang="id-ID" smtClean="0"/>
              <a:pPr/>
              <a:t>22</a:t>
            </a:fld>
            <a:endParaRPr lang="id-ID" smtClean="0"/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Text Box 3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lIns="90000" tIns="46800" rIns="90000" bIns="46800"/>
          <a:lstStyle/>
          <a:p>
            <a:pPr marL="228600" indent="-228600" defTabSz="457200" eaLnBrk="1" hangingPunct="1">
              <a:spcBef>
                <a:spcPts val="450"/>
              </a:spcBef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mtClean="0"/>
              <a:t>Aplikasi-aplikasi WiMAX dapat meliputi:</a:t>
            </a:r>
          </a:p>
          <a:p>
            <a:pPr marL="228600" indent="-228600" defTabSz="457200" eaLnBrk="1" hangingPunct="1">
              <a:spcBef>
                <a:spcPts val="450"/>
              </a:spcBef>
              <a:buFontTx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mtClean="0"/>
              <a:t>Sebagai last-mile akses bagi para pengguna perumahan dan bagi layanan sekelas DSL</a:t>
            </a:r>
          </a:p>
          <a:p>
            <a:pPr marL="228600" indent="-228600" defTabSz="457200" eaLnBrk="1" hangingPunct="1">
              <a:spcBef>
                <a:spcPts val="450"/>
              </a:spcBef>
              <a:buFontTx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mtClean="0"/>
              <a:t>Dapat juga digunakan untuk digunakan sebagai :</a:t>
            </a:r>
          </a:p>
          <a:p>
            <a:pPr marL="685800" lvl="1" indent="-228600" defTabSz="457200" eaLnBrk="1" hangingPunct="1">
              <a:spcBef>
                <a:spcPts val="450"/>
              </a:spcBef>
              <a:buFontTx/>
              <a:buAutoNum type="alphaL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mtClean="0"/>
              <a:t>Sarana untuk melayani kebutuhan E1/T1 bagi pelanggan-pelanggan bisnis</a:t>
            </a:r>
          </a:p>
          <a:p>
            <a:pPr marL="685800" lvl="1" indent="-228600" defTabSz="457200" eaLnBrk="1" hangingPunct="1">
              <a:spcBef>
                <a:spcPts val="450"/>
              </a:spcBef>
              <a:buFontTx/>
              <a:buAutoNum type="alphaL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mtClean="0"/>
              <a:t>Backhaul bagi jaringan-jaringan hotspot</a:t>
            </a:r>
          </a:p>
          <a:p>
            <a:pPr marL="685800" lvl="1" indent="-228600" defTabSz="457200" eaLnBrk="1" hangingPunct="1">
              <a:spcBef>
                <a:spcPts val="450"/>
              </a:spcBef>
              <a:buFontTx/>
              <a:buAutoNum type="alphaL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mtClean="0"/>
              <a:t>Layanan berbasi E1/T1 untuk pelanggan korporasi</a:t>
            </a:r>
          </a:p>
          <a:p>
            <a:pPr marL="228600" indent="-228600" defTabSz="457200" eaLnBrk="1" hangingPunct="1">
              <a:spcBef>
                <a:spcPts val="450"/>
              </a:spcBef>
              <a:buFontTx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mtClean="0"/>
              <a:t>Sebagai backhaul bagi komunikasi bergerak, mis dapat digunakan sebagai jaringan yang menghubungkan BTS</a:t>
            </a:r>
            <a:r>
              <a:rPr lang="en-GB" smtClean="0">
                <a:latin typeface="Wingdings" pitchFamily="2" charset="2"/>
              </a:rPr>
              <a:t></a:t>
            </a:r>
            <a:r>
              <a:rPr lang="en-GB" smtClean="0"/>
              <a:t>BSC</a:t>
            </a:r>
            <a:r>
              <a:rPr lang="en-GB" smtClean="0">
                <a:latin typeface="Wingdings" pitchFamily="2" charset="2"/>
              </a:rPr>
              <a:t></a:t>
            </a:r>
            <a:r>
              <a:rPr lang="en-GB" smtClean="0"/>
              <a:t>MSC</a:t>
            </a:r>
          </a:p>
          <a:p>
            <a:pPr marL="228600" indent="-228600" defTabSz="457200" eaLnBrk="1" hangingPunct="1">
              <a:spcBef>
                <a:spcPts val="450"/>
              </a:spcBef>
              <a:buFontTx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mtClean="0"/>
              <a:t>Sebagai suatu cakupan MAN bagi jaringan-jaringan hotspot, sehingga pelanggan-pelanggan hotspot bisa mendapatkan suatu cakupan luas yang nomadic</a:t>
            </a:r>
          </a:p>
          <a:p>
            <a:pPr marL="228600" indent="-228600" defTabSz="457200" eaLnBrk="1" hangingPunct="1">
              <a:spcBef>
                <a:spcPts val="450"/>
              </a:spcBef>
              <a:buFontTx/>
              <a:buAutoNum type="arabicPeriod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GB" smtClean="0"/>
              <a:t>Layanan Mobility dengan menggunakan 802.11e.  </a:t>
            </a:r>
          </a:p>
        </p:txBody>
      </p:sp>
      <p:sp>
        <p:nvSpPr>
          <p:cNvPr id="5837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1BDB3-5B25-4951-AC01-B6E90678624D}" type="slidenum">
              <a:rPr lang="id-ID" smtClean="0"/>
              <a:pPr/>
              <a:t>44</a:t>
            </a:fld>
            <a:endParaRPr lang="id-ID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B1990-249A-4D15-ADBF-37789CDB970D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2B54C-0A65-426E-BC0D-E2390A4D22F9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F3FAC-A5D8-4484-A7D0-C84B0B8FB8E7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4DD9-DA24-4AE3-BE46-956CDEC9DFF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182A5-F48D-4484-8F55-B89B588BBDA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330D-5BC2-494F-983A-03C16068074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BC5C-177D-4A3A-8A28-12CFF7F8D73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37102-B9A7-4320-9084-E12CFB5DD02D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4E1F6-5112-43E5-A87D-330BFC30F8C4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57D3E-A827-4B76-8723-41A78FC6847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F440E-B49E-411A-928E-443D64ED484F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95A8F-048C-4379-B8AF-59F92EBEA108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457A12-38D0-4504-8C90-4E01E26BCF8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CC501-C588-4D10-B6A4-8F3098302FF5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53ABBAA1-5FB9-4B91-9123-CB916CBA153E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EA9EB22-D746-42F1-BEAB-2B60844BFE00}" type="slidenum">
              <a:rPr lang="id-ID" smtClean="0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png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19" Type="http://schemas.openxmlformats.org/officeDocument/2006/relationships/image" Target="../media/image22.png"/><Relationship Id="rId4" Type="http://schemas.openxmlformats.org/officeDocument/2006/relationships/hyperlink" Target="../../video%20WiMAX/wimax%20triatlon.wmv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openxmlformats.org/officeDocument/2006/relationships/hyperlink" Target="http://www.n-gage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4.png"/><Relationship Id="rId10" Type="http://schemas.openxmlformats.org/officeDocument/2006/relationships/image" Target="../media/image63.jpeg"/><Relationship Id="rId4" Type="http://schemas.openxmlformats.org/officeDocument/2006/relationships/image" Target="../media/image60.png"/><Relationship Id="rId9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2643188"/>
            <a:ext cx="8305800" cy="75565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sz="2800" b="1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  <a:latin typeface="Tahoma" pitchFamily="34" charset="0"/>
              </a:rPr>
            </a:br>
            <a:r>
              <a:rPr lang="en-US" sz="4000" b="1" i="1" dirty="0" err="1" smtClean="0">
                <a:solidFill>
                  <a:schemeClr val="accent2"/>
                </a:solidFill>
                <a:latin typeface="Tahoma" pitchFamily="34" charset="0"/>
              </a:rPr>
              <a:t>Teknologi</a:t>
            </a:r>
            <a:r>
              <a:rPr lang="en-US" sz="4000" b="1" i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2"/>
                </a:solidFill>
                <a:latin typeface="Tahoma" pitchFamily="34" charset="0"/>
              </a:rPr>
              <a:t>Jaringan</a:t>
            </a:r>
            <a:r>
              <a:rPr lang="en-US" sz="4000" b="1" i="1" dirty="0" smtClean="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4000" b="1" i="1" dirty="0" err="1" smtClean="0">
                <a:solidFill>
                  <a:schemeClr val="accent2"/>
                </a:solidFill>
                <a:latin typeface="Tahoma" pitchFamily="34" charset="0"/>
              </a:rPr>
              <a:t>WiMAX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</a:br>
            <a:endParaRPr lang="en-US" sz="4000" b="1" i="1" dirty="0" smtClean="0">
              <a:solidFill>
                <a:schemeClr val="accent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Integrasi WiMAX &amp; WiFi</a:t>
            </a:r>
          </a:p>
        </p:txBody>
      </p:sp>
      <p:pic>
        <p:nvPicPr>
          <p:cNvPr id="13315" name="Picture 3" descr="First Step to Mobile WiMAX - Municipal WiF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856932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err="1" smtClean="0"/>
              <a:t>WiMAX</a:t>
            </a:r>
            <a:r>
              <a:rPr lang="en-GB" dirty="0" smtClean="0"/>
              <a:t> Overlay </a:t>
            </a:r>
            <a:r>
              <a:rPr lang="en-GB" dirty="0" err="1" smtClean="0"/>
              <a:t>dng</a:t>
            </a:r>
            <a:r>
              <a:rPr lang="en-GB" dirty="0" smtClean="0"/>
              <a:t> </a:t>
            </a:r>
            <a:r>
              <a:rPr lang="en-GB" dirty="0" err="1" smtClean="0"/>
              <a:t>WiFi</a:t>
            </a:r>
            <a:endParaRPr lang="en-US" dirty="0" smtClean="0"/>
          </a:p>
        </p:txBody>
      </p:sp>
      <p:pic>
        <p:nvPicPr>
          <p:cNvPr id="14339" name="Picture 3" descr="Next Step to Mobile WiMA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856932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9646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is WiMAX?</a:t>
            </a:r>
            <a:br>
              <a:rPr lang="en-US" sz="4000" smtClean="0"/>
            </a:br>
            <a:r>
              <a:rPr lang="en-US" sz="2800" smtClean="0"/>
              <a:t>(</a:t>
            </a:r>
            <a:r>
              <a:rPr lang="en-US" sz="2800" b="1" i="1" smtClean="0"/>
              <a:t>Worldwide Interoperability for Microwave Access</a:t>
            </a:r>
            <a:r>
              <a:rPr lang="en-US" sz="2800" smtClean="0"/>
              <a:t>)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775191"/>
            <a:ext cx="8472518" cy="47970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for Wireless Metropolitan Area Network (W-MAN) originally.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First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called IEEE 802.16 was publish in end of 2001, followed by IEEE 802.16a in 2003.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Support peak data rate up to 75 Mbps, and max. range about 50 km.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Intended for applications like Fixed Wireless Access, Feeder (backhaul) link, and </a:t>
            </a:r>
            <a:r>
              <a:rPr lang="en-US" sz="2400" dirty="0" err="1" smtClean="0"/>
              <a:t>celluler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As an alternatives of fiber optics link, cable modem, and DSL with </a:t>
            </a:r>
            <a:r>
              <a:rPr lang="en-US" sz="2400" dirty="0" err="1" smtClean="0"/>
              <a:t>apparantly</a:t>
            </a:r>
            <a:r>
              <a:rPr lang="en-US" sz="2400" dirty="0" smtClean="0"/>
              <a:t> cheaper cost and longer range.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WiMAX Forum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500174"/>
            <a:ext cx="8229600" cy="1592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To standardize IEEE 802.16x.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To promote mass adoption of the technology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To certify a compatibility and interoperability between broadband equipments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150 Companies member worldwide. Intel is the main backer of </a:t>
            </a:r>
            <a:r>
              <a:rPr lang="en-US" sz="2000" dirty="0" err="1" smtClean="0"/>
              <a:t>WiMAX</a:t>
            </a:r>
            <a:endParaRPr lang="en-US" sz="2000" dirty="0" smtClean="0"/>
          </a:p>
        </p:txBody>
      </p:sp>
      <p:graphicFrame>
        <p:nvGraphicFramePr>
          <p:cNvPr id="32772" name="Group 4"/>
          <p:cNvGraphicFramePr>
            <a:graphicFrameLocks noGrp="1"/>
          </p:cNvGraphicFramePr>
          <p:nvPr>
            <p:ph sz="half" idx="2"/>
          </p:nvPr>
        </p:nvGraphicFramePr>
        <p:xfrm>
          <a:off x="685800" y="3200400"/>
          <a:ext cx="7696200" cy="3048000"/>
        </p:xfrm>
        <a:graphic>
          <a:graphicData uri="http://schemas.openxmlformats.org/drawingml/2006/table">
            <a:tbl>
              <a:tblPr/>
              <a:tblGrid>
                <a:gridCol w="2743200"/>
                <a:gridCol w="2362200"/>
                <a:gridCol w="2590800"/>
              </a:tblGrid>
              <a:tr h="2571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List of WiMAX forum member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 Vendor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Analog Devices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Alcatel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AT&amp;T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Atheros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Siemens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British Telecom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Fujitsu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France Telecom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Alvarion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Qwest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RF Magic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Source: Wimax Forum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WiMAX Technology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IEEE 802.16 initialy work on 10 – 66 GHz which require LOS, while 802.16a use 2 – 11 GHz spectrum and able to work in NLOS.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Both standars support ATM and packet transmission, with apparantly optimal data rate per user between 300 kbps – 2 Mbps, and range 5 – 8 km.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system is designed both to work at licensed-band and unlicensed-band.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By early 2005, WiMAX forum expect to begin certifying equipments in 3.4 – 3.6 GHz (licenced) and 5.8 GHz (unlicensed) for TDD and FDD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WiMAX Technology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802.16d seems to appear very soon (Q32004). This version use sub-channelization that allows lower and cheaper Power Amp., and smart antenna which maximize power and range.</a:t>
            </a:r>
          </a:p>
          <a:p>
            <a:pPr eaLnBrk="1" hangingPunct="1"/>
            <a:r>
              <a:rPr lang="en-US" sz="2800" dirty="0" smtClean="0"/>
              <a:t>By end of 2004, we expect IEEE to release 802.16e which intend to support mobility (HO and roaming), </a:t>
            </a:r>
            <a:r>
              <a:rPr lang="en-US" sz="2800" dirty="0" err="1" smtClean="0"/>
              <a:t>i.e</a:t>
            </a:r>
            <a:r>
              <a:rPr lang="en-US" sz="2800" dirty="0" smtClean="0"/>
              <a:t> to be used as a </a:t>
            </a:r>
            <a:r>
              <a:rPr lang="en-US" sz="2800" dirty="0" err="1" smtClean="0"/>
              <a:t>celluler</a:t>
            </a:r>
            <a:r>
              <a:rPr lang="en-US" sz="2800" dirty="0" smtClean="0"/>
              <a:t> system. It could work on NLOS, and can support mobility up to 120 km/h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DASAR TEORI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+mj-lt"/>
              </a:rPr>
              <a:t>I. </a:t>
            </a:r>
            <a:r>
              <a:rPr lang="en-US" sz="2800" b="1" dirty="0" err="1" smtClean="0">
                <a:latin typeface="+mj-lt"/>
              </a:rPr>
              <a:t>Teknologi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err="1" smtClean="0">
                <a:latin typeface="+mj-lt"/>
              </a:rPr>
              <a:t>WiMax</a:t>
            </a:r>
            <a:endParaRPr lang="en-US" sz="2800" b="1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WiMax</a:t>
            </a:r>
            <a:r>
              <a:rPr lang="en-US" sz="2800" dirty="0" smtClean="0">
                <a:latin typeface="+mj-lt"/>
              </a:rPr>
              <a:t> ( Worldwide Interoperability for Microwave Access ) </a:t>
            </a:r>
            <a:r>
              <a:rPr lang="en-US" sz="2800" dirty="0" err="1" smtClean="0">
                <a:latin typeface="+mj-lt"/>
              </a:rPr>
              <a:t>adalah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standard </a:t>
            </a:r>
            <a:r>
              <a:rPr lang="en-US" sz="2800" dirty="0" smtClean="0">
                <a:latin typeface="+mj-lt"/>
              </a:rPr>
              <a:t>Broadband Wireless Access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kemampuan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menyediakan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layanan</a:t>
            </a:r>
            <a:r>
              <a:rPr lang="en-US" sz="2800" dirty="0" smtClean="0">
                <a:latin typeface="+mj-lt"/>
              </a:rPr>
              <a:t> data </a:t>
            </a:r>
            <a:r>
              <a:rPr lang="en-US" sz="2800" dirty="0" err="1" smtClean="0">
                <a:latin typeface="+mj-lt"/>
              </a:rPr>
              <a:t>berkecepatan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tinggi</a:t>
            </a:r>
            <a:r>
              <a:rPr lang="en-US" sz="2800" dirty="0" smtClean="0">
                <a:latin typeface="+mj-lt"/>
              </a:rPr>
              <a:t>. </a:t>
            </a:r>
            <a:r>
              <a:rPr lang="en-US" sz="2800" dirty="0" err="1" smtClean="0">
                <a:latin typeface="+mj-lt"/>
              </a:rPr>
              <a:t>Tekonologi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WiMax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merupakan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pengembangan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teknologi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WiFi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didesain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untuk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kondisi</a:t>
            </a:r>
            <a:r>
              <a:rPr lang="en-US" sz="2800" dirty="0" smtClean="0">
                <a:latin typeface="+mj-lt"/>
              </a:rPr>
              <a:t> non-LOS ( non-Line Of Sight ).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WiMax Network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3050"/>
            <a:ext cx="91440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WiMax</a:t>
            </a:r>
            <a:r>
              <a:rPr lang="en-US" sz="2800" dirty="0" smtClean="0"/>
              <a:t> (</a:t>
            </a:r>
            <a:r>
              <a:rPr lang="en-US" sz="2800" i="1" dirty="0" smtClean="0"/>
              <a:t>Worldwide Interoperability for Microwave</a:t>
            </a:r>
            <a:r>
              <a:rPr lang="en-US" sz="2800" dirty="0" smtClean="0"/>
              <a:t> </a:t>
            </a:r>
            <a:r>
              <a:rPr lang="en-US" sz="2800" i="1" dirty="0" smtClean="0"/>
              <a:t>Access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</a:t>
            </a:r>
            <a:r>
              <a:rPr lang="en-US" sz="2800" dirty="0" err="1" smtClean="0"/>
              <a:t>dirancang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Intermediate </a:t>
            </a:r>
            <a:r>
              <a:rPr lang="en-US" sz="2000" dirty="0" err="1" smtClean="0"/>
              <a:t>berjangkauan</a:t>
            </a:r>
            <a:r>
              <a:rPr lang="en-US" sz="2000" dirty="0" smtClean="0"/>
              <a:t> 50 km (</a:t>
            </a:r>
            <a:r>
              <a:rPr lang="en-US" sz="2000" dirty="0" err="1" smtClean="0"/>
              <a:t>otomatis</a:t>
            </a:r>
            <a:r>
              <a:rPr lang="en-US" sz="2000" dirty="0" smtClean="0"/>
              <a:t> </a:t>
            </a:r>
            <a:r>
              <a:rPr lang="en-US" sz="2000" dirty="0" err="1" smtClean="0"/>
              <a:t>menggantikan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b="1" dirty="0" err="1" smtClean="0"/>
              <a:t>WiFi</a:t>
            </a:r>
            <a:r>
              <a:rPr lang="en-US" sz="2000" dirty="0" smtClean="0"/>
              <a:t> (</a:t>
            </a:r>
            <a:r>
              <a:rPr lang="en-US" sz="2000" i="1" dirty="0" smtClean="0"/>
              <a:t>wireless</a:t>
            </a:r>
            <a:r>
              <a:rPr lang="en-US" sz="2000" dirty="0" smtClean="0"/>
              <a:t> </a:t>
            </a:r>
            <a:r>
              <a:rPr lang="en-US" sz="2000" i="1" dirty="0" smtClean="0"/>
              <a:t>Fidelity</a:t>
            </a:r>
            <a:r>
              <a:rPr lang="en-US" sz="2000" dirty="0" smtClean="0"/>
              <a:t>) </a:t>
            </a: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 2 </a:t>
            </a:r>
            <a:r>
              <a:rPr lang="en-US" sz="2000" dirty="0" err="1" smtClean="0"/>
              <a:t>sd</a:t>
            </a:r>
            <a:r>
              <a:rPr lang="en-US" sz="2000" dirty="0" smtClean="0"/>
              <a:t> 3 km yang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bitrate</a:t>
            </a:r>
            <a:r>
              <a:rPr lang="en-US" sz="2000" dirty="0" smtClean="0"/>
              <a:t> </a:t>
            </a:r>
            <a:r>
              <a:rPr lang="en-US" sz="2000" dirty="0" err="1" smtClean="0"/>
              <a:t>maksimum</a:t>
            </a:r>
            <a:r>
              <a:rPr lang="en-US" sz="2000" dirty="0" smtClean="0"/>
              <a:t> 75 Mbps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Protokol</a:t>
            </a:r>
            <a:r>
              <a:rPr lang="en-US" sz="2000" dirty="0" smtClean="0"/>
              <a:t> </a:t>
            </a:r>
            <a:r>
              <a:rPr lang="en-US" sz="2000" dirty="0" err="1" smtClean="0"/>
              <a:t>inti</a:t>
            </a:r>
            <a:r>
              <a:rPr lang="en-US" sz="2000" dirty="0" smtClean="0"/>
              <a:t> </a:t>
            </a:r>
            <a:r>
              <a:rPr lang="en-US" sz="2000" dirty="0" err="1" smtClean="0"/>
              <a:t>independen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ATM, IP, Ethernet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/>
              <a:t>Menggunakan</a:t>
            </a:r>
            <a:r>
              <a:rPr lang="en-US" sz="2000" dirty="0" smtClean="0"/>
              <a:t> basis </a:t>
            </a:r>
            <a:r>
              <a:rPr lang="en-US" sz="2000" dirty="0" err="1" smtClean="0"/>
              <a:t>pengalamatan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generik</a:t>
            </a:r>
            <a:r>
              <a:rPr lang="en-US" sz="2000" dirty="0" smtClean="0"/>
              <a:t> IEEE MAC 48 bit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metoda</a:t>
            </a:r>
            <a:r>
              <a:rPr lang="en-US" sz="2000" dirty="0" smtClean="0"/>
              <a:t> </a:t>
            </a:r>
            <a:r>
              <a:rPr lang="en-US" sz="2000" dirty="0" err="1" smtClean="0"/>
              <a:t>akses</a:t>
            </a:r>
            <a:r>
              <a:rPr lang="en-US" sz="2000" dirty="0" smtClean="0"/>
              <a:t> LAN (Ethernet)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err="1" smtClean="0"/>
              <a:t>menggunakan</a:t>
            </a:r>
            <a:r>
              <a:rPr lang="en-US" sz="2000" dirty="0" smtClean="0"/>
              <a:t> format </a:t>
            </a:r>
            <a:r>
              <a:rPr lang="en-US" sz="2000" dirty="0" err="1" smtClean="0"/>
              <a:t>paket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menampung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PDU MAC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3851275" y="4581525"/>
            <a:ext cx="1871663" cy="2133600"/>
            <a:chOff x="1536" y="1968"/>
            <a:chExt cx="1632" cy="1536"/>
          </a:xfrm>
        </p:grpSpPr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1728" y="2016"/>
              <a:ext cx="1344" cy="13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WiMax</a:t>
              </a:r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2784" y="2160"/>
              <a:ext cx="384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WiFi</a:t>
              </a:r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1536" y="2544"/>
              <a:ext cx="384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WiFi</a:t>
              </a:r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1920" y="1968"/>
              <a:ext cx="384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WiFi</a:t>
              </a:r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2256" y="2304"/>
              <a:ext cx="384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WiFi</a:t>
              </a:r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2160" y="2832"/>
              <a:ext cx="384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WiFi</a:t>
              </a:r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2112" y="3216"/>
              <a:ext cx="384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WiFi</a:t>
              </a:r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2736" y="3024"/>
              <a:ext cx="384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WiFi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219200" y="57912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2000" b="1">
                <a:latin typeface="Times New Roman" pitchFamily="18" charset="0"/>
              </a:rPr>
              <a:t>Topologi WiMax di perkotaan dan pedesaan</a:t>
            </a:r>
            <a:endParaRPr lang="en-US" sz="2000" b="1">
              <a:latin typeface="Times New Roman" pitchFamily="18" charset="0"/>
            </a:endParaRP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8351838" cy="561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14400" y="57912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P2MP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86423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Wireless Fidelity</a:t>
            </a:r>
            <a:br>
              <a:rPr lang="en-US" smtClean="0"/>
            </a:br>
            <a:r>
              <a:rPr lang="en-US" smtClean="0"/>
              <a:t>(WiFi)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8592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</a:rPr>
              <a:t>II. </a:t>
            </a:r>
            <a:r>
              <a:rPr lang="en-US" sz="2800" dirty="0" err="1" smtClean="0">
                <a:latin typeface="+mj-lt"/>
              </a:rPr>
              <a:t>Standarisasi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WiMax</a:t>
            </a:r>
            <a:endParaRPr lang="en-US" sz="2800" dirty="0" smtClean="0">
              <a:latin typeface="+mj-lt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Teknologi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WiMax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diimplementasikan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sesuai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standar</a:t>
            </a:r>
            <a:r>
              <a:rPr lang="en-US" sz="2800" dirty="0" smtClean="0">
                <a:latin typeface="+mj-lt"/>
              </a:rPr>
              <a:t> IEEE 802.16, </a:t>
            </a:r>
            <a:r>
              <a:rPr lang="en-US" sz="2800" dirty="0" err="1" smtClean="0">
                <a:latin typeface="+mj-lt"/>
              </a:rPr>
              <a:t>dimana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standar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merupakan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pengembangan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IEEE 802.11 yang </a:t>
            </a:r>
            <a:r>
              <a:rPr lang="en-US" sz="2800" dirty="0" err="1" smtClean="0">
                <a:latin typeface="+mj-lt"/>
              </a:rPr>
              <a:t>merupakan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acuan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standarisasi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WiFi</a:t>
            </a:r>
            <a:r>
              <a:rPr lang="en-US" sz="2800" dirty="0" smtClean="0">
                <a:latin typeface="+mj-lt"/>
              </a:rPr>
              <a:t>. </a:t>
            </a:r>
            <a:r>
              <a:rPr lang="en-US" sz="2800" dirty="0" err="1" smtClean="0">
                <a:latin typeface="+mj-lt"/>
              </a:rPr>
              <a:t>Jadi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dapat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dikatakan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bahwa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teknologi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WiMax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merupakan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pengembangan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teknologi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WiFi</a:t>
            </a:r>
            <a:r>
              <a:rPr lang="en-US" sz="2800" dirty="0" smtClean="0">
                <a:latin typeface="+mj-lt"/>
              </a:rPr>
              <a:t>.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Description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8520024" cy="378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2" y="357166"/>
            <a:ext cx="8713788" cy="668338"/>
          </a:xfrm>
        </p:spPr>
        <p:txBody>
          <a:bodyPr lIns="90000" tIns="46800" rIns="90000" bIns="46800" anchor="t"/>
          <a:lstStyle/>
          <a:p>
            <a:pPr defTabSz="457200" eaLnBrk="1" hangingPunct="1">
              <a:buClr>
                <a:srgbClr val="333399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 err="1" smtClean="0">
                <a:solidFill>
                  <a:srgbClr val="333399"/>
                </a:solidFill>
                <a:latin typeface="Verdana" pitchFamily="34" charset="0"/>
              </a:rPr>
              <a:t>WiMAX</a:t>
            </a:r>
            <a:r>
              <a:rPr lang="en-GB" sz="3600" dirty="0" smtClean="0">
                <a:solidFill>
                  <a:srgbClr val="333399"/>
                </a:solidFill>
                <a:latin typeface="Verdana" pitchFamily="34" charset="0"/>
              </a:rPr>
              <a:t> </a:t>
            </a:r>
            <a:r>
              <a:rPr lang="en-GB" sz="3600" dirty="0" smtClean="0">
                <a:solidFill>
                  <a:srgbClr val="333399"/>
                </a:solidFill>
                <a:latin typeface="Verdana" pitchFamily="34" charset="0"/>
                <a:hlinkClick r:id="rId4" action="ppaction://hlinkfile"/>
              </a:rPr>
              <a:t>Applications</a:t>
            </a:r>
            <a:endParaRPr lang="en-GB" sz="3600" dirty="0" smtClean="0">
              <a:solidFill>
                <a:srgbClr val="333399"/>
              </a:solidFill>
              <a:latin typeface="Verdana" pitchFamily="34" charset="0"/>
            </a:endParaRP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4394200" y="1201738"/>
            <a:ext cx="1370013" cy="1890712"/>
            <a:chOff x="2768" y="757"/>
            <a:chExt cx="863" cy="1191"/>
          </a:xfrm>
        </p:grpSpPr>
        <p:grpSp>
          <p:nvGrpSpPr>
            <p:cNvPr id="1116" name="Group 4"/>
            <p:cNvGrpSpPr>
              <a:grpSpLocks/>
            </p:cNvGrpSpPr>
            <p:nvPr/>
          </p:nvGrpSpPr>
          <p:grpSpPr bwMode="auto">
            <a:xfrm>
              <a:off x="2864" y="805"/>
              <a:ext cx="767" cy="1143"/>
              <a:chOff x="2864" y="805"/>
              <a:chExt cx="767" cy="1143"/>
            </a:xfrm>
          </p:grpSpPr>
          <p:sp>
            <p:nvSpPr>
              <p:cNvPr id="1120" name="Text Box 5"/>
              <p:cNvSpPr txBox="1">
                <a:spLocks noChangeArrowheads="1"/>
              </p:cNvSpPr>
              <p:nvPr/>
            </p:nvSpPr>
            <p:spPr bwMode="auto">
              <a:xfrm>
                <a:off x="2864" y="1621"/>
                <a:ext cx="768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57200"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000000"/>
                    </a:solidFill>
                    <a:cs typeface="Arial" charset="0"/>
                  </a:rPr>
                  <a:t>Mobile Backhaul</a:t>
                </a:r>
              </a:p>
            </p:txBody>
          </p:sp>
          <p:pic>
            <p:nvPicPr>
              <p:cNvPr id="1121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04" y="805"/>
                <a:ext cx="323" cy="8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grpSp>
          <p:nvGrpSpPr>
            <p:cNvPr id="1117" name="Group 7"/>
            <p:cNvGrpSpPr>
              <a:grpSpLocks/>
            </p:cNvGrpSpPr>
            <p:nvPr/>
          </p:nvGrpSpPr>
          <p:grpSpPr bwMode="auto">
            <a:xfrm>
              <a:off x="2768" y="757"/>
              <a:ext cx="405" cy="424"/>
              <a:chOff x="2768" y="757"/>
              <a:chExt cx="405" cy="424"/>
            </a:xfrm>
          </p:grpSpPr>
          <p:sp>
            <p:nvSpPr>
              <p:cNvPr id="1118" name="Text Box 8"/>
              <p:cNvSpPr txBox="1">
                <a:spLocks noChangeArrowheads="1"/>
              </p:cNvSpPr>
              <p:nvPr/>
            </p:nvSpPr>
            <p:spPr bwMode="auto">
              <a:xfrm>
                <a:off x="2848" y="779"/>
                <a:ext cx="230" cy="3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3200" b="1">
                    <a:solidFill>
                      <a:srgbClr val="000000"/>
                    </a:solidFill>
                    <a:cs typeface="Arial" charset="0"/>
                  </a:rPr>
                  <a:t>3</a:t>
                </a:r>
              </a:p>
            </p:txBody>
          </p:sp>
          <p:sp>
            <p:nvSpPr>
              <p:cNvPr id="1119" name="Oval 9"/>
              <p:cNvSpPr>
                <a:spLocks noChangeArrowheads="1"/>
              </p:cNvSpPr>
              <p:nvPr/>
            </p:nvSpPr>
            <p:spPr bwMode="auto">
              <a:xfrm>
                <a:off x="2768" y="757"/>
                <a:ext cx="406" cy="425"/>
              </a:xfrm>
              <a:prstGeom prst="ellips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29" name="Group 10"/>
          <p:cNvGrpSpPr>
            <a:grpSpLocks/>
          </p:cNvGrpSpPr>
          <p:nvPr/>
        </p:nvGrpSpPr>
        <p:grpSpPr bwMode="auto">
          <a:xfrm>
            <a:off x="519113" y="3213100"/>
            <a:ext cx="4864100" cy="3182938"/>
            <a:chOff x="327" y="2024"/>
            <a:chExt cx="3064" cy="2005"/>
          </a:xfrm>
        </p:grpSpPr>
        <p:pic>
          <p:nvPicPr>
            <p:cNvPr id="1107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84" y="2024"/>
              <a:ext cx="2208" cy="15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08" name="Line 12"/>
            <p:cNvSpPr>
              <a:spLocks noChangeShapeType="1"/>
            </p:cNvSpPr>
            <p:nvPr/>
          </p:nvSpPr>
          <p:spPr bwMode="auto">
            <a:xfrm>
              <a:off x="917" y="3332"/>
              <a:ext cx="325" cy="254"/>
            </a:xfrm>
            <a:prstGeom prst="line">
              <a:avLst/>
            </a:prstGeom>
            <a:noFill/>
            <a:ln w="7632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pic>
          <p:nvPicPr>
            <p:cNvPr id="1109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8" y="3033"/>
              <a:ext cx="791" cy="3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10" name="Text Box 14"/>
            <p:cNvSpPr txBox="1">
              <a:spLocks noChangeArrowheads="1"/>
            </p:cNvSpPr>
            <p:nvPr/>
          </p:nvSpPr>
          <p:spPr bwMode="auto">
            <a:xfrm>
              <a:off x="1520" y="3702"/>
              <a:ext cx="1456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cs typeface="Arial" charset="0"/>
                </a:rPr>
                <a:t>BWA Operator Network Backbone</a:t>
              </a:r>
            </a:p>
          </p:txBody>
        </p:sp>
        <p:sp>
          <p:nvSpPr>
            <p:cNvPr id="1111" name="Rectangle 15"/>
            <p:cNvSpPr>
              <a:spLocks noChangeArrowheads="1"/>
            </p:cNvSpPr>
            <p:nvPr/>
          </p:nvSpPr>
          <p:spPr bwMode="auto">
            <a:xfrm>
              <a:off x="327" y="3451"/>
              <a:ext cx="751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defTabSz="457200" eaLnBrk="0" hangingPunct="0">
                <a:buClr>
                  <a:srgbClr val="000000"/>
                </a:buClr>
                <a:buSzPct val="80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cs typeface="Arial" charset="0"/>
                </a:rPr>
                <a:t>INTERNET</a:t>
              </a:r>
            </a:p>
            <a:p>
              <a:pPr algn="ctr" defTabSz="457200" eaLnBrk="0" hangingPunct="0">
                <a:buClr>
                  <a:srgbClr val="000000"/>
                </a:buClr>
                <a:buSzPct val="80000"/>
                <a:buFont typeface="Wingdings" pitchFamily="2" charset="2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000000"/>
                  </a:solidFill>
                  <a:cs typeface="Arial" charset="0"/>
                </a:rPr>
                <a:t>BACKBONE</a:t>
              </a:r>
            </a:p>
          </p:txBody>
        </p:sp>
        <p:pic>
          <p:nvPicPr>
            <p:cNvPr id="1112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00" y="2824"/>
              <a:ext cx="384" cy="8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113" name="Line 17"/>
            <p:cNvSpPr>
              <a:spLocks noChangeShapeType="1"/>
            </p:cNvSpPr>
            <p:nvPr/>
          </p:nvSpPr>
          <p:spPr bwMode="auto">
            <a:xfrm flipH="1">
              <a:off x="1337" y="3323"/>
              <a:ext cx="394" cy="286"/>
            </a:xfrm>
            <a:prstGeom prst="line">
              <a:avLst/>
            </a:prstGeom>
            <a:noFill/>
            <a:ln w="76320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pic>
          <p:nvPicPr>
            <p:cNvPr id="1114" name="Picture 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42" y="3576"/>
              <a:ext cx="282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115" name="Picture 1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64" y="3033"/>
              <a:ext cx="266" cy="5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1030" name="Group 20"/>
          <p:cNvGrpSpPr>
            <a:grpSpLocks/>
          </p:cNvGrpSpPr>
          <p:nvPr/>
        </p:nvGrpSpPr>
        <p:grpSpPr bwMode="auto">
          <a:xfrm>
            <a:off x="4775200" y="1125538"/>
            <a:ext cx="3732213" cy="2789237"/>
            <a:chOff x="3008" y="709"/>
            <a:chExt cx="2351" cy="1757"/>
          </a:xfrm>
        </p:grpSpPr>
        <p:grpSp>
          <p:nvGrpSpPr>
            <p:cNvPr id="1094" name="Group 21"/>
            <p:cNvGrpSpPr>
              <a:grpSpLocks/>
            </p:cNvGrpSpPr>
            <p:nvPr/>
          </p:nvGrpSpPr>
          <p:grpSpPr bwMode="auto">
            <a:xfrm>
              <a:off x="3671" y="709"/>
              <a:ext cx="1688" cy="1175"/>
              <a:chOff x="3671" y="709"/>
              <a:chExt cx="1688" cy="1175"/>
            </a:xfrm>
          </p:grpSpPr>
          <p:grpSp>
            <p:nvGrpSpPr>
              <p:cNvPr id="1096" name="Group 22"/>
              <p:cNvGrpSpPr>
                <a:grpSpLocks/>
              </p:cNvGrpSpPr>
              <p:nvPr/>
            </p:nvGrpSpPr>
            <p:grpSpPr bwMode="auto">
              <a:xfrm>
                <a:off x="3671" y="959"/>
                <a:ext cx="1321" cy="925"/>
                <a:chOff x="3671" y="959"/>
                <a:chExt cx="1321" cy="925"/>
              </a:xfrm>
            </p:grpSpPr>
            <p:grpSp>
              <p:nvGrpSpPr>
                <p:cNvPr id="1100" name="Group 23"/>
                <p:cNvGrpSpPr>
                  <a:grpSpLocks/>
                </p:cNvGrpSpPr>
                <p:nvPr/>
              </p:nvGrpSpPr>
              <p:grpSpPr bwMode="auto">
                <a:xfrm>
                  <a:off x="3740" y="959"/>
                  <a:ext cx="1182" cy="424"/>
                  <a:chOff x="3740" y="959"/>
                  <a:chExt cx="1182" cy="424"/>
                </a:xfrm>
              </p:grpSpPr>
              <p:pic>
                <p:nvPicPr>
                  <p:cNvPr id="1102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740" y="959"/>
                    <a:ext cx="398" cy="25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pic>
                <p:nvPicPr>
                  <p:cNvPr id="1103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 bwMode="auto">
                  <a:xfrm>
                    <a:off x="4132" y="959"/>
                    <a:ext cx="402" cy="25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pic>
                <p:nvPicPr>
                  <p:cNvPr id="1104" name="Picture 26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4526" y="959"/>
                    <a:ext cx="397" cy="25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pic>
                <p:nvPicPr>
                  <p:cNvPr id="1105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917" y="1134"/>
                    <a:ext cx="397" cy="25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pic>
                <p:nvPicPr>
                  <p:cNvPr id="1106" name="Picture 28"/>
                  <p:cNvPicPr>
                    <a:picLocks noChangeAspect="1" noChangeArrowheads="1"/>
                  </p:cNvPicPr>
                  <p:nvPr/>
                </p:nvPicPr>
                <p:blipFill>
                  <a:blip r:embed="rId12"/>
                  <a:srcRect/>
                  <a:stretch>
                    <a:fillRect/>
                  </a:stretch>
                </p:blipFill>
                <p:spPr bwMode="auto">
                  <a:xfrm>
                    <a:off x="4313" y="1134"/>
                    <a:ext cx="395" cy="25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</p:grpSp>
            <p:sp>
              <p:nvSpPr>
                <p:cNvPr id="110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671" y="1423"/>
                  <a:ext cx="1322" cy="46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57200" eaLnBrk="0" hangingPunct="0">
                    <a:buClr>
                      <a:srgbClr val="000000"/>
                    </a:buClr>
                    <a:buSzPct val="100000"/>
                    <a:buFont typeface="Arial Narrow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b="1">
                      <a:solidFill>
                        <a:srgbClr val="000000"/>
                      </a:solidFill>
                      <a:latin typeface="Arial Narrow" pitchFamily="34" charset="0"/>
                      <a:cs typeface="Arial" charset="0"/>
                    </a:rPr>
                    <a:t>RESIDENTIAL &amp; SoHo DSL LEVEL SERVICE</a:t>
                  </a:r>
                </a:p>
              </p:txBody>
            </p:sp>
          </p:grpSp>
          <p:grpSp>
            <p:nvGrpSpPr>
              <p:cNvPr id="1097" name="Group 30"/>
              <p:cNvGrpSpPr>
                <a:grpSpLocks/>
              </p:cNvGrpSpPr>
              <p:nvPr/>
            </p:nvGrpSpPr>
            <p:grpSpPr bwMode="auto">
              <a:xfrm>
                <a:off x="4954" y="709"/>
                <a:ext cx="405" cy="424"/>
                <a:chOff x="4954" y="709"/>
                <a:chExt cx="405" cy="424"/>
              </a:xfrm>
            </p:grpSpPr>
            <p:sp>
              <p:nvSpPr>
                <p:cNvPr id="109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034" y="731"/>
                  <a:ext cx="230" cy="36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57200" eaLnBrk="0" hangingPunct="0"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3200" b="1">
                      <a:solidFill>
                        <a:srgbClr val="000000"/>
                      </a:solidFill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1099" name="Oval 32"/>
                <p:cNvSpPr>
                  <a:spLocks noChangeArrowheads="1"/>
                </p:cNvSpPr>
                <p:nvPr/>
              </p:nvSpPr>
              <p:spPr bwMode="auto">
                <a:xfrm>
                  <a:off x="4954" y="709"/>
                  <a:ext cx="406" cy="425"/>
                </a:xfrm>
                <a:prstGeom prst="ellips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95" name="Text Box 33"/>
            <p:cNvSpPr txBox="1">
              <a:spLocks noChangeArrowheads="1"/>
            </p:cNvSpPr>
            <p:nvPr/>
          </p:nvSpPr>
          <p:spPr bwMode="auto">
            <a:xfrm>
              <a:off x="3008" y="2101"/>
              <a:ext cx="624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eaLnBrk="0" hangingPunct="0">
                <a:buClr>
                  <a:srgbClr val="CC0000"/>
                </a:buClr>
                <a:buSzPct val="100000"/>
                <a:buFont typeface="Arial Narrow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CC0000"/>
                  </a:solidFill>
                  <a:latin typeface="Arial Narrow" pitchFamily="34" charset="0"/>
                  <a:cs typeface="Arial" charset="0"/>
                </a:rPr>
                <a:t>802.16d</a:t>
              </a:r>
            </a:p>
          </p:txBody>
        </p:sp>
      </p:grpSp>
      <p:grpSp>
        <p:nvGrpSpPr>
          <p:cNvPr id="1031" name="Group 34"/>
          <p:cNvGrpSpPr>
            <a:grpSpLocks/>
          </p:cNvGrpSpPr>
          <p:nvPr/>
        </p:nvGrpSpPr>
        <p:grpSpPr bwMode="auto">
          <a:xfrm>
            <a:off x="355600" y="1377950"/>
            <a:ext cx="3841750" cy="2781300"/>
            <a:chOff x="224" y="868"/>
            <a:chExt cx="2420" cy="1752"/>
          </a:xfrm>
        </p:grpSpPr>
        <p:grpSp>
          <p:nvGrpSpPr>
            <p:cNvPr id="1074" name="Group 35"/>
            <p:cNvGrpSpPr>
              <a:grpSpLocks/>
            </p:cNvGrpSpPr>
            <p:nvPr/>
          </p:nvGrpSpPr>
          <p:grpSpPr bwMode="auto">
            <a:xfrm>
              <a:off x="224" y="868"/>
              <a:ext cx="2420" cy="1752"/>
              <a:chOff x="224" y="868"/>
              <a:chExt cx="2420" cy="1752"/>
            </a:xfrm>
          </p:grpSpPr>
          <p:grpSp>
            <p:nvGrpSpPr>
              <p:cNvPr id="1076" name="Group 36"/>
              <p:cNvGrpSpPr>
                <a:grpSpLocks/>
              </p:cNvGrpSpPr>
              <p:nvPr/>
            </p:nvGrpSpPr>
            <p:grpSpPr bwMode="auto">
              <a:xfrm>
                <a:off x="224" y="920"/>
                <a:ext cx="2420" cy="1700"/>
                <a:chOff x="224" y="920"/>
                <a:chExt cx="2420" cy="1700"/>
              </a:xfrm>
            </p:grpSpPr>
            <p:grpSp>
              <p:nvGrpSpPr>
                <p:cNvPr id="1080" name="Group 37"/>
                <p:cNvGrpSpPr>
                  <a:grpSpLocks/>
                </p:cNvGrpSpPr>
                <p:nvPr/>
              </p:nvGrpSpPr>
              <p:grpSpPr bwMode="auto">
                <a:xfrm>
                  <a:off x="929" y="920"/>
                  <a:ext cx="600" cy="485"/>
                  <a:chOff x="929" y="920"/>
                  <a:chExt cx="600" cy="485"/>
                </a:xfrm>
              </p:grpSpPr>
              <p:pic>
                <p:nvPicPr>
                  <p:cNvPr id="1092" name="Picture 38"/>
                  <p:cNvPicPr>
                    <a:picLocks noChangeAspect="1" noChangeArrowheads="1"/>
                  </p:cNvPicPr>
                  <p:nvPr/>
                </p:nvPicPr>
                <p:blipFill>
                  <a:blip r:embed="rId13"/>
                  <a:srcRect l="13078" t="26637" r="14847" b="26070"/>
                  <a:stretch>
                    <a:fillRect/>
                  </a:stretch>
                </p:blipFill>
                <p:spPr bwMode="auto">
                  <a:xfrm>
                    <a:off x="929" y="920"/>
                    <a:ext cx="601" cy="485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  <p:sp>
                <p:nvSpPr>
                  <p:cNvPr id="1093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9" y="920"/>
                    <a:ext cx="601" cy="486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1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676" y="1396"/>
                  <a:ext cx="1107" cy="46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57200" eaLnBrk="0" hangingPunct="0">
                    <a:buClr>
                      <a:srgbClr val="000000"/>
                    </a:buClr>
                    <a:buSzPct val="100000"/>
                    <a:buFont typeface="Arial Narrow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b="1">
                      <a:solidFill>
                        <a:srgbClr val="000000"/>
                      </a:solidFill>
                      <a:latin typeface="Arial Narrow" pitchFamily="34" charset="0"/>
                      <a:cs typeface="Arial" charset="0"/>
                    </a:rPr>
                    <a:t>FRACTIONAL E1 </a:t>
                  </a:r>
                  <a:r>
                    <a:rPr lang="en-GB" sz="1200" b="1">
                      <a:solidFill>
                        <a:srgbClr val="000000"/>
                      </a:solidFill>
                      <a:latin typeface="Arial Narrow" pitchFamily="34" charset="0"/>
                      <a:cs typeface="Arial" charset="0"/>
                    </a:rPr>
                    <a:t> </a:t>
                  </a:r>
                  <a:r>
                    <a:rPr lang="en-GB" sz="1400" b="1">
                      <a:solidFill>
                        <a:srgbClr val="000000"/>
                      </a:solidFill>
                      <a:latin typeface="Arial Narrow" pitchFamily="34" charset="0"/>
                      <a:cs typeface="Arial" charset="0"/>
                    </a:rPr>
                    <a:t>for SMALL BUSINESS</a:t>
                  </a:r>
                </a:p>
              </p:txBody>
            </p:sp>
            <p:sp>
              <p:nvSpPr>
                <p:cNvPr id="108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24" y="2159"/>
                  <a:ext cx="1211" cy="46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57200" eaLnBrk="0" hangingPunct="0">
                    <a:buClr>
                      <a:srgbClr val="000000"/>
                    </a:buClr>
                    <a:buSzPct val="100000"/>
                    <a:buFont typeface="Arial Narrow" pitchFamily="34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b="1">
                      <a:solidFill>
                        <a:srgbClr val="000000"/>
                      </a:solidFill>
                      <a:latin typeface="Arial Narrow" pitchFamily="34" charset="0"/>
                      <a:cs typeface="Arial" charset="0"/>
                    </a:rPr>
                    <a:t>T1+ LEVEL SERVICE ENTERPRISE</a:t>
                  </a:r>
                </a:p>
              </p:txBody>
            </p:sp>
            <p:grpSp>
              <p:nvGrpSpPr>
                <p:cNvPr id="1083" name="Group 42"/>
                <p:cNvGrpSpPr>
                  <a:grpSpLocks/>
                </p:cNvGrpSpPr>
                <p:nvPr/>
              </p:nvGrpSpPr>
              <p:grpSpPr bwMode="auto">
                <a:xfrm>
                  <a:off x="480" y="1773"/>
                  <a:ext cx="687" cy="384"/>
                  <a:chOff x="480" y="1773"/>
                  <a:chExt cx="687" cy="384"/>
                </a:xfrm>
              </p:grpSpPr>
              <p:grpSp>
                <p:nvGrpSpPr>
                  <p:cNvPr id="10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80" y="1931"/>
                    <a:ext cx="687" cy="226"/>
                    <a:chOff x="480" y="1931"/>
                    <a:chExt cx="687" cy="226"/>
                  </a:xfrm>
                </p:grpSpPr>
                <p:sp>
                  <p:nvSpPr>
                    <p:cNvPr id="1088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" y="1947"/>
                      <a:ext cx="688" cy="21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B5B5B5"/>
                        </a:gs>
                        <a:gs pos="50000">
                          <a:srgbClr val="CBCBCB"/>
                        </a:gs>
                        <a:gs pos="100000">
                          <a:srgbClr val="B5B5B5"/>
                        </a:gs>
                      </a:gsLst>
                      <a:lin ang="108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9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" y="1931"/>
                      <a:ext cx="688" cy="21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BCBCB"/>
                        </a:gs>
                        <a:gs pos="50000">
                          <a:srgbClr val="E4E4E4"/>
                        </a:gs>
                        <a:gs pos="100000">
                          <a:srgbClr val="CBCBCB"/>
                        </a:gs>
                      </a:gsLst>
                      <a:lin ang="135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1090" name="Picture 4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/>
                    <a:srcRect/>
                    <a:stretch>
                      <a:fillRect/>
                    </a:stretch>
                  </p:blipFill>
                  <p:spPr bwMode="auto">
                    <a:xfrm>
                      <a:off x="626" y="1958"/>
                      <a:ext cx="107" cy="62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pic>
                <p:pic>
                  <p:nvPicPr>
                    <p:cNvPr id="1091" name="Picture 4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/>
                    <a:srcRect/>
                    <a:stretch>
                      <a:fillRect/>
                    </a:stretch>
                  </p:blipFill>
                  <p:spPr bwMode="auto">
                    <a:xfrm>
                      <a:off x="554" y="1957"/>
                      <a:ext cx="143" cy="155"/>
                    </a:xfrm>
                    <a:prstGeom prst="rect">
                      <a:avLst/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</p:pic>
              </p:grpSp>
              <p:pic>
                <p:nvPicPr>
                  <p:cNvPr id="1087" name="Picture 48"/>
                  <p:cNvPicPr>
                    <a:picLocks noChangeAspect="1" noChangeArrowheads="1"/>
                  </p:cNvPicPr>
                  <p:nvPr/>
                </p:nvPicPr>
                <p:blipFill>
                  <a:blip r:embed="rId16"/>
                  <a:srcRect/>
                  <a:stretch>
                    <a:fillRect/>
                  </a:stretch>
                </p:blipFill>
                <p:spPr bwMode="auto">
                  <a:xfrm>
                    <a:off x="667" y="1773"/>
                    <a:ext cx="334" cy="334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</p:pic>
            </p:grpSp>
            <p:grpSp>
              <p:nvGrpSpPr>
                <p:cNvPr id="1084" name="Group 49"/>
                <p:cNvGrpSpPr>
                  <a:grpSpLocks/>
                </p:cNvGrpSpPr>
                <p:nvPr/>
              </p:nvGrpSpPr>
              <p:grpSpPr bwMode="auto">
                <a:xfrm>
                  <a:off x="1525" y="971"/>
                  <a:ext cx="1119" cy="893"/>
                  <a:chOff x="1525" y="971"/>
                  <a:chExt cx="1119" cy="893"/>
                </a:xfrm>
              </p:grpSpPr>
              <p:sp>
                <p:nvSpPr>
                  <p:cNvPr id="1085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5" y="1537"/>
                    <a:ext cx="1120" cy="328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pPr algn="ctr" defTabSz="457200" eaLnBrk="0" hangingPunct="0">
                      <a:buClr>
                        <a:srgbClr val="000000"/>
                      </a:buClr>
                      <a:buSzPct val="100000"/>
                      <a:buFont typeface="Arial Narrow" pitchFamily="34" charset="0"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1400" b="1">
                        <a:solidFill>
                          <a:srgbClr val="000000"/>
                        </a:solidFill>
                        <a:latin typeface="Arial Narrow" pitchFamily="34" charset="0"/>
                        <a:cs typeface="Arial" charset="0"/>
                      </a:rPr>
                      <a:t>BACKHAUL for HOTSPOTS</a:t>
                    </a:r>
                  </a:p>
                </p:txBody>
              </p:sp>
              <p:graphicFrame>
                <p:nvGraphicFramePr>
                  <p:cNvPr id="1026" name="Object 51"/>
                  <p:cNvGraphicFramePr>
                    <a:graphicFrameLocks noChangeAspect="1"/>
                  </p:cNvGraphicFramePr>
                  <p:nvPr/>
                </p:nvGraphicFramePr>
                <p:xfrm>
                  <a:off x="1808" y="971"/>
                  <a:ext cx="555" cy="592"/>
                </p:xfrm>
                <a:graphic>
                  <a:graphicData uri="http://schemas.openxmlformats.org/presentationml/2006/ole">
                    <p:oleObj spid="_x0000_s1026" r:id="rId17" imgW="2826720" imgH="3497040" progId="">
                      <p:embed/>
                    </p:oleObj>
                  </a:graphicData>
                </a:graphic>
              </p:graphicFrame>
            </p:grpSp>
          </p:grpSp>
          <p:grpSp>
            <p:nvGrpSpPr>
              <p:cNvPr id="1077" name="Group 52"/>
              <p:cNvGrpSpPr>
                <a:grpSpLocks/>
              </p:cNvGrpSpPr>
              <p:nvPr/>
            </p:nvGrpSpPr>
            <p:grpSpPr bwMode="auto">
              <a:xfrm>
                <a:off x="364" y="868"/>
                <a:ext cx="405" cy="424"/>
                <a:chOff x="364" y="868"/>
                <a:chExt cx="405" cy="424"/>
              </a:xfrm>
            </p:grpSpPr>
            <p:sp>
              <p:nvSpPr>
                <p:cNvPr id="107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36" y="898"/>
                  <a:ext cx="230" cy="36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57200" eaLnBrk="0" hangingPunct="0"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3200" b="1">
                      <a:solidFill>
                        <a:srgbClr val="000000"/>
                      </a:solidFill>
                      <a:cs typeface="Arial" charset="0"/>
                    </a:rPr>
                    <a:t>2</a:t>
                  </a:r>
                </a:p>
              </p:txBody>
            </p:sp>
            <p:sp>
              <p:nvSpPr>
                <p:cNvPr id="1079" name="Oval 54"/>
                <p:cNvSpPr>
                  <a:spLocks noChangeArrowheads="1"/>
                </p:cNvSpPr>
                <p:nvPr/>
              </p:nvSpPr>
              <p:spPr bwMode="auto">
                <a:xfrm>
                  <a:off x="364" y="868"/>
                  <a:ext cx="406" cy="425"/>
                </a:xfrm>
                <a:prstGeom prst="ellips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75" name="Text Box 55"/>
            <p:cNvSpPr txBox="1">
              <a:spLocks noChangeArrowheads="1"/>
            </p:cNvSpPr>
            <p:nvPr/>
          </p:nvSpPr>
          <p:spPr bwMode="auto">
            <a:xfrm>
              <a:off x="1712" y="2149"/>
              <a:ext cx="672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eaLnBrk="0" hangingPunct="0">
                <a:buClr>
                  <a:srgbClr val="CC0000"/>
                </a:buClr>
                <a:buSzPct val="100000"/>
                <a:buFont typeface="Arial Narrow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CC0000"/>
                  </a:solidFill>
                  <a:latin typeface="Arial Narrow" pitchFamily="34" charset="0"/>
                  <a:cs typeface="Arial" charset="0"/>
                </a:rPr>
                <a:t>802.16d</a:t>
              </a:r>
            </a:p>
          </p:txBody>
        </p:sp>
      </p:grpSp>
      <p:grpSp>
        <p:nvGrpSpPr>
          <p:cNvPr id="1032" name="Group 56"/>
          <p:cNvGrpSpPr>
            <a:grpSpLocks/>
          </p:cNvGrpSpPr>
          <p:nvPr/>
        </p:nvGrpSpPr>
        <p:grpSpPr bwMode="auto">
          <a:xfrm>
            <a:off x="5900738" y="2497138"/>
            <a:ext cx="2759075" cy="3259137"/>
            <a:chOff x="3717" y="1573"/>
            <a:chExt cx="1738" cy="2053"/>
          </a:xfrm>
        </p:grpSpPr>
        <p:sp>
          <p:nvSpPr>
            <p:cNvPr id="1042" name="Freeform 57"/>
            <p:cNvSpPr>
              <a:spLocks noChangeArrowheads="1"/>
            </p:cNvSpPr>
            <p:nvPr/>
          </p:nvSpPr>
          <p:spPr bwMode="auto">
            <a:xfrm>
              <a:off x="5146" y="2111"/>
              <a:ext cx="54" cy="19"/>
            </a:xfrm>
            <a:custGeom>
              <a:avLst/>
              <a:gdLst>
                <a:gd name="T0" fmla="*/ 0 w 12"/>
                <a:gd name="T1" fmla="*/ 16 h 13"/>
                <a:gd name="T2" fmla="*/ 41 w 12"/>
                <a:gd name="T3" fmla="*/ 0 h 13"/>
                <a:gd name="T4" fmla="*/ 54 w 12"/>
                <a:gd name="T5" fmla="*/ 6 h 13"/>
                <a:gd name="T6" fmla="*/ 9 w 12"/>
                <a:gd name="T7" fmla="*/ 19 h 13"/>
                <a:gd name="T8" fmla="*/ 0 w 12"/>
                <a:gd name="T9" fmla="*/ 1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0" y="11"/>
                  </a:moveTo>
                  <a:lnTo>
                    <a:pt x="9" y="0"/>
                  </a:lnTo>
                  <a:lnTo>
                    <a:pt x="12" y="4"/>
                  </a:lnTo>
                  <a:lnTo>
                    <a:pt x="2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1476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3" name="Group 58"/>
            <p:cNvGrpSpPr>
              <a:grpSpLocks/>
            </p:cNvGrpSpPr>
            <p:nvPr/>
          </p:nvGrpSpPr>
          <p:grpSpPr bwMode="auto">
            <a:xfrm>
              <a:off x="3717" y="2181"/>
              <a:ext cx="1505" cy="1079"/>
              <a:chOff x="3717" y="2181"/>
              <a:chExt cx="1505" cy="1079"/>
            </a:xfrm>
          </p:grpSpPr>
          <p:sp>
            <p:nvSpPr>
              <p:cNvPr id="1051" name="Freeform 59"/>
              <p:cNvSpPr>
                <a:spLocks noChangeArrowheads="1"/>
              </p:cNvSpPr>
              <p:nvPr/>
            </p:nvSpPr>
            <p:spPr bwMode="auto">
              <a:xfrm>
                <a:off x="5102" y="2272"/>
                <a:ext cx="63" cy="34"/>
              </a:xfrm>
              <a:custGeom>
                <a:avLst/>
                <a:gdLst>
                  <a:gd name="T0" fmla="*/ 0 w 35"/>
                  <a:gd name="T1" fmla="*/ 29 h 19"/>
                  <a:gd name="T2" fmla="*/ 58 w 35"/>
                  <a:gd name="T3" fmla="*/ 0 h 19"/>
                  <a:gd name="T4" fmla="*/ 63 w 35"/>
                  <a:gd name="T5" fmla="*/ 4 h 19"/>
                  <a:gd name="T6" fmla="*/ 4 w 35"/>
                  <a:gd name="T7" fmla="*/ 34 h 19"/>
                  <a:gd name="T8" fmla="*/ 0 w 35"/>
                  <a:gd name="T9" fmla="*/ 2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9"/>
                  <a:gd name="T17" fmla="*/ 35 w 35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9">
                    <a:moveTo>
                      <a:pt x="0" y="16"/>
                    </a:moveTo>
                    <a:lnTo>
                      <a:pt x="32" y="0"/>
                    </a:lnTo>
                    <a:lnTo>
                      <a:pt x="35" y="2"/>
                    </a:lnTo>
                    <a:lnTo>
                      <a:pt x="2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2BD1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Oval 60"/>
              <p:cNvSpPr>
                <a:spLocks noChangeArrowheads="1"/>
              </p:cNvSpPr>
              <p:nvPr/>
            </p:nvSpPr>
            <p:spPr bwMode="auto">
              <a:xfrm>
                <a:off x="3717" y="2181"/>
                <a:ext cx="1506" cy="1080"/>
              </a:xfrm>
              <a:prstGeom prst="ellipse">
                <a:avLst/>
              </a:prstGeom>
              <a:blipFill dpi="0" rotWithShape="0">
                <a:blip r:embed="rId18"/>
                <a:srcRect/>
                <a:tile tx="0" ty="0" sx="100000" sy="100000" flip="none" algn="tl"/>
              </a:blipFill>
              <a:ln w="381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Oval 61"/>
              <p:cNvSpPr>
                <a:spLocks noChangeArrowheads="1"/>
              </p:cNvSpPr>
              <p:nvPr/>
            </p:nvSpPr>
            <p:spPr bwMode="auto">
              <a:xfrm>
                <a:off x="4837" y="2663"/>
                <a:ext cx="215" cy="166"/>
              </a:xfrm>
              <a:prstGeom prst="ellipse">
                <a:avLst/>
              </a:prstGeom>
              <a:solidFill>
                <a:srgbClr val="FFFFFF"/>
              </a:solidFill>
              <a:ln w="3816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Text Box 62"/>
              <p:cNvSpPr txBox="1">
                <a:spLocks noChangeArrowheads="1"/>
              </p:cNvSpPr>
              <p:nvPr/>
            </p:nvSpPr>
            <p:spPr bwMode="auto">
              <a:xfrm>
                <a:off x="4847" y="2656"/>
                <a:ext cx="194" cy="19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57200" eaLnBrk="0" hangingPunct="0">
                  <a:buClr>
                    <a:srgbClr val="FFFF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FFFF00"/>
                    </a:solidFill>
                    <a:cs typeface="Arial" charset="0"/>
                  </a:rPr>
                  <a:t>H</a:t>
                </a:r>
              </a:p>
            </p:txBody>
          </p:sp>
          <p:sp>
            <p:nvSpPr>
              <p:cNvPr id="1055" name="Oval 63"/>
              <p:cNvSpPr>
                <a:spLocks noChangeArrowheads="1"/>
              </p:cNvSpPr>
              <p:nvPr/>
            </p:nvSpPr>
            <p:spPr bwMode="auto">
              <a:xfrm>
                <a:off x="4328" y="2465"/>
                <a:ext cx="217" cy="167"/>
              </a:xfrm>
              <a:prstGeom prst="ellipse">
                <a:avLst/>
              </a:prstGeom>
              <a:solidFill>
                <a:srgbClr val="FFFFFF"/>
              </a:solidFill>
              <a:ln w="3816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Text Box 64"/>
              <p:cNvSpPr txBox="1">
                <a:spLocks noChangeArrowheads="1"/>
              </p:cNvSpPr>
              <p:nvPr/>
            </p:nvSpPr>
            <p:spPr bwMode="auto">
              <a:xfrm>
                <a:off x="4322" y="2459"/>
                <a:ext cx="194" cy="19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57200" eaLnBrk="0" hangingPunct="0">
                  <a:buClr>
                    <a:srgbClr val="FFFF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FFFF00"/>
                    </a:solidFill>
                    <a:cs typeface="Arial" charset="0"/>
                  </a:rPr>
                  <a:t>H</a:t>
                </a:r>
              </a:p>
            </p:txBody>
          </p:sp>
          <p:sp>
            <p:nvSpPr>
              <p:cNvPr id="1057" name="Oval 65"/>
              <p:cNvSpPr>
                <a:spLocks noChangeArrowheads="1"/>
              </p:cNvSpPr>
              <p:nvPr/>
            </p:nvSpPr>
            <p:spPr bwMode="auto">
              <a:xfrm>
                <a:off x="4719" y="2898"/>
                <a:ext cx="216" cy="167"/>
              </a:xfrm>
              <a:prstGeom prst="ellipse">
                <a:avLst/>
              </a:prstGeom>
              <a:solidFill>
                <a:srgbClr val="FFFFFF"/>
              </a:solidFill>
              <a:ln w="3816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Text Box 66"/>
              <p:cNvSpPr txBox="1">
                <a:spLocks noChangeArrowheads="1"/>
              </p:cNvSpPr>
              <p:nvPr/>
            </p:nvSpPr>
            <p:spPr bwMode="auto">
              <a:xfrm>
                <a:off x="4729" y="2892"/>
                <a:ext cx="194" cy="19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57200" eaLnBrk="0" hangingPunct="0">
                  <a:buClr>
                    <a:srgbClr val="FFFF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FFFF00"/>
                    </a:solidFill>
                    <a:cs typeface="Arial" charset="0"/>
                  </a:rPr>
                  <a:t>H</a:t>
                </a:r>
              </a:p>
            </p:txBody>
          </p:sp>
          <p:grpSp>
            <p:nvGrpSpPr>
              <p:cNvPr id="1059" name="Group 67"/>
              <p:cNvGrpSpPr>
                <a:grpSpLocks/>
              </p:cNvGrpSpPr>
              <p:nvPr/>
            </p:nvGrpSpPr>
            <p:grpSpPr bwMode="auto">
              <a:xfrm>
                <a:off x="4076" y="2917"/>
                <a:ext cx="216" cy="193"/>
                <a:chOff x="4076" y="2917"/>
                <a:chExt cx="216" cy="193"/>
              </a:xfrm>
            </p:grpSpPr>
            <p:sp>
              <p:nvSpPr>
                <p:cNvPr id="1072" name="Oval 68"/>
                <p:cNvSpPr>
                  <a:spLocks noChangeArrowheads="1"/>
                </p:cNvSpPr>
                <p:nvPr/>
              </p:nvSpPr>
              <p:spPr bwMode="auto">
                <a:xfrm>
                  <a:off x="4076" y="2923"/>
                  <a:ext cx="217" cy="166"/>
                </a:xfrm>
                <a:prstGeom prst="ellipse">
                  <a:avLst/>
                </a:prstGeom>
                <a:solidFill>
                  <a:srgbClr val="FFFFFF"/>
                </a:solidFill>
                <a:ln w="3816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086" y="2917"/>
                  <a:ext cx="197" cy="19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57200" eaLnBrk="0" hangingPunct="0">
                    <a:buClr>
                      <a:srgbClr val="FFFF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b="1">
                      <a:solidFill>
                        <a:srgbClr val="FFFF00"/>
                      </a:solidFill>
                      <a:cs typeface="Arial" charset="0"/>
                    </a:rPr>
                    <a:t>H</a:t>
                  </a:r>
                </a:p>
              </p:txBody>
            </p:sp>
          </p:grpSp>
          <p:grpSp>
            <p:nvGrpSpPr>
              <p:cNvPr id="1060" name="Group 70"/>
              <p:cNvGrpSpPr>
                <a:grpSpLocks/>
              </p:cNvGrpSpPr>
              <p:nvPr/>
            </p:nvGrpSpPr>
            <p:grpSpPr bwMode="auto">
              <a:xfrm>
                <a:off x="4399" y="2725"/>
                <a:ext cx="216" cy="193"/>
                <a:chOff x="4399" y="2725"/>
                <a:chExt cx="216" cy="193"/>
              </a:xfrm>
            </p:grpSpPr>
            <p:sp>
              <p:nvSpPr>
                <p:cNvPr id="1070" name="Oval 71"/>
                <p:cNvSpPr>
                  <a:spLocks noChangeArrowheads="1"/>
                </p:cNvSpPr>
                <p:nvPr/>
              </p:nvSpPr>
              <p:spPr bwMode="auto">
                <a:xfrm>
                  <a:off x="4399" y="2731"/>
                  <a:ext cx="217" cy="167"/>
                </a:xfrm>
                <a:prstGeom prst="ellipse">
                  <a:avLst/>
                </a:prstGeom>
                <a:solidFill>
                  <a:srgbClr val="FFFFFF"/>
                </a:solidFill>
                <a:ln w="3816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410" y="2725"/>
                  <a:ext cx="194" cy="19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57200" eaLnBrk="0" hangingPunct="0">
                    <a:buClr>
                      <a:srgbClr val="FFFF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b="1">
                      <a:solidFill>
                        <a:srgbClr val="FFFF00"/>
                      </a:solidFill>
                      <a:cs typeface="Arial" charset="0"/>
                    </a:rPr>
                    <a:t>H</a:t>
                  </a:r>
                </a:p>
              </p:txBody>
            </p:sp>
          </p:grpSp>
          <p:sp>
            <p:nvSpPr>
              <p:cNvPr id="1061" name="Oval 73"/>
              <p:cNvSpPr>
                <a:spLocks noChangeArrowheads="1"/>
              </p:cNvSpPr>
              <p:nvPr/>
            </p:nvSpPr>
            <p:spPr bwMode="auto">
              <a:xfrm>
                <a:off x="3943" y="2409"/>
                <a:ext cx="215" cy="166"/>
              </a:xfrm>
              <a:prstGeom prst="ellipse">
                <a:avLst/>
              </a:prstGeom>
              <a:solidFill>
                <a:srgbClr val="FFFFFF"/>
              </a:solidFill>
              <a:ln w="3816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Text Box 74"/>
              <p:cNvSpPr txBox="1">
                <a:spLocks noChangeArrowheads="1"/>
              </p:cNvSpPr>
              <p:nvPr/>
            </p:nvSpPr>
            <p:spPr bwMode="auto">
              <a:xfrm>
                <a:off x="3953" y="2403"/>
                <a:ext cx="194" cy="19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57200" eaLnBrk="0" hangingPunct="0">
                  <a:buClr>
                    <a:srgbClr val="FFFF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FFFF00"/>
                    </a:solidFill>
                    <a:cs typeface="Arial" charset="0"/>
                  </a:rPr>
                  <a:t>H</a:t>
                </a:r>
              </a:p>
            </p:txBody>
          </p:sp>
          <p:sp>
            <p:nvSpPr>
              <p:cNvPr id="1063" name="Oval 75"/>
              <p:cNvSpPr>
                <a:spLocks noChangeArrowheads="1"/>
              </p:cNvSpPr>
              <p:nvPr/>
            </p:nvSpPr>
            <p:spPr bwMode="auto">
              <a:xfrm>
                <a:off x="3811" y="2722"/>
                <a:ext cx="217" cy="166"/>
              </a:xfrm>
              <a:prstGeom prst="ellipse">
                <a:avLst/>
              </a:prstGeom>
              <a:solidFill>
                <a:srgbClr val="FFFFFF"/>
              </a:solidFill>
              <a:ln w="3816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Text Box 76"/>
              <p:cNvSpPr txBox="1">
                <a:spLocks noChangeArrowheads="1"/>
              </p:cNvSpPr>
              <p:nvPr/>
            </p:nvSpPr>
            <p:spPr bwMode="auto">
              <a:xfrm>
                <a:off x="3822" y="2715"/>
                <a:ext cx="194" cy="19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57200" eaLnBrk="0" hangingPunct="0">
                  <a:buClr>
                    <a:srgbClr val="FFFF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FFFF00"/>
                    </a:solidFill>
                    <a:cs typeface="Arial" charset="0"/>
                  </a:rPr>
                  <a:t>H</a:t>
                </a:r>
              </a:p>
            </p:txBody>
          </p:sp>
          <p:sp>
            <p:nvSpPr>
              <p:cNvPr id="1065" name="Oval 77"/>
              <p:cNvSpPr>
                <a:spLocks noChangeArrowheads="1"/>
              </p:cNvSpPr>
              <p:nvPr/>
            </p:nvSpPr>
            <p:spPr bwMode="auto">
              <a:xfrm>
                <a:off x="4700" y="2349"/>
                <a:ext cx="216" cy="166"/>
              </a:xfrm>
              <a:prstGeom prst="ellipse">
                <a:avLst/>
              </a:prstGeom>
              <a:solidFill>
                <a:srgbClr val="FFFFFF"/>
              </a:solidFill>
              <a:ln w="3816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Text Box 78"/>
              <p:cNvSpPr txBox="1">
                <a:spLocks noChangeArrowheads="1"/>
              </p:cNvSpPr>
              <p:nvPr/>
            </p:nvSpPr>
            <p:spPr bwMode="auto">
              <a:xfrm>
                <a:off x="4711" y="2342"/>
                <a:ext cx="194" cy="19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defTabSz="457200" eaLnBrk="0" hangingPunct="0">
                  <a:buClr>
                    <a:srgbClr val="FFFF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FFFF00"/>
                    </a:solidFill>
                    <a:cs typeface="Arial" charset="0"/>
                  </a:rPr>
                  <a:t>H</a:t>
                </a:r>
              </a:p>
            </p:txBody>
          </p:sp>
          <p:grpSp>
            <p:nvGrpSpPr>
              <p:cNvPr id="1067" name="Group 79"/>
              <p:cNvGrpSpPr>
                <a:grpSpLocks/>
              </p:cNvGrpSpPr>
              <p:nvPr/>
            </p:nvGrpSpPr>
            <p:grpSpPr bwMode="auto">
              <a:xfrm>
                <a:off x="4388" y="3038"/>
                <a:ext cx="216" cy="193"/>
                <a:chOff x="4388" y="3038"/>
                <a:chExt cx="216" cy="193"/>
              </a:xfrm>
            </p:grpSpPr>
            <p:sp>
              <p:nvSpPr>
                <p:cNvPr id="1068" name="Oval 80"/>
                <p:cNvSpPr>
                  <a:spLocks noChangeArrowheads="1"/>
                </p:cNvSpPr>
                <p:nvPr/>
              </p:nvSpPr>
              <p:spPr bwMode="auto">
                <a:xfrm>
                  <a:off x="4388" y="3044"/>
                  <a:ext cx="217" cy="167"/>
                </a:xfrm>
                <a:prstGeom prst="ellipse">
                  <a:avLst/>
                </a:prstGeom>
                <a:solidFill>
                  <a:srgbClr val="FFFFFF"/>
                </a:solidFill>
                <a:ln w="3816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399" y="3038"/>
                  <a:ext cx="194" cy="19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defTabSz="457200" eaLnBrk="0" hangingPunct="0">
                    <a:buClr>
                      <a:srgbClr val="FFFF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 b="1">
                      <a:solidFill>
                        <a:srgbClr val="FFFF00"/>
                      </a:solidFill>
                      <a:cs typeface="Arial" charset="0"/>
                    </a:rPr>
                    <a:t>H</a:t>
                  </a:r>
                </a:p>
              </p:txBody>
            </p:sp>
          </p:grpSp>
        </p:grpSp>
        <p:sp>
          <p:nvSpPr>
            <p:cNvPr id="1044" name="Text Box 82"/>
            <p:cNvSpPr txBox="1">
              <a:spLocks noChangeArrowheads="1"/>
            </p:cNvSpPr>
            <p:nvPr/>
          </p:nvSpPr>
          <p:spPr bwMode="auto">
            <a:xfrm>
              <a:off x="3802" y="2004"/>
              <a:ext cx="1490" cy="462"/>
            </a:xfrm>
            <a:prstGeom prst="rect">
              <a:avLst/>
            </a:pr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eaLnBrk="0" hangingPunct="0">
                <a:buClr>
                  <a:srgbClr val="FFFFFF"/>
                </a:buClr>
                <a:buSzPct val="100000"/>
                <a:buFont typeface="Arial Narrow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>
                  <a:solidFill>
                    <a:srgbClr val="FFFFFF"/>
                  </a:solidFill>
                  <a:latin typeface="Arial Narrow" pitchFamily="34" charset="0"/>
                  <a:cs typeface="Arial" charset="0"/>
                </a:rPr>
                <a:t>WMAN Nomadic Coverage --&gt; handoff from HOT SPOTS</a:t>
              </a:r>
            </a:p>
          </p:txBody>
        </p:sp>
        <p:grpSp>
          <p:nvGrpSpPr>
            <p:cNvPr id="1045" name="Group 83"/>
            <p:cNvGrpSpPr>
              <a:grpSpLocks/>
            </p:cNvGrpSpPr>
            <p:nvPr/>
          </p:nvGrpSpPr>
          <p:grpSpPr bwMode="auto">
            <a:xfrm>
              <a:off x="5023" y="1573"/>
              <a:ext cx="405" cy="424"/>
              <a:chOff x="5023" y="1573"/>
              <a:chExt cx="405" cy="424"/>
            </a:xfrm>
          </p:grpSpPr>
          <p:sp>
            <p:nvSpPr>
              <p:cNvPr id="1049" name="Oval 84"/>
              <p:cNvSpPr>
                <a:spLocks noChangeArrowheads="1"/>
              </p:cNvSpPr>
              <p:nvPr/>
            </p:nvSpPr>
            <p:spPr bwMode="auto">
              <a:xfrm>
                <a:off x="5023" y="1573"/>
                <a:ext cx="406" cy="425"/>
              </a:xfrm>
              <a:prstGeom prst="ellips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Text Box 85"/>
              <p:cNvSpPr txBox="1">
                <a:spLocks noChangeArrowheads="1"/>
              </p:cNvSpPr>
              <p:nvPr/>
            </p:nvSpPr>
            <p:spPr bwMode="auto">
              <a:xfrm>
                <a:off x="5103" y="1585"/>
                <a:ext cx="230" cy="3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defTabSz="457200"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3200" b="1">
                    <a:solidFill>
                      <a:srgbClr val="000000"/>
                    </a:solidFill>
                    <a:cs typeface="Arial" charset="0"/>
                  </a:rPr>
                  <a:t>4</a:t>
                </a:r>
              </a:p>
            </p:txBody>
          </p:sp>
        </p:grpSp>
        <p:grpSp>
          <p:nvGrpSpPr>
            <p:cNvPr id="1046" name="Group 86"/>
            <p:cNvGrpSpPr>
              <a:grpSpLocks/>
            </p:cNvGrpSpPr>
            <p:nvPr/>
          </p:nvGrpSpPr>
          <p:grpSpPr bwMode="auto">
            <a:xfrm>
              <a:off x="3951" y="3299"/>
              <a:ext cx="1504" cy="327"/>
              <a:chOff x="3951" y="3299"/>
              <a:chExt cx="1504" cy="327"/>
            </a:xfrm>
          </p:grpSpPr>
          <p:sp>
            <p:nvSpPr>
              <p:cNvPr id="1047" name="Rectangle 87"/>
              <p:cNvSpPr>
                <a:spLocks noChangeArrowheads="1"/>
              </p:cNvSpPr>
              <p:nvPr/>
            </p:nvSpPr>
            <p:spPr bwMode="auto">
              <a:xfrm>
                <a:off x="3951" y="3315"/>
                <a:ext cx="261" cy="155"/>
              </a:xfrm>
              <a:prstGeom prst="rect">
                <a:avLst/>
              </a:prstGeom>
              <a:blipFill dpi="0" rotWithShape="0">
                <a:blip r:embed="rId19"/>
                <a:srcRect/>
                <a:tile tx="0" ty="0" sx="100000" sy="100000" flip="none" algn="tl"/>
              </a:blipFill>
              <a:ln w="3816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Text Box 88"/>
              <p:cNvSpPr txBox="1">
                <a:spLocks noChangeArrowheads="1"/>
              </p:cNvSpPr>
              <p:nvPr/>
            </p:nvSpPr>
            <p:spPr bwMode="auto">
              <a:xfrm>
                <a:off x="4163" y="3299"/>
                <a:ext cx="1293" cy="32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marL="119063" indent="-119063" defTabSz="457200" eaLnBrk="0" hangingPunct="0"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119063" algn="l"/>
                    <a:tab pos="1033463" algn="l"/>
                    <a:tab pos="1947863" algn="l"/>
                    <a:tab pos="2862263" algn="l"/>
                    <a:tab pos="3776663" algn="l"/>
                    <a:tab pos="4691063" algn="l"/>
                    <a:tab pos="5605463" algn="l"/>
                    <a:tab pos="6519863" algn="l"/>
                    <a:tab pos="7434263" algn="l"/>
                    <a:tab pos="8348663" algn="l"/>
                    <a:tab pos="9263063" algn="l"/>
                    <a:tab pos="10177463" algn="l"/>
                  </a:tabLst>
                </a:pPr>
                <a:r>
                  <a:rPr lang="en-GB" sz="1400">
                    <a:solidFill>
                      <a:srgbClr val="000000"/>
                    </a:solidFill>
                    <a:cs typeface="Arial" charset="0"/>
                  </a:rPr>
                  <a:t>  = wide area coverage outside of Hot Spots</a:t>
                </a:r>
              </a:p>
            </p:txBody>
          </p:sp>
        </p:grpSp>
      </p:grpSp>
      <p:grpSp>
        <p:nvGrpSpPr>
          <p:cNvPr id="1033" name="Group 89"/>
          <p:cNvGrpSpPr>
            <a:grpSpLocks/>
          </p:cNvGrpSpPr>
          <p:nvPr/>
        </p:nvGrpSpPr>
        <p:grpSpPr bwMode="auto">
          <a:xfrm>
            <a:off x="4038600" y="4724400"/>
            <a:ext cx="2292350" cy="1628775"/>
            <a:chOff x="2544" y="2976"/>
            <a:chExt cx="1444" cy="1026"/>
          </a:xfrm>
        </p:grpSpPr>
        <p:grpSp>
          <p:nvGrpSpPr>
            <p:cNvPr id="1034" name="Group 90"/>
            <p:cNvGrpSpPr>
              <a:grpSpLocks/>
            </p:cNvGrpSpPr>
            <p:nvPr/>
          </p:nvGrpSpPr>
          <p:grpSpPr bwMode="auto">
            <a:xfrm>
              <a:off x="3125" y="2976"/>
              <a:ext cx="863" cy="1026"/>
              <a:chOff x="3125" y="2976"/>
              <a:chExt cx="863" cy="1026"/>
            </a:xfrm>
          </p:grpSpPr>
          <p:grpSp>
            <p:nvGrpSpPr>
              <p:cNvPr id="1036" name="Group 91"/>
              <p:cNvGrpSpPr>
                <a:grpSpLocks/>
              </p:cNvGrpSpPr>
              <p:nvPr/>
            </p:nvGrpSpPr>
            <p:grpSpPr bwMode="auto">
              <a:xfrm>
                <a:off x="3125" y="3262"/>
                <a:ext cx="863" cy="740"/>
                <a:chOff x="3125" y="3262"/>
                <a:chExt cx="863" cy="740"/>
              </a:xfrm>
            </p:grpSpPr>
            <p:pic>
              <p:nvPicPr>
                <p:cNvPr id="1040" name="Picture 92"/>
                <p:cNvPicPr>
                  <a:picLocks noChangeAspect="1"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3321" y="3262"/>
                  <a:ext cx="618" cy="55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</p:pic>
            <p:sp>
              <p:nvSpPr>
                <p:cNvPr id="1041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3125" y="3828"/>
                  <a:ext cx="864" cy="17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algn="ctr" defTabSz="457200" eaLnBrk="0" hangingPunct="0"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200" b="1">
                      <a:solidFill>
                        <a:srgbClr val="000000"/>
                      </a:solidFill>
                      <a:cs typeface="Arial" charset="0"/>
                    </a:rPr>
                    <a:t>Mobility</a:t>
                  </a:r>
                </a:p>
              </p:txBody>
            </p:sp>
          </p:grpSp>
          <p:grpSp>
            <p:nvGrpSpPr>
              <p:cNvPr id="1037" name="Group 94"/>
              <p:cNvGrpSpPr>
                <a:grpSpLocks/>
              </p:cNvGrpSpPr>
              <p:nvPr/>
            </p:nvGrpSpPr>
            <p:grpSpPr bwMode="auto">
              <a:xfrm>
                <a:off x="3173" y="2976"/>
                <a:ext cx="405" cy="381"/>
                <a:chOff x="3173" y="2976"/>
                <a:chExt cx="405" cy="381"/>
              </a:xfrm>
            </p:grpSpPr>
            <p:sp>
              <p:nvSpPr>
                <p:cNvPr id="1038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253" y="2991"/>
                  <a:ext cx="230" cy="36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 defTabSz="457200" eaLnBrk="0" hangingPunct="0"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3200" b="1">
                      <a:solidFill>
                        <a:srgbClr val="000000"/>
                      </a:solidFill>
                      <a:cs typeface="Arial" charset="0"/>
                    </a:rPr>
                    <a:t>5</a:t>
                  </a:r>
                </a:p>
              </p:txBody>
            </p:sp>
            <p:sp>
              <p:nvSpPr>
                <p:cNvPr id="1039" name="Oval 96"/>
                <p:cNvSpPr>
                  <a:spLocks noChangeArrowheads="1"/>
                </p:cNvSpPr>
                <p:nvPr/>
              </p:nvSpPr>
              <p:spPr bwMode="auto">
                <a:xfrm>
                  <a:off x="3173" y="2976"/>
                  <a:ext cx="406" cy="316"/>
                </a:xfrm>
                <a:prstGeom prst="ellips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5" name="Text Box 97"/>
            <p:cNvSpPr txBox="1">
              <a:spLocks noChangeArrowheads="1"/>
            </p:cNvSpPr>
            <p:nvPr/>
          </p:nvSpPr>
          <p:spPr bwMode="auto">
            <a:xfrm>
              <a:off x="2544" y="3012"/>
              <a:ext cx="629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eaLnBrk="0" hangingPunct="0">
                <a:buClr>
                  <a:srgbClr val="CC0000"/>
                </a:buClr>
                <a:buSzPct val="100000"/>
                <a:buFont typeface="Arial Narrow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solidFill>
                    <a:srgbClr val="CC0000"/>
                  </a:solidFill>
                  <a:latin typeface="Arial Narrow" pitchFamily="34" charset="0"/>
                  <a:cs typeface="Arial" charset="0"/>
                </a:rPr>
                <a:t>802.16e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 rot="-5156194">
            <a:off x="3779838" y="46863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914400" y="2514600"/>
            <a:ext cx="2438400" cy="533400"/>
          </a:xfrm>
          <a:prstGeom prst="ellipse">
            <a:avLst/>
          </a:prstGeom>
          <a:solidFill>
            <a:srgbClr val="33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810000" y="2133600"/>
            <a:ext cx="42672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438400" y="5791200"/>
            <a:ext cx="3200400" cy="228600"/>
          </a:xfrm>
          <a:prstGeom prst="ellipse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5791200" y="5105400"/>
            <a:ext cx="3048000" cy="4572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2514600" y="3048000"/>
            <a:ext cx="3733800" cy="1600200"/>
            <a:chOff x="1392" y="1488"/>
            <a:chExt cx="2592" cy="1584"/>
          </a:xfrm>
        </p:grpSpPr>
        <p:sp>
          <p:nvSpPr>
            <p:cNvPr id="56328" name="Oval 8"/>
            <p:cNvSpPr>
              <a:spLocks noChangeArrowheads="1"/>
            </p:cNvSpPr>
            <p:nvPr/>
          </p:nvSpPr>
          <p:spPr bwMode="auto">
            <a:xfrm>
              <a:off x="2370" y="2409"/>
              <a:ext cx="793" cy="663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29" name="Oval 9"/>
            <p:cNvSpPr>
              <a:spLocks noChangeArrowheads="1"/>
            </p:cNvSpPr>
            <p:nvPr/>
          </p:nvSpPr>
          <p:spPr bwMode="auto">
            <a:xfrm>
              <a:off x="1414" y="1787"/>
              <a:ext cx="498" cy="407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EAEAEA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30" name="Oval 10"/>
            <p:cNvSpPr>
              <a:spLocks noChangeArrowheads="1"/>
            </p:cNvSpPr>
            <p:nvPr/>
          </p:nvSpPr>
          <p:spPr bwMode="auto">
            <a:xfrm>
              <a:off x="1392" y="1972"/>
              <a:ext cx="353" cy="267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EAEAEA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31" name="Oval 11"/>
            <p:cNvSpPr>
              <a:spLocks noChangeArrowheads="1"/>
            </p:cNvSpPr>
            <p:nvPr/>
          </p:nvSpPr>
          <p:spPr bwMode="auto">
            <a:xfrm>
              <a:off x="1690" y="1743"/>
              <a:ext cx="205" cy="176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EAEAEA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32" name="Freeform 12"/>
            <p:cNvSpPr>
              <a:spLocks/>
            </p:cNvSpPr>
            <p:nvPr/>
          </p:nvSpPr>
          <p:spPr bwMode="auto">
            <a:xfrm>
              <a:off x="1506" y="1926"/>
              <a:ext cx="258" cy="15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41" y="156"/>
                </a:cxn>
                <a:cxn ang="0">
                  <a:pos x="322" y="209"/>
                </a:cxn>
                <a:cxn ang="0">
                  <a:pos x="322" y="78"/>
                </a:cxn>
                <a:cxn ang="0">
                  <a:pos x="19" y="0"/>
                </a:cxn>
                <a:cxn ang="0">
                  <a:pos x="0" y="56"/>
                </a:cxn>
              </a:cxnLst>
              <a:rect l="0" t="0" r="r" b="b"/>
              <a:pathLst>
                <a:path w="322" h="209">
                  <a:moveTo>
                    <a:pt x="0" y="56"/>
                  </a:moveTo>
                  <a:lnTo>
                    <a:pt x="41" y="156"/>
                  </a:lnTo>
                  <a:lnTo>
                    <a:pt x="322" y="209"/>
                  </a:lnTo>
                  <a:lnTo>
                    <a:pt x="322" y="78"/>
                  </a:lnTo>
                  <a:lnTo>
                    <a:pt x="19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33" name="Freeform 13"/>
            <p:cNvSpPr>
              <a:spLocks/>
            </p:cNvSpPr>
            <p:nvPr/>
          </p:nvSpPr>
          <p:spPr bwMode="auto">
            <a:xfrm>
              <a:off x="1673" y="1845"/>
              <a:ext cx="159" cy="148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6" y="0"/>
                </a:cxn>
                <a:cxn ang="0">
                  <a:pos x="203" y="111"/>
                </a:cxn>
                <a:cxn ang="0">
                  <a:pos x="105" y="206"/>
                </a:cxn>
                <a:cxn ang="0">
                  <a:pos x="0" y="111"/>
                </a:cxn>
              </a:cxnLst>
              <a:rect l="0" t="0" r="r" b="b"/>
              <a:pathLst>
                <a:path w="203" h="206">
                  <a:moveTo>
                    <a:pt x="0" y="111"/>
                  </a:moveTo>
                  <a:lnTo>
                    <a:pt x="86" y="0"/>
                  </a:lnTo>
                  <a:lnTo>
                    <a:pt x="203" y="111"/>
                  </a:lnTo>
                  <a:lnTo>
                    <a:pt x="105" y="206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34" name="Oval 14"/>
            <p:cNvSpPr>
              <a:spLocks noChangeArrowheads="1"/>
            </p:cNvSpPr>
            <p:nvPr/>
          </p:nvSpPr>
          <p:spPr bwMode="auto">
            <a:xfrm>
              <a:off x="2302" y="1629"/>
              <a:ext cx="604" cy="517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EAEAEA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35" name="Oval 15"/>
            <p:cNvSpPr>
              <a:spLocks noChangeArrowheads="1"/>
            </p:cNvSpPr>
            <p:nvPr/>
          </p:nvSpPr>
          <p:spPr bwMode="auto">
            <a:xfrm>
              <a:off x="2811" y="1581"/>
              <a:ext cx="497" cy="407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EAEAEA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36" name="Oval 16"/>
            <p:cNvSpPr>
              <a:spLocks noChangeArrowheads="1"/>
            </p:cNvSpPr>
            <p:nvPr/>
          </p:nvSpPr>
          <p:spPr bwMode="auto">
            <a:xfrm>
              <a:off x="1710" y="1721"/>
              <a:ext cx="795" cy="658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EAEAEA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37" name="Freeform 17"/>
            <p:cNvSpPr>
              <a:spLocks/>
            </p:cNvSpPr>
            <p:nvPr/>
          </p:nvSpPr>
          <p:spPr bwMode="auto">
            <a:xfrm>
              <a:off x="1587" y="1747"/>
              <a:ext cx="162" cy="149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86" y="0"/>
                </a:cxn>
                <a:cxn ang="0">
                  <a:pos x="203" y="111"/>
                </a:cxn>
                <a:cxn ang="0">
                  <a:pos x="105" y="205"/>
                </a:cxn>
                <a:cxn ang="0">
                  <a:pos x="0" y="111"/>
                </a:cxn>
              </a:cxnLst>
              <a:rect l="0" t="0" r="r" b="b"/>
              <a:pathLst>
                <a:path w="203" h="205">
                  <a:moveTo>
                    <a:pt x="0" y="111"/>
                  </a:moveTo>
                  <a:lnTo>
                    <a:pt x="86" y="0"/>
                  </a:lnTo>
                  <a:lnTo>
                    <a:pt x="203" y="111"/>
                  </a:lnTo>
                  <a:lnTo>
                    <a:pt x="105" y="20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38" name="Oval 18"/>
            <p:cNvSpPr>
              <a:spLocks noChangeArrowheads="1"/>
            </p:cNvSpPr>
            <p:nvPr/>
          </p:nvSpPr>
          <p:spPr bwMode="auto">
            <a:xfrm>
              <a:off x="2219" y="1537"/>
              <a:ext cx="605" cy="519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39" name="Oval 19"/>
            <p:cNvSpPr>
              <a:spLocks noChangeArrowheads="1"/>
            </p:cNvSpPr>
            <p:nvPr/>
          </p:nvSpPr>
          <p:spPr bwMode="auto">
            <a:xfrm>
              <a:off x="2723" y="1488"/>
              <a:ext cx="499" cy="409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40" name="Oval 20"/>
            <p:cNvSpPr>
              <a:spLocks noChangeArrowheads="1"/>
            </p:cNvSpPr>
            <p:nvPr/>
          </p:nvSpPr>
          <p:spPr bwMode="auto">
            <a:xfrm>
              <a:off x="3191" y="1926"/>
              <a:ext cx="793" cy="657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41" name="Oval 21"/>
            <p:cNvSpPr>
              <a:spLocks noChangeArrowheads="1"/>
            </p:cNvSpPr>
            <p:nvPr/>
          </p:nvSpPr>
          <p:spPr bwMode="auto">
            <a:xfrm>
              <a:off x="1690" y="2227"/>
              <a:ext cx="899" cy="754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42" name="Oval 22"/>
            <p:cNvSpPr>
              <a:spLocks noChangeArrowheads="1"/>
            </p:cNvSpPr>
            <p:nvPr/>
          </p:nvSpPr>
          <p:spPr bwMode="auto">
            <a:xfrm>
              <a:off x="2957" y="2318"/>
              <a:ext cx="690" cy="545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43" name="Oval 23"/>
            <p:cNvSpPr>
              <a:spLocks noChangeArrowheads="1"/>
            </p:cNvSpPr>
            <p:nvPr/>
          </p:nvSpPr>
          <p:spPr bwMode="auto">
            <a:xfrm>
              <a:off x="1456" y="2366"/>
              <a:ext cx="500" cy="404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44" name="Oval 24"/>
            <p:cNvSpPr>
              <a:spLocks noChangeArrowheads="1"/>
            </p:cNvSpPr>
            <p:nvPr/>
          </p:nvSpPr>
          <p:spPr bwMode="auto">
            <a:xfrm>
              <a:off x="1392" y="1777"/>
              <a:ext cx="598" cy="651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45" name="Oval 25"/>
            <p:cNvSpPr>
              <a:spLocks noChangeArrowheads="1"/>
            </p:cNvSpPr>
            <p:nvPr/>
          </p:nvSpPr>
          <p:spPr bwMode="auto">
            <a:xfrm>
              <a:off x="1626" y="1629"/>
              <a:ext cx="797" cy="657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46" name="Oval 26"/>
            <p:cNvSpPr>
              <a:spLocks noChangeArrowheads="1"/>
            </p:cNvSpPr>
            <p:nvPr/>
          </p:nvSpPr>
          <p:spPr bwMode="auto">
            <a:xfrm>
              <a:off x="3315" y="1694"/>
              <a:ext cx="625" cy="500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347" name="Oval 27"/>
            <p:cNvSpPr>
              <a:spLocks noChangeArrowheads="1"/>
            </p:cNvSpPr>
            <p:nvPr/>
          </p:nvSpPr>
          <p:spPr bwMode="auto">
            <a:xfrm>
              <a:off x="3144" y="1488"/>
              <a:ext cx="546" cy="453"/>
            </a:xfrm>
            <a:prstGeom prst="ellipse">
              <a:avLst/>
            </a:prstGeom>
            <a:solidFill>
              <a:srgbClr val="FF9999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272" name="Freeform 28"/>
            <p:cNvSpPr>
              <a:spLocks/>
            </p:cNvSpPr>
            <p:nvPr/>
          </p:nvSpPr>
          <p:spPr bwMode="auto">
            <a:xfrm>
              <a:off x="1607" y="1616"/>
              <a:ext cx="2257" cy="1268"/>
            </a:xfrm>
            <a:custGeom>
              <a:avLst/>
              <a:gdLst>
                <a:gd name="T0" fmla="*/ 696 w 2838"/>
                <a:gd name="T1" fmla="*/ 127 h 1734"/>
                <a:gd name="T2" fmla="*/ 791 w 2838"/>
                <a:gd name="T3" fmla="*/ 37 h 1734"/>
                <a:gd name="T4" fmla="*/ 1212 w 2838"/>
                <a:gd name="T5" fmla="*/ 42 h 1734"/>
                <a:gd name="T6" fmla="*/ 1510 w 2838"/>
                <a:gd name="T7" fmla="*/ 0 h 1734"/>
                <a:gd name="T8" fmla="*/ 1887 w 2838"/>
                <a:gd name="T9" fmla="*/ 151 h 1734"/>
                <a:gd name="T10" fmla="*/ 2075 w 2838"/>
                <a:gd name="T11" fmla="*/ 109 h 1734"/>
                <a:gd name="T12" fmla="*/ 2177 w 2838"/>
                <a:gd name="T13" fmla="*/ 127 h 1734"/>
                <a:gd name="T14" fmla="*/ 2199 w 2838"/>
                <a:gd name="T15" fmla="*/ 503 h 1734"/>
                <a:gd name="T16" fmla="*/ 2257 w 2838"/>
                <a:gd name="T17" fmla="*/ 563 h 1734"/>
                <a:gd name="T18" fmla="*/ 2083 w 2838"/>
                <a:gd name="T19" fmla="*/ 855 h 1734"/>
                <a:gd name="T20" fmla="*/ 1894 w 2838"/>
                <a:gd name="T21" fmla="*/ 654 h 1734"/>
                <a:gd name="T22" fmla="*/ 1843 w 2838"/>
                <a:gd name="T23" fmla="*/ 758 h 1734"/>
                <a:gd name="T24" fmla="*/ 1575 w 2838"/>
                <a:gd name="T25" fmla="*/ 1158 h 1734"/>
                <a:gd name="T26" fmla="*/ 682 w 2838"/>
                <a:gd name="T27" fmla="*/ 1268 h 1734"/>
                <a:gd name="T28" fmla="*/ 218 w 2838"/>
                <a:gd name="T29" fmla="*/ 1189 h 1734"/>
                <a:gd name="T30" fmla="*/ 72 w 2838"/>
                <a:gd name="T31" fmla="*/ 940 h 1734"/>
                <a:gd name="T32" fmla="*/ 72 w 2838"/>
                <a:gd name="T33" fmla="*/ 685 h 1734"/>
                <a:gd name="T34" fmla="*/ 0 w 2838"/>
                <a:gd name="T35" fmla="*/ 472 h 1734"/>
                <a:gd name="T36" fmla="*/ 696 w 2838"/>
                <a:gd name="T37" fmla="*/ 127 h 17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8"/>
                <a:gd name="T58" fmla="*/ 0 h 1734"/>
                <a:gd name="T59" fmla="*/ 2838 w 2838"/>
                <a:gd name="T60" fmla="*/ 1734 h 17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8" h="1734">
                  <a:moveTo>
                    <a:pt x="875" y="174"/>
                  </a:moveTo>
                  <a:lnTo>
                    <a:pt x="994" y="50"/>
                  </a:lnTo>
                  <a:lnTo>
                    <a:pt x="1524" y="57"/>
                  </a:lnTo>
                  <a:lnTo>
                    <a:pt x="1899" y="0"/>
                  </a:lnTo>
                  <a:lnTo>
                    <a:pt x="2373" y="207"/>
                  </a:lnTo>
                  <a:lnTo>
                    <a:pt x="2609" y="149"/>
                  </a:lnTo>
                  <a:lnTo>
                    <a:pt x="2737" y="174"/>
                  </a:lnTo>
                  <a:lnTo>
                    <a:pt x="2765" y="688"/>
                  </a:lnTo>
                  <a:lnTo>
                    <a:pt x="2838" y="770"/>
                  </a:lnTo>
                  <a:lnTo>
                    <a:pt x="2619" y="1169"/>
                  </a:lnTo>
                  <a:lnTo>
                    <a:pt x="2381" y="895"/>
                  </a:lnTo>
                  <a:lnTo>
                    <a:pt x="2317" y="1037"/>
                  </a:lnTo>
                  <a:lnTo>
                    <a:pt x="1981" y="1584"/>
                  </a:lnTo>
                  <a:lnTo>
                    <a:pt x="857" y="1734"/>
                  </a:lnTo>
                  <a:lnTo>
                    <a:pt x="274" y="1626"/>
                  </a:lnTo>
                  <a:lnTo>
                    <a:pt x="91" y="1286"/>
                  </a:lnTo>
                  <a:lnTo>
                    <a:pt x="91" y="937"/>
                  </a:lnTo>
                  <a:lnTo>
                    <a:pt x="0" y="646"/>
                  </a:lnTo>
                  <a:lnTo>
                    <a:pt x="875" y="174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29"/>
          <p:cNvGrpSpPr>
            <a:grpSpLocks/>
          </p:cNvGrpSpPr>
          <p:nvPr/>
        </p:nvGrpSpPr>
        <p:grpSpPr bwMode="auto">
          <a:xfrm>
            <a:off x="6324600" y="2895600"/>
            <a:ext cx="1828800" cy="2536825"/>
            <a:chOff x="3936" y="2064"/>
            <a:chExt cx="1152" cy="1598"/>
          </a:xfrm>
        </p:grpSpPr>
        <p:grpSp>
          <p:nvGrpSpPr>
            <p:cNvPr id="26020" name="Group 30"/>
            <p:cNvGrpSpPr>
              <a:grpSpLocks/>
            </p:cNvGrpSpPr>
            <p:nvPr/>
          </p:nvGrpSpPr>
          <p:grpSpPr bwMode="auto">
            <a:xfrm>
              <a:off x="4848" y="2736"/>
              <a:ext cx="240" cy="816"/>
              <a:chOff x="5352" y="2772"/>
              <a:chExt cx="240" cy="816"/>
            </a:xfrm>
          </p:grpSpPr>
          <p:sp>
            <p:nvSpPr>
              <p:cNvPr id="26212" name="Freeform 31"/>
              <p:cNvSpPr>
                <a:spLocks/>
              </p:cNvSpPr>
              <p:nvPr/>
            </p:nvSpPr>
            <p:spPr bwMode="auto">
              <a:xfrm>
                <a:off x="5440" y="2773"/>
                <a:ext cx="152" cy="813"/>
              </a:xfrm>
              <a:custGeom>
                <a:avLst/>
                <a:gdLst>
                  <a:gd name="T0" fmla="*/ 0 w 368"/>
                  <a:gd name="T1" fmla="*/ 0 h 1985"/>
                  <a:gd name="T2" fmla="*/ 152 w 368"/>
                  <a:gd name="T3" fmla="*/ 25 h 1985"/>
                  <a:gd name="T4" fmla="*/ 152 w 368"/>
                  <a:gd name="T5" fmla="*/ 813 h 1985"/>
                  <a:gd name="T6" fmla="*/ 0 w 368"/>
                  <a:gd name="T7" fmla="*/ 813 h 1985"/>
                  <a:gd name="T8" fmla="*/ 0 w 368"/>
                  <a:gd name="T9" fmla="*/ 0 h 1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"/>
                  <a:gd name="T16" fmla="*/ 0 h 1985"/>
                  <a:gd name="T17" fmla="*/ 368 w 368"/>
                  <a:gd name="T18" fmla="*/ 1985 h 19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" h="1985">
                    <a:moveTo>
                      <a:pt x="0" y="0"/>
                    </a:moveTo>
                    <a:lnTo>
                      <a:pt x="367" y="62"/>
                    </a:lnTo>
                    <a:lnTo>
                      <a:pt x="368" y="1985"/>
                    </a:lnTo>
                    <a:lnTo>
                      <a:pt x="0" y="19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3" name="Freeform 32"/>
              <p:cNvSpPr>
                <a:spLocks/>
              </p:cNvSpPr>
              <p:nvPr/>
            </p:nvSpPr>
            <p:spPr bwMode="auto">
              <a:xfrm>
                <a:off x="5440" y="2772"/>
                <a:ext cx="151" cy="814"/>
              </a:xfrm>
              <a:custGeom>
                <a:avLst/>
                <a:gdLst>
                  <a:gd name="T0" fmla="*/ 0 w 367"/>
                  <a:gd name="T1" fmla="*/ 0 h 1989"/>
                  <a:gd name="T2" fmla="*/ 151 w 367"/>
                  <a:gd name="T3" fmla="*/ 25 h 1989"/>
                  <a:gd name="T4" fmla="*/ 151 w 367"/>
                  <a:gd name="T5" fmla="*/ 814 h 1989"/>
                  <a:gd name="T6" fmla="*/ 0 w 367"/>
                  <a:gd name="T7" fmla="*/ 814 h 1989"/>
                  <a:gd name="T8" fmla="*/ 0 w 367"/>
                  <a:gd name="T9" fmla="*/ 0 h 19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"/>
                  <a:gd name="T16" fmla="*/ 0 h 1989"/>
                  <a:gd name="T17" fmla="*/ 367 w 367"/>
                  <a:gd name="T18" fmla="*/ 1989 h 19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" h="1989">
                    <a:moveTo>
                      <a:pt x="0" y="0"/>
                    </a:moveTo>
                    <a:lnTo>
                      <a:pt x="367" y="62"/>
                    </a:lnTo>
                    <a:lnTo>
                      <a:pt x="367" y="1989"/>
                    </a:lnTo>
                    <a:lnTo>
                      <a:pt x="0" y="198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214" name="Group 33"/>
              <p:cNvGrpSpPr>
                <a:grpSpLocks/>
              </p:cNvGrpSpPr>
              <p:nvPr/>
            </p:nvGrpSpPr>
            <p:grpSpPr bwMode="auto">
              <a:xfrm>
                <a:off x="5352" y="2772"/>
                <a:ext cx="234" cy="816"/>
                <a:chOff x="1495" y="1628"/>
                <a:chExt cx="283" cy="996"/>
              </a:xfrm>
            </p:grpSpPr>
            <p:grpSp>
              <p:nvGrpSpPr>
                <p:cNvPr id="26215" name="Group 34"/>
                <p:cNvGrpSpPr>
                  <a:grpSpLocks/>
                </p:cNvGrpSpPr>
                <p:nvPr/>
              </p:nvGrpSpPr>
              <p:grpSpPr bwMode="auto">
                <a:xfrm>
                  <a:off x="1495" y="1628"/>
                  <a:ext cx="106" cy="996"/>
                  <a:chOff x="1495" y="1628"/>
                  <a:chExt cx="106" cy="996"/>
                </a:xfrm>
              </p:grpSpPr>
              <p:sp>
                <p:nvSpPr>
                  <p:cNvPr id="26247" name="Freeform 35"/>
                  <p:cNvSpPr>
                    <a:spLocks/>
                  </p:cNvSpPr>
                  <p:nvPr/>
                </p:nvSpPr>
                <p:spPr bwMode="auto">
                  <a:xfrm>
                    <a:off x="1495" y="1628"/>
                    <a:ext cx="106" cy="996"/>
                  </a:xfrm>
                  <a:custGeom>
                    <a:avLst/>
                    <a:gdLst>
                      <a:gd name="T0" fmla="*/ 0 w 211"/>
                      <a:gd name="T1" fmla="*/ 78 h 1992"/>
                      <a:gd name="T2" fmla="*/ 106 w 211"/>
                      <a:gd name="T3" fmla="*/ 0 h 1992"/>
                      <a:gd name="T4" fmla="*/ 106 w 211"/>
                      <a:gd name="T5" fmla="*/ 996 h 1992"/>
                      <a:gd name="T6" fmla="*/ 0 w 211"/>
                      <a:gd name="T7" fmla="*/ 996 h 1992"/>
                      <a:gd name="T8" fmla="*/ 0 w 211"/>
                      <a:gd name="T9" fmla="*/ 78 h 19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992"/>
                      <a:gd name="T17" fmla="*/ 211 w 211"/>
                      <a:gd name="T18" fmla="*/ 1992 h 19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992">
                        <a:moveTo>
                          <a:pt x="0" y="156"/>
                        </a:moveTo>
                        <a:lnTo>
                          <a:pt x="211" y="0"/>
                        </a:lnTo>
                        <a:lnTo>
                          <a:pt x="211" y="1992"/>
                        </a:lnTo>
                        <a:lnTo>
                          <a:pt x="0" y="1992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4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8" y="1652"/>
                    <a:ext cx="1" cy="9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24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534" y="1678"/>
                    <a:ext cx="1" cy="9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25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561" y="2559"/>
                    <a:ext cx="18" cy="57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5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526" y="2559"/>
                    <a:ext cx="18" cy="57"/>
                  </a:xfrm>
                  <a:prstGeom prst="rect">
                    <a:avLst/>
                  </a:prstGeom>
                  <a:solidFill>
                    <a:srgbClr val="FFFF6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16" name="Group 40"/>
                <p:cNvGrpSpPr>
                  <a:grpSpLocks/>
                </p:cNvGrpSpPr>
                <p:nvPr/>
              </p:nvGrpSpPr>
              <p:grpSpPr bwMode="auto">
                <a:xfrm>
                  <a:off x="1610" y="1694"/>
                  <a:ext cx="168" cy="922"/>
                  <a:chOff x="1610" y="1694"/>
                  <a:chExt cx="168" cy="922"/>
                </a:xfrm>
              </p:grpSpPr>
              <p:grpSp>
                <p:nvGrpSpPr>
                  <p:cNvPr id="2621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629" y="2549"/>
                    <a:ext cx="130" cy="67"/>
                    <a:chOff x="1629" y="2549"/>
                    <a:chExt cx="130" cy="67"/>
                  </a:xfrm>
                </p:grpSpPr>
                <p:sp>
                  <p:nvSpPr>
                    <p:cNvPr id="26243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0" y="2549"/>
                      <a:ext cx="19" cy="67"/>
                    </a:xfrm>
                    <a:prstGeom prst="rect">
                      <a:avLst/>
                    </a:prstGeom>
                    <a:solidFill>
                      <a:srgbClr val="FFFF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44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0" y="2549"/>
                      <a:ext cx="19" cy="66"/>
                    </a:xfrm>
                    <a:prstGeom prst="rect">
                      <a:avLst/>
                    </a:prstGeom>
                    <a:solidFill>
                      <a:srgbClr val="FFFF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45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9" y="2549"/>
                      <a:ext cx="19" cy="65"/>
                    </a:xfrm>
                    <a:prstGeom prst="rect">
                      <a:avLst/>
                    </a:prstGeom>
                    <a:solidFill>
                      <a:srgbClr val="FFFF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46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1" y="2549"/>
                      <a:ext cx="18" cy="65"/>
                    </a:xfrm>
                    <a:prstGeom prst="rect">
                      <a:avLst/>
                    </a:prstGeom>
                    <a:solidFill>
                      <a:srgbClr val="FFFF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218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1610" y="1705"/>
                    <a:ext cx="168" cy="803"/>
                    <a:chOff x="1610" y="1705"/>
                    <a:chExt cx="168" cy="803"/>
                  </a:xfrm>
                </p:grpSpPr>
                <p:sp>
                  <p:nvSpPr>
                    <p:cNvPr id="2622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1611" y="1705"/>
                      <a:ext cx="166" cy="56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6 h 111"/>
                        <a:gd name="T6" fmla="*/ 0 w 332"/>
                        <a:gd name="T7" fmla="*/ 28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2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611" y="1751"/>
                      <a:ext cx="166" cy="55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5 h 111"/>
                        <a:gd name="T6" fmla="*/ 0 w 332"/>
                        <a:gd name="T7" fmla="*/ 27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28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612" y="1799"/>
                      <a:ext cx="166" cy="55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5 h 111"/>
                        <a:gd name="T6" fmla="*/ 0 w 332"/>
                        <a:gd name="T7" fmla="*/ 27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29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611" y="1844"/>
                      <a:ext cx="166" cy="56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6 h 111"/>
                        <a:gd name="T6" fmla="*/ 0 w 332"/>
                        <a:gd name="T7" fmla="*/ 28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30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611" y="1891"/>
                      <a:ext cx="166" cy="52"/>
                    </a:xfrm>
                    <a:custGeom>
                      <a:avLst/>
                      <a:gdLst>
                        <a:gd name="T0" fmla="*/ 0 w 332"/>
                        <a:gd name="T1" fmla="*/ 0 h 104"/>
                        <a:gd name="T2" fmla="*/ 166 w 332"/>
                        <a:gd name="T3" fmla="*/ 25 h 104"/>
                        <a:gd name="T4" fmla="*/ 166 w 332"/>
                        <a:gd name="T5" fmla="*/ 52 h 104"/>
                        <a:gd name="T6" fmla="*/ 0 w 332"/>
                        <a:gd name="T7" fmla="*/ 27 h 104"/>
                        <a:gd name="T8" fmla="*/ 0 w 332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04"/>
                        <a:gd name="T17" fmla="*/ 332 w 332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04">
                          <a:moveTo>
                            <a:pt x="0" y="0"/>
                          </a:moveTo>
                          <a:lnTo>
                            <a:pt x="332" y="49"/>
                          </a:lnTo>
                          <a:lnTo>
                            <a:pt x="332" y="104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31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1611" y="1935"/>
                      <a:ext cx="166" cy="52"/>
                    </a:xfrm>
                    <a:custGeom>
                      <a:avLst/>
                      <a:gdLst>
                        <a:gd name="T0" fmla="*/ 0 w 332"/>
                        <a:gd name="T1" fmla="*/ 0 h 104"/>
                        <a:gd name="T2" fmla="*/ 166 w 332"/>
                        <a:gd name="T3" fmla="*/ 25 h 104"/>
                        <a:gd name="T4" fmla="*/ 166 w 332"/>
                        <a:gd name="T5" fmla="*/ 52 h 104"/>
                        <a:gd name="T6" fmla="*/ 0 w 332"/>
                        <a:gd name="T7" fmla="*/ 27 h 104"/>
                        <a:gd name="T8" fmla="*/ 0 w 332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04"/>
                        <a:gd name="T17" fmla="*/ 332 w 332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04">
                          <a:moveTo>
                            <a:pt x="0" y="0"/>
                          </a:moveTo>
                          <a:lnTo>
                            <a:pt x="332" y="49"/>
                          </a:lnTo>
                          <a:lnTo>
                            <a:pt x="332" y="104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32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1612" y="1980"/>
                      <a:ext cx="166" cy="53"/>
                    </a:xfrm>
                    <a:custGeom>
                      <a:avLst/>
                      <a:gdLst>
                        <a:gd name="T0" fmla="*/ 0 w 332"/>
                        <a:gd name="T1" fmla="*/ 0 h 105"/>
                        <a:gd name="T2" fmla="*/ 166 w 332"/>
                        <a:gd name="T3" fmla="*/ 25 h 105"/>
                        <a:gd name="T4" fmla="*/ 166 w 332"/>
                        <a:gd name="T5" fmla="*/ 53 h 105"/>
                        <a:gd name="T6" fmla="*/ 0 w 332"/>
                        <a:gd name="T7" fmla="*/ 28 h 105"/>
                        <a:gd name="T8" fmla="*/ 0 w 332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05"/>
                        <a:gd name="T17" fmla="*/ 332 w 332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05">
                          <a:moveTo>
                            <a:pt x="0" y="0"/>
                          </a:moveTo>
                          <a:lnTo>
                            <a:pt x="332" y="50"/>
                          </a:lnTo>
                          <a:lnTo>
                            <a:pt x="332" y="105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33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1611" y="2027"/>
                      <a:ext cx="166" cy="48"/>
                    </a:xfrm>
                    <a:custGeom>
                      <a:avLst/>
                      <a:gdLst>
                        <a:gd name="T0" fmla="*/ 0 w 332"/>
                        <a:gd name="T1" fmla="*/ 0 h 97"/>
                        <a:gd name="T2" fmla="*/ 166 w 332"/>
                        <a:gd name="T3" fmla="*/ 21 h 97"/>
                        <a:gd name="T4" fmla="*/ 166 w 332"/>
                        <a:gd name="T5" fmla="*/ 48 h 97"/>
                        <a:gd name="T6" fmla="*/ 0 w 332"/>
                        <a:gd name="T7" fmla="*/ 27 h 97"/>
                        <a:gd name="T8" fmla="*/ 0 w 332"/>
                        <a:gd name="T9" fmla="*/ 0 h 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7"/>
                        <a:gd name="T17" fmla="*/ 332 w 332"/>
                        <a:gd name="T18" fmla="*/ 97 h 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7">
                          <a:moveTo>
                            <a:pt x="0" y="0"/>
                          </a:moveTo>
                          <a:lnTo>
                            <a:pt x="332" y="42"/>
                          </a:lnTo>
                          <a:lnTo>
                            <a:pt x="332" y="97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34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1611" y="2072"/>
                      <a:ext cx="166" cy="49"/>
                    </a:xfrm>
                    <a:custGeom>
                      <a:avLst/>
                      <a:gdLst>
                        <a:gd name="T0" fmla="*/ 0 w 332"/>
                        <a:gd name="T1" fmla="*/ 0 h 97"/>
                        <a:gd name="T2" fmla="*/ 166 w 332"/>
                        <a:gd name="T3" fmla="*/ 21 h 97"/>
                        <a:gd name="T4" fmla="*/ 166 w 332"/>
                        <a:gd name="T5" fmla="*/ 49 h 97"/>
                        <a:gd name="T6" fmla="*/ 0 w 332"/>
                        <a:gd name="T7" fmla="*/ 28 h 97"/>
                        <a:gd name="T8" fmla="*/ 0 w 332"/>
                        <a:gd name="T9" fmla="*/ 0 h 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7"/>
                        <a:gd name="T17" fmla="*/ 332 w 332"/>
                        <a:gd name="T18" fmla="*/ 97 h 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7">
                          <a:moveTo>
                            <a:pt x="0" y="0"/>
                          </a:moveTo>
                          <a:lnTo>
                            <a:pt x="332" y="42"/>
                          </a:lnTo>
                          <a:lnTo>
                            <a:pt x="332" y="97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35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1611" y="2118"/>
                      <a:ext cx="166" cy="47"/>
                    </a:xfrm>
                    <a:custGeom>
                      <a:avLst/>
                      <a:gdLst>
                        <a:gd name="T0" fmla="*/ 0 w 332"/>
                        <a:gd name="T1" fmla="*/ 0 h 94"/>
                        <a:gd name="T2" fmla="*/ 166 w 332"/>
                        <a:gd name="T3" fmla="*/ 20 h 94"/>
                        <a:gd name="T4" fmla="*/ 166 w 332"/>
                        <a:gd name="T5" fmla="*/ 47 h 94"/>
                        <a:gd name="T6" fmla="*/ 0 w 332"/>
                        <a:gd name="T7" fmla="*/ 29 h 94"/>
                        <a:gd name="T8" fmla="*/ 0 w 332"/>
                        <a:gd name="T9" fmla="*/ 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4"/>
                        <a:gd name="T17" fmla="*/ 332 w 332"/>
                        <a:gd name="T18" fmla="*/ 94 h 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4">
                          <a:moveTo>
                            <a:pt x="0" y="0"/>
                          </a:moveTo>
                          <a:lnTo>
                            <a:pt x="332" y="39"/>
                          </a:lnTo>
                          <a:lnTo>
                            <a:pt x="332" y="94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36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1611" y="2167"/>
                      <a:ext cx="166" cy="47"/>
                    </a:xfrm>
                    <a:custGeom>
                      <a:avLst/>
                      <a:gdLst>
                        <a:gd name="T0" fmla="*/ 0 w 332"/>
                        <a:gd name="T1" fmla="*/ 0 h 94"/>
                        <a:gd name="T2" fmla="*/ 166 w 332"/>
                        <a:gd name="T3" fmla="*/ 20 h 94"/>
                        <a:gd name="T4" fmla="*/ 166 w 332"/>
                        <a:gd name="T5" fmla="*/ 47 h 94"/>
                        <a:gd name="T6" fmla="*/ 0 w 332"/>
                        <a:gd name="T7" fmla="*/ 29 h 94"/>
                        <a:gd name="T8" fmla="*/ 0 w 332"/>
                        <a:gd name="T9" fmla="*/ 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4"/>
                        <a:gd name="T17" fmla="*/ 332 w 332"/>
                        <a:gd name="T18" fmla="*/ 94 h 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4">
                          <a:moveTo>
                            <a:pt x="0" y="0"/>
                          </a:moveTo>
                          <a:lnTo>
                            <a:pt x="332" y="39"/>
                          </a:lnTo>
                          <a:lnTo>
                            <a:pt x="332" y="94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37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1611" y="2216"/>
                      <a:ext cx="166" cy="47"/>
                    </a:xfrm>
                    <a:custGeom>
                      <a:avLst/>
                      <a:gdLst>
                        <a:gd name="T0" fmla="*/ 0 w 332"/>
                        <a:gd name="T1" fmla="*/ 0 h 94"/>
                        <a:gd name="T2" fmla="*/ 166 w 332"/>
                        <a:gd name="T3" fmla="*/ 20 h 94"/>
                        <a:gd name="T4" fmla="*/ 166 w 332"/>
                        <a:gd name="T5" fmla="*/ 47 h 94"/>
                        <a:gd name="T6" fmla="*/ 0 w 332"/>
                        <a:gd name="T7" fmla="*/ 29 h 94"/>
                        <a:gd name="T8" fmla="*/ 0 w 332"/>
                        <a:gd name="T9" fmla="*/ 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4"/>
                        <a:gd name="T17" fmla="*/ 332 w 332"/>
                        <a:gd name="T18" fmla="*/ 94 h 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4">
                          <a:moveTo>
                            <a:pt x="0" y="0"/>
                          </a:moveTo>
                          <a:lnTo>
                            <a:pt x="332" y="39"/>
                          </a:lnTo>
                          <a:lnTo>
                            <a:pt x="332" y="94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38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1611" y="2269"/>
                      <a:ext cx="166" cy="43"/>
                    </a:xfrm>
                    <a:custGeom>
                      <a:avLst/>
                      <a:gdLst>
                        <a:gd name="T0" fmla="*/ 0 w 332"/>
                        <a:gd name="T1" fmla="*/ 0 h 86"/>
                        <a:gd name="T2" fmla="*/ 166 w 332"/>
                        <a:gd name="T3" fmla="*/ 15 h 86"/>
                        <a:gd name="T4" fmla="*/ 166 w 332"/>
                        <a:gd name="T5" fmla="*/ 43 h 86"/>
                        <a:gd name="T6" fmla="*/ 0 w 332"/>
                        <a:gd name="T7" fmla="*/ 29 h 86"/>
                        <a:gd name="T8" fmla="*/ 0 w 332"/>
                        <a:gd name="T9" fmla="*/ 0 h 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86"/>
                        <a:gd name="T17" fmla="*/ 332 w 332"/>
                        <a:gd name="T18" fmla="*/ 86 h 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86">
                          <a:moveTo>
                            <a:pt x="0" y="0"/>
                          </a:moveTo>
                          <a:lnTo>
                            <a:pt x="332" y="31"/>
                          </a:lnTo>
                          <a:lnTo>
                            <a:pt x="332" y="86"/>
                          </a:lnTo>
                          <a:lnTo>
                            <a:pt x="0" y="5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39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1611" y="2319"/>
                      <a:ext cx="166" cy="43"/>
                    </a:xfrm>
                    <a:custGeom>
                      <a:avLst/>
                      <a:gdLst>
                        <a:gd name="T0" fmla="*/ 0 w 333"/>
                        <a:gd name="T1" fmla="*/ 0 h 88"/>
                        <a:gd name="T2" fmla="*/ 166 w 333"/>
                        <a:gd name="T3" fmla="*/ 16 h 88"/>
                        <a:gd name="T4" fmla="*/ 166 w 333"/>
                        <a:gd name="T5" fmla="*/ 43 h 88"/>
                        <a:gd name="T6" fmla="*/ 0 w 333"/>
                        <a:gd name="T7" fmla="*/ 29 h 88"/>
                        <a:gd name="T8" fmla="*/ 0 w 333"/>
                        <a:gd name="T9" fmla="*/ 0 h 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3"/>
                        <a:gd name="T16" fmla="*/ 0 h 88"/>
                        <a:gd name="T17" fmla="*/ 333 w 333"/>
                        <a:gd name="T18" fmla="*/ 88 h 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3" h="88">
                          <a:moveTo>
                            <a:pt x="0" y="0"/>
                          </a:moveTo>
                          <a:lnTo>
                            <a:pt x="333" y="33"/>
                          </a:lnTo>
                          <a:lnTo>
                            <a:pt x="333" y="88"/>
                          </a:lnTo>
                          <a:lnTo>
                            <a:pt x="0" y="6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40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1610" y="2370"/>
                      <a:ext cx="167" cy="41"/>
                    </a:xfrm>
                    <a:custGeom>
                      <a:avLst/>
                      <a:gdLst>
                        <a:gd name="T0" fmla="*/ 0 w 336"/>
                        <a:gd name="T1" fmla="*/ 0 h 83"/>
                        <a:gd name="T2" fmla="*/ 167 w 336"/>
                        <a:gd name="T3" fmla="*/ 14 h 83"/>
                        <a:gd name="T4" fmla="*/ 167 w 336"/>
                        <a:gd name="T5" fmla="*/ 41 h 83"/>
                        <a:gd name="T6" fmla="*/ 0 w 336"/>
                        <a:gd name="T7" fmla="*/ 29 h 83"/>
                        <a:gd name="T8" fmla="*/ 0 w 336"/>
                        <a:gd name="T9" fmla="*/ 0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6"/>
                        <a:gd name="T16" fmla="*/ 0 h 83"/>
                        <a:gd name="T17" fmla="*/ 336 w 336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6" h="83">
                          <a:moveTo>
                            <a:pt x="0" y="0"/>
                          </a:moveTo>
                          <a:lnTo>
                            <a:pt x="336" y="28"/>
                          </a:lnTo>
                          <a:lnTo>
                            <a:pt x="336" y="83"/>
                          </a:lnTo>
                          <a:lnTo>
                            <a:pt x="0" y="5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41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1610" y="2423"/>
                      <a:ext cx="167" cy="38"/>
                    </a:xfrm>
                    <a:custGeom>
                      <a:avLst/>
                      <a:gdLst>
                        <a:gd name="T0" fmla="*/ 0 w 336"/>
                        <a:gd name="T1" fmla="*/ 0 h 76"/>
                        <a:gd name="T2" fmla="*/ 167 w 336"/>
                        <a:gd name="T3" fmla="*/ 10 h 76"/>
                        <a:gd name="T4" fmla="*/ 167 w 336"/>
                        <a:gd name="T5" fmla="*/ 38 h 76"/>
                        <a:gd name="T6" fmla="*/ 0 w 336"/>
                        <a:gd name="T7" fmla="*/ 29 h 76"/>
                        <a:gd name="T8" fmla="*/ 0 w 336"/>
                        <a:gd name="T9" fmla="*/ 0 h 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6"/>
                        <a:gd name="T16" fmla="*/ 0 h 76"/>
                        <a:gd name="T17" fmla="*/ 336 w 336"/>
                        <a:gd name="T18" fmla="*/ 76 h 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6" h="76">
                          <a:moveTo>
                            <a:pt x="0" y="0"/>
                          </a:moveTo>
                          <a:lnTo>
                            <a:pt x="336" y="21"/>
                          </a:lnTo>
                          <a:lnTo>
                            <a:pt x="336" y="76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242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1610" y="2474"/>
                      <a:ext cx="167" cy="34"/>
                    </a:xfrm>
                    <a:custGeom>
                      <a:avLst/>
                      <a:gdLst>
                        <a:gd name="T0" fmla="*/ 0 w 336"/>
                        <a:gd name="T1" fmla="*/ 0 h 68"/>
                        <a:gd name="T2" fmla="*/ 167 w 336"/>
                        <a:gd name="T3" fmla="*/ 6 h 68"/>
                        <a:gd name="T4" fmla="*/ 167 w 336"/>
                        <a:gd name="T5" fmla="*/ 34 h 68"/>
                        <a:gd name="T6" fmla="*/ 0 w 336"/>
                        <a:gd name="T7" fmla="*/ 28 h 68"/>
                        <a:gd name="T8" fmla="*/ 0 w 336"/>
                        <a:gd name="T9" fmla="*/ 0 h 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6"/>
                        <a:gd name="T16" fmla="*/ 0 h 68"/>
                        <a:gd name="T17" fmla="*/ 336 w 336"/>
                        <a:gd name="T18" fmla="*/ 68 h 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6" h="68">
                          <a:moveTo>
                            <a:pt x="0" y="0"/>
                          </a:moveTo>
                          <a:lnTo>
                            <a:pt x="336" y="13"/>
                          </a:lnTo>
                          <a:lnTo>
                            <a:pt x="336" y="68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219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648" y="1694"/>
                    <a:ext cx="92" cy="857"/>
                    <a:chOff x="1648" y="1694"/>
                    <a:chExt cx="92" cy="857"/>
                  </a:xfrm>
                </p:grpSpPr>
                <p:grpSp>
                  <p:nvGrpSpPr>
                    <p:cNvPr id="26220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8" y="1694"/>
                      <a:ext cx="20" cy="857"/>
                      <a:chOff x="1648" y="1694"/>
                      <a:chExt cx="20" cy="857"/>
                    </a:xfrm>
                  </p:grpSpPr>
                  <p:sp>
                    <p:nvSpPr>
                      <p:cNvPr id="26224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48" y="1694"/>
                        <a:ext cx="1" cy="85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  <p:sp>
                    <p:nvSpPr>
                      <p:cNvPr id="26225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67" y="1696"/>
                        <a:ext cx="1" cy="85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</p:grpSp>
                <p:grpSp>
                  <p:nvGrpSpPr>
                    <p:cNvPr id="26221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1" y="1706"/>
                      <a:ext cx="19" cy="845"/>
                      <a:chOff x="1721" y="1706"/>
                      <a:chExt cx="19" cy="845"/>
                    </a:xfrm>
                  </p:grpSpPr>
                  <p:sp>
                    <p:nvSpPr>
                      <p:cNvPr id="26222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1" y="1706"/>
                        <a:ext cx="1" cy="84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  <p:sp>
                    <p:nvSpPr>
                      <p:cNvPr id="26223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39" y="1708"/>
                        <a:ext cx="1" cy="84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</p:grpSp>
              </p:grpSp>
            </p:grpSp>
          </p:grpSp>
        </p:grpSp>
        <p:pic>
          <p:nvPicPr>
            <p:cNvPr id="26021" name="Picture 7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80" y="3264"/>
              <a:ext cx="240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26022" name="Group 72"/>
            <p:cNvGrpSpPr>
              <a:grpSpLocks/>
            </p:cNvGrpSpPr>
            <p:nvPr/>
          </p:nvGrpSpPr>
          <p:grpSpPr bwMode="auto">
            <a:xfrm>
              <a:off x="4428" y="2064"/>
              <a:ext cx="371" cy="1378"/>
              <a:chOff x="1826" y="1345"/>
              <a:chExt cx="419" cy="1282"/>
            </a:xfrm>
          </p:grpSpPr>
          <p:grpSp>
            <p:nvGrpSpPr>
              <p:cNvPr id="26158" name="Group 73"/>
              <p:cNvGrpSpPr>
                <a:grpSpLocks/>
              </p:cNvGrpSpPr>
              <p:nvPr/>
            </p:nvGrpSpPr>
            <p:grpSpPr bwMode="auto">
              <a:xfrm>
                <a:off x="1826" y="1345"/>
                <a:ext cx="419" cy="1282"/>
                <a:chOff x="1826" y="1345"/>
                <a:chExt cx="419" cy="1282"/>
              </a:xfrm>
            </p:grpSpPr>
            <p:grpSp>
              <p:nvGrpSpPr>
                <p:cNvPr id="26204" name="Group 74"/>
                <p:cNvGrpSpPr>
                  <a:grpSpLocks/>
                </p:cNvGrpSpPr>
                <p:nvPr/>
              </p:nvGrpSpPr>
              <p:grpSpPr bwMode="auto">
                <a:xfrm>
                  <a:off x="1944" y="1345"/>
                  <a:ext cx="167" cy="72"/>
                  <a:chOff x="1944" y="1345"/>
                  <a:chExt cx="167" cy="72"/>
                </a:xfrm>
              </p:grpSpPr>
              <p:sp>
                <p:nvSpPr>
                  <p:cNvPr id="26209" name="Freeform 75"/>
                  <p:cNvSpPr>
                    <a:spLocks/>
                  </p:cNvSpPr>
                  <p:nvPr/>
                </p:nvSpPr>
                <p:spPr bwMode="auto">
                  <a:xfrm>
                    <a:off x="1987" y="1345"/>
                    <a:ext cx="124" cy="66"/>
                  </a:xfrm>
                  <a:custGeom>
                    <a:avLst/>
                    <a:gdLst>
                      <a:gd name="T0" fmla="*/ 0 w 250"/>
                      <a:gd name="T1" fmla="*/ 0 h 132"/>
                      <a:gd name="T2" fmla="*/ 124 w 250"/>
                      <a:gd name="T3" fmla="*/ 23 h 132"/>
                      <a:gd name="T4" fmla="*/ 124 w 250"/>
                      <a:gd name="T5" fmla="*/ 66 h 132"/>
                      <a:gd name="T6" fmla="*/ 0 w 250"/>
                      <a:gd name="T7" fmla="*/ 41 h 132"/>
                      <a:gd name="T8" fmla="*/ 0 w 250"/>
                      <a:gd name="T9" fmla="*/ 0 h 1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0"/>
                      <a:gd name="T16" fmla="*/ 0 h 132"/>
                      <a:gd name="T17" fmla="*/ 250 w 250"/>
                      <a:gd name="T18" fmla="*/ 132 h 1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0" h="132">
                        <a:moveTo>
                          <a:pt x="1" y="0"/>
                        </a:moveTo>
                        <a:lnTo>
                          <a:pt x="250" y="46"/>
                        </a:lnTo>
                        <a:lnTo>
                          <a:pt x="250" y="132"/>
                        </a:lnTo>
                        <a:lnTo>
                          <a:pt x="0" y="8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10" name="Freeform 76"/>
                  <p:cNvSpPr>
                    <a:spLocks/>
                  </p:cNvSpPr>
                  <p:nvPr/>
                </p:nvSpPr>
                <p:spPr bwMode="auto">
                  <a:xfrm>
                    <a:off x="1944" y="1346"/>
                    <a:ext cx="43" cy="71"/>
                  </a:xfrm>
                  <a:custGeom>
                    <a:avLst/>
                    <a:gdLst>
                      <a:gd name="T0" fmla="*/ 43 w 86"/>
                      <a:gd name="T1" fmla="*/ 0 h 142"/>
                      <a:gd name="T2" fmla="*/ 43 w 86"/>
                      <a:gd name="T3" fmla="*/ 40 h 142"/>
                      <a:gd name="T4" fmla="*/ 0 w 86"/>
                      <a:gd name="T5" fmla="*/ 71 h 142"/>
                      <a:gd name="T6" fmla="*/ 0 w 86"/>
                      <a:gd name="T7" fmla="*/ 30 h 142"/>
                      <a:gd name="T8" fmla="*/ 43 w 86"/>
                      <a:gd name="T9" fmla="*/ 0 h 1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42"/>
                      <a:gd name="T17" fmla="*/ 86 w 86"/>
                      <a:gd name="T18" fmla="*/ 142 h 1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42">
                        <a:moveTo>
                          <a:pt x="86" y="0"/>
                        </a:moveTo>
                        <a:lnTo>
                          <a:pt x="86" y="81"/>
                        </a:lnTo>
                        <a:lnTo>
                          <a:pt x="0" y="142"/>
                        </a:lnTo>
                        <a:lnTo>
                          <a:pt x="0" y="61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11" name="Freeform 77"/>
                  <p:cNvSpPr>
                    <a:spLocks/>
                  </p:cNvSpPr>
                  <p:nvPr/>
                </p:nvSpPr>
                <p:spPr bwMode="auto">
                  <a:xfrm>
                    <a:off x="1951" y="1357"/>
                    <a:ext cx="29" cy="50"/>
                  </a:xfrm>
                  <a:custGeom>
                    <a:avLst/>
                    <a:gdLst>
                      <a:gd name="T0" fmla="*/ 0 w 58"/>
                      <a:gd name="T1" fmla="*/ 50 h 99"/>
                      <a:gd name="T2" fmla="*/ 0 w 58"/>
                      <a:gd name="T3" fmla="*/ 21 h 99"/>
                      <a:gd name="T4" fmla="*/ 29 w 58"/>
                      <a:gd name="T5" fmla="*/ 0 h 99"/>
                      <a:gd name="T6" fmla="*/ 29 w 58"/>
                      <a:gd name="T7" fmla="*/ 27 h 99"/>
                      <a:gd name="T8" fmla="*/ 0 w 58"/>
                      <a:gd name="T9" fmla="*/ 50 h 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99"/>
                      <a:gd name="T17" fmla="*/ 58 w 58"/>
                      <a:gd name="T18" fmla="*/ 99 h 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99">
                        <a:moveTo>
                          <a:pt x="0" y="99"/>
                        </a:moveTo>
                        <a:lnTo>
                          <a:pt x="0" y="42"/>
                        </a:lnTo>
                        <a:lnTo>
                          <a:pt x="58" y="0"/>
                        </a:lnTo>
                        <a:lnTo>
                          <a:pt x="58" y="54"/>
                        </a:lnTo>
                        <a:lnTo>
                          <a:pt x="0" y="99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05" name="Group 78"/>
                <p:cNvGrpSpPr>
                  <a:grpSpLocks/>
                </p:cNvGrpSpPr>
                <p:nvPr/>
              </p:nvGrpSpPr>
              <p:grpSpPr bwMode="auto">
                <a:xfrm>
                  <a:off x="1826" y="1370"/>
                  <a:ext cx="419" cy="1257"/>
                  <a:chOff x="1826" y="1370"/>
                  <a:chExt cx="419" cy="1257"/>
                </a:xfrm>
              </p:grpSpPr>
              <p:sp>
                <p:nvSpPr>
                  <p:cNvPr id="26206" name="Freeform 79"/>
                  <p:cNvSpPr>
                    <a:spLocks/>
                  </p:cNvSpPr>
                  <p:nvPr/>
                </p:nvSpPr>
                <p:spPr bwMode="auto">
                  <a:xfrm>
                    <a:off x="1826" y="1372"/>
                    <a:ext cx="162" cy="1255"/>
                  </a:xfrm>
                  <a:custGeom>
                    <a:avLst/>
                    <a:gdLst>
                      <a:gd name="T0" fmla="*/ 0 w 323"/>
                      <a:gd name="T1" fmla="*/ 126 h 2509"/>
                      <a:gd name="T2" fmla="*/ 162 w 323"/>
                      <a:gd name="T3" fmla="*/ 0 h 2509"/>
                      <a:gd name="T4" fmla="*/ 161 w 323"/>
                      <a:gd name="T5" fmla="*/ 1255 h 2509"/>
                      <a:gd name="T6" fmla="*/ 0 w 323"/>
                      <a:gd name="T7" fmla="*/ 1248 h 2509"/>
                      <a:gd name="T8" fmla="*/ 0 w 323"/>
                      <a:gd name="T9" fmla="*/ 126 h 25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3"/>
                      <a:gd name="T16" fmla="*/ 0 h 2509"/>
                      <a:gd name="T17" fmla="*/ 323 w 323"/>
                      <a:gd name="T18" fmla="*/ 2509 h 25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3" h="2509">
                        <a:moveTo>
                          <a:pt x="0" y="252"/>
                        </a:moveTo>
                        <a:lnTo>
                          <a:pt x="323" y="0"/>
                        </a:lnTo>
                        <a:lnTo>
                          <a:pt x="321" y="2509"/>
                        </a:lnTo>
                        <a:lnTo>
                          <a:pt x="0" y="2496"/>
                        </a:lnTo>
                        <a:lnTo>
                          <a:pt x="0" y="252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07" name="Freeform 80"/>
                  <p:cNvSpPr>
                    <a:spLocks/>
                  </p:cNvSpPr>
                  <p:nvPr/>
                </p:nvSpPr>
                <p:spPr bwMode="auto">
                  <a:xfrm>
                    <a:off x="1988" y="1370"/>
                    <a:ext cx="257" cy="1255"/>
                  </a:xfrm>
                  <a:custGeom>
                    <a:avLst/>
                    <a:gdLst>
                      <a:gd name="T0" fmla="*/ 0 w 514"/>
                      <a:gd name="T1" fmla="*/ 0 h 2509"/>
                      <a:gd name="T2" fmla="*/ 209 w 514"/>
                      <a:gd name="T3" fmla="*/ 43 h 2509"/>
                      <a:gd name="T4" fmla="*/ 209 w 514"/>
                      <a:gd name="T5" fmla="*/ 1199 h 2509"/>
                      <a:gd name="T6" fmla="*/ 227 w 514"/>
                      <a:gd name="T7" fmla="*/ 1208 h 2509"/>
                      <a:gd name="T8" fmla="*/ 235 w 514"/>
                      <a:gd name="T9" fmla="*/ 1234 h 2509"/>
                      <a:gd name="T10" fmla="*/ 257 w 514"/>
                      <a:gd name="T11" fmla="*/ 1255 h 2509"/>
                      <a:gd name="T12" fmla="*/ 0 w 514"/>
                      <a:gd name="T13" fmla="*/ 1255 h 2509"/>
                      <a:gd name="T14" fmla="*/ 0 w 514"/>
                      <a:gd name="T15" fmla="*/ 0 h 250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14"/>
                      <a:gd name="T25" fmla="*/ 0 h 2509"/>
                      <a:gd name="T26" fmla="*/ 514 w 514"/>
                      <a:gd name="T27" fmla="*/ 2509 h 250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14" h="2509">
                        <a:moveTo>
                          <a:pt x="0" y="0"/>
                        </a:moveTo>
                        <a:lnTo>
                          <a:pt x="418" y="85"/>
                        </a:lnTo>
                        <a:lnTo>
                          <a:pt x="418" y="2398"/>
                        </a:lnTo>
                        <a:lnTo>
                          <a:pt x="454" y="2415"/>
                        </a:lnTo>
                        <a:lnTo>
                          <a:pt x="470" y="2467"/>
                        </a:lnTo>
                        <a:lnTo>
                          <a:pt x="514" y="2509"/>
                        </a:lnTo>
                        <a:lnTo>
                          <a:pt x="0" y="25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08" name="Freeform 81"/>
                  <p:cNvSpPr>
                    <a:spLocks/>
                  </p:cNvSpPr>
                  <p:nvPr/>
                </p:nvSpPr>
                <p:spPr bwMode="auto">
                  <a:xfrm>
                    <a:off x="1988" y="1373"/>
                    <a:ext cx="257" cy="1254"/>
                  </a:xfrm>
                  <a:custGeom>
                    <a:avLst/>
                    <a:gdLst>
                      <a:gd name="T0" fmla="*/ 0 w 514"/>
                      <a:gd name="T1" fmla="*/ 0 h 2507"/>
                      <a:gd name="T2" fmla="*/ 209 w 514"/>
                      <a:gd name="T3" fmla="*/ 42 h 2507"/>
                      <a:gd name="T4" fmla="*/ 209 w 514"/>
                      <a:gd name="T5" fmla="*/ 1198 h 2507"/>
                      <a:gd name="T6" fmla="*/ 227 w 514"/>
                      <a:gd name="T7" fmla="*/ 1207 h 2507"/>
                      <a:gd name="T8" fmla="*/ 235 w 514"/>
                      <a:gd name="T9" fmla="*/ 1233 h 2507"/>
                      <a:gd name="T10" fmla="*/ 257 w 514"/>
                      <a:gd name="T11" fmla="*/ 1254 h 2507"/>
                      <a:gd name="T12" fmla="*/ 0 w 514"/>
                      <a:gd name="T13" fmla="*/ 1254 h 2507"/>
                      <a:gd name="T14" fmla="*/ 0 w 514"/>
                      <a:gd name="T15" fmla="*/ 0 h 250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14"/>
                      <a:gd name="T25" fmla="*/ 0 h 2507"/>
                      <a:gd name="T26" fmla="*/ 514 w 514"/>
                      <a:gd name="T27" fmla="*/ 2507 h 250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14" h="2507">
                        <a:moveTo>
                          <a:pt x="0" y="0"/>
                        </a:moveTo>
                        <a:lnTo>
                          <a:pt x="418" y="83"/>
                        </a:lnTo>
                        <a:lnTo>
                          <a:pt x="418" y="2396"/>
                        </a:lnTo>
                        <a:lnTo>
                          <a:pt x="454" y="2414"/>
                        </a:lnTo>
                        <a:lnTo>
                          <a:pt x="470" y="2465"/>
                        </a:lnTo>
                        <a:lnTo>
                          <a:pt x="514" y="2507"/>
                        </a:lnTo>
                        <a:lnTo>
                          <a:pt x="0" y="250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3399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59" name="Group 82"/>
              <p:cNvGrpSpPr>
                <a:grpSpLocks/>
              </p:cNvGrpSpPr>
              <p:nvPr/>
            </p:nvGrpSpPr>
            <p:grpSpPr bwMode="auto">
              <a:xfrm>
                <a:off x="1827" y="1375"/>
                <a:ext cx="372" cy="1234"/>
                <a:chOff x="1827" y="1375"/>
                <a:chExt cx="372" cy="1234"/>
              </a:xfrm>
            </p:grpSpPr>
            <p:grpSp>
              <p:nvGrpSpPr>
                <p:cNvPr id="26160" name="Group 83"/>
                <p:cNvGrpSpPr>
                  <a:grpSpLocks/>
                </p:cNvGrpSpPr>
                <p:nvPr/>
              </p:nvGrpSpPr>
              <p:grpSpPr bwMode="auto">
                <a:xfrm>
                  <a:off x="1987" y="1375"/>
                  <a:ext cx="212" cy="1210"/>
                  <a:chOff x="1987" y="1375"/>
                  <a:chExt cx="212" cy="1210"/>
                </a:xfrm>
              </p:grpSpPr>
              <p:sp>
                <p:nvSpPr>
                  <p:cNvPr id="26187" name="Freeform 84"/>
                  <p:cNvSpPr>
                    <a:spLocks/>
                  </p:cNvSpPr>
                  <p:nvPr/>
                </p:nvSpPr>
                <p:spPr bwMode="auto">
                  <a:xfrm>
                    <a:off x="1988" y="2314"/>
                    <a:ext cx="211" cy="59"/>
                  </a:xfrm>
                  <a:custGeom>
                    <a:avLst/>
                    <a:gdLst>
                      <a:gd name="T0" fmla="*/ 0 w 422"/>
                      <a:gd name="T1" fmla="*/ 0 h 117"/>
                      <a:gd name="T2" fmla="*/ 211 w 422"/>
                      <a:gd name="T3" fmla="*/ 5 h 117"/>
                      <a:gd name="T4" fmla="*/ 210 w 422"/>
                      <a:gd name="T5" fmla="*/ 59 h 117"/>
                      <a:gd name="T6" fmla="*/ 0 w 422"/>
                      <a:gd name="T7" fmla="*/ 51 h 117"/>
                      <a:gd name="T8" fmla="*/ 0 w 422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2"/>
                      <a:gd name="T16" fmla="*/ 0 h 117"/>
                      <a:gd name="T17" fmla="*/ 422 w 42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2" h="117">
                        <a:moveTo>
                          <a:pt x="0" y="0"/>
                        </a:moveTo>
                        <a:lnTo>
                          <a:pt x="422" y="10"/>
                        </a:lnTo>
                        <a:lnTo>
                          <a:pt x="420" y="117"/>
                        </a:lnTo>
                        <a:lnTo>
                          <a:pt x="0" y="1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8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1988" y="2535"/>
                    <a:ext cx="211" cy="50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8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988" y="2462"/>
                    <a:ext cx="211" cy="49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1988" y="2390"/>
                    <a:ext cx="211" cy="50"/>
                  </a:xfrm>
                  <a:prstGeom prst="rect">
                    <a:avLst/>
                  </a:prstGeom>
                  <a:solidFill>
                    <a:srgbClr val="3399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1" name="Freeform 88"/>
                  <p:cNvSpPr>
                    <a:spLocks/>
                  </p:cNvSpPr>
                  <p:nvPr/>
                </p:nvSpPr>
                <p:spPr bwMode="auto">
                  <a:xfrm>
                    <a:off x="1988" y="2241"/>
                    <a:ext cx="210" cy="57"/>
                  </a:xfrm>
                  <a:custGeom>
                    <a:avLst/>
                    <a:gdLst>
                      <a:gd name="T0" fmla="*/ 0 w 419"/>
                      <a:gd name="T1" fmla="*/ 0 h 113"/>
                      <a:gd name="T2" fmla="*/ 210 w 419"/>
                      <a:gd name="T3" fmla="*/ 9 h 113"/>
                      <a:gd name="T4" fmla="*/ 210 w 419"/>
                      <a:gd name="T5" fmla="*/ 57 h 113"/>
                      <a:gd name="T6" fmla="*/ 0 w 419"/>
                      <a:gd name="T7" fmla="*/ 51 h 113"/>
                      <a:gd name="T8" fmla="*/ 0 w 419"/>
                      <a:gd name="T9" fmla="*/ 0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9"/>
                      <a:gd name="T16" fmla="*/ 0 h 113"/>
                      <a:gd name="T17" fmla="*/ 419 w 419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9" h="113">
                        <a:moveTo>
                          <a:pt x="0" y="0"/>
                        </a:moveTo>
                        <a:lnTo>
                          <a:pt x="419" y="18"/>
                        </a:lnTo>
                        <a:lnTo>
                          <a:pt x="419" y="113"/>
                        </a:lnTo>
                        <a:lnTo>
                          <a:pt x="0" y="1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2" name="Freeform 89"/>
                  <p:cNvSpPr>
                    <a:spLocks/>
                  </p:cNvSpPr>
                  <p:nvPr/>
                </p:nvSpPr>
                <p:spPr bwMode="auto">
                  <a:xfrm>
                    <a:off x="1987" y="2169"/>
                    <a:ext cx="211" cy="63"/>
                  </a:xfrm>
                  <a:custGeom>
                    <a:avLst/>
                    <a:gdLst>
                      <a:gd name="T0" fmla="*/ 0 w 422"/>
                      <a:gd name="T1" fmla="*/ 0 h 126"/>
                      <a:gd name="T2" fmla="*/ 211 w 422"/>
                      <a:gd name="T3" fmla="*/ 17 h 126"/>
                      <a:gd name="T4" fmla="*/ 211 w 422"/>
                      <a:gd name="T5" fmla="*/ 63 h 126"/>
                      <a:gd name="T6" fmla="*/ 0 w 422"/>
                      <a:gd name="T7" fmla="*/ 51 h 126"/>
                      <a:gd name="T8" fmla="*/ 0 w 422"/>
                      <a:gd name="T9" fmla="*/ 0 h 1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2"/>
                      <a:gd name="T16" fmla="*/ 0 h 126"/>
                      <a:gd name="T17" fmla="*/ 422 w 422"/>
                      <a:gd name="T18" fmla="*/ 126 h 1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2" h="126">
                        <a:moveTo>
                          <a:pt x="0" y="0"/>
                        </a:moveTo>
                        <a:lnTo>
                          <a:pt x="422" y="34"/>
                        </a:lnTo>
                        <a:lnTo>
                          <a:pt x="422" y="126"/>
                        </a:lnTo>
                        <a:lnTo>
                          <a:pt x="0" y="10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3" name="Freeform 90"/>
                  <p:cNvSpPr>
                    <a:spLocks/>
                  </p:cNvSpPr>
                  <p:nvPr/>
                </p:nvSpPr>
                <p:spPr bwMode="auto">
                  <a:xfrm>
                    <a:off x="1987" y="2095"/>
                    <a:ext cx="212" cy="68"/>
                  </a:xfrm>
                  <a:custGeom>
                    <a:avLst/>
                    <a:gdLst>
                      <a:gd name="T0" fmla="*/ 0 w 425"/>
                      <a:gd name="T1" fmla="*/ 0 h 137"/>
                      <a:gd name="T2" fmla="*/ 212 w 425"/>
                      <a:gd name="T3" fmla="*/ 21 h 137"/>
                      <a:gd name="T4" fmla="*/ 212 w 425"/>
                      <a:gd name="T5" fmla="*/ 68 h 137"/>
                      <a:gd name="T6" fmla="*/ 0 w 425"/>
                      <a:gd name="T7" fmla="*/ 51 h 137"/>
                      <a:gd name="T8" fmla="*/ 0 w 425"/>
                      <a:gd name="T9" fmla="*/ 0 h 1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5"/>
                      <a:gd name="T16" fmla="*/ 0 h 137"/>
                      <a:gd name="T17" fmla="*/ 425 w 425"/>
                      <a:gd name="T18" fmla="*/ 137 h 1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5" h="137">
                        <a:moveTo>
                          <a:pt x="1" y="0"/>
                        </a:moveTo>
                        <a:lnTo>
                          <a:pt x="425" y="42"/>
                        </a:lnTo>
                        <a:lnTo>
                          <a:pt x="425" y="137"/>
                        </a:lnTo>
                        <a:lnTo>
                          <a:pt x="0" y="10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4" name="Freeform 91"/>
                  <p:cNvSpPr>
                    <a:spLocks/>
                  </p:cNvSpPr>
                  <p:nvPr/>
                </p:nvSpPr>
                <p:spPr bwMode="auto">
                  <a:xfrm>
                    <a:off x="1987" y="2020"/>
                    <a:ext cx="212" cy="79"/>
                  </a:xfrm>
                  <a:custGeom>
                    <a:avLst/>
                    <a:gdLst>
                      <a:gd name="T0" fmla="*/ 0 w 423"/>
                      <a:gd name="T1" fmla="*/ 0 h 156"/>
                      <a:gd name="T2" fmla="*/ 212 w 423"/>
                      <a:gd name="T3" fmla="*/ 32 h 156"/>
                      <a:gd name="T4" fmla="*/ 212 w 423"/>
                      <a:gd name="T5" fmla="*/ 79 h 156"/>
                      <a:gd name="T6" fmla="*/ 0 w 423"/>
                      <a:gd name="T7" fmla="*/ 52 h 156"/>
                      <a:gd name="T8" fmla="*/ 0 w 423"/>
                      <a:gd name="T9" fmla="*/ 0 h 1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3"/>
                      <a:gd name="T16" fmla="*/ 0 h 156"/>
                      <a:gd name="T17" fmla="*/ 423 w 423"/>
                      <a:gd name="T18" fmla="*/ 156 h 1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3" h="156">
                        <a:moveTo>
                          <a:pt x="0" y="0"/>
                        </a:moveTo>
                        <a:lnTo>
                          <a:pt x="423" y="63"/>
                        </a:lnTo>
                        <a:lnTo>
                          <a:pt x="423" y="156"/>
                        </a:lnTo>
                        <a:lnTo>
                          <a:pt x="0" y="1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5" name="Freeform 92"/>
                  <p:cNvSpPr>
                    <a:spLocks/>
                  </p:cNvSpPr>
                  <p:nvPr/>
                </p:nvSpPr>
                <p:spPr bwMode="auto">
                  <a:xfrm>
                    <a:off x="1987" y="1950"/>
                    <a:ext cx="212" cy="79"/>
                  </a:xfrm>
                  <a:custGeom>
                    <a:avLst/>
                    <a:gdLst>
                      <a:gd name="T0" fmla="*/ 0 w 423"/>
                      <a:gd name="T1" fmla="*/ 0 h 158"/>
                      <a:gd name="T2" fmla="*/ 212 w 423"/>
                      <a:gd name="T3" fmla="*/ 31 h 158"/>
                      <a:gd name="T4" fmla="*/ 212 w 423"/>
                      <a:gd name="T5" fmla="*/ 79 h 158"/>
                      <a:gd name="T6" fmla="*/ 0 w 423"/>
                      <a:gd name="T7" fmla="*/ 51 h 158"/>
                      <a:gd name="T8" fmla="*/ 0 w 423"/>
                      <a:gd name="T9" fmla="*/ 0 h 1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3"/>
                      <a:gd name="T16" fmla="*/ 0 h 158"/>
                      <a:gd name="T17" fmla="*/ 423 w 423"/>
                      <a:gd name="T18" fmla="*/ 158 h 1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3" h="158">
                        <a:moveTo>
                          <a:pt x="0" y="0"/>
                        </a:moveTo>
                        <a:lnTo>
                          <a:pt x="423" y="63"/>
                        </a:lnTo>
                        <a:lnTo>
                          <a:pt x="423" y="158"/>
                        </a:lnTo>
                        <a:lnTo>
                          <a:pt x="0" y="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6" name="Freeform 93"/>
                  <p:cNvSpPr>
                    <a:spLocks/>
                  </p:cNvSpPr>
                  <p:nvPr/>
                </p:nvSpPr>
                <p:spPr bwMode="auto">
                  <a:xfrm>
                    <a:off x="1987" y="1875"/>
                    <a:ext cx="212" cy="86"/>
                  </a:xfrm>
                  <a:custGeom>
                    <a:avLst/>
                    <a:gdLst>
                      <a:gd name="T0" fmla="*/ 0 w 423"/>
                      <a:gd name="T1" fmla="*/ 0 h 172"/>
                      <a:gd name="T2" fmla="*/ 212 w 423"/>
                      <a:gd name="T3" fmla="*/ 39 h 172"/>
                      <a:gd name="T4" fmla="*/ 212 w 423"/>
                      <a:gd name="T5" fmla="*/ 86 h 172"/>
                      <a:gd name="T6" fmla="*/ 0 w 423"/>
                      <a:gd name="T7" fmla="*/ 51 h 172"/>
                      <a:gd name="T8" fmla="*/ 0 w 423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3"/>
                      <a:gd name="T16" fmla="*/ 0 h 172"/>
                      <a:gd name="T17" fmla="*/ 423 w 423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3" h="172">
                        <a:moveTo>
                          <a:pt x="0" y="0"/>
                        </a:moveTo>
                        <a:lnTo>
                          <a:pt x="423" y="78"/>
                        </a:lnTo>
                        <a:lnTo>
                          <a:pt x="423" y="172"/>
                        </a:lnTo>
                        <a:lnTo>
                          <a:pt x="0" y="1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7" name="Freeform 94"/>
                  <p:cNvSpPr>
                    <a:spLocks/>
                  </p:cNvSpPr>
                  <p:nvPr/>
                </p:nvSpPr>
                <p:spPr bwMode="auto">
                  <a:xfrm>
                    <a:off x="1987" y="1801"/>
                    <a:ext cx="212" cy="92"/>
                  </a:xfrm>
                  <a:custGeom>
                    <a:avLst/>
                    <a:gdLst>
                      <a:gd name="T0" fmla="*/ 0 w 425"/>
                      <a:gd name="T1" fmla="*/ 0 h 184"/>
                      <a:gd name="T2" fmla="*/ 211 w 425"/>
                      <a:gd name="T3" fmla="*/ 39 h 184"/>
                      <a:gd name="T4" fmla="*/ 212 w 425"/>
                      <a:gd name="T5" fmla="*/ 92 h 184"/>
                      <a:gd name="T6" fmla="*/ 0 w 425"/>
                      <a:gd name="T7" fmla="*/ 53 h 184"/>
                      <a:gd name="T8" fmla="*/ 0 w 425"/>
                      <a:gd name="T9" fmla="*/ 0 h 1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5"/>
                      <a:gd name="T16" fmla="*/ 0 h 184"/>
                      <a:gd name="T17" fmla="*/ 425 w 425"/>
                      <a:gd name="T18" fmla="*/ 184 h 1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5" h="184">
                        <a:moveTo>
                          <a:pt x="0" y="0"/>
                        </a:moveTo>
                        <a:lnTo>
                          <a:pt x="423" y="77"/>
                        </a:lnTo>
                        <a:lnTo>
                          <a:pt x="425" y="184"/>
                        </a:lnTo>
                        <a:lnTo>
                          <a:pt x="0" y="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8" name="Freeform 95"/>
                  <p:cNvSpPr>
                    <a:spLocks/>
                  </p:cNvSpPr>
                  <p:nvPr/>
                </p:nvSpPr>
                <p:spPr bwMode="auto">
                  <a:xfrm>
                    <a:off x="1989" y="1730"/>
                    <a:ext cx="210" cy="88"/>
                  </a:xfrm>
                  <a:custGeom>
                    <a:avLst/>
                    <a:gdLst>
                      <a:gd name="T0" fmla="*/ 0 w 418"/>
                      <a:gd name="T1" fmla="*/ 0 h 176"/>
                      <a:gd name="T2" fmla="*/ 210 w 418"/>
                      <a:gd name="T3" fmla="*/ 41 h 176"/>
                      <a:gd name="T4" fmla="*/ 210 w 418"/>
                      <a:gd name="T5" fmla="*/ 88 h 176"/>
                      <a:gd name="T6" fmla="*/ 1 w 418"/>
                      <a:gd name="T7" fmla="*/ 47 h 176"/>
                      <a:gd name="T8" fmla="*/ 0 w 418"/>
                      <a:gd name="T9" fmla="*/ 0 h 1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8"/>
                      <a:gd name="T16" fmla="*/ 0 h 176"/>
                      <a:gd name="T17" fmla="*/ 418 w 418"/>
                      <a:gd name="T18" fmla="*/ 176 h 1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8" h="176">
                        <a:moveTo>
                          <a:pt x="0" y="0"/>
                        </a:moveTo>
                        <a:lnTo>
                          <a:pt x="418" y="82"/>
                        </a:lnTo>
                        <a:lnTo>
                          <a:pt x="418" y="176"/>
                        </a:lnTo>
                        <a:lnTo>
                          <a:pt x="1" y="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99" name="Freeform 96"/>
                  <p:cNvSpPr>
                    <a:spLocks/>
                  </p:cNvSpPr>
                  <p:nvPr/>
                </p:nvSpPr>
                <p:spPr bwMode="auto">
                  <a:xfrm>
                    <a:off x="1988" y="1653"/>
                    <a:ext cx="211" cy="98"/>
                  </a:xfrm>
                  <a:custGeom>
                    <a:avLst/>
                    <a:gdLst>
                      <a:gd name="T0" fmla="*/ 1 w 422"/>
                      <a:gd name="T1" fmla="*/ 0 h 197"/>
                      <a:gd name="T2" fmla="*/ 211 w 422"/>
                      <a:gd name="T3" fmla="*/ 47 h 197"/>
                      <a:gd name="T4" fmla="*/ 211 w 422"/>
                      <a:gd name="T5" fmla="*/ 98 h 197"/>
                      <a:gd name="T6" fmla="*/ 0 w 422"/>
                      <a:gd name="T7" fmla="*/ 54 h 197"/>
                      <a:gd name="T8" fmla="*/ 1 w 422"/>
                      <a:gd name="T9" fmla="*/ 0 h 19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2"/>
                      <a:gd name="T16" fmla="*/ 0 h 197"/>
                      <a:gd name="T17" fmla="*/ 422 w 422"/>
                      <a:gd name="T18" fmla="*/ 197 h 19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2" h="197">
                        <a:moveTo>
                          <a:pt x="2" y="0"/>
                        </a:moveTo>
                        <a:lnTo>
                          <a:pt x="422" y="95"/>
                        </a:lnTo>
                        <a:lnTo>
                          <a:pt x="422" y="197"/>
                        </a:lnTo>
                        <a:lnTo>
                          <a:pt x="0" y="10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00" name="Freeform 97"/>
                  <p:cNvSpPr>
                    <a:spLocks/>
                  </p:cNvSpPr>
                  <p:nvPr/>
                </p:nvSpPr>
                <p:spPr bwMode="auto">
                  <a:xfrm>
                    <a:off x="1987" y="1572"/>
                    <a:ext cx="212" cy="105"/>
                  </a:xfrm>
                  <a:custGeom>
                    <a:avLst/>
                    <a:gdLst>
                      <a:gd name="T0" fmla="*/ 1 w 423"/>
                      <a:gd name="T1" fmla="*/ 0 h 210"/>
                      <a:gd name="T2" fmla="*/ 212 w 423"/>
                      <a:gd name="T3" fmla="*/ 50 h 210"/>
                      <a:gd name="T4" fmla="*/ 212 w 423"/>
                      <a:gd name="T5" fmla="*/ 105 h 210"/>
                      <a:gd name="T6" fmla="*/ 0 w 423"/>
                      <a:gd name="T7" fmla="*/ 56 h 210"/>
                      <a:gd name="T8" fmla="*/ 1 w 423"/>
                      <a:gd name="T9" fmla="*/ 0 h 2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3"/>
                      <a:gd name="T16" fmla="*/ 0 h 210"/>
                      <a:gd name="T17" fmla="*/ 423 w 423"/>
                      <a:gd name="T18" fmla="*/ 210 h 2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3" h="210">
                        <a:moveTo>
                          <a:pt x="1" y="0"/>
                        </a:moveTo>
                        <a:lnTo>
                          <a:pt x="423" y="99"/>
                        </a:lnTo>
                        <a:lnTo>
                          <a:pt x="423" y="210"/>
                        </a:lnTo>
                        <a:lnTo>
                          <a:pt x="0" y="112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01" name="Freeform 98"/>
                  <p:cNvSpPr>
                    <a:spLocks/>
                  </p:cNvSpPr>
                  <p:nvPr/>
                </p:nvSpPr>
                <p:spPr bwMode="auto">
                  <a:xfrm>
                    <a:off x="1987" y="1508"/>
                    <a:ext cx="212" cy="87"/>
                  </a:xfrm>
                  <a:custGeom>
                    <a:avLst/>
                    <a:gdLst>
                      <a:gd name="T0" fmla="*/ 0 w 423"/>
                      <a:gd name="T1" fmla="*/ 0 h 174"/>
                      <a:gd name="T2" fmla="*/ 212 w 423"/>
                      <a:gd name="T3" fmla="*/ 44 h 174"/>
                      <a:gd name="T4" fmla="*/ 212 w 423"/>
                      <a:gd name="T5" fmla="*/ 87 h 174"/>
                      <a:gd name="T6" fmla="*/ 0 w 423"/>
                      <a:gd name="T7" fmla="*/ 42 h 174"/>
                      <a:gd name="T8" fmla="*/ 0 w 423"/>
                      <a:gd name="T9" fmla="*/ 0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3"/>
                      <a:gd name="T16" fmla="*/ 0 h 174"/>
                      <a:gd name="T17" fmla="*/ 423 w 423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3" h="174">
                        <a:moveTo>
                          <a:pt x="0" y="0"/>
                        </a:moveTo>
                        <a:lnTo>
                          <a:pt x="423" y="88"/>
                        </a:lnTo>
                        <a:lnTo>
                          <a:pt x="423" y="174"/>
                        </a:lnTo>
                        <a:lnTo>
                          <a:pt x="0" y="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02" name="Freeform 99"/>
                  <p:cNvSpPr>
                    <a:spLocks/>
                  </p:cNvSpPr>
                  <p:nvPr/>
                </p:nvSpPr>
                <p:spPr bwMode="auto">
                  <a:xfrm>
                    <a:off x="1987" y="1437"/>
                    <a:ext cx="212" cy="93"/>
                  </a:xfrm>
                  <a:custGeom>
                    <a:avLst/>
                    <a:gdLst>
                      <a:gd name="T0" fmla="*/ 0 w 423"/>
                      <a:gd name="T1" fmla="*/ 0 h 186"/>
                      <a:gd name="T2" fmla="*/ 212 w 423"/>
                      <a:gd name="T3" fmla="*/ 42 h 186"/>
                      <a:gd name="T4" fmla="*/ 212 w 423"/>
                      <a:gd name="T5" fmla="*/ 93 h 186"/>
                      <a:gd name="T6" fmla="*/ 1 w 423"/>
                      <a:gd name="T7" fmla="*/ 49 h 186"/>
                      <a:gd name="T8" fmla="*/ 0 w 423"/>
                      <a:gd name="T9" fmla="*/ 0 h 1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3"/>
                      <a:gd name="T16" fmla="*/ 0 h 186"/>
                      <a:gd name="T17" fmla="*/ 423 w 423"/>
                      <a:gd name="T18" fmla="*/ 186 h 1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3" h="186">
                        <a:moveTo>
                          <a:pt x="0" y="0"/>
                        </a:moveTo>
                        <a:lnTo>
                          <a:pt x="423" y="84"/>
                        </a:lnTo>
                        <a:lnTo>
                          <a:pt x="423" y="186"/>
                        </a:lnTo>
                        <a:lnTo>
                          <a:pt x="1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03" name="Freeform 100"/>
                  <p:cNvSpPr>
                    <a:spLocks/>
                  </p:cNvSpPr>
                  <p:nvPr/>
                </p:nvSpPr>
                <p:spPr bwMode="auto">
                  <a:xfrm>
                    <a:off x="1987" y="1375"/>
                    <a:ext cx="212" cy="88"/>
                  </a:xfrm>
                  <a:custGeom>
                    <a:avLst/>
                    <a:gdLst>
                      <a:gd name="T0" fmla="*/ 0 w 423"/>
                      <a:gd name="T1" fmla="*/ 0 h 175"/>
                      <a:gd name="T2" fmla="*/ 212 w 423"/>
                      <a:gd name="T3" fmla="*/ 42 h 175"/>
                      <a:gd name="T4" fmla="*/ 212 w 423"/>
                      <a:gd name="T5" fmla="*/ 88 h 175"/>
                      <a:gd name="T6" fmla="*/ 1 w 423"/>
                      <a:gd name="T7" fmla="*/ 45 h 175"/>
                      <a:gd name="T8" fmla="*/ 0 w 423"/>
                      <a:gd name="T9" fmla="*/ 0 h 1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3"/>
                      <a:gd name="T16" fmla="*/ 0 h 175"/>
                      <a:gd name="T17" fmla="*/ 423 w 423"/>
                      <a:gd name="T18" fmla="*/ 175 h 1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3" h="175">
                        <a:moveTo>
                          <a:pt x="0" y="0"/>
                        </a:moveTo>
                        <a:lnTo>
                          <a:pt x="423" y="83"/>
                        </a:lnTo>
                        <a:lnTo>
                          <a:pt x="423" y="175"/>
                        </a:lnTo>
                        <a:lnTo>
                          <a:pt x="1" y="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161" name="Group 101"/>
                <p:cNvGrpSpPr>
                  <a:grpSpLocks/>
                </p:cNvGrpSpPr>
                <p:nvPr/>
              </p:nvGrpSpPr>
              <p:grpSpPr bwMode="auto">
                <a:xfrm>
                  <a:off x="2011" y="1379"/>
                  <a:ext cx="166" cy="1230"/>
                  <a:chOff x="2011" y="1379"/>
                  <a:chExt cx="166" cy="1230"/>
                </a:xfrm>
              </p:grpSpPr>
              <p:sp>
                <p:nvSpPr>
                  <p:cNvPr id="26179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2176" y="1411"/>
                    <a:ext cx="1" cy="1182"/>
                  </a:xfrm>
                  <a:prstGeom prst="line">
                    <a:avLst/>
                  </a:prstGeom>
                  <a:noFill/>
                  <a:ln w="63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80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151" y="1407"/>
                    <a:ext cx="1" cy="1191"/>
                  </a:xfrm>
                  <a:prstGeom prst="line">
                    <a:avLst/>
                  </a:prstGeom>
                  <a:noFill/>
                  <a:ln w="63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81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2127" y="1400"/>
                    <a:ext cx="1" cy="1200"/>
                  </a:xfrm>
                  <a:prstGeom prst="line">
                    <a:avLst/>
                  </a:prstGeom>
                  <a:noFill/>
                  <a:ln w="63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82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1396"/>
                    <a:ext cx="1" cy="1210"/>
                  </a:xfrm>
                  <a:prstGeom prst="line">
                    <a:avLst/>
                  </a:prstGeom>
                  <a:noFill/>
                  <a:ln w="63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83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079" y="1390"/>
                    <a:ext cx="1" cy="1217"/>
                  </a:xfrm>
                  <a:prstGeom prst="line">
                    <a:avLst/>
                  </a:prstGeom>
                  <a:noFill/>
                  <a:ln w="63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84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057" y="1386"/>
                    <a:ext cx="1" cy="1204"/>
                  </a:xfrm>
                  <a:prstGeom prst="line">
                    <a:avLst/>
                  </a:prstGeom>
                  <a:noFill/>
                  <a:ln w="63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85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034" y="1386"/>
                    <a:ext cx="1" cy="1208"/>
                  </a:xfrm>
                  <a:prstGeom prst="line">
                    <a:avLst/>
                  </a:prstGeom>
                  <a:noFill/>
                  <a:ln w="63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8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011" y="1379"/>
                    <a:ext cx="1" cy="1230"/>
                  </a:xfrm>
                  <a:prstGeom prst="line">
                    <a:avLst/>
                  </a:prstGeom>
                  <a:noFill/>
                  <a:ln w="635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grpSp>
              <p:nvGrpSpPr>
                <p:cNvPr id="26162" name="Group 110"/>
                <p:cNvGrpSpPr>
                  <a:grpSpLocks/>
                </p:cNvGrpSpPr>
                <p:nvPr/>
              </p:nvGrpSpPr>
              <p:grpSpPr bwMode="auto">
                <a:xfrm>
                  <a:off x="1827" y="1438"/>
                  <a:ext cx="159" cy="1098"/>
                  <a:chOff x="1827" y="1438"/>
                  <a:chExt cx="159" cy="1098"/>
                </a:xfrm>
              </p:grpSpPr>
              <p:sp>
                <p:nvSpPr>
                  <p:cNvPr id="26163" name="Line 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" y="1438"/>
                    <a:ext cx="158" cy="11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64" name="Line 1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0" y="1509"/>
                    <a:ext cx="155" cy="106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65" name="Freeform 113"/>
                  <p:cNvSpPr>
                    <a:spLocks/>
                  </p:cNvSpPr>
                  <p:nvPr/>
                </p:nvSpPr>
                <p:spPr bwMode="auto">
                  <a:xfrm>
                    <a:off x="1828" y="1573"/>
                    <a:ext cx="157" cy="108"/>
                  </a:xfrm>
                  <a:custGeom>
                    <a:avLst/>
                    <a:gdLst>
                      <a:gd name="T0" fmla="*/ 157 w 315"/>
                      <a:gd name="T1" fmla="*/ 0 h 216"/>
                      <a:gd name="T2" fmla="*/ 0 w 315"/>
                      <a:gd name="T3" fmla="*/ 108 h 216"/>
                      <a:gd name="T4" fmla="*/ 0 w 315"/>
                      <a:gd name="T5" fmla="*/ 108 h 216"/>
                      <a:gd name="T6" fmla="*/ 0 60000 65536"/>
                      <a:gd name="T7" fmla="*/ 0 60000 65536"/>
                      <a:gd name="T8" fmla="*/ 0 60000 65536"/>
                      <a:gd name="T9" fmla="*/ 0 w 315"/>
                      <a:gd name="T10" fmla="*/ 0 h 216"/>
                      <a:gd name="T11" fmla="*/ 315 w 315"/>
                      <a:gd name="T12" fmla="*/ 216 h 2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5" h="216">
                        <a:moveTo>
                          <a:pt x="315" y="0"/>
                        </a:moveTo>
                        <a:lnTo>
                          <a:pt x="1" y="216"/>
                        </a:lnTo>
                        <a:lnTo>
                          <a:pt x="0" y="216"/>
                        </a:lnTo>
                      </a:path>
                    </a:pathLst>
                  </a:custGeom>
                  <a:solidFill>
                    <a:srgbClr val="3399F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66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" y="1653"/>
                    <a:ext cx="157" cy="9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67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" y="1730"/>
                    <a:ext cx="157" cy="8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68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" y="1802"/>
                    <a:ext cx="157" cy="7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69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" y="1876"/>
                    <a:ext cx="157" cy="7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70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" y="1951"/>
                    <a:ext cx="158" cy="6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71" name="Line 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" y="2022"/>
                    <a:ext cx="157" cy="5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72" name="Line 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7" y="2096"/>
                    <a:ext cx="159" cy="5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73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7" y="2170"/>
                    <a:ext cx="159" cy="4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74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" y="2242"/>
                    <a:ext cx="158" cy="3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75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7" y="2316"/>
                    <a:ext cx="159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76" name="Line 1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5" y="2390"/>
                    <a:ext cx="150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77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3" y="2462"/>
                    <a:ext cx="153" cy="1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78" name="Line 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32" y="2535"/>
                    <a:ext cx="154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</p:grpSp>
        </p:grpSp>
        <p:sp>
          <p:nvSpPr>
            <p:cNvPr id="26023" name="Freeform 127"/>
            <p:cNvSpPr>
              <a:spLocks/>
            </p:cNvSpPr>
            <p:nvPr/>
          </p:nvSpPr>
          <p:spPr bwMode="auto">
            <a:xfrm>
              <a:off x="4140" y="3552"/>
              <a:ext cx="131" cy="87"/>
            </a:xfrm>
            <a:custGeom>
              <a:avLst/>
              <a:gdLst>
                <a:gd name="T0" fmla="*/ 1 w 262"/>
                <a:gd name="T1" fmla="*/ 41 h 174"/>
                <a:gd name="T2" fmla="*/ 7 w 262"/>
                <a:gd name="T3" fmla="*/ 31 h 174"/>
                <a:gd name="T4" fmla="*/ 14 w 262"/>
                <a:gd name="T5" fmla="*/ 20 h 174"/>
                <a:gd name="T6" fmla="*/ 18 w 262"/>
                <a:gd name="T7" fmla="*/ 10 h 174"/>
                <a:gd name="T8" fmla="*/ 23 w 262"/>
                <a:gd name="T9" fmla="*/ 5 h 174"/>
                <a:gd name="T10" fmla="*/ 31 w 262"/>
                <a:gd name="T11" fmla="*/ 6 h 174"/>
                <a:gd name="T12" fmla="*/ 40 w 262"/>
                <a:gd name="T13" fmla="*/ 4 h 174"/>
                <a:gd name="T14" fmla="*/ 49 w 262"/>
                <a:gd name="T15" fmla="*/ 1 h 174"/>
                <a:gd name="T16" fmla="*/ 57 w 262"/>
                <a:gd name="T17" fmla="*/ 1 h 174"/>
                <a:gd name="T18" fmla="*/ 65 w 262"/>
                <a:gd name="T19" fmla="*/ 5 h 174"/>
                <a:gd name="T20" fmla="*/ 73 w 262"/>
                <a:gd name="T21" fmla="*/ 1 h 174"/>
                <a:gd name="T22" fmla="*/ 81 w 262"/>
                <a:gd name="T23" fmla="*/ 3 h 174"/>
                <a:gd name="T24" fmla="*/ 86 w 262"/>
                <a:gd name="T25" fmla="*/ 6 h 174"/>
                <a:gd name="T26" fmla="*/ 94 w 262"/>
                <a:gd name="T27" fmla="*/ 6 h 174"/>
                <a:gd name="T28" fmla="*/ 103 w 262"/>
                <a:gd name="T29" fmla="*/ 1 h 174"/>
                <a:gd name="T30" fmla="*/ 112 w 262"/>
                <a:gd name="T31" fmla="*/ 3 h 174"/>
                <a:gd name="T32" fmla="*/ 113 w 262"/>
                <a:gd name="T33" fmla="*/ 11 h 174"/>
                <a:gd name="T34" fmla="*/ 115 w 262"/>
                <a:gd name="T35" fmla="*/ 18 h 174"/>
                <a:gd name="T36" fmla="*/ 124 w 262"/>
                <a:gd name="T37" fmla="*/ 23 h 174"/>
                <a:gd name="T38" fmla="*/ 131 w 262"/>
                <a:gd name="T39" fmla="*/ 27 h 174"/>
                <a:gd name="T40" fmla="*/ 128 w 262"/>
                <a:gd name="T41" fmla="*/ 34 h 174"/>
                <a:gd name="T42" fmla="*/ 120 w 262"/>
                <a:gd name="T43" fmla="*/ 38 h 174"/>
                <a:gd name="T44" fmla="*/ 123 w 262"/>
                <a:gd name="T45" fmla="*/ 45 h 174"/>
                <a:gd name="T46" fmla="*/ 120 w 262"/>
                <a:gd name="T47" fmla="*/ 52 h 174"/>
                <a:gd name="T48" fmla="*/ 114 w 262"/>
                <a:gd name="T49" fmla="*/ 58 h 174"/>
                <a:gd name="T50" fmla="*/ 116 w 262"/>
                <a:gd name="T51" fmla="*/ 63 h 174"/>
                <a:gd name="T52" fmla="*/ 127 w 262"/>
                <a:gd name="T53" fmla="*/ 66 h 174"/>
                <a:gd name="T54" fmla="*/ 126 w 262"/>
                <a:gd name="T55" fmla="*/ 74 h 174"/>
                <a:gd name="T56" fmla="*/ 117 w 262"/>
                <a:gd name="T57" fmla="*/ 79 h 174"/>
                <a:gd name="T58" fmla="*/ 101 w 262"/>
                <a:gd name="T59" fmla="*/ 83 h 174"/>
                <a:gd name="T60" fmla="*/ 69 w 262"/>
                <a:gd name="T61" fmla="*/ 87 h 174"/>
                <a:gd name="T62" fmla="*/ 58 w 262"/>
                <a:gd name="T63" fmla="*/ 83 h 174"/>
                <a:gd name="T64" fmla="*/ 44 w 262"/>
                <a:gd name="T65" fmla="*/ 80 h 174"/>
                <a:gd name="T66" fmla="*/ 30 w 262"/>
                <a:gd name="T67" fmla="*/ 85 h 174"/>
                <a:gd name="T68" fmla="*/ 8 w 262"/>
                <a:gd name="T69" fmla="*/ 83 h 174"/>
                <a:gd name="T70" fmla="*/ 3 w 262"/>
                <a:gd name="T71" fmla="*/ 75 h 174"/>
                <a:gd name="T72" fmla="*/ 11 w 262"/>
                <a:gd name="T73" fmla="*/ 66 h 174"/>
                <a:gd name="T74" fmla="*/ 12 w 262"/>
                <a:gd name="T75" fmla="*/ 56 h 174"/>
                <a:gd name="T76" fmla="*/ 1 w 262"/>
                <a:gd name="T77" fmla="*/ 50 h 1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2"/>
                <a:gd name="T118" fmla="*/ 0 h 174"/>
                <a:gd name="T119" fmla="*/ 262 w 262"/>
                <a:gd name="T120" fmla="*/ 174 h 17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2" h="174">
                  <a:moveTo>
                    <a:pt x="0" y="92"/>
                  </a:moveTo>
                  <a:lnTo>
                    <a:pt x="2" y="82"/>
                  </a:lnTo>
                  <a:lnTo>
                    <a:pt x="7" y="70"/>
                  </a:lnTo>
                  <a:lnTo>
                    <a:pt x="14" y="62"/>
                  </a:lnTo>
                  <a:lnTo>
                    <a:pt x="21" y="52"/>
                  </a:lnTo>
                  <a:lnTo>
                    <a:pt x="29" y="40"/>
                  </a:lnTo>
                  <a:lnTo>
                    <a:pt x="32" y="29"/>
                  </a:lnTo>
                  <a:lnTo>
                    <a:pt x="36" y="20"/>
                  </a:lnTo>
                  <a:lnTo>
                    <a:pt x="39" y="13"/>
                  </a:lnTo>
                  <a:lnTo>
                    <a:pt x="46" y="9"/>
                  </a:lnTo>
                  <a:lnTo>
                    <a:pt x="56" y="9"/>
                  </a:lnTo>
                  <a:lnTo>
                    <a:pt x="63" y="12"/>
                  </a:lnTo>
                  <a:lnTo>
                    <a:pt x="70" y="13"/>
                  </a:lnTo>
                  <a:lnTo>
                    <a:pt x="80" y="8"/>
                  </a:lnTo>
                  <a:lnTo>
                    <a:pt x="87" y="5"/>
                  </a:lnTo>
                  <a:lnTo>
                    <a:pt x="99" y="1"/>
                  </a:lnTo>
                  <a:lnTo>
                    <a:pt x="108" y="0"/>
                  </a:lnTo>
                  <a:lnTo>
                    <a:pt x="114" y="2"/>
                  </a:lnTo>
                  <a:lnTo>
                    <a:pt x="121" y="6"/>
                  </a:lnTo>
                  <a:lnTo>
                    <a:pt x="130" y="9"/>
                  </a:lnTo>
                  <a:lnTo>
                    <a:pt x="140" y="7"/>
                  </a:lnTo>
                  <a:lnTo>
                    <a:pt x="147" y="2"/>
                  </a:lnTo>
                  <a:lnTo>
                    <a:pt x="155" y="2"/>
                  </a:lnTo>
                  <a:lnTo>
                    <a:pt x="162" y="5"/>
                  </a:lnTo>
                  <a:lnTo>
                    <a:pt x="168" y="9"/>
                  </a:lnTo>
                  <a:lnTo>
                    <a:pt x="172" y="13"/>
                  </a:lnTo>
                  <a:lnTo>
                    <a:pt x="179" y="13"/>
                  </a:lnTo>
                  <a:lnTo>
                    <a:pt x="189" y="12"/>
                  </a:lnTo>
                  <a:lnTo>
                    <a:pt x="199" y="7"/>
                  </a:lnTo>
                  <a:lnTo>
                    <a:pt x="207" y="2"/>
                  </a:lnTo>
                  <a:lnTo>
                    <a:pt x="217" y="2"/>
                  </a:lnTo>
                  <a:lnTo>
                    <a:pt x="224" y="7"/>
                  </a:lnTo>
                  <a:lnTo>
                    <a:pt x="226" y="16"/>
                  </a:lnTo>
                  <a:lnTo>
                    <a:pt x="227" y="23"/>
                  </a:lnTo>
                  <a:lnTo>
                    <a:pt x="224" y="34"/>
                  </a:lnTo>
                  <a:lnTo>
                    <a:pt x="231" y="36"/>
                  </a:lnTo>
                  <a:lnTo>
                    <a:pt x="241" y="41"/>
                  </a:lnTo>
                  <a:lnTo>
                    <a:pt x="248" y="46"/>
                  </a:lnTo>
                  <a:lnTo>
                    <a:pt x="256" y="48"/>
                  </a:lnTo>
                  <a:lnTo>
                    <a:pt x="262" y="55"/>
                  </a:lnTo>
                  <a:lnTo>
                    <a:pt x="261" y="62"/>
                  </a:lnTo>
                  <a:lnTo>
                    <a:pt x="256" y="67"/>
                  </a:lnTo>
                  <a:lnTo>
                    <a:pt x="249" y="69"/>
                  </a:lnTo>
                  <a:lnTo>
                    <a:pt x="240" y="76"/>
                  </a:lnTo>
                  <a:lnTo>
                    <a:pt x="242" y="85"/>
                  </a:lnTo>
                  <a:lnTo>
                    <a:pt x="247" y="90"/>
                  </a:lnTo>
                  <a:lnTo>
                    <a:pt x="247" y="101"/>
                  </a:lnTo>
                  <a:lnTo>
                    <a:pt x="240" y="105"/>
                  </a:lnTo>
                  <a:lnTo>
                    <a:pt x="233" y="108"/>
                  </a:lnTo>
                  <a:lnTo>
                    <a:pt x="228" y="116"/>
                  </a:lnTo>
                  <a:lnTo>
                    <a:pt x="228" y="122"/>
                  </a:lnTo>
                  <a:lnTo>
                    <a:pt x="233" y="126"/>
                  </a:lnTo>
                  <a:lnTo>
                    <a:pt x="243" y="128"/>
                  </a:lnTo>
                  <a:lnTo>
                    <a:pt x="254" y="131"/>
                  </a:lnTo>
                  <a:lnTo>
                    <a:pt x="256" y="140"/>
                  </a:lnTo>
                  <a:lnTo>
                    <a:pt x="252" y="147"/>
                  </a:lnTo>
                  <a:lnTo>
                    <a:pt x="245" y="152"/>
                  </a:lnTo>
                  <a:lnTo>
                    <a:pt x="234" y="157"/>
                  </a:lnTo>
                  <a:lnTo>
                    <a:pt x="226" y="161"/>
                  </a:lnTo>
                  <a:lnTo>
                    <a:pt x="203" y="166"/>
                  </a:lnTo>
                  <a:lnTo>
                    <a:pt x="165" y="172"/>
                  </a:lnTo>
                  <a:lnTo>
                    <a:pt x="139" y="174"/>
                  </a:lnTo>
                  <a:lnTo>
                    <a:pt x="127" y="173"/>
                  </a:lnTo>
                  <a:lnTo>
                    <a:pt x="116" y="165"/>
                  </a:lnTo>
                  <a:lnTo>
                    <a:pt x="106" y="160"/>
                  </a:lnTo>
                  <a:lnTo>
                    <a:pt x="88" y="159"/>
                  </a:lnTo>
                  <a:lnTo>
                    <a:pt x="73" y="166"/>
                  </a:lnTo>
                  <a:lnTo>
                    <a:pt x="60" y="170"/>
                  </a:lnTo>
                  <a:lnTo>
                    <a:pt x="25" y="168"/>
                  </a:lnTo>
                  <a:lnTo>
                    <a:pt x="17" y="165"/>
                  </a:lnTo>
                  <a:lnTo>
                    <a:pt x="8" y="157"/>
                  </a:lnTo>
                  <a:lnTo>
                    <a:pt x="7" y="149"/>
                  </a:lnTo>
                  <a:lnTo>
                    <a:pt x="10" y="142"/>
                  </a:lnTo>
                  <a:lnTo>
                    <a:pt x="22" y="132"/>
                  </a:lnTo>
                  <a:lnTo>
                    <a:pt x="27" y="119"/>
                  </a:lnTo>
                  <a:lnTo>
                    <a:pt x="24" y="112"/>
                  </a:lnTo>
                  <a:lnTo>
                    <a:pt x="14" y="105"/>
                  </a:lnTo>
                  <a:lnTo>
                    <a:pt x="3" y="10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4" name="Freeform 128"/>
            <p:cNvSpPr>
              <a:spLocks/>
            </p:cNvSpPr>
            <p:nvPr/>
          </p:nvSpPr>
          <p:spPr bwMode="auto">
            <a:xfrm>
              <a:off x="4282" y="3491"/>
              <a:ext cx="80" cy="86"/>
            </a:xfrm>
            <a:custGeom>
              <a:avLst/>
              <a:gdLst>
                <a:gd name="T0" fmla="*/ 1 w 160"/>
                <a:gd name="T1" fmla="*/ 40 h 173"/>
                <a:gd name="T2" fmla="*/ 4 w 160"/>
                <a:gd name="T3" fmla="*/ 30 h 173"/>
                <a:gd name="T4" fmla="*/ 9 w 160"/>
                <a:gd name="T5" fmla="*/ 19 h 173"/>
                <a:gd name="T6" fmla="*/ 11 w 160"/>
                <a:gd name="T7" fmla="*/ 9 h 173"/>
                <a:gd name="T8" fmla="*/ 14 w 160"/>
                <a:gd name="T9" fmla="*/ 4 h 173"/>
                <a:gd name="T10" fmla="*/ 19 w 160"/>
                <a:gd name="T11" fmla="*/ 5 h 173"/>
                <a:gd name="T12" fmla="*/ 24 w 160"/>
                <a:gd name="T13" fmla="*/ 3 h 173"/>
                <a:gd name="T14" fmla="*/ 30 w 160"/>
                <a:gd name="T15" fmla="*/ 0 h 173"/>
                <a:gd name="T16" fmla="*/ 35 w 160"/>
                <a:gd name="T17" fmla="*/ 0 h 173"/>
                <a:gd name="T18" fmla="*/ 40 w 160"/>
                <a:gd name="T19" fmla="*/ 4 h 173"/>
                <a:gd name="T20" fmla="*/ 45 w 160"/>
                <a:gd name="T21" fmla="*/ 0 h 173"/>
                <a:gd name="T22" fmla="*/ 50 w 160"/>
                <a:gd name="T23" fmla="*/ 2 h 173"/>
                <a:gd name="T24" fmla="*/ 53 w 160"/>
                <a:gd name="T25" fmla="*/ 6 h 173"/>
                <a:gd name="T26" fmla="*/ 58 w 160"/>
                <a:gd name="T27" fmla="*/ 5 h 173"/>
                <a:gd name="T28" fmla="*/ 63 w 160"/>
                <a:gd name="T29" fmla="*/ 0 h 173"/>
                <a:gd name="T30" fmla="*/ 68 w 160"/>
                <a:gd name="T31" fmla="*/ 3 h 173"/>
                <a:gd name="T32" fmla="*/ 70 w 160"/>
                <a:gd name="T33" fmla="*/ 11 h 173"/>
                <a:gd name="T34" fmla="*/ 71 w 160"/>
                <a:gd name="T35" fmla="*/ 17 h 173"/>
                <a:gd name="T36" fmla="*/ 76 w 160"/>
                <a:gd name="T37" fmla="*/ 22 h 173"/>
                <a:gd name="T38" fmla="*/ 80 w 160"/>
                <a:gd name="T39" fmla="*/ 27 h 173"/>
                <a:gd name="T40" fmla="*/ 78 w 160"/>
                <a:gd name="T41" fmla="*/ 33 h 173"/>
                <a:gd name="T42" fmla="*/ 74 w 160"/>
                <a:gd name="T43" fmla="*/ 37 h 173"/>
                <a:gd name="T44" fmla="*/ 75 w 160"/>
                <a:gd name="T45" fmla="*/ 44 h 173"/>
                <a:gd name="T46" fmla="*/ 74 w 160"/>
                <a:gd name="T47" fmla="*/ 52 h 173"/>
                <a:gd name="T48" fmla="*/ 70 w 160"/>
                <a:gd name="T49" fmla="*/ 57 h 173"/>
                <a:gd name="T50" fmla="*/ 71 w 160"/>
                <a:gd name="T51" fmla="*/ 62 h 173"/>
                <a:gd name="T52" fmla="*/ 78 w 160"/>
                <a:gd name="T53" fmla="*/ 65 h 173"/>
                <a:gd name="T54" fmla="*/ 77 w 160"/>
                <a:gd name="T55" fmla="*/ 73 h 173"/>
                <a:gd name="T56" fmla="*/ 72 w 160"/>
                <a:gd name="T57" fmla="*/ 78 h 173"/>
                <a:gd name="T58" fmla="*/ 61 w 160"/>
                <a:gd name="T59" fmla="*/ 82 h 173"/>
                <a:gd name="T60" fmla="*/ 42 w 160"/>
                <a:gd name="T61" fmla="*/ 86 h 173"/>
                <a:gd name="T62" fmla="*/ 36 w 160"/>
                <a:gd name="T63" fmla="*/ 82 h 173"/>
                <a:gd name="T64" fmla="*/ 27 w 160"/>
                <a:gd name="T65" fmla="*/ 79 h 173"/>
                <a:gd name="T66" fmla="*/ 19 w 160"/>
                <a:gd name="T67" fmla="*/ 84 h 173"/>
                <a:gd name="T68" fmla="*/ 5 w 160"/>
                <a:gd name="T69" fmla="*/ 82 h 173"/>
                <a:gd name="T70" fmla="*/ 1 w 160"/>
                <a:gd name="T71" fmla="*/ 74 h 173"/>
                <a:gd name="T72" fmla="*/ 6 w 160"/>
                <a:gd name="T73" fmla="*/ 65 h 173"/>
                <a:gd name="T74" fmla="*/ 7 w 160"/>
                <a:gd name="T75" fmla="*/ 55 h 173"/>
                <a:gd name="T76" fmla="*/ 1 w 160"/>
                <a:gd name="T77" fmla="*/ 49 h 1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0"/>
                <a:gd name="T118" fmla="*/ 0 h 173"/>
                <a:gd name="T119" fmla="*/ 160 w 160"/>
                <a:gd name="T120" fmla="*/ 173 h 1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0" h="173">
                  <a:moveTo>
                    <a:pt x="0" y="91"/>
                  </a:moveTo>
                  <a:lnTo>
                    <a:pt x="1" y="81"/>
                  </a:lnTo>
                  <a:lnTo>
                    <a:pt x="3" y="69"/>
                  </a:lnTo>
                  <a:lnTo>
                    <a:pt x="8" y="61"/>
                  </a:lnTo>
                  <a:lnTo>
                    <a:pt x="13" y="50"/>
                  </a:lnTo>
                  <a:lnTo>
                    <a:pt x="17" y="39"/>
                  </a:lnTo>
                  <a:lnTo>
                    <a:pt x="20" y="28"/>
                  </a:lnTo>
                  <a:lnTo>
                    <a:pt x="22" y="19"/>
                  </a:lnTo>
                  <a:lnTo>
                    <a:pt x="24" y="12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38" y="11"/>
                  </a:lnTo>
                  <a:lnTo>
                    <a:pt x="43" y="12"/>
                  </a:lnTo>
                  <a:lnTo>
                    <a:pt x="49" y="7"/>
                  </a:lnTo>
                  <a:lnTo>
                    <a:pt x="53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0" y="1"/>
                  </a:lnTo>
                  <a:lnTo>
                    <a:pt x="74" y="5"/>
                  </a:lnTo>
                  <a:lnTo>
                    <a:pt x="80" y="8"/>
                  </a:lnTo>
                  <a:lnTo>
                    <a:pt x="86" y="6"/>
                  </a:lnTo>
                  <a:lnTo>
                    <a:pt x="91" y="1"/>
                  </a:lnTo>
                  <a:lnTo>
                    <a:pt x="95" y="1"/>
                  </a:lnTo>
                  <a:lnTo>
                    <a:pt x="100" y="4"/>
                  </a:lnTo>
                  <a:lnTo>
                    <a:pt x="104" y="8"/>
                  </a:lnTo>
                  <a:lnTo>
                    <a:pt x="106" y="12"/>
                  </a:lnTo>
                  <a:lnTo>
                    <a:pt x="111" y="12"/>
                  </a:lnTo>
                  <a:lnTo>
                    <a:pt x="116" y="11"/>
                  </a:lnTo>
                  <a:lnTo>
                    <a:pt x="122" y="6"/>
                  </a:lnTo>
                  <a:lnTo>
                    <a:pt x="126" y="1"/>
                  </a:lnTo>
                  <a:lnTo>
                    <a:pt x="132" y="1"/>
                  </a:lnTo>
                  <a:lnTo>
                    <a:pt x="136" y="6"/>
                  </a:lnTo>
                  <a:lnTo>
                    <a:pt x="137" y="15"/>
                  </a:lnTo>
                  <a:lnTo>
                    <a:pt x="139" y="22"/>
                  </a:lnTo>
                  <a:lnTo>
                    <a:pt x="136" y="33"/>
                  </a:lnTo>
                  <a:lnTo>
                    <a:pt x="141" y="35"/>
                  </a:lnTo>
                  <a:lnTo>
                    <a:pt x="147" y="40"/>
                  </a:lnTo>
                  <a:lnTo>
                    <a:pt x="151" y="45"/>
                  </a:lnTo>
                  <a:lnTo>
                    <a:pt x="156" y="47"/>
                  </a:lnTo>
                  <a:lnTo>
                    <a:pt x="160" y="54"/>
                  </a:lnTo>
                  <a:lnTo>
                    <a:pt x="160" y="61"/>
                  </a:lnTo>
                  <a:lnTo>
                    <a:pt x="156" y="66"/>
                  </a:lnTo>
                  <a:lnTo>
                    <a:pt x="153" y="68"/>
                  </a:lnTo>
                  <a:lnTo>
                    <a:pt x="147" y="75"/>
                  </a:lnTo>
                  <a:lnTo>
                    <a:pt x="148" y="84"/>
                  </a:lnTo>
                  <a:lnTo>
                    <a:pt x="150" y="89"/>
                  </a:lnTo>
                  <a:lnTo>
                    <a:pt x="150" y="99"/>
                  </a:lnTo>
                  <a:lnTo>
                    <a:pt x="147" y="104"/>
                  </a:lnTo>
                  <a:lnTo>
                    <a:pt x="142" y="106"/>
                  </a:lnTo>
                  <a:lnTo>
                    <a:pt x="139" y="115"/>
                  </a:lnTo>
                  <a:lnTo>
                    <a:pt x="139" y="121"/>
                  </a:lnTo>
                  <a:lnTo>
                    <a:pt x="142" y="125"/>
                  </a:lnTo>
                  <a:lnTo>
                    <a:pt x="149" y="126"/>
                  </a:lnTo>
                  <a:lnTo>
                    <a:pt x="155" y="130"/>
                  </a:lnTo>
                  <a:lnTo>
                    <a:pt x="156" y="139"/>
                  </a:lnTo>
                  <a:lnTo>
                    <a:pt x="154" y="146"/>
                  </a:lnTo>
                  <a:lnTo>
                    <a:pt x="149" y="152"/>
                  </a:lnTo>
                  <a:lnTo>
                    <a:pt x="143" y="156"/>
                  </a:lnTo>
                  <a:lnTo>
                    <a:pt x="137" y="160"/>
                  </a:lnTo>
                  <a:lnTo>
                    <a:pt x="123" y="165"/>
                  </a:lnTo>
                  <a:lnTo>
                    <a:pt x="102" y="171"/>
                  </a:lnTo>
                  <a:lnTo>
                    <a:pt x="85" y="173"/>
                  </a:lnTo>
                  <a:lnTo>
                    <a:pt x="78" y="172"/>
                  </a:lnTo>
                  <a:lnTo>
                    <a:pt x="72" y="164"/>
                  </a:lnTo>
                  <a:lnTo>
                    <a:pt x="65" y="159"/>
                  </a:lnTo>
                  <a:lnTo>
                    <a:pt x="55" y="158"/>
                  </a:lnTo>
                  <a:lnTo>
                    <a:pt x="45" y="165"/>
                  </a:lnTo>
                  <a:lnTo>
                    <a:pt x="37" y="168"/>
                  </a:lnTo>
                  <a:lnTo>
                    <a:pt x="15" y="167"/>
                  </a:lnTo>
                  <a:lnTo>
                    <a:pt x="10" y="164"/>
                  </a:lnTo>
                  <a:lnTo>
                    <a:pt x="5" y="156"/>
                  </a:lnTo>
                  <a:lnTo>
                    <a:pt x="3" y="149"/>
                  </a:lnTo>
                  <a:lnTo>
                    <a:pt x="6" y="140"/>
                  </a:lnTo>
                  <a:lnTo>
                    <a:pt x="13" y="131"/>
                  </a:lnTo>
                  <a:lnTo>
                    <a:pt x="16" y="118"/>
                  </a:lnTo>
                  <a:lnTo>
                    <a:pt x="15" y="111"/>
                  </a:lnTo>
                  <a:lnTo>
                    <a:pt x="8" y="104"/>
                  </a:lnTo>
                  <a:lnTo>
                    <a:pt x="1" y="9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8000"/>
            </a:solidFill>
            <a:ln w="63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5" name="Freeform 129"/>
            <p:cNvSpPr>
              <a:spLocks/>
            </p:cNvSpPr>
            <p:nvPr/>
          </p:nvSpPr>
          <p:spPr bwMode="auto">
            <a:xfrm>
              <a:off x="3996" y="3552"/>
              <a:ext cx="62" cy="68"/>
            </a:xfrm>
            <a:custGeom>
              <a:avLst/>
              <a:gdLst>
                <a:gd name="T0" fmla="*/ 0 w 124"/>
                <a:gd name="T1" fmla="*/ 32 h 137"/>
                <a:gd name="T2" fmla="*/ 3 w 124"/>
                <a:gd name="T3" fmla="*/ 24 h 137"/>
                <a:gd name="T4" fmla="*/ 7 w 124"/>
                <a:gd name="T5" fmla="*/ 15 h 137"/>
                <a:gd name="T6" fmla="*/ 8 w 124"/>
                <a:gd name="T7" fmla="*/ 7 h 137"/>
                <a:gd name="T8" fmla="*/ 11 w 124"/>
                <a:gd name="T9" fmla="*/ 3 h 137"/>
                <a:gd name="T10" fmla="*/ 15 w 124"/>
                <a:gd name="T11" fmla="*/ 4 h 137"/>
                <a:gd name="T12" fmla="*/ 19 w 124"/>
                <a:gd name="T13" fmla="*/ 2 h 137"/>
                <a:gd name="T14" fmla="*/ 24 w 124"/>
                <a:gd name="T15" fmla="*/ 0 h 137"/>
                <a:gd name="T16" fmla="*/ 27 w 124"/>
                <a:gd name="T17" fmla="*/ 0 h 137"/>
                <a:gd name="T18" fmla="*/ 31 w 124"/>
                <a:gd name="T19" fmla="*/ 3 h 137"/>
                <a:gd name="T20" fmla="*/ 35 w 124"/>
                <a:gd name="T21" fmla="*/ 0 h 137"/>
                <a:gd name="T22" fmla="*/ 39 w 124"/>
                <a:gd name="T23" fmla="*/ 1 h 137"/>
                <a:gd name="T24" fmla="*/ 42 w 124"/>
                <a:gd name="T25" fmla="*/ 4 h 137"/>
                <a:gd name="T26" fmla="*/ 46 w 124"/>
                <a:gd name="T27" fmla="*/ 4 h 137"/>
                <a:gd name="T28" fmla="*/ 49 w 124"/>
                <a:gd name="T29" fmla="*/ 0 h 137"/>
                <a:gd name="T30" fmla="*/ 53 w 124"/>
                <a:gd name="T31" fmla="*/ 2 h 137"/>
                <a:gd name="T32" fmla="*/ 54 w 124"/>
                <a:gd name="T33" fmla="*/ 9 h 137"/>
                <a:gd name="T34" fmla="*/ 55 w 124"/>
                <a:gd name="T35" fmla="*/ 13 h 137"/>
                <a:gd name="T36" fmla="*/ 59 w 124"/>
                <a:gd name="T37" fmla="*/ 17 h 137"/>
                <a:gd name="T38" fmla="*/ 62 w 124"/>
                <a:gd name="T39" fmla="*/ 21 h 137"/>
                <a:gd name="T40" fmla="*/ 61 w 124"/>
                <a:gd name="T41" fmla="*/ 26 h 137"/>
                <a:gd name="T42" fmla="*/ 57 w 124"/>
                <a:gd name="T43" fmla="*/ 30 h 137"/>
                <a:gd name="T44" fmla="*/ 59 w 124"/>
                <a:gd name="T45" fmla="*/ 35 h 137"/>
                <a:gd name="T46" fmla="*/ 57 w 124"/>
                <a:gd name="T47" fmla="*/ 41 h 137"/>
                <a:gd name="T48" fmla="*/ 54 w 124"/>
                <a:gd name="T49" fmla="*/ 45 h 137"/>
                <a:gd name="T50" fmla="*/ 56 w 124"/>
                <a:gd name="T51" fmla="*/ 50 h 137"/>
                <a:gd name="T52" fmla="*/ 60 w 124"/>
                <a:gd name="T53" fmla="*/ 51 h 137"/>
                <a:gd name="T54" fmla="*/ 60 w 124"/>
                <a:gd name="T55" fmla="*/ 58 h 137"/>
                <a:gd name="T56" fmla="*/ 56 w 124"/>
                <a:gd name="T57" fmla="*/ 62 h 137"/>
                <a:gd name="T58" fmla="*/ 48 w 124"/>
                <a:gd name="T59" fmla="*/ 65 h 137"/>
                <a:gd name="T60" fmla="*/ 33 w 124"/>
                <a:gd name="T61" fmla="*/ 68 h 137"/>
                <a:gd name="T62" fmla="*/ 28 w 124"/>
                <a:gd name="T63" fmla="*/ 65 h 137"/>
                <a:gd name="T64" fmla="*/ 21 w 124"/>
                <a:gd name="T65" fmla="*/ 62 h 137"/>
                <a:gd name="T66" fmla="*/ 14 w 124"/>
                <a:gd name="T67" fmla="*/ 66 h 137"/>
                <a:gd name="T68" fmla="*/ 4 w 124"/>
                <a:gd name="T69" fmla="*/ 65 h 137"/>
                <a:gd name="T70" fmla="*/ 1 w 124"/>
                <a:gd name="T71" fmla="*/ 59 h 137"/>
                <a:gd name="T72" fmla="*/ 5 w 124"/>
                <a:gd name="T73" fmla="*/ 52 h 137"/>
                <a:gd name="T74" fmla="*/ 6 w 124"/>
                <a:gd name="T75" fmla="*/ 44 h 137"/>
                <a:gd name="T76" fmla="*/ 0 w 124"/>
                <a:gd name="T77" fmla="*/ 39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4"/>
                <a:gd name="T118" fmla="*/ 0 h 137"/>
                <a:gd name="T119" fmla="*/ 124 w 124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4" h="137">
                  <a:moveTo>
                    <a:pt x="0" y="73"/>
                  </a:moveTo>
                  <a:lnTo>
                    <a:pt x="0" y="64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9" y="40"/>
                  </a:lnTo>
                  <a:lnTo>
                    <a:pt x="13" y="31"/>
                  </a:lnTo>
                  <a:lnTo>
                    <a:pt x="15" y="22"/>
                  </a:lnTo>
                  <a:lnTo>
                    <a:pt x="16" y="14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5"/>
                  </a:lnTo>
                  <a:lnTo>
                    <a:pt x="41" y="2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4"/>
                  </a:lnTo>
                  <a:lnTo>
                    <a:pt x="62" y="6"/>
                  </a:lnTo>
                  <a:lnTo>
                    <a:pt x="66" y="4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78" y="2"/>
                  </a:lnTo>
                  <a:lnTo>
                    <a:pt x="80" y="6"/>
                  </a:lnTo>
                  <a:lnTo>
                    <a:pt x="83" y="8"/>
                  </a:lnTo>
                  <a:lnTo>
                    <a:pt x="86" y="8"/>
                  </a:lnTo>
                  <a:lnTo>
                    <a:pt x="91" y="8"/>
                  </a:lnTo>
                  <a:lnTo>
                    <a:pt x="96" y="4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106" y="4"/>
                  </a:lnTo>
                  <a:lnTo>
                    <a:pt x="107" y="12"/>
                  </a:lnTo>
                  <a:lnTo>
                    <a:pt x="107" y="18"/>
                  </a:lnTo>
                  <a:lnTo>
                    <a:pt x="106" y="2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5"/>
                  </a:lnTo>
                  <a:lnTo>
                    <a:pt x="121" y="36"/>
                  </a:lnTo>
                  <a:lnTo>
                    <a:pt x="124" y="42"/>
                  </a:lnTo>
                  <a:lnTo>
                    <a:pt x="124" y="48"/>
                  </a:lnTo>
                  <a:lnTo>
                    <a:pt x="121" y="52"/>
                  </a:lnTo>
                  <a:lnTo>
                    <a:pt x="119" y="54"/>
                  </a:lnTo>
                  <a:lnTo>
                    <a:pt x="114" y="60"/>
                  </a:lnTo>
                  <a:lnTo>
                    <a:pt x="115" y="67"/>
                  </a:lnTo>
                  <a:lnTo>
                    <a:pt x="117" y="70"/>
                  </a:lnTo>
                  <a:lnTo>
                    <a:pt x="117" y="78"/>
                  </a:lnTo>
                  <a:lnTo>
                    <a:pt x="114" y="83"/>
                  </a:lnTo>
                  <a:lnTo>
                    <a:pt x="111" y="84"/>
                  </a:lnTo>
                  <a:lnTo>
                    <a:pt x="107" y="91"/>
                  </a:lnTo>
                  <a:lnTo>
                    <a:pt x="107" y="96"/>
                  </a:lnTo>
                  <a:lnTo>
                    <a:pt x="111" y="100"/>
                  </a:lnTo>
                  <a:lnTo>
                    <a:pt x="115" y="101"/>
                  </a:lnTo>
                  <a:lnTo>
                    <a:pt x="120" y="103"/>
                  </a:lnTo>
                  <a:lnTo>
                    <a:pt x="121" y="111"/>
                  </a:lnTo>
                  <a:lnTo>
                    <a:pt x="120" y="116"/>
                  </a:lnTo>
                  <a:lnTo>
                    <a:pt x="115" y="121"/>
                  </a:lnTo>
                  <a:lnTo>
                    <a:pt x="112" y="124"/>
                  </a:lnTo>
                  <a:lnTo>
                    <a:pt x="107" y="128"/>
                  </a:lnTo>
                  <a:lnTo>
                    <a:pt x="96" y="131"/>
                  </a:lnTo>
                  <a:lnTo>
                    <a:pt x="79" y="136"/>
                  </a:lnTo>
                  <a:lnTo>
                    <a:pt x="66" y="137"/>
                  </a:lnTo>
                  <a:lnTo>
                    <a:pt x="61" y="137"/>
                  </a:lnTo>
                  <a:lnTo>
                    <a:pt x="56" y="130"/>
                  </a:lnTo>
                  <a:lnTo>
                    <a:pt x="50" y="126"/>
                  </a:lnTo>
                  <a:lnTo>
                    <a:pt x="42" y="125"/>
                  </a:lnTo>
                  <a:lnTo>
                    <a:pt x="35" y="131"/>
                  </a:lnTo>
                  <a:lnTo>
                    <a:pt x="28" y="133"/>
                  </a:lnTo>
                  <a:lnTo>
                    <a:pt x="12" y="133"/>
                  </a:lnTo>
                  <a:lnTo>
                    <a:pt x="8" y="130"/>
                  </a:lnTo>
                  <a:lnTo>
                    <a:pt x="4" y="124"/>
                  </a:lnTo>
                  <a:lnTo>
                    <a:pt x="2" y="118"/>
                  </a:lnTo>
                  <a:lnTo>
                    <a:pt x="4" y="111"/>
                  </a:lnTo>
                  <a:lnTo>
                    <a:pt x="9" y="104"/>
                  </a:lnTo>
                  <a:lnTo>
                    <a:pt x="12" y="94"/>
                  </a:lnTo>
                  <a:lnTo>
                    <a:pt x="12" y="88"/>
                  </a:lnTo>
                  <a:lnTo>
                    <a:pt x="6" y="83"/>
                  </a:lnTo>
                  <a:lnTo>
                    <a:pt x="0" y="7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3F5F00"/>
            </a:solidFill>
            <a:ln w="6350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6" name="Freeform 130"/>
            <p:cNvSpPr>
              <a:spLocks/>
            </p:cNvSpPr>
            <p:nvPr/>
          </p:nvSpPr>
          <p:spPr bwMode="auto">
            <a:xfrm>
              <a:off x="3936" y="3528"/>
              <a:ext cx="80" cy="86"/>
            </a:xfrm>
            <a:custGeom>
              <a:avLst/>
              <a:gdLst>
                <a:gd name="T0" fmla="*/ 1 w 160"/>
                <a:gd name="T1" fmla="*/ 40 h 173"/>
                <a:gd name="T2" fmla="*/ 5 w 160"/>
                <a:gd name="T3" fmla="*/ 30 h 173"/>
                <a:gd name="T4" fmla="*/ 9 w 160"/>
                <a:gd name="T5" fmla="*/ 19 h 173"/>
                <a:gd name="T6" fmla="*/ 11 w 160"/>
                <a:gd name="T7" fmla="*/ 9 h 173"/>
                <a:gd name="T8" fmla="*/ 14 w 160"/>
                <a:gd name="T9" fmla="*/ 4 h 173"/>
                <a:gd name="T10" fmla="*/ 20 w 160"/>
                <a:gd name="T11" fmla="*/ 5 h 173"/>
                <a:gd name="T12" fmla="*/ 24 w 160"/>
                <a:gd name="T13" fmla="*/ 3 h 173"/>
                <a:gd name="T14" fmla="*/ 30 w 160"/>
                <a:gd name="T15" fmla="*/ 0 h 173"/>
                <a:gd name="T16" fmla="*/ 35 w 160"/>
                <a:gd name="T17" fmla="*/ 0 h 173"/>
                <a:gd name="T18" fmla="*/ 40 w 160"/>
                <a:gd name="T19" fmla="*/ 4 h 173"/>
                <a:gd name="T20" fmla="*/ 45 w 160"/>
                <a:gd name="T21" fmla="*/ 0 h 173"/>
                <a:gd name="T22" fmla="*/ 50 w 160"/>
                <a:gd name="T23" fmla="*/ 2 h 173"/>
                <a:gd name="T24" fmla="*/ 53 w 160"/>
                <a:gd name="T25" fmla="*/ 6 h 173"/>
                <a:gd name="T26" fmla="*/ 58 w 160"/>
                <a:gd name="T27" fmla="*/ 5 h 173"/>
                <a:gd name="T28" fmla="*/ 63 w 160"/>
                <a:gd name="T29" fmla="*/ 0 h 173"/>
                <a:gd name="T30" fmla="*/ 69 w 160"/>
                <a:gd name="T31" fmla="*/ 3 h 173"/>
                <a:gd name="T32" fmla="*/ 70 w 160"/>
                <a:gd name="T33" fmla="*/ 11 h 173"/>
                <a:gd name="T34" fmla="*/ 71 w 160"/>
                <a:gd name="T35" fmla="*/ 17 h 173"/>
                <a:gd name="T36" fmla="*/ 76 w 160"/>
                <a:gd name="T37" fmla="*/ 22 h 173"/>
                <a:gd name="T38" fmla="*/ 80 w 160"/>
                <a:gd name="T39" fmla="*/ 27 h 173"/>
                <a:gd name="T40" fmla="*/ 79 w 160"/>
                <a:gd name="T41" fmla="*/ 33 h 173"/>
                <a:gd name="T42" fmla="*/ 74 w 160"/>
                <a:gd name="T43" fmla="*/ 37 h 173"/>
                <a:gd name="T44" fmla="*/ 76 w 160"/>
                <a:gd name="T45" fmla="*/ 44 h 173"/>
                <a:gd name="T46" fmla="*/ 74 w 160"/>
                <a:gd name="T47" fmla="*/ 52 h 173"/>
                <a:gd name="T48" fmla="*/ 70 w 160"/>
                <a:gd name="T49" fmla="*/ 57 h 173"/>
                <a:gd name="T50" fmla="*/ 72 w 160"/>
                <a:gd name="T51" fmla="*/ 62 h 173"/>
                <a:gd name="T52" fmla="*/ 78 w 160"/>
                <a:gd name="T53" fmla="*/ 65 h 173"/>
                <a:gd name="T54" fmla="*/ 77 w 160"/>
                <a:gd name="T55" fmla="*/ 73 h 173"/>
                <a:gd name="T56" fmla="*/ 72 w 160"/>
                <a:gd name="T57" fmla="*/ 78 h 173"/>
                <a:gd name="T58" fmla="*/ 62 w 160"/>
                <a:gd name="T59" fmla="*/ 83 h 173"/>
                <a:gd name="T60" fmla="*/ 43 w 160"/>
                <a:gd name="T61" fmla="*/ 86 h 173"/>
                <a:gd name="T62" fmla="*/ 37 w 160"/>
                <a:gd name="T63" fmla="*/ 82 h 173"/>
                <a:gd name="T64" fmla="*/ 27 w 160"/>
                <a:gd name="T65" fmla="*/ 79 h 173"/>
                <a:gd name="T66" fmla="*/ 19 w 160"/>
                <a:gd name="T67" fmla="*/ 85 h 173"/>
                <a:gd name="T68" fmla="*/ 5 w 160"/>
                <a:gd name="T69" fmla="*/ 82 h 173"/>
                <a:gd name="T70" fmla="*/ 2 w 160"/>
                <a:gd name="T71" fmla="*/ 74 h 173"/>
                <a:gd name="T72" fmla="*/ 6 w 160"/>
                <a:gd name="T73" fmla="*/ 65 h 173"/>
                <a:gd name="T74" fmla="*/ 8 w 160"/>
                <a:gd name="T75" fmla="*/ 55 h 173"/>
                <a:gd name="T76" fmla="*/ 1 w 160"/>
                <a:gd name="T77" fmla="*/ 49 h 17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60"/>
                <a:gd name="T118" fmla="*/ 0 h 173"/>
                <a:gd name="T119" fmla="*/ 160 w 160"/>
                <a:gd name="T120" fmla="*/ 173 h 17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60" h="173">
                  <a:moveTo>
                    <a:pt x="0" y="91"/>
                  </a:moveTo>
                  <a:lnTo>
                    <a:pt x="2" y="81"/>
                  </a:lnTo>
                  <a:lnTo>
                    <a:pt x="4" y="69"/>
                  </a:lnTo>
                  <a:lnTo>
                    <a:pt x="9" y="61"/>
                  </a:lnTo>
                  <a:lnTo>
                    <a:pt x="13" y="50"/>
                  </a:lnTo>
                  <a:lnTo>
                    <a:pt x="18" y="39"/>
                  </a:lnTo>
                  <a:lnTo>
                    <a:pt x="20" y="28"/>
                  </a:lnTo>
                  <a:lnTo>
                    <a:pt x="23" y="19"/>
                  </a:lnTo>
                  <a:lnTo>
                    <a:pt x="25" y="12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39" y="11"/>
                  </a:lnTo>
                  <a:lnTo>
                    <a:pt x="44" y="12"/>
                  </a:lnTo>
                  <a:lnTo>
                    <a:pt x="49" y="7"/>
                  </a:lnTo>
                  <a:lnTo>
                    <a:pt x="54" y="4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0" y="1"/>
                  </a:lnTo>
                  <a:lnTo>
                    <a:pt x="75" y="5"/>
                  </a:lnTo>
                  <a:lnTo>
                    <a:pt x="81" y="8"/>
                  </a:lnTo>
                  <a:lnTo>
                    <a:pt x="87" y="6"/>
                  </a:lnTo>
                  <a:lnTo>
                    <a:pt x="91" y="1"/>
                  </a:lnTo>
                  <a:lnTo>
                    <a:pt x="96" y="1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7" y="12"/>
                  </a:lnTo>
                  <a:lnTo>
                    <a:pt x="111" y="12"/>
                  </a:lnTo>
                  <a:lnTo>
                    <a:pt x="117" y="11"/>
                  </a:lnTo>
                  <a:lnTo>
                    <a:pt x="123" y="6"/>
                  </a:lnTo>
                  <a:lnTo>
                    <a:pt x="126" y="1"/>
                  </a:lnTo>
                  <a:lnTo>
                    <a:pt x="132" y="1"/>
                  </a:lnTo>
                  <a:lnTo>
                    <a:pt x="137" y="6"/>
                  </a:lnTo>
                  <a:lnTo>
                    <a:pt x="138" y="15"/>
                  </a:lnTo>
                  <a:lnTo>
                    <a:pt x="139" y="22"/>
                  </a:lnTo>
                  <a:lnTo>
                    <a:pt x="137" y="33"/>
                  </a:lnTo>
                  <a:lnTo>
                    <a:pt x="142" y="35"/>
                  </a:lnTo>
                  <a:lnTo>
                    <a:pt x="147" y="40"/>
                  </a:lnTo>
                  <a:lnTo>
                    <a:pt x="152" y="44"/>
                  </a:lnTo>
                  <a:lnTo>
                    <a:pt x="157" y="47"/>
                  </a:lnTo>
                  <a:lnTo>
                    <a:pt x="160" y="54"/>
                  </a:lnTo>
                  <a:lnTo>
                    <a:pt x="160" y="61"/>
                  </a:lnTo>
                  <a:lnTo>
                    <a:pt x="157" y="66"/>
                  </a:lnTo>
                  <a:lnTo>
                    <a:pt x="153" y="68"/>
                  </a:lnTo>
                  <a:lnTo>
                    <a:pt x="147" y="75"/>
                  </a:lnTo>
                  <a:lnTo>
                    <a:pt x="148" y="84"/>
                  </a:lnTo>
                  <a:lnTo>
                    <a:pt x="151" y="89"/>
                  </a:lnTo>
                  <a:lnTo>
                    <a:pt x="151" y="99"/>
                  </a:lnTo>
                  <a:lnTo>
                    <a:pt x="147" y="104"/>
                  </a:lnTo>
                  <a:lnTo>
                    <a:pt x="143" y="106"/>
                  </a:lnTo>
                  <a:lnTo>
                    <a:pt x="139" y="115"/>
                  </a:lnTo>
                  <a:lnTo>
                    <a:pt x="139" y="120"/>
                  </a:lnTo>
                  <a:lnTo>
                    <a:pt x="143" y="125"/>
                  </a:lnTo>
                  <a:lnTo>
                    <a:pt x="150" y="126"/>
                  </a:lnTo>
                  <a:lnTo>
                    <a:pt x="155" y="130"/>
                  </a:lnTo>
                  <a:lnTo>
                    <a:pt x="157" y="139"/>
                  </a:lnTo>
                  <a:lnTo>
                    <a:pt x="154" y="146"/>
                  </a:lnTo>
                  <a:lnTo>
                    <a:pt x="150" y="152"/>
                  </a:lnTo>
                  <a:lnTo>
                    <a:pt x="144" y="157"/>
                  </a:lnTo>
                  <a:lnTo>
                    <a:pt x="138" y="161"/>
                  </a:lnTo>
                  <a:lnTo>
                    <a:pt x="124" y="166"/>
                  </a:lnTo>
                  <a:lnTo>
                    <a:pt x="103" y="171"/>
                  </a:lnTo>
                  <a:lnTo>
                    <a:pt x="86" y="173"/>
                  </a:lnTo>
                  <a:lnTo>
                    <a:pt x="79" y="172"/>
                  </a:lnTo>
                  <a:lnTo>
                    <a:pt x="73" y="165"/>
                  </a:lnTo>
                  <a:lnTo>
                    <a:pt x="66" y="160"/>
                  </a:lnTo>
                  <a:lnTo>
                    <a:pt x="55" y="159"/>
                  </a:lnTo>
                  <a:lnTo>
                    <a:pt x="46" y="166"/>
                  </a:lnTo>
                  <a:lnTo>
                    <a:pt x="38" y="170"/>
                  </a:lnTo>
                  <a:lnTo>
                    <a:pt x="16" y="168"/>
                  </a:lnTo>
                  <a:lnTo>
                    <a:pt x="11" y="165"/>
                  </a:lnTo>
                  <a:lnTo>
                    <a:pt x="5" y="157"/>
                  </a:lnTo>
                  <a:lnTo>
                    <a:pt x="4" y="149"/>
                  </a:lnTo>
                  <a:lnTo>
                    <a:pt x="6" y="140"/>
                  </a:lnTo>
                  <a:lnTo>
                    <a:pt x="13" y="131"/>
                  </a:lnTo>
                  <a:lnTo>
                    <a:pt x="17" y="118"/>
                  </a:lnTo>
                  <a:lnTo>
                    <a:pt x="16" y="111"/>
                  </a:lnTo>
                  <a:lnTo>
                    <a:pt x="9" y="104"/>
                  </a:lnTo>
                  <a:lnTo>
                    <a:pt x="2" y="9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3F5F00"/>
            </a:solidFill>
            <a:ln w="6350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27" name="Freeform 131"/>
            <p:cNvSpPr>
              <a:spLocks/>
            </p:cNvSpPr>
            <p:nvPr/>
          </p:nvSpPr>
          <p:spPr bwMode="auto">
            <a:xfrm>
              <a:off x="4030" y="3508"/>
              <a:ext cx="62" cy="68"/>
            </a:xfrm>
            <a:custGeom>
              <a:avLst/>
              <a:gdLst>
                <a:gd name="T0" fmla="*/ 0 w 124"/>
                <a:gd name="T1" fmla="*/ 32 h 137"/>
                <a:gd name="T2" fmla="*/ 3 w 124"/>
                <a:gd name="T3" fmla="*/ 24 h 137"/>
                <a:gd name="T4" fmla="*/ 7 w 124"/>
                <a:gd name="T5" fmla="*/ 15 h 137"/>
                <a:gd name="T6" fmla="*/ 8 w 124"/>
                <a:gd name="T7" fmla="*/ 7 h 137"/>
                <a:gd name="T8" fmla="*/ 11 w 124"/>
                <a:gd name="T9" fmla="*/ 3 h 137"/>
                <a:gd name="T10" fmla="*/ 15 w 124"/>
                <a:gd name="T11" fmla="*/ 4 h 137"/>
                <a:gd name="T12" fmla="*/ 19 w 124"/>
                <a:gd name="T13" fmla="*/ 2 h 137"/>
                <a:gd name="T14" fmla="*/ 24 w 124"/>
                <a:gd name="T15" fmla="*/ 0 h 137"/>
                <a:gd name="T16" fmla="*/ 27 w 124"/>
                <a:gd name="T17" fmla="*/ 0 h 137"/>
                <a:gd name="T18" fmla="*/ 31 w 124"/>
                <a:gd name="T19" fmla="*/ 3 h 137"/>
                <a:gd name="T20" fmla="*/ 35 w 124"/>
                <a:gd name="T21" fmla="*/ 0 h 137"/>
                <a:gd name="T22" fmla="*/ 39 w 124"/>
                <a:gd name="T23" fmla="*/ 1 h 137"/>
                <a:gd name="T24" fmla="*/ 42 w 124"/>
                <a:gd name="T25" fmla="*/ 4 h 137"/>
                <a:gd name="T26" fmla="*/ 46 w 124"/>
                <a:gd name="T27" fmla="*/ 4 h 137"/>
                <a:gd name="T28" fmla="*/ 49 w 124"/>
                <a:gd name="T29" fmla="*/ 0 h 137"/>
                <a:gd name="T30" fmla="*/ 53 w 124"/>
                <a:gd name="T31" fmla="*/ 2 h 137"/>
                <a:gd name="T32" fmla="*/ 54 w 124"/>
                <a:gd name="T33" fmla="*/ 9 h 137"/>
                <a:gd name="T34" fmla="*/ 55 w 124"/>
                <a:gd name="T35" fmla="*/ 13 h 137"/>
                <a:gd name="T36" fmla="*/ 59 w 124"/>
                <a:gd name="T37" fmla="*/ 17 h 137"/>
                <a:gd name="T38" fmla="*/ 62 w 124"/>
                <a:gd name="T39" fmla="*/ 21 h 137"/>
                <a:gd name="T40" fmla="*/ 61 w 124"/>
                <a:gd name="T41" fmla="*/ 26 h 137"/>
                <a:gd name="T42" fmla="*/ 57 w 124"/>
                <a:gd name="T43" fmla="*/ 30 h 137"/>
                <a:gd name="T44" fmla="*/ 59 w 124"/>
                <a:gd name="T45" fmla="*/ 35 h 137"/>
                <a:gd name="T46" fmla="*/ 57 w 124"/>
                <a:gd name="T47" fmla="*/ 41 h 137"/>
                <a:gd name="T48" fmla="*/ 54 w 124"/>
                <a:gd name="T49" fmla="*/ 45 h 137"/>
                <a:gd name="T50" fmla="*/ 56 w 124"/>
                <a:gd name="T51" fmla="*/ 50 h 137"/>
                <a:gd name="T52" fmla="*/ 60 w 124"/>
                <a:gd name="T53" fmla="*/ 51 h 137"/>
                <a:gd name="T54" fmla="*/ 60 w 124"/>
                <a:gd name="T55" fmla="*/ 58 h 137"/>
                <a:gd name="T56" fmla="*/ 56 w 124"/>
                <a:gd name="T57" fmla="*/ 62 h 137"/>
                <a:gd name="T58" fmla="*/ 48 w 124"/>
                <a:gd name="T59" fmla="*/ 65 h 137"/>
                <a:gd name="T60" fmla="*/ 34 w 124"/>
                <a:gd name="T61" fmla="*/ 68 h 137"/>
                <a:gd name="T62" fmla="*/ 28 w 124"/>
                <a:gd name="T63" fmla="*/ 65 h 137"/>
                <a:gd name="T64" fmla="*/ 21 w 124"/>
                <a:gd name="T65" fmla="*/ 62 h 137"/>
                <a:gd name="T66" fmla="*/ 14 w 124"/>
                <a:gd name="T67" fmla="*/ 66 h 137"/>
                <a:gd name="T68" fmla="*/ 4 w 124"/>
                <a:gd name="T69" fmla="*/ 65 h 137"/>
                <a:gd name="T70" fmla="*/ 1 w 124"/>
                <a:gd name="T71" fmla="*/ 59 h 137"/>
                <a:gd name="T72" fmla="*/ 5 w 124"/>
                <a:gd name="T73" fmla="*/ 52 h 137"/>
                <a:gd name="T74" fmla="*/ 6 w 124"/>
                <a:gd name="T75" fmla="*/ 44 h 137"/>
                <a:gd name="T76" fmla="*/ 0 w 124"/>
                <a:gd name="T77" fmla="*/ 39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4"/>
                <a:gd name="T118" fmla="*/ 0 h 137"/>
                <a:gd name="T119" fmla="*/ 124 w 124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4" h="137">
                  <a:moveTo>
                    <a:pt x="0" y="73"/>
                  </a:moveTo>
                  <a:lnTo>
                    <a:pt x="0" y="64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9" y="40"/>
                  </a:lnTo>
                  <a:lnTo>
                    <a:pt x="13" y="31"/>
                  </a:lnTo>
                  <a:lnTo>
                    <a:pt x="15" y="22"/>
                  </a:lnTo>
                  <a:lnTo>
                    <a:pt x="16" y="14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7" y="5"/>
                  </a:lnTo>
                  <a:lnTo>
                    <a:pt x="41" y="2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4"/>
                  </a:lnTo>
                  <a:lnTo>
                    <a:pt x="62" y="6"/>
                  </a:lnTo>
                  <a:lnTo>
                    <a:pt x="67" y="4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78" y="2"/>
                  </a:lnTo>
                  <a:lnTo>
                    <a:pt x="81" y="6"/>
                  </a:lnTo>
                  <a:lnTo>
                    <a:pt x="83" y="8"/>
                  </a:lnTo>
                  <a:lnTo>
                    <a:pt x="86" y="8"/>
                  </a:lnTo>
                  <a:lnTo>
                    <a:pt x="91" y="8"/>
                  </a:lnTo>
                  <a:lnTo>
                    <a:pt x="96" y="4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106" y="4"/>
                  </a:lnTo>
                  <a:lnTo>
                    <a:pt x="107" y="12"/>
                  </a:lnTo>
                  <a:lnTo>
                    <a:pt x="107" y="18"/>
                  </a:lnTo>
                  <a:lnTo>
                    <a:pt x="106" y="26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18" y="35"/>
                  </a:lnTo>
                  <a:lnTo>
                    <a:pt x="121" y="36"/>
                  </a:lnTo>
                  <a:lnTo>
                    <a:pt x="124" y="42"/>
                  </a:lnTo>
                  <a:lnTo>
                    <a:pt x="124" y="48"/>
                  </a:lnTo>
                  <a:lnTo>
                    <a:pt x="121" y="52"/>
                  </a:lnTo>
                  <a:lnTo>
                    <a:pt x="119" y="54"/>
                  </a:lnTo>
                  <a:lnTo>
                    <a:pt x="114" y="60"/>
                  </a:lnTo>
                  <a:lnTo>
                    <a:pt x="116" y="67"/>
                  </a:lnTo>
                  <a:lnTo>
                    <a:pt x="117" y="70"/>
                  </a:lnTo>
                  <a:lnTo>
                    <a:pt x="117" y="78"/>
                  </a:lnTo>
                  <a:lnTo>
                    <a:pt x="114" y="83"/>
                  </a:lnTo>
                  <a:lnTo>
                    <a:pt x="111" y="84"/>
                  </a:lnTo>
                  <a:lnTo>
                    <a:pt x="107" y="91"/>
                  </a:lnTo>
                  <a:lnTo>
                    <a:pt x="107" y="96"/>
                  </a:lnTo>
                  <a:lnTo>
                    <a:pt x="111" y="100"/>
                  </a:lnTo>
                  <a:lnTo>
                    <a:pt x="116" y="101"/>
                  </a:lnTo>
                  <a:lnTo>
                    <a:pt x="120" y="103"/>
                  </a:lnTo>
                  <a:lnTo>
                    <a:pt x="121" y="111"/>
                  </a:lnTo>
                  <a:lnTo>
                    <a:pt x="120" y="116"/>
                  </a:lnTo>
                  <a:lnTo>
                    <a:pt x="116" y="121"/>
                  </a:lnTo>
                  <a:lnTo>
                    <a:pt x="112" y="124"/>
                  </a:lnTo>
                  <a:lnTo>
                    <a:pt x="107" y="128"/>
                  </a:lnTo>
                  <a:lnTo>
                    <a:pt x="96" y="131"/>
                  </a:lnTo>
                  <a:lnTo>
                    <a:pt x="79" y="136"/>
                  </a:lnTo>
                  <a:lnTo>
                    <a:pt x="67" y="137"/>
                  </a:lnTo>
                  <a:lnTo>
                    <a:pt x="61" y="137"/>
                  </a:lnTo>
                  <a:lnTo>
                    <a:pt x="56" y="130"/>
                  </a:lnTo>
                  <a:lnTo>
                    <a:pt x="50" y="126"/>
                  </a:lnTo>
                  <a:lnTo>
                    <a:pt x="42" y="125"/>
                  </a:lnTo>
                  <a:lnTo>
                    <a:pt x="35" y="131"/>
                  </a:lnTo>
                  <a:lnTo>
                    <a:pt x="28" y="133"/>
                  </a:lnTo>
                  <a:lnTo>
                    <a:pt x="12" y="133"/>
                  </a:lnTo>
                  <a:lnTo>
                    <a:pt x="8" y="130"/>
                  </a:lnTo>
                  <a:lnTo>
                    <a:pt x="4" y="124"/>
                  </a:lnTo>
                  <a:lnTo>
                    <a:pt x="2" y="118"/>
                  </a:lnTo>
                  <a:lnTo>
                    <a:pt x="4" y="111"/>
                  </a:lnTo>
                  <a:lnTo>
                    <a:pt x="9" y="104"/>
                  </a:lnTo>
                  <a:lnTo>
                    <a:pt x="12" y="94"/>
                  </a:lnTo>
                  <a:lnTo>
                    <a:pt x="12" y="88"/>
                  </a:lnTo>
                  <a:lnTo>
                    <a:pt x="6" y="83"/>
                  </a:lnTo>
                  <a:lnTo>
                    <a:pt x="0" y="7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3F5F00"/>
            </a:solidFill>
            <a:ln w="6350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028" name="Group 132"/>
            <p:cNvGrpSpPr>
              <a:grpSpLocks/>
            </p:cNvGrpSpPr>
            <p:nvPr/>
          </p:nvGrpSpPr>
          <p:grpSpPr bwMode="auto">
            <a:xfrm>
              <a:off x="4560" y="2448"/>
              <a:ext cx="290" cy="1140"/>
              <a:chOff x="1495" y="1628"/>
              <a:chExt cx="290" cy="996"/>
            </a:xfrm>
          </p:grpSpPr>
          <p:sp>
            <p:nvSpPr>
              <p:cNvPr id="26118" name="Freeform 133"/>
              <p:cNvSpPr>
                <a:spLocks/>
              </p:cNvSpPr>
              <p:nvPr/>
            </p:nvSpPr>
            <p:spPr bwMode="auto">
              <a:xfrm>
                <a:off x="1601" y="1629"/>
                <a:ext cx="184" cy="993"/>
              </a:xfrm>
              <a:custGeom>
                <a:avLst/>
                <a:gdLst>
                  <a:gd name="T0" fmla="*/ 0 w 368"/>
                  <a:gd name="T1" fmla="*/ 0 h 1985"/>
                  <a:gd name="T2" fmla="*/ 184 w 368"/>
                  <a:gd name="T3" fmla="*/ 31 h 1985"/>
                  <a:gd name="T4" fmla="*/ 184 w 368"/>
                  <a:gd name="T5" fmla="*/ 993 h 1985"/>
                  <a:gd name="T6" fmla="*/ 0 w 368"/>
                  <a:gd name="T7" fmla="*/ 993 h 1985"/>
                  <a:gd name="T8" fmla="*/ 0 w 368"/>
                  <a:gd name="T9" fmla="*/ 0 h 1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"/>
                  <a:gd name="T16" fmla="*/ 0 h 1985"/>
                  <a:gd name="T17" fmla="*/ 368 w 368"/>
                  <a:gd name="T18" fmla="*/ 1985 h 19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" h="1985">
                    <a:moveTo>
                      <a:pt x="0" y="0"/>
                    </a:moveTo>
                    <a:lnTo>
                      <a:pt x="367" y="62"/>
                    </a:lnTo>
                    <a:lnTo>
                      <a:pt x="368" y="1985"/>
                    </a:lnTo>
                    <a:lnTo>
                      <a:pt x="0" y="19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9" name="Freeform 134"/>
              <p:cNvSpPr>
                <a:spLocks/>
              </p:cNvSpPr>
              <p:nvPr/>
            </p:nvSpPr>
            <p:spPr bwMode="auto">
              <a:xfrm>
                <a:off x="1601" y="1628"/>
                <a:ext cx="183" cy="994"/>
              </a:xfrm>
              <a:custGeom>
                <a:avLst/>
                <a:gdLst>
                  <a:gd name="T0" fmla="*/ 0 w 367"/>
                  <a:gd name="T1" fmla="*/ 0 h 1989"/>
                  <a:gd name="T2" fmla="*/ 183 w 367"/>
                  <a:gd name="T3" fmla="*/ 31 h 1989"/>
                  <a:gd name="T4" fmla="*/ 183 w 367"/>
                  <a:gd name="T5" fmla="*/ 994 h 1989"/>
                  <a:gd name="T6" fmla="*/ 0 w 367"/>
                  <a:gd name="T7" fmla="*/ 994 h 1989"/>
                  <a:gd name="T8" fmla="*/ 0 w 367"/>
                  <a:gd name="T9" fmla="*/ 0 h 19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"/>
                  <a:gd name="T16" fmla="*/ 0 h 1989"/>
                  <a:gd name="T17" fmla="*/ 367 w 367"/>
                  <a:gd name="T18" fmla="*/ 1989 h 19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" h="1989">
                    <a:moveTo>
                      <a:pt x="0" y="0"/>
                    </a:moveTo>
                    <a:lnTo>
                      <a:pt x="367" y="62"/>
                    </a:lnTo>
                    <a:lnTo>
                      <a:pt x="367" y="1989"/>
                    </a:lnTo>
                    <a:lnTo>
                      <a:pt x="0" y="198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20" name="Group 135"/>
              <p:cNvGrpSpPr>
                <a:grpSpLocks/>
              </p:cNvGrpSpPr>
              <p:nvPr/>
            </p:nvGrpSpPr>
            <p:grpSpPr bwMode="auto">
              <a:xfrm>
                <a:off x="1495" y="1628"/>
                <a:ext cx="283" cy="996"/>
                <a:chOff x="1495" y="1628"/>
                <a:chExt cx="283" cy="996"/>
              </a:xfrm>
            </p:grpSpPr>
            <p:grpSp>
              <p:nvGrpSpPr>
                <p:cNvPr id="26121" name="Group 136"/>
                <p:cNvGrpSpPr>
                  <a:grpSpLocks/>
                </p:cNvGrpSpPr>
                <p:nvPr/>
              </p:nvGrpSpPr>
              <p:grpSpPr bwMode="auto">
                <a:xfrm>
                  <a:off x="1495" y="1628"/>
                  <a:ext cx="106" cy="996"/>
                  <a:chOff x="1495" y="1628"/>
                  <a:chExt cx="106" cy="996"/>
                </a:xfrm>
              </p:grpSpPr>
              <p:sp>
                <p:nvSpPr>
                  <p:cNvPr id="26153" name="Freeform 137"/>
                  <p:cNvSpPr>
                    <a:spLocks/>
                  </p:cNvSpPr>
                  <p:nvPr/>
                </p:nvSpPr>
                <p:spPr bwMode="auto">
                  <a:xfrm>
                    <a:off x="1495" y="1628"/>
                    <a:ext cx="106" cy="996"/>
                  </a:xfrm>
                  <a:custGeom>
                    <a:avLst/>
                    <a:gdLst>
                      <a:gd name="T0" fmla="*/ 0 w 211"/>
                      <a:gd name="T1" fmla="*/ 78 h 1992"/>
                      <a:gd name="T2" fmla="*/ 106 w 211"/>
                      <a:gd name="T3" fmla="*/ 0 h 1992"/>
                      <a:gd name="T4" fmla="*/ 106 w 211"/>
                      <a:gd name="T5" fmla="*/ 996 h 1992"/>
                      <a:gd name="T6" fmla="*/ 0 w 211"/>
                      <a:gd name="T7" fmla="*/ 996 h 1992"/>
                      <a:gd name="T8" fmla="*/ 0 w 211"/>
                      <a:gd name="T9" fmla="*/ 78 h 19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992"/>
                      <a:gd name="T17" fmla="*/ 211 w 211"/>
                      <a:gd name="T18" fmla="*/ 1992 h 19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992">
                        <a:moveTo>
                          <a:pt x="0" y="156"/>
                        </a:moveTo>
                        <a:lnTo>
                          <a:pt x="211" y="0"/>
                        </a:lnTo>
                        <a:lnTo>
                          <a:pt x="211" y="1992"/>
                        </a:lnTo>
                        <a:lnTo>
                          <a:pt x="0" y="1992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54" name="Line 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8" y="1652"/>
                    <a:ext cx="1" cy="9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5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1534" y="1678"/>
                    <a:ext cx="1" cy="9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156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561" y="2559"/>
                    <a:ext cx="18" cy="5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57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1526" y="2559"/>
                    <a:ext cx="18" cy="57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122" name="Group 142"/>
                <p:cNvGrpSpPr>
                  <a:grpSpLocks/>
                </p:cNvGrpSpPr>
                <p:nvPr/>
              </p:nvGrpSpPr>
              <p:grpSpPr bwMode="auto">
                <a:xfrm>
                  <a:off x="1610" y="1694"/>
                  <a:ext cx="168" cy="922"/>
                  <a:chOff x="1610" y="1694"/>
                  <a:chExt cx="168" cy="922"/>
                </a:xfrm>
              </p:grpSpPr>
              <p:grpSp>
                <p:nvGrpSpPr>
                  <p:cNvPr id="26123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1629" y="2549"/>
                    <a:ext cx="130" cy="67"/>
                    <a:chOff x="1629" y="2549"/>
                    <a:chExt cx="130" cy="67"/>
                  </a:xfrm>
                </p:grpSpPr>
                <p:sp>
                  <p:nvSpPr>
                    <p:cNvPr id="26149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0" y="2549"/>
                      <a:ext cx="19" cy="67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50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0" y="2549"/>
                      <a:ext cx="19" cy="66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51" name="Rectangl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9" y="2549"/>
                      <a:ext cx="19" cy="65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52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1" y="2549"/>
                      <a:ext cx="18" cy="65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24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610" y="1705"/>
                    <a:ext cx="168" cy="803"/>
                    <a:chOff x="1610" y="1705"/>
                    <a:chExt cx="168" cy="803"/>
                  </a:xfrm>
                </p:grpSpPr>
                <p:sp>
                  <p:nvSpPr>
                    <p:cNvPr id="26132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1611" y="1705"/>
                      <a:ext cx="166" cy="56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6 h 111"/>
                        <a:gd name="T6" fmla="*/ 0 w 332"/>
                        <a:gd name="T7" fmla="*/ 28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3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1611" y="1751"/>
                      <a:ext cx="166" cy="55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5 h 111"/>
                        <a:gd name="T6" fmla="*/ 0 w 332"/>
                        <a:gd name="T7" fmla="*/ 27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4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1612" y="1799"/>
                      <a:ext cx="166" cy="55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5 h 111"/>
                        <a:gd name="T6" fmla="*/ 0 w 332"/>
                        <a:gd name="T7" fmla="*/ 27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5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611" y="1844"/>
                      <a:ext cx="166" cy="56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6 h 111"/>
                        <a:gd name="T6" fmla="*/ 0 w 332"/>
                        <a:gd name="T7" fmla="*/ 28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6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1611" y="1891"/>
                      <a:ext cx="166" cy="52"/>
                    </a:xfrm>
                    <a:custGeom>
                      <a:avLst/>
                      <a:gdLst>
                        <a:gd name="T0" fmla="*/ 0 w 332"/>
                        <a:gd name="T1" fmla="*/ 0 h 104"/>
                        <a:gd name="T2" fmla="*/ 166 w 332"/>
                        <a:gd name="T3" fmla="*/ 25 h 104"/>
                        <a:gd name="T4" fmla="*/ 166 w 332"/>
                        <a:gd name="T5" fmla="*/ 52 h 104"/>
                        <a:gd name="T6" fmla="*/ 0 w 332"/>
                        <a:gd name="T7" fmla="*/ 27 h 104"/>
                        <a:gd name="T8" fmla="*/ 0 w 332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04"/>
                        <a:gd name="T17" fmla="*/ 332 w 332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04">
                          <a:moveTo>
                            <a:pt x="0" y="0"/>
                          </a:moveTo>
                          <a:lnTo>
                            <a:pt x="332" y="49"/>
                          </a:lnTo>
                          <a:lnTo>
                            <a:pt x="332" y="104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7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1611" y="1935"/>
                      <a:ext cx="166" cy="52"/>
                    </a:xfrm>
                    <a:custGeom>
                      <a:avLst/>
                      <a:gdLst>
                        <a:gd name="T0" fmla="*/ 0 w 332"/>
                        <a:gd name="T1" fmla="*/ 0 h 104"/>
                        <a:gd name="T2" fmla="*/ 166 w 332"/>
                        <a:gd name="T3" fmla="*/ 25 h 104"/>
                        <a:gd name="T4" fmla="*/ 166 w 332"/>
                        <a:gd name="T5" fmla="*/ 52 h 104"/>
                        <a:gd name="T6" fmla="*/ 0 w 332"/>
                        <a:gd name="T7" fmla="*/ 27 h 104"/>
                        <a:gd name="T8" fmla="*/ 0 w 332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04"/>
                        <a:gd name="T17" fmla="*/ 332 w 332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04">
                          <a:moveTo>
                            <a:pt x="0" y="0"/>
                          </a:moveTo>
                          <a:lnTo>
                            <a:pt x="332" y="49"/>
                          </a:lnTo>
                          <a:lnTo>
                            <a:pt x="332" y="104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8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1612" y="1980"/>
                      <a:ext cx="166" cy="53"/>
                    </a:xfrm>
                    <a:custGeom>
                      <a:avLst/>
                      <a:gdLst>
                        <a:gd name="T0" fmla="*/ 0 w 332"/>
                        <a:gd name="T1" fmla="*/ 0 h 105"/>
                        <a:gd name="T2" fmla="*/ 166 w 332"/>
                        <a:gd name="T3" fmla="*/ 25 h 105"/>
                        <a:gd name="T4" fmla="*/ 166 w 332"/>
                        <a:gd name="T5" fmla="*/ 53 h 105"/>
                        <a:gd name="T6" fmla="*/ 0 w 332"/>
                        <a:gd name="T7" fmla="*/ 28 h 105"/>
                        <a:gd name="T8" fmla="*/ 0 w 332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05"/>
                        <a:gd name="T17" fmla="*/ 332 w 332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05">
                          <a:moveTo>
                            <a:pt x="0" y="0"/>
                          </a:moveTo>
                          <a:lnTo>
                            <a:pt x="332" y="50"/>
                          </a:lnTo>
                          <a:lnTo>
                            <a:pt x="332" y="105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39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1611" y="2027"/>
                      <a:ext cx="166" cy="48"/>
                    </a:xfrm>
                    <a:custGeom>
                      <a:avLst/>
                      <a:gdLst>
                        <a:gd name="T0" fmla="*/ 0 w 332"/>
                        <a:gd name="T1" fmla="*/ 0 h 97"/>
                        <a:gd name="T2" fmla="*/ 166 w 332"/>
                        <a:gd name="T3" fmla="*/ 21 h 97"/>
                        <a:gd name="T4" fmla="*/ 166 w 332"/>
                        <a:gd name="T5" fmla="*/ 48 h 97"/>
                        <a:gd name="T6" fmla="*/ 0 w 332"/>
                        <a:gd name="T7" fmla="*/ 27 h 97"/>
                        <a:gd name="T8" fmla="*/ 0 w 332"/>
                        <a:gd name="T9" fmla="*/ 0 h 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7"/>
                        <a:gd name="T17" fmla="*/ 332 w 332"/>
                        <a:gd name="T18" fmla="*/ 97 h 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7">
                          <a:moveTo>
                            <a:pt x="0" y="0"/>
                          </a:moveTo>
                          <a:lnTo>
                            <a:pt x="332" y="42"/>
                          </a:lnTo>
                          <a:lnTo>
                            <a:pt x="332" y="97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0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1611" y="2072"/>
                      <a:ext cx="166" cy="49"/>
                    </a:xfrm>
                    <a:custGeom>
                      <a:avLst/>
                      <a:gdLst>
                        <a:gd name="T0" fmla="*/ 0 w 332"/>
                        <a:gd name="T1" fmla="*/ 0 h 97"/>
                        <a:gd name="T2" fmla="*/ 166 w 332"/>
                        <a:gd name="T3" fmla="*/ 21 h 97"/>
                        <a:gd name="T4" fmla="*/ 166 w 332"/>
                        <a:gd name="T5" fmla="*/ 49 h 97"/>
                        <a:gd name="T6" fmla="*/ 0 w 332"/>
                        <a:gd name="T7" fmla="*/ 28 h 97"/>
                        <a:gd name="T8" fmla="*/ 0 w 332"/>
                        <a:gd name="T9" fmla="*/ 0 h 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7"/>
                        <a:gd name="T17" fmla="*/ 332 w 332"/>
                        <a:gd name="T18" fmla="*/ 97 h 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7">
                          <a:moveTo>
                            <a:pt x="0" y="0"/>
                          </a:moveTo>
                          <a:lnTo>
                            <a:pt x="332" y="42"/>
                          </a:lnTo>
                          <a:lnTo>
                            <a:pt x="332" y="97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1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1611" y="2118"/>
                      <a:ext cx="166" cy="47"/>
                    </a:xfrm>
                    <a:custGeom>
                      <a:avLst/>
                      <a:gdLst>
                        <a:gd name="T0" fmla="*/ 0 w 332"/>
                        <a:gd name="T1" fmla="*/ 0 h 94"/>
                        <a:gd name="T2" fmla="*/ 166 w 332"/>
                        <a:gd name="T3" fmla="*/ 20 h 94"/>
                        <a:gd name="T4" fmla="*/ 166 w 332"/>
                        <a:gd name="T5" fmla="*/ 47 h 94"/>
                        <a:gd name="T6" fmla="*/ 0 w 332"/>
                        <a:gd name="T7" fmla="*/ 29 h 94"/>
                        <a:gd name="T8" fmla="*/ 0 w 332"/>
                        <a:gd name="T9" fmla="*/ 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4"/>
                        <a:gd name="T17" fmla="*/ 332 w 332"/>
                        <a:gd name="T18" fmla="*/ 94 h 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4">
                          <a:moveTo>
                            <a:pt x="0" y="0"/>
                          </a:moveTo>
                          <a:lnTo>
                            <a:pt x="332" y="39"/>
                          </a:lnTo>
                          <a:lnTo>
                            <a:pt x="332" y="94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2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1611" y="2167"/>
                      <a:ext cx="166" cy="47"/>
                    </a:xfrm>
                    <a:custGeom>
                      <a:avLst/>
                      <a:gdLst>
                        <a:gd name="T0" fmla="*/ 0 w 332"/>
                        <a:gd name="T1" fmla="*/ 0 h 94"/>
                        <a:gd name="T2" fmla="*/ 166 w 332"/>
                        <a:gd name="T3" fmla="*/ 20 h 94"/>
                        <a:gd name="T4" fmla="*/ 166 w 332"/>
                        <a:gd name="T5" fmla="*/ 47 h 94"/>
                        <a:gd name="T6" fmla="*/ 0 w 332"/>
                        <a:gd name="T7" fmla="*/ 29 h 94"/>
                        <a:gd name="T8" fmla="*/ 0 w 332"/>
                        <a:gd name="T9" fmla="*/ 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4"/>
                        <a:gd name="T17" fmla="*/ 332 w 332"/>
                        <a:gd name="T18" fmla="*/ 94 h 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4">
                          <a:moveTo>
                            <a:pt x="0" y="0"/>
                          </a:moveTo>
                          <a:lnTo>
                            <a:pt x="332" y="39"/>
                          </a:lnTo>
                          <a:lnTo>
                            <a:pt x="332" y="94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3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1611" y="2216"/>
                      <a:ext cx="166" cy="47"/>
                    </a:xfrm>
                    <a:custGeom>
                      <a:avLst/>
                      <a:gdLst>
                        <a:gd name="T0" fmla="*/ 0 w 332"/>
                        <a:gd name="T1" fmla="*/ 0 h 94"/>
                        <a:gd name="T2" fmla="*/ 166 w 332"/>
                        <a:gd name="T3" fmla="*/ 20 h 94"/>
                        <a:gd name="T4" fmla="*/ 166 w 332"/>
                        <a:gd name="T5" fmla="*/ 47 h 94"/>
                        <a:gd name="T6" fmla="*/ 0 w 332"/>
                        <a:gd name="T7" fmla="*/ 29 h 94"/>
                        <a:gd name="T8" fmla="*/ 0 w 332"/>
                        <a:gd name="T9" fmla="*/ 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4"/>
                        <a:gd name="T17" fmla="*/ 332 w 332"/>
                        <a:gd name="T18" fmla="*/ 94 h 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4">
                          <a:moveTo>
                            <a:pt x="0" y="0"/>
                          </a:moveTo>
                          <a:lnTo>
                            <a:pt x="332" y="39"/>
                          </a:lnTo>
                          <a:lnTo>
                            <a:pt x="332" y="94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4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1611" y="2269"/>
                      <a:ext cx="166" cy="43"/>
                    </a:xfrm>
                    <a:custGeom>
                      <a:avLst/>
                      <a:gdLst>
                        <a:gd name="T0" fmla="*/ 0 w 332"/>
                        <a:gd name="T1" fmla="*/ 0 h 86"/>
                        <a:gd name="T2" fmla="*/ 166 w 332"/>
                        <a:gd name="T3" fmla="*/ 15 h 86"/>
                        <a:gd name="T4" fmla="*/ 166 w 332"/>
                        <a:gd name="T5" fmla="*/ 43 h 86"/>
                        <a:gd name="T6" fmla="*/ 0 w 332"/>
                        <a:gd name="T7" fmla="*/ 29 h 86"/>
                        <a:gd name="T8" fmla="*/ 0 w 332"/>
                        <a:gd name="T9" fmla="*/ 0 h 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86"/>
                        <a:gd name="T17" fmla="*/ 332 w 332"/>
                        <a:gd name="T18" fmla="*/ 86 h 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86">
                          <a:moveTo>
                            <a:pt x="0" y="0"/>
                          </a:moveTo>
                          <a:lnTo>
                            <a:pt x="332" y="31"/>
                          </a:lnTo>
                          <a:lnTo>
                            <a:pt x="332" y="86"/>
                          </a:lnTo>
                          <a:lnTo>
                            <a:pt x="0" y="5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5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1611" y="2319"/>
                      <a:ext cx="166" cy="43"/>
                    </a:xfrm>
                    <a:custGeom>
                      <a:avLst/>
                      <a:gdLst>
                        <a:gd name="T0" fmla="*/ 0 w 333"/>
                        <a:gd name="T1" fmla="*/ 0 h 88"/>
                        <a:gd name="T2" fmla="*/ 166 w 333"/>
                        <a:gd name="T3" fmla="*/ 16 h 88"/>
                        <a:gd name="T4" fmla="*/ 166 w 333"/>
                        <a:gd name="T5" fmla="*/ 43 h 88"/>
                        <a:gd name="T6" fmla="*/ 0 w 333"/>
                        <a:gd name="T7" fmla="*/ 29 h 88"/>
                        <a:gd name="T8" fmla="*/ 0 w 333"/>
                        <a:gd name="T9" fmla="*/ 0 h 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3"/>
                        <a:gd name="T16" fmla="*/ 0 h 88"/>
                        <a:gd name="T17" fmla="*/ 333 w 333"/>
                        <a:gd name="T18" fmla="*/ 88 h 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3" h="88">
                          <a:moveTo>
                            <a:pt x="0" y="0"/>
                          </a:moveTo>
                          <a:lnTo>
                            <a:pt x="333" y="33"/>
                          </a:lnTo>
                          <a:lnTo>
                            <a:pt x="333" y="88"/>
                          </a:lnTo>
                          <a:lnTo>
                            <a:pt x="0" y="6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6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1610" y="2370"/>
                      <a:ext cx="167" cy="41"/>
                    </a:xfrm>
                    <a:custGeom>
                      <a:avLst/>
                      <a:gdLst>
                        <a:gd name="T0" fmla="*/ 0 w 336"/>
                        <a:gd name="T1" fmla="*/ 0 h 83"/>
                        <a:gd name="T2" fmla="*/ 167 w 336"/>
                        <a:gd name="T3" fmla="*/ 14 h 83"/>
                        <a:gd name="T4" fmla="*/ 167 w 336"/>
                        <a:gd name="T5" fmla="*/ 41 h 83"/>
                        <a:gd name="T6" fmla="*/ 0 w 336"/>
                        <a:gd name="T7" fmla="*/ 29 h 83"/>
                        <a:gd name="T8" fmla="*/ 0 w 336"/>
                        <a:gd name="T9" fmla="*/ 0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6"/>
                        <a:gd name="T16" fmla="*/ 0 h 83"/>
                        <a:gd name="T17" fmla="*/ 336 w 336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6" h="83">
                          <a:moveTo>
                            <a:pt x="0" y="0"/>
                          </a:moveTo>
                          <a:lnTo>
                            <a:pt x="336" y="28"/>
                          </a:lnTo>
                          <a:lnTo>
                            <a:pt x="336" y="83"/>
                          </a:lnTo>
                          <a:lnTo>
                            <a:pt x="0" y="5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7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1610" y="2423"/>
                      <a:ext cx="167" cy="38"/>
                    </a:xfrm>
                    <a:custGeom>
                      <a:avLst/>
                      <a:gdLst>
                        <a:gd name="T0" fmla="*/ 0 w 336"/>
                        <a:gd name="T1" fmla="*/ 0 h 76"/>
                        <a:gd name="T2" fmla="*/ 167 w 336"/>
                        <a:gd name="T3" fmla="*/ 10 h 76"/>
                        <a:gd name="T4" fmla="*/ 167 w 336"/>
                        <a:gd name="T5" fmla="*/ 38 h 76"/>
                        <a:gd name="T6" fmla="*/ 0 w 336"/>
                        <a:gd name="T7" fmla="*/ 29 h 76"/>
                        <a:gd name="T8" fmla="*/ 0 w 336"/>
                        <a:gd name="T9" fmla="*/ 0 h 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6"/>
                        <a:gd name="T16" fmla="*/ 0 h 76"/>
                        <a:gd name="T17" fmla="*/ 336 w 336"/>
                        <a:gd name="T18" fmla="*/ 76 h 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6" h="76">
                          <a:moveTo>
                            <a:pt x="0" y="0"/>
                          </a:moveTo>
                          <a:lnTo>
                            <a:pt x="336" y="21"/>
                          </a:lnTo>
                          <a:lnTo>
                            <a:pt x="336" y="76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48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1610" y="2474"/>
                      <a:ext cx="167" cy="34"/>
                    </a:xfrm>
                    <a:custGeom>
                      <a:avLst/>
                      <a:gdLst>
                        <a:gd name="T0" fmla="*/ 0 w 336"/>
                        <a:gd name="T1" fmla="*/ 0 h 68"/>
                        <a:gd name="T2" fmla="*/ 167 w 336"/>
                        <a:gd name="T3" fmla="*/ 6 h 68"/>
                        <a:gd name="T4" fmla="*/ 167 w 336"/>
                        <a:gd name="T5" fmla="*/ 34 h 68"/>
                        <a:gd name="T6" fmla="*/ 0 w 336"/>
                        <a:gd name="T7" fmla="*/ 28 h 68"/>
                        <a:gd name="T8" fmla="*/ 0 w 336"/>
                        <a:gd name="T9" fmla="*/ 0 h 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6"/>
                        <a:gd name="T16" fmla="*/ 0 h 68"/>
                        <a:gd name="T17" fmla="*/ 336 w 336"/>
                        <a:gd name="T18" fmla="*/ 68 h 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6" h="68">
                          <a:moveTo>
                            <a:pt x="0" y="0"/>
                          </a:moveTo>
                          <a:lnTo>
                            <a:pt x="336" y="13"/>
                          </a:lnTo>
                          <a:lnTo>
                            <a:pt x="336" y="68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125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1648" y="1694"/>
                    <a:ext cx="92" cy="857"/>
                    <a:chOff x="1648" y="1694"/>
                    <a:chExt cx="92" cy="857"/>
                  </a:xfrm>
                </p:grpSpPr>
                <p:grpSp>
                  <p:nvGrpSpPr>
                    <p:cNvPr id="26126" name="Group 1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8" y="1694"/>
                      <a:ext cx="20" cy="857"/>
                      <a:chOff x="1648" y="1694"/>
                      <a:chExt cx="20" cy="857"/>
                    </a:xfrm>
                  </p:grpSpPr>
                  <p:sp>
                    <p:nvSpPr>
                      <p:cNvPr id="26130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48" y="1694"/>
                        <a:ext cx="1" cy="85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  <p:sp>
                    <p:nvSpPr>
                      <p:cNvPr id="26131" name="Line 16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67" y="1696"/>
                        <a:ext cx="1" cy="85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</p:grpSp>
                <p:grpSp>
                  <p:nvGrpSpPr>
                    <p:cNvPr id="26127" name="Group 1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1" y="1706"/>
                      <a:ext cx="19" cy="845"/>
                      <a:chOff x="1721" y="1706"/>
                      <a:chExt cx="19" cy="845"/>
                    </a:xfrm>
                  </p:grpSpPr>
                  <p:sp>
                    <p:nvSpPr>
                      <p:cNvPr id="26128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1" y="1706"/>
                        <a:ext cx="1" cy="84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  <p:sp>
                    <p:nvSpPr>
                      <p:cNvPr id="26129" name="Line 1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39" y="1708"/>
                        <a:ext cx="1" cy="84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</p:grpSp>
              </p:grpSp>
            </p:grpSp>
          </p:grpSp>
        </p:grpSp>
        <p:grpSp>
          <p:nvGrpSpPr>
            <p:cNvPr id="26029" name="Group 173"/>
            <p:cNvGrpSpPr>
              <a:grpSpLocks/>
            </p:cNvGrpSpPr>
            <p:nvPr/>
          </p:nvGrpSpPr>
          <p:grpSpPr bwMode="auto">
            <a:xfrm>
              <a:off x="4272" y="2640"/>
              <a:ext cx="419" cy="946"/>
              <a:chOff x="1152" y="1248"/>
              <a:chExt cx="419" cy="1282"/>
            </a:xfrm>
          </p:grpSpPr>
          <p:grpSp>
            <p:nvGrpSpPr>
              <p:cNvPr id="26075" name="Group 174"/>
              <p:cNvGrpSpPr>
                <a:grpSpLocks/>
              </p:cNvGrpSpPr>
              <p:nvPr/>
            </p:nvGrpSpPr>
            <p:grpSpPr bwMode="auto">
              <a:xfrm>
                <a:off x="1270" y="1248"/>
                <a:ext cx="167" cy="72"/>
                <a:chOff x="1944" y="1345"/>
                <a:chExt cx="167" cy="72"/>
              </a:xfrm>
            </p:grpSpPr>
            <p:sp>
              <p:nvSpPr>
                <p:cNvPr id="26115" name="Freeform 175"/>
                <p:cNvSpPr>
                  <a:spLocks/>
                </p:cNvSpPr>
                <p:nvPr/>
              </p:nvSpPr>
              <p:spPr bwMode="auto">
                <a:xfrm>
                  <a:off x="1987" y="1345"/>
                  <a:ext cx="124" cy="66"/>
                </a:xfrm>
                <a:custGeom>
                  <a:avLst/>
                  <a:gdLst>
                    <a:gd name="T0" fmla="*/ 0 w 250"/>
                    <a:gd name="T1" fmla="*/ 0 h 132"/>
                    <a:gd name="T2" fmla="*/ 124 w 250"/>
                    <a:gd name="T3" fmla="*/ 23 h 132"/>
                    <a:gd name="T4" fmla="*/ 124 w 250"/>
                    <a:gd name="T5" fmla="*/ 66 h 132"/>
                    <a:gd name="T6" fmla="*/ 0 w 250"/>
                    <a:gd name="T7" fmla="*/ 41 h 132"/>
                    <a:gd name="T8" fmla="*/ 0 w 250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0"/>
                    <a:gd name="T16" fmla="*/ 0 h 132"/>
                    <a:gd name="T17" fmla="*/ 250 w 250"/>
                    <a:gd name="T18" fmla="*/ 132 h 1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0" h="132">
                      <a:moveTo>
                        <a:pt x="1" y="0"/>
                      </a:moveTo>
                      <a:lnTo>
                        <a:pt x="250" y="46"/>
                      </a:lnTo>
                      <a:lnTo>
                        <a:pt x="250" y="132"/>
                      </a:lnTo>
                      <a:lnTo>
                        <a:pt x="0" y="8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6" name="Freeform 176"/>
                <p:cNvSpPr>
                  <a:spLocks/>
                </p:cNvSpPr>
                <p:nvPr/>
              </p:nvSpPr>
              <p:spPr bwMode="auto">
                <a:xfrm>
                  <a:off x="1944" y="1346"/>
                  <a:ext cx="43" cy="71"/>
                </a:xfrm>
                <a:custGeom>
                  <a:avLst/>
                  <a:gdLst>
                    <a:gd name="T0" fmla="*/ 43 w 86"/>
                    <a:gd name="T1" fmla="*/ 0 h 142"/>
                    <a:gd name="T2" fmla="*/ 43 w 86"/>
                    <a:gd name="T3" fmla="*/ 40 h 142"/>
                    <a:gd name="T4" fmla="*/ 0 w 86"/>
                    <a:gd name="T5" fmla="*/ 71 h 142"/>
                    <a:gd name="T6" fmla="*/ 0 w 86"/>
                    <a:gd name="T7" fmla="*/ 30 h 142"/>
                    <a:gd name="T8" fmla="*/ 43 w 86"/>
                    <a:gd name="T9" fmla="*/ 0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142"/>
                    <a:gd name="T17" fmla="*/ 86 w 86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142">
                      <a:moveTo>
                        <a:pt x="86" y="0"/>
                      </a:moveTo>
                      <a:lnTo>
                        <a:pt x="86" y="81"/>
                      </a:lnTo>
                      <a:lnTo>
                        <a:pt x="0" y="142"/>
                      </a:lnTo>
                      <a:lnTo>
                        <a:pt x="0" y="61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7" name="Freeform 177"/>
                <p:cNvSpPr>
                  <a:spLocks/>
                </p:cNvSpPr>
                <p:nvPr/>
              </p:nvSpPr>
              <p:spPr bwMode="auto">
                <a:xfrm>
                  <a:off x="1951" y="1357"/>
                  <a:ext cx="29" cy="50"/>
                </a:xfrm>
                <a:custGeom>
                  <a:avLst/>
                  <a:gdLst>
                    <a:gd name="T0" fmla="*/ 0 w 58"/>
                    <a:gd name="T1" fmla="*/ 50 h 99"/>
                    <a:gd name="T2" fmla="*/ 0 w 58"/>
                    <a:gd name="T3" fmla="*/ 21 h 99"/>
                    <a:gd name="T4" fmla="*/ 29 w 58"/>
                    <a:gd name="T5" fmla="*/ 0 h 99"/>
                    <a:gd name="T6" fmla="*/ 29 w 58"/>
                    <a:gd name="T7" fmla="*/ 27 h 99"/>
                    <a:gd name="T8" fmla="*/ 0 w 58"/>
                    <a:gd name="T9" fmla="*/ 5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99"/>
                    <a:gd name="T17" fmla="*/ 58 w 5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99">
                      <a:moveTo>
                        <a:pt x="0" y="99"/>
                      </a:moveTo>
                      <a:lnTo>
                        <a:pt x="0" y="42"/>
                      </a:lnTo>
                      <a:lnTo>
                        <a:pt x="58" y="0"/>
                      </a:lnTo>
                      <a:lnTo>
                        <a:pt x="58" y="54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76" name="Group 178"/>
              <p:cNvGrpSpPr>
                <a:grpSpLocks/>
              </p:cNvGrpSpPr>
              <p:nvPr/>
            </p:nvGrpSpPr>
            <p:grpSpPr bwMode="auto">
              <a:xfrm>
                <a:off x="1152" y="1273"/>
                <a:ext cx="419" cy="1257"/>
                <a:chOff x="1826" y="1370"/>
                <a:chExt cx="419" cy="1257"/>
              </a:xfrm>
            </p:grpSpPr>
            <p:sp>
              <p:nvSpPr>
                <p:cNvPr id="26112" name="Freeform 179"/>
                <p:cNvSpPr>
                  <a:spLocks/>
                </p:cNvSpPr>
                <p:nvPr/>
              </p:nvSpPr>
              <p:spPr bwMode="auto">
                <a:xfrm>
                  <a:off x="1826" y="1372"/>
                  <a:ext cx="162" cy="1255"/>
                </a:xfrm>
                <a:custGeom>
                  <a:avLst/>
                  <a:gdLst>
                    <a:gd name="T0" fmla="*/ 0 w 323"/>
                    <a:gd name="T1" fmla="*/ 126 h 2509"/>
                    <a:gd name="T2" fmla="*/ 162 w 323"/>
                    <a:gd name="T3" fmla="*/ 0 h 2509"/>
                    <a:gd name="T4" fmla="*/ 161 w 323"/>
                    <a:gd name="T5" fmla="*/ 1255 h 2509"/>
                    <a:gd name="T6" fmla="*/ 0 w 323"/>
                    <a:gd name="T7" fmla="*/ 1248 h 2509"/>
                    <a:gd name="T8" fmla="*/ 0 w 323"/>
                    <a:gd name="T9" fmla="*/ 126 h 25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3"/>
                    <a:gd name="T16" fmla="*/ 0 h 2509"/>
                    <a:gd name="T17" fmla="*/ 323 w 323"/>
                    <a:gd name="T18" fmla="*/ 2509 h 25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3" h="2509">
                      <a:moveTo>
                        <a:pt x="0" y="252"/>
                      </a:moveTo>
                      <a:lnTo>
                        <a:pt x="323" y="0"/>
                      </a:lnTo>
                      <a:lnTo>
                        <a:pt x="321" y="2509"/>
                      </a:lnTo>
                      <a:lnTo>
                        <a:pt x="0" y="2496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3" name="Freeform 180"/>
                <p:cNvSpPr>
                  <a:spLocks/>
                </p:cNvSpPr>
                <p:nvPr/>
              </p:nvSpPr>
              <p:spPr bwMode="auto">
                <a:xfrm>
                  <a:off x="1988" y="1370"/>
                  <a:ext cx="257" cy="1255"/>
                </a:xfrm>
                <a:custGeom>
                  <a:avLst/>
                  <a:gdLst>
                    <a:gd name="T0" fmla="*/ 0 w 514"/>
                    <a:gd name="T1" fmla="*/ 0 h 2509"/>
                    <a:gd name="T2" fmla="*/ 209 w 514"/>
                    <a:gd name="T3" fmla="*/ 43 h 2509"/>
                    <a:gd name="T4" fmla="*/ 209 w 514"/>
                    <a:gd name="T5" fmla="*/ 1199 h 2509"/>
                    <a:gd name="T6" fmla="*/ 227 w 514"/>
                    <a:gd name="T7" fmla="*/ 1208 h 2509"/>
                    <a:gd name="T8" fmla="*/ 235 w 514"/>
                    <a:gd name="T9" fmla="*/ 1234 h 2509"/>
                    <a:gd name="T10" fmla="*/ 257 w 514"/>
                    <a:gd name="T11" fmla="*/ 1255 h 2509"/>
                    <a:gd name="T12" fmla="*/ 0 w 514"/>
                    <a:gd name="T13" fmla="*/ 1255 h 2509"/>
                    <a:gd name="T14" fmla="*/ 0 w 514"/>
                    <a:gd name="T15" fmla="*/ 0 h 250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14"/>
                    <a:gd name="T25" fmla="*/ 0 h 2509"/>
                    <a:gd name="T26" fmla="*/ 514 w 514"/>
                    <a:gd name="T27" fmla="*/ 2509 h 250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14" h="2509">
                      <a:moveTo>
                        <a:pt x="0" y="0"/>
                      </a:moveTo>
                      <a:lnTo>
                        <a:pt x="418" y="85"/>
                      </a:lnTo>
                      <a:lnTo>
                        <a:pt x="418" y="2398"/>
                      </a:lnTo>
                      <a:lnTo>
                        <a:pt x="454" y="2415"/>
                      </a:lnTo>
                      <a:lnTo>
                        <a:pt x="470" y="2467"/>
                      </a:lnTo>
                      <a:lnTo>
                        <a:pt x="514" y="2509"/>
                      </a:lnTo>
                      <a:lnTo>
                        <a:pt x="0" y="25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4" name="Freeform 181"/>
                <p:cNvSpPr>
                  <a:spLocks/>
                </p:cNvSpPr>
                <p:nvPr/>
              </p:nvSpPr>
              <p:spPr bwMode="auto">
                <a:xfrm>
                  <a:off x="1988" y="1373"/>
                  <a:ext cx="257" cy="1254"/>
                </a:xfrm>
                <a:custGeom>
                  <a:avLst/>
                  <a:gdLst>
                    <a:gd name="T0" fmla="*/ 0 w 514"/>
                    <a:gd name="T1" fmla="*/ 0 h 2507"/>
                    <a:gd name="T2" fmla="*/ 209 w 514"/>
                    <a:gd name="T3" fmla="*/ 42 h 2507"/>
                    <a:gd name="T4" fmla="*/ 209 w 514"/>
                    <a:gd name="T5" fmla="*/ 1198 h 2507"/>
                    <a:gd name="T6" fmla="*/ 227 w 514"/>
                    <a:gd name="T7" fmla="*/ 1207 h 2507"/>
                    <a:gd name="T8" fmla="*/ 235 w 514"/>
                    <a:gd name="T9" fmla="*/ 1233 h 2507"/>
                    <a:gd name="T10" fmla="*/ 257 w 514"/>
                    <a:gd name="T11" fmla="*/ 1254 h 2507"/>
                    <a:gd name="T12" fmla="*/ 0 w 514"/>
                    <a:gd name="T13" fmla="*/ 1254 h 2507"/>
                    <a:gd name="T14" fmla="*/ 0 w 514"/>
                    <a:gd name="T15" fmla="*/ 0 h 250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14"/>
                    <a:gd name="T25" fmla="*/ 0 h 2507"/>
                    <a:gd name="T26" fmla="*/ 514 w 514"/>
                    <a:gd name="T27" fmla="*/ 2507 h 250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14" h="2507">
                      <a:moveTo>
                        <a:pt x="0" y="0"/>
                      </a:moveTo>
                      <a:lnTo>
                        <a:pt x="418" y="83"/>
                      </a:lnTo>
                      <a:lnTo>
                        <a:pt x="418" y="2396"/>
                      </a:lnTo>
                      <a:lnTo>
                        <a:pt x="454" y="2414"/>
                      </a:lnTo>
                      <a:lnTo>
                        <a:pt x="470" y="2465"/>
                      </a:lnTo>
                      <a:lnTo>
                        <a:pt x="514" y="2507"/>
                      </a:lnTo>
                      <a:lnTo>
                        <a:pt x="0" y="250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1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77" name="Group 182"/>
              <p:cNvGrpSpPr>
                <a:grpSpLocks/>
              </p:cNvGrpSpPr>
              <p:nvPr/>
            </p:nvGrpSpPr>
            <p:grpSpPr bwMode="auto">
              <a:xfrm>
                <a:off x="1313" y="1278"/>
                <a:ext cx="212" cy="1210"/>
                <a:chOff x="1987" y="1375"/>
                <a:chExt cx="212" cy="1210"/>
              </a:xfrm>
            </p:grpSpPr>
            <p:sp>
              <p:nvSpPr>
                <p:cNvPr id="26095" name="Freeform 183"/>
                <p:cNvSpPr>
                  <a:spLocks/>
                </p:cNvSpPr>
                <p:nvPr/>
              </p:nvSpPr>
              <p:spPr bwMode="auto">
                <a:xfrm>
                  <a:off x="1988" y="2314"/>
                  <a:ext cx="211" cy="59"/>
                </a:xfrm>
                <a:custGeom>
                  <a:avLst/>
                  <a:gdLst>
                    <a:gd name="T0" fmla="*/ 0 w 422"/>
                    <a:gd name="T1" fmla="*/ 0 h 117"/>
                    <a:gd name="T2" fmla="*/ 211 w 422"/>
                    <a:gd name="T3" fmla="*/ 5 h 117"/>
                    <a:gd name="T4" fmla="*/ 210 w 422"/>
                    <a:gd name="T5" fmla="*/ 59 h 117"/>
                    <a:gd name="T6" fmla="*/ 0 w 422"/>
                    <a:gd name="T7" fmla="*/ 51 h 117"/>
                    <a:gd name="T8" fmla="*/ 0 w 422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2"/>
                    <a:gd name="T16" fmla="*/ 0 h 117"/>
                    <a:gd name="T17" fmla="*/ 422 w 42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2" h="117">
                      <a:moveTo>
                        <a:pt x="0" y="0"/>
                      </a:moveTo>
                      <a:lnTo>
                        <a:pt x="422" y="10"/>
                      </a:lnTo>
                      <a:lnTo>
                        <a:pt x="420" y="117"/>
                      </a:lnTo>
                      <a:lnTo>
                        <a:pt x="0" y="1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6" name="Rectangle 184"/>
                <p:cNvSpPr>
                  <a:spLocks noChangeArrowheads="1"/>
                </p:cNvSpPr>
                <p:nvPr/>
              </p:nvSpPr>
              <p:spPr bwMode="auto">
                <a:xfrm>
                  <a:off x="1988" y="2535"/>
                  <a:ext cx="211" cy="5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7" name="Rectangle 185"/>
                <p:cNvSpPr>
                  <a:spLocks noChangeArrowheads="1"/>
                </p:cNvSpPr>
                <p:nvPr/>
              </p:nvSpPr>
              <p:spPr bwMode="auto">
                <a:xfrm>
                  <a:off x="1988" y="2462"/>
                  <a:ext cx="211" cy="49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8" name="Rectangle 186"/>
                <p:cNvSpPr>
                  <a:spLocks noChangeArrowheads="1"/>
                </p:cNvSpPr>
                <p:nvPr/>
              </p:nvSpPr>
              <p:spPr bwMode="auto">
                <a:xfrm>
                  <a:off x="1988" y="2390"/>
                  <a:ext cx="211" cy="5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99" name="Freeform 187"/>
                <p:cNvSpPr>
                  <a:spLocks/>
                </p:cNvSpPr>
                <p:nvPr/>
              </p:nvSpPr>
              <p:spPr bwMode="auto">
                <a:xfrm>
                  <a:off x="1988" y="2241"/>
                  <a:ext cx="210" cy="57"/>
                </a:xfrm>
                <a:custGeom>
                  <a:avLst/>
                  <a:gdLst>
                    <a:gd name="T0" fmla="*/ 0 w 419"/>
                    <a:gd name="T1" fmla="*/ 0 h 113"/>
                    <a:gd name="T2" fmla="*/ 210 w 419"/>
                    <a:gd name="T3" fmla="*/ 9 h 113"/>
                    <a:gd name="T4" fmla="*/ 210 w 419"/>
                    <a:gd name="T5" fmla="*/ 57 h 113"/>
                    <a:gd name="T6" fmla="*/ 0 w 419"/>
                    <a:gd name="T7" fmla="*/ 51 h 113"/>
                    <a:gd name="T8" fmla="*/ 0 w 419"/>
                    <a:gd name="T9" fmla="*/ 0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9"/>
                    <a:gd name="T16" fmla="*/ 0 h 113"/>
                    <a:gd name="T17" fmla="*/ 419 w 419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9" h="113">
                      <a:moveTo>
                        <a:pt x="0" y="0"/>
                      </a:moveTo>
                      <a:lnTo>
                        <a:pt x="419" y="18"/>
                      </a:lnTo>
                      <a:lnTo>
                        <a:pt x="419" y="113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0" name="Freeform 188"/>
                <p:cNvSpPr>
                  <a:spLocks/>
                </p:cNvSpPr>
                <p:nvPr/>
              </p:nvSpPr>
              <p:spPr bwMode="auto">
                <a:xfrm>
                  <a:off x="1987" y="2169"/>
                  <a:ext cx="211" cy="63"/>
                </a:xfrm>
                <a:custGeom>
                  <a:avLst/>
                  <a:gdLst>
                    <a:gd name="T0" fmla="*/ 0 w 422"/>
                    <a:gd name="T1" fmla="*/ 0 h 126"/>
                    <a:gd name="T2" fmla="*/ 211 w 422"/>
                    <a:gd name="T3" fmla="*/ 17 h 126"/>
                    <a:gd name="T4" fmla="*/ 211 w 422"/>
                    <a:gd name="T5" fmla="*/ 63 h 126"/>
                    <a:gd name="T6" fmla="*/ 0 w 422"/>
                    <a:gd name="T7" fmla="*/ 51 h 126"/>
                    <a:gd name="T8" fmla="*/ 0 w 422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2"/>
                    <a:gd name="T16" fmla="*/ 0 h 126"/>
                    <a:gd name="T17" fmla="*/ 422 w 422"/>
                    <a:gd name="T18" fmla="*/ 126 h 1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2" h="126">
                      <a:moveTo>
                        <a:pt x="0" y="0"/>
                      </a:moveTo>
                      <a:lnTo>
                        <a:pt x="422" y="34"/>
                      </a:lnTo>
                      <a:lnTo>
                        <a:pt x="422" y="126"/>
                      </a:lnTo>
                      <a:lnTo>
                        <a:pt x="0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1" name="Freeform 189"/>
                <p:cNvSpPr>
                  <a:spLocks/>
                </p:cNvSpPr>
                <p:nvPr/>
              </p:nvSpPr>
              <p:spPr bwMode="auto">
                <a:xfrm>
                  <a:off x="1987" y="2095"/>
                  <a:ext cx="212" cy="68"/>
                </a:xfrm>
                <a:custGeom>
                  <a:avLst/>
                  <a:gdLst>
                    <a:gd name="T0" fmla="*/ 0 w 425"/>
                    <a:gd name="T1" fmla="*/ 0 h 137"/>
                    <a:gd name="T2" fmla="*/ 212 w 425"/>
                    <a:gd name="T3" fmla="*/ 21 h 137"/>
                    <a:gd name="T4" fmla="*/ 212 w 425"/>
                    <a:gd name="T5" fmla="*/ 68 h 137"/>
                    <a:gd name="T6" fmla="*/ 0 w 425"/>
                    <a:gd name="T7" fmla="*/ 51 h 137"/>
                    <a:gd name="T8" fmla="*/ 0 w 425"/>
                    <a:gd name="T9" fmla="*/ 0 h 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5"/>
                    <a:gd name="T16" fmla="*/ 0 h 137"/>
                    <a:gd name="T17" fmla="*/ 425 w 425"/>
                    <a:gd name="T18" fmla="*/ 137 h 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5" h="137">
                      <a:moveTo>
                        <a:pt x="1" y="0"/>
                      </a:moveTo>
                      <a:lnTo>
                        <a:pt x="425" y="42"/>
                      </a:lnTo>
                      <a:lnTo>
                        <a:pt x="425" y="137"/>
                      </a:lnTo>
                      <a:lnTo>
                        <a:pt x="0" y="10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2" name="Freeform 190"/>
                <p:cNvSpPr>
                  <a:spLocks/>
                </p:cNvSpPr>
                <p:nvPr/>
              </p:nvSpPr>
              <p:spPr bwMode="auto">
                <a:xfrm>
                  <a:off x="1987" y="2020"/>
                  <a:ext cx="212" cy="79"/>
                </a:xfrm>
                <a:custGeom>
                  <a:avLst/>
                  <a:gdLst>
                    <a:gd name="T0" fmla="*/ 0 w 423"/>
                    <a:gd name="T1" fmla="*/ 0 h 156"/>
                    <a:gd name="T2" fmla="*/ 212 w 423"/>
                    <a:gd name="T3" fmla="*/ 32 h 156"/>
                    <a:gd name="T4" fmla="*/ 212 w 423"/>
                    <a:gd name="T5" fmla="*/ 79 h 156"/>
                    <a:gd name="T6" fmla="*/ 0 w 423"/>
                    <a:gd name="T7" fmla="*/ 52 h 156"/>
                    <a:gd name="T8" fmla="*/ 0 w 423"/>
                    <a:gd name="T9" fmla="*/ 0 h 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3"/>
                    <a:gd name="T16" fmla="*/ 0 h 156"/>
                    <a:gd name="T17" fmla="*/ 423 w 423"/>
                    <a:gd name="T18" fmla="*/ 156 h 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3" h="156">
                      <a:moveTo>
                        <a:pt x="0" y="0"/>
                      </a:moveTo>
                      <a:lnTo>
                        <a:pt x="423" y="63"/>
                      </a:lnTo>
                      <a:lnTo>
                        <a:pt x="423" y="156"/>
                      </a:lnTo>
                      <a:lnTo>
                        <a:pt x="0" y="1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3" name="Freeform 191"/>
                <p:cNvSpPr>
                  <a:spLocks/>
                </p:cNvSpPr>
                <p:nvPr/>
              </p:nvSpPr>
              <p:spPr bwMode="auto">
                <a:xfrm>
                  <a:off x="1987" y="1950"/>
                  <a:ext cx="212" cy="79"/>
                </a:xfrm>
                <a:custGeom>
                  <a:avLst/>
                  <a:gdLst>
                    <a:gd name="T0" fmla="*/ 0 w 423"/>
                    <a:gd name="T1" fmla="*/ 0 h 158"/>
                    <a:gd name="T2" fmla="*/ 212 w 423"/>
                    <a:gd name="T3" fmla="*/ 31 h 158"/>
                    <a:gd name="T4" fmla="*/ 212 w 423"/>
                    <a:gd name="T5" fmla="*/ 79 h 158"/>
                    <a:gd name="T6" fmla="*/ 0 w 423"/>
                    <a:gd name="T7" fmla="*/ 51 h 158"/>
                    <a:gd name="T8" fmla="*/ 0 w 423"/>
                    <a:gd name="T9" fmla="*/ 0 h 1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3"/>
                    <a:gd name="T16" fmla="*/ 0 h 158"/>
                    <a:gd name="T17" fmla="*/ 423 w 423"/>
                    <a:gd name="T18" fmla="*/ 158 h 1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3" h="158">
                      <a:moveTo>
                        <a:pt x="0" y="0"/>
                      </a:moveTo>
                      <a:lnTo>
                        <a:pt x="423" y="63"/>
                      </a:lnTo>
                      <a:lnTo>
                        <a:pt x="423" y="158"/>
                      </a:lnTo>
                      <a:lnTo>
                        <a:pt x="0" y="1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4" name="Freeform 192"/>
                <p:cNvSpPr>
                  <a:spLocks/>
                </p:cNvSpPr>
                <p:nvPr/>
              </p:nvSpPr>
              <p:spPr bwMode="auto">
                <a:xfrm>
                  <a:off x="1987" y="1875"/>
                  <a:ext cx="212" cy="86"/>
                </a:xfrm>
                <a:custGeom>
                  <a:avLst/>
                  <a:gdLst>
                    <a:gd name="T0" fmla="*/ 0 w 423"/>
                    <a:gd name="T1" fmla="*/ 0 h 172"/>
                    <a:gd name="T2" fmla="*/ 212 w 423"/>
                    <a:gd name="T3" fmla="*/ 39 h 172"/>
                    <a:gd name="T4" fmla="*/ 212 w 423"/>
                    <a:gd name="T5" fmla="*/ 86 h 172"/>
                    <a:gd name="T6" fmla="*/ 0 w 423"/>
                    <a:gd name="T7" fmla="*/ 51 h 172"/>
                    <a:gd name="T8" fmla="*/ 0 w 423"/>
                    <a:gd name="T9" fmla="*/ 0 h 1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3"/>
                    <a:gd name="T16" fmla="*/ 0 h 172"/>
                    <a:gd name="T17" fmla="*/ 423 w 423"/>
                    <a:gd name="T18" fmla="*/ 172 h 1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3" h="172">
                      <a:moveTo>
                        <a:pt x="0" y="0"/>
                      </a:moveTo>
                      <a:lnTo>
                        <a:pt x="423" y="78"/>
                      </a:lnTo>
                      <a:lnTo>
                        <a:pt x="423" y="172"/>
                      </a:lnTo>
                      <a:lnTo>
                        <a:pt x="0" y="10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5" name="Freeform 193"/>
                <p:cNvSpPr>
                  <a:spLocks/>
                </p:cNvSpPr>
                <p:nvPr/>
              </p:nvSpPr>
              <p:spPr bwMode="auto">
                <a:xfrm>
                  <a:off x="1987" y="1801"/>
                  <a:ext cx="212" cy="92"/>
                </a:xfrm>
                <a:custGeom>
                  <a:avLst/>
                  <a:gdLst>
                    <a:gd name="T0" fmla="*/ 0 w 425"/>
                    <a:gd name="T1" fmla="*/ 0 h 184"/>
                    <a:gd name="T2" fmla="*/ 211 w 425"/>
                    <a:gd name="T3" fmla="*/ 39 h 184"/>
                    <a:gd name="T4" fmla="*/ 212 w 425"/>
                    <a:gd name="T5" fmla="*/ 92 h 184"/>
                    <a:gd name="T6" fmla="*/ 0 w 425"/>
                    <a:gd name="T7" fmla="*/ 53 h 184"/>
                    <a:gd name="T8" fmla="*/ 0 w 425"/>
                    <a:gd name="T9" fmla="*/ 0 h 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5"/>
                    <a:gd name="T16" fmla="*/ 0 h 184"/>
                    <a:gd name="T17" fmla="*/ 425 w 425"/>
                    <a:gd name="T18" fmla="*/ 184 h 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5" h="184">
                      <a:moveTo>
                        <a:pt x="0" y="0"/>
                      </a:moveTo>
                      <a:lnTo>
                        <a:pt x="423" y="77"/>
                      </a:lnTo>
                      <a:lnTo>
                        <a:pt x="425" y="184"/>
                      </a:lnTo>
                      <a:lnTo>
                        <a:pt x="0" y="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6" name="Freeform 194"/>
                <p:cNvSpPr>
                  <a:spLocks/>
                </p:cNvSpPr>
                <p:nvPr/>
              </p:nvSpPr>
              <p:spPr bwMode="auto">
                <a:xfrm>
                  <a:off x="1989" y="1730"/>
                  <a:ext cx="210" cy="88"/>
                </a:xfrm>
                <a:custGeom>
                  <a:avLst/>
                  <a:gdLst>
                    <a:gd name="T0" fmla="*/ 0 w 418"/>
                    <a:gd name="T1" fmla="*/ 0 h 176"/>
                    <a:gd name="T2" fmla="*/ 210 w 418"/>
                    <a:gd name="T3" fmla="*/ 41 h 176"/>
                    <a:gd name="T4" fmla="*/ 210 w 418"/>
                    <a:gd name="T5" fmla="*/ 88 h 176"/>
                    <a:gd name="T6" fmla="*/ 1 w 418"/>
                    <a:gd name="T7" fmla="*/ 47 h 176"/>
                    <a:gd name="T8" fmla="*/ 0 w 418"/>
                    <a:gd name="T9" fmla="*/ 0 h 1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8"/>
                    <a:gd name="T16" fmla="*/ 0 h 176"/>
                    <a:gd name="T17" fmla="*/ 418 w 418"/>
                    <a:gd name="T18" fmla="*/ 176 h 1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8" h="176">
                      <a:moveTo>
                        <a:pt x="0" y="0"/>
                      </a:moveTo>
                      <a:lnTo>
                        <a:pt x="418" y="82"/>
                      </a:lnTo>
                      <a:lnTo>
                        <a:pt x="418" y="176"/>
                      </a:lnTo>
                      <a:lnTo>
                        <a:pt x="1" y="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7" name="Freeform 195"/>
                <p:cNvSpPr>
                  <a:spLocks/>
                </p:cNvSpPr>
                <p:nvPr/>
              </p:nvSpPr>
              <p:spPr bwMode="auto">
                <a:xfrm>
                  <a:off x="1988" y="1653"/>
                  <a:ext cx="211" cy="98"/>
                </a:xfrm>
                <a:custGeom>
                  <a:avLst/>
                  <a:gdLst>
                    <a:gd name="T0" fmla="*/ 1 w 422"/>
                    <a:gd name="T1" fmla="*/ 0 h 197"/>
                    <a:gd name="T2" fmla="*/ 211 w 422"/>
                    <a:gd name="T3" fmla="*/ 47 h 197"/>
                    <a:gd name="T4" fmla="*/ 211 w 422"/>
                    <a:gd name="T5" fmla="*/ 98 h 197"/>
                    <a:gd name="T6" fmla="*/ 0 w 422"/>
                    <a:gd name="T7" fmla="*/ 54 h 197"/>
                    <a:gd name="T8" fmla="*/ 1 w 422"/>
                    <a:gd name="T9" fmla="*/ 0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2"/>
                    <a:gd name="T16" fmla="*/ 0 h 197"/>
                    <a:gd name="T17" fmla="*/ 422 w 422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2" h="197">
                      <a:moveTo>
                        <a:pt x="2" y="0"/>
                      </a:moveTo>
                      <a:lnTo>
                        <a:pt x="422" y="95"/>
                      </a:lnTo>
                      <a:lnTo>
                        <a:pt x="422" y="197"/>
                      </a:lnTo>
                      <a:lnTo>
                        <a:pt x="0" y="10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8" name="Freeform 196"/>
                <p:cNvSpPr>
                  <a:spLocks/>
                </p:cNvSpPr>
                <p:nvPr/>
              </p:nvSpPr>
              <p:spPr bwMode="auto">
                <a:xfrm>
                  <a:off x="1987" y="1572"/>
                  <a:ext cx="212" cy="105"/>
                </a:xfrm>
                <a:custGeom>
                  <a:avLst/>
                  <a:gdLst>
                    <a:gd name="T0" fmla="*/ 1 w 423"/>
                    <a:gd name="T1" fmla="*/ 0 h 210"/>
                    <a:gd name="T2" fmla="*/ 212 w 423"/>
                    <a:gd name="T3" fmla="*/ 50 h 210"/>
                    <a:gd name="T4" fmla="*/ 212 w 423"/>
                    <a:gd name="T5" fmla="*/ 105 h 210"/>
                    <a:gd name="T6" fmla="*/ 0 w 423"/>
                    <a:gd name="T7" fmla="*/ 56 h 210"/>
                    <a:gd name="T8" fmla="*/ 1 w 423"/>
                    <a:gd name="T9" fmla="*/ 0 h 2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3"/>
                    <a:gd name="T16" fmla="*/ 0 h 210"/>
                    <a:gd name="T17" fmla="*/ 423 w 423"/>
                    <a:gd name="T18" fmla="*/ 210 h 2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3" h="210">
                      <a:moveTo>
                        <a:pt x="1" y="0"/>
                      </a:moveTo>
                      <a:lnTo>
                        <a:pt x="423" y="99"/>
                      </a:lnTo>
                      <a:lnTo>
                        <a:pt x="423" y="210"/>
                      </a:lnTo>
                      <a:lnTo>
                        <a:pt x="0" y="11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09" name="Freeform 197"/>
                <p:cNvSpPr>
                  <a:spLocks/>
                </p:cNvSpPr>
                <p:nvPr/>
              </p:nvSpPr>
              <p:spPr bwMode="auto">
                <a:xfrm>
                  <a:off x="1987" y="1508"/>
                  <a:ext cx="212" cy="87"/>
                </a:xfrm>
                <a:custGeom>
                  <a:avLst/>
                  <a:gdLst>
                    <a:gd name="T0" fmla="*/ 0 w 423"/>
                    <a:gd name="T1" fmla="*/ 0 h 174"/>
                    <a:gd name="T2" fmla="*/ 212 w 423"/>
                    <a:gd name="T3" fmla="*/ 44 h 174"/>
                    <a:gd name="T4" fmla="*/ 212 w 423"/>
                    <a:gd name="T5" fmla="*/ 87 h 174"/>
                    <a:gd name="T6" fmla="*/ 0 w 423"/>
                    <a:gd name="T7" fmla="*/ 42 h 174"/>
                    <a:gd name="T8" fmla="*/ 0 w 423"/>
                    <a:gd name="T9" fmla="*/ 0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3"/>
                    <a:gd name="T16" fmla="*/ 0 h 174"/>
                    <a:gd name="T17" fmla="*/ 423 w 423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3" h="174">
                      <a:moveTo>
                        <a:pt x="0" y="0"/>
                      </a:moveTo>
                      <a:lnTo>
                        <a:pt x="423" y="88"/>
                      </a:lnTo>
                      <a:lnTo>
                        <a:pt x="423" y="174"/>
                      </a:lnTo>
                      <a:lnTo>
                        <a:pt x="0" y="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0" name="Freeform 198"/>
                <p:cNvSpPr>
                  <a:spLocks/>
                </p:cNvSpPr>
                <p:nvPr/>
              </p:nvSpPr>
              <p:spPr bwMode="auto">
                <a:xfrm>
                  <a:off x="1987" y="1437"/>
                  <a:ext cx="212" cy="93"/>
                </a:xfrm>
                <a:custGeom>
                  <a:avLst/>
                  <a:gdLst>
                    <a:gd name="T0" fmla="*/ 0 w 423"/>
                    <a:gd name="T1" fmla="*/ 0 h 186"/>
                    <a:gd name="T2" fmla="*/ 212 w 423"/>
                    <a:gd name="T3" fmla="*/ 42 h 186"/>
                    <a:gd name="T4" fmla="*/ 212 w 423"/>
                    <a:gd name="T5" fmla="*/ 93 h 186"/>
                    <a:gd name="T6" fmla="*/ 1 w 423"/>
                    <a:gd name="T7" fmla="*/ 49 h 186"/>
                    <a:gd name="T8" fmla="*/ 0 w 423"/>
                    <a:gd name="T9" fmla="*/ 0 h 1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3"/>
                    <a:gd name="T16" fmla="*/ 0 h 186"/>
                    <a:gd name="T17" fmla="*/ 423 w 423"/>
                    <a:gd name="T18" fmla="*/ 186 h 1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3" h="186">
                      <a:moveTo>
                        <a:pt x="0" y="0"/>
                      </a:moveTo>
                      <a:lnTo>
                        <a:pt x="423" y="84"/>
                      </a:lnTo>
                      <a:lnTo>
                        <a:pt x="423" y="186"/>
                      </a:lnTo>
                      <a:lnTo>
                        <a:pt x="1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11" name="Freeform 199"/>
                <p:cNvSpPr>
                  <a:spLocks/>
                </p:cNvSpPr>
                <p:nvPr/>
              </p:nvSpPr>
              <p:spPr bwMode="auto">
                <a:xfrm>
                  <a:off x="1987" y="1375"/>
                  <a:ext cx="212" cy="88"/>
                </a:xfrm>
                <a:custGeom>
                  <a:avLst/>
                  <a:gdLst>
                    <a:gd name="T0" fmla="*/ 0 w 423"/>
                    <a:gd name="T1" fmla="*/ 0 h 175"/>
                    <a:gd name="T2" fmla="*/ 212 w 423"/>
                    <a:gd name="T3" fmla="*/ 42 h 175"/>
                    <a:gd name="T4" fmla="*/ 212 w 423"/>
                    <a:gd name="T5" fmla="*/ 88 h 175"/>
                    <a:gd name="T6" fmla="*/ 1 w 423"/>
                    <a:gd name="T7" fmla="*/ 45 h 175"/>
                    <a:gd name="T8" fmla="*/ 0 w 423"/>
                    <a:gd name="T9" fmla="*/ 0 h 1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3"/>
                    <a:gd name="T16" fmla="*/ 0 h 175"/>
                    <a:gd name="T17" fmla="*/ 423 w 423"/>
                    <a:gd name="T18" fmla="*/ 175 h 1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3" h="175">
                      <a:moveTo>
                        <a:pt x="0" y="0"/>
                      </a:moveTo>
                      <a:lnTo>
                        <a:pt x="423" y="83"/>
                      </a:lnTo>
                      <a:lnTo>
                        <a:pt x="423" y="175"/>
                      </a:lnTo>
                      <a:lnTo>
                        <a:pt x="1" y="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78" name="Group 200"/>
              <p:cNvGrpSpPr>
                <a:grpSpLocks/>
              </p:cNvGrpSpPr>
              <p:nvPr/>
            </p:nvGrpSpPr>
            <p:grpSpPr bwMode="auto">
              <a:xfrm>
                <a:off x="1153" y="1341"/>
                <a:ext cx="159" cy="1098"/>
                <a:chOff x="1827" y="1438"/>
                <a:chExt cx="159" cy="1098"/>
              </a:xfrm>
            </p:grpSpPr>
            <p:sp>
              <p:nvSpPr>
                <p:cNvPr id="26079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1828" y="1438"/>
                  <a:ext cx="158" cy="1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80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1830" y="1509"/>
                  <a:ext cx="155" cy="10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81" name="Freeform 203"/>
                <p:cNvSpPr>
                  <a:spLocks/>
                </p:cNvSpPr>
                <p:nvPr/>
              </p:nvSpPr>
              <p:spPr bwMode="auto">
                <a:xfrm>
                  <a:off x="1828" y="1573"/>
                  <a:ext cx="157" cy="108"/>
                </a:xfrm>
                <a:custGeom>
                  <a:avLst/>
                  <a:gdLst>
                    <a:gd name="T0" fmla="*/ 157 w 315"/>
                    <a:gd name="T1" fmla="*/ 0 h 216"/>
                    <a:gd name="T2" fmla="*/ 0 w 315"/>
                    <a:gd name="T3" fmla="*/ 108 h 216"/>
                    <a:gd name="T4" fmla="*/ 0 w 315"/>
                    <a:gd name="T5" fmla="*/ 108 h 216"/>
                    <a:gd name="T6" fmla="*/ 0 60000 65536"/>
                    <a:gd name="T7" fmla="*/ 0 60000 65536"/>
                    <a:gd name="T8" fmla="*/ 0 60000 65536"/>
                    <a:gd name="T9" fmla="*/ 0 w 315"/>
                    <a:gd name="T10" fmla="*/ 0 h 216"/>
                    <a:gd name="T11" fmla="*/ 315 w 315"/>
                    <a:gd name="T12" fmla="*/ 216 h 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5" h="216">
                      <a:moveTo>
                        <a:pt x="315" y="0"/>
                      </a:moveTo>
                      <a:lnTo>
                        <a:pt x="1" y="216"/>
                      </a:lnTo>
                      <a:lnTo>
                        <a:pt x="0" y="216"/>
                      </a:lnTo>
                    </a:path>
                  </a:pathLst>
                </a:custGeom>
                <a:solidFill>
                  <a:srgbClr val="FFCCCC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82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1828" y="1653"/>
                  <a:ext cx="157" cy="9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83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1828" y="1730"/>
                  <a:ext cx="157" cy="8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84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1828" y="1802"/>
                  <a:ext cx="157" cy="7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85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1828" y="1876"/>
                  <a:ext cx="157" cy="7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86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1828" y="1951"/>
                  <a:ext cx="158" cy="6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87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1828" y="2022"/>
                  <a:ext cx="157" cy="5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88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1827" y="2096"/>
                  <a:ext cx="159" cy="5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89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1827" y="2170"/>
                  <a:ext cx="159" cy="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90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1828" y="2242"/>
                  <a:ext cx="158" cy="3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91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1827" y="2316"/>
                  <a:ext cx="159" cy="2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92" name="Line 214"/>
                <p:cNvSpPr>
                  <a:spLocks noChangeShapeType="1"/>
                </p:cNvSpPr>
                <p:nvPr/>
              </p:nvSpPr>
              <p:spPr bwMode="auto">
                <a:xfrm flipH="1">
                  <a:off x="1835" y="2390"/>
                  <a:ext cx="150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93" name="Line 215"/>
                <p:cNvSpPr>
                  <a:spLocks noChangeShapeType="1"/>
                </p:cNvSpPr>
                <p:nvPr/>
              </p:nvSpPr>
              <p:spPr bwMode="auto">
                <a:xfrm flipH="1">
                  <a:off x="1833" y="2462"/>
                  <a:ext cx="15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6094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1832" y="2535"/>
                  <a:ext cx="154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  <p:grpSp>
          <p:nvGrpSpPr>
            <p:cNvPr id="26030" name="Group 217"/>
            <p:cNvGrpSpPr>
              <a:grpSpLocks/>
            </p:cNvGrpSpPr>
            <p:nvPr/>
          </p:nvGrpSpPr>
          <p:grpSpPr bwMode="auto">
            <a:xfrm>
              <a:off x="4092" y="2400"/>
              <a:ext cx="290" cy="1188"/>
              <a:chOff x="1495" y="1628"/>
              <a:chExt cx="290" cy="996"/>
            </a:xfrm>
          </p:grpSpPr>
          <p:sp>
            <p:nvSpPr>
              <p:cNvPr id="26035" name="Freeform 218"/>
              <p:cNvSpPr>
                <a:spLocks/>
              </p:cNvSpPr>
              <p:nvPr/>
            </p:nvSpPr>
            <p:spPr bwMode="auto">
              <a:xfrm>
                <a:off x="1601" y="1629"/>
                <a:ext cx="184" cy="993"/>
              </a:xfrm>
              <a:custGeom>
                <a:avLst/>
                <a:gdLst>
                  <a:gd name="T0" fmla="*/ 0 w 368"/>
                  <a:gd name="T1" fmla="*/ 0 h 1985"/>
                  <a:gd name="T2" fmla="*/ 184 w 368"/>
                  <a:gd name="T3" fmla="*/ 31 h 1985"/>
                  <a:gd name="T4" fmla="*/ 184 w 368"/>
                  <a:gd name="T5" fmla="*/ 993 h 1985"/>
                  <a:gd name="T6" fmla="*/ 0 w 368"/>
                  <a:gd name="T7" fmla="*/ 993 h 1985"/>
                  <a:gd name="T8" fmla="*/ 0 w 368"/>
                  <a:gd name="T9" fmla="*/ 0 h 19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"/>
                  <a:gd name="T16" fmla="*/ 0 h 1985"/>
                  <a:gd name="T17" fmla="*/ 368 w 368"/>
                  <a:gd name="T18" fmla="*/ 1985 h 19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" h="1985">
                    <a:moveTo>
                      <a:pt x="0" y="0"/>
                    </a:moveTo>
                    <a:lnTo>
                      <a:pt x="367" y="62"/>
                    </a:lnTo>
                    <a:lnTo>
                      <a:pt x="368" y="1985"/>
                    </a:lnTo>
                    <a:lnTo>
                      <a:pt x="0" y="19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6" name="Freeform 219"/>
              <p:cNvSpPr>
                <a:spLocks/>
              </p:cNvSpPr>
              <p:nvPr/>
            </p:nvSpPr>
            <p:spPr bwMode="auto">
              <a:xfrm>
                <a:off x="1601" y="1628"/>
                <a:ext cx="183" cy="994"/>
              </a:xfrm>
              <a:custGeom>
                <a:avLst/>
                <a:gdLst>
                  <a:gd name="T0" fmla="*/ 0 w 367"/>
                  <a:gd name="T1" fmla="*/ 0 h 1989"/>
                  <a:gd name="T2" fmla="*/ 183 w 367"/>
                  <a:gd name="T3" fmla="*/ 31 h 1989"/>
                  <a:gd name="T4" fmla="*/ 183 w 367"/>
                  <a:gd name="T5" fmla="*/ 994 h 1989"/>
                  <a:gd name="T6" fmla="*/ 0 w 367"/>
                  <a:gd name="T7" fmla="*/ 994 h 1989"/>
                  <a:gd name="T8" fmla="*/ 0 w 367"/>
                  <a:gd name="T9" fmla="*/ 0 h 19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"/>
                  <a:gd name="T16" fmla="*/ 0 h 1989"/>
                  <a:gd name="T17" fmla="*/ 367 w 367"/>
                  <a:gd name="T18" fmla="*/ 1989 h 19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" h="1989">
                    <a:moveTo>
                      <a:pt x="0" y="0"/>
                    </a:moveTo>
                    <a:lnTo>
                      <a:pt x="367" y="62"/>
                    </a:lnTo>
                    <a:lnTo>
                      <a:pt x="367" y="1989"/>
                    </a:lnTo>
                    <a:lnTo>
                      <a:pt x="0" y="198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037" name="Group 220"/>
              <p:cNvGrpSpPr>
                <a:grpSpLocks/>
              </p:cNvGrpSpPr>
              <p:nvPr/>
            </p:nvGrpSpPr>
            <p:grpSpPr bwMode="auto">
              <a:xfrm>
                <a:off x="1495" y="1628"/>
                <a:ext cx="283" cy="996"/>
                <a:chOff x="1495" y="1628"/>
                <a:chExt cx="283" cy="996"/>
              </a:xfrm>
            </p:grpSpPr>
            <p:grpSp>
              <p:nvGrpSpPr>
                <p:cNvPr id="26038" name="Group 221"/>
                <p:cNvGrpSpPr>
                  <a:grpSpLocks/>
                </p:cNvGrpSpPr>
                <p:nvPr/>
              </p:nvGrpSpPr>
              <p:grpSpPr bwMode="auto">
                <a:xfrm>
                  <a:off x="1495" y="1628"/>
                  <a:ext cx="106" cy="996"/>
                  <a:chOff x="1495" y="1628"/>
                  <a:chExt cx="106" cy="996"/>
                </a:xfrm>
              </p:grpSpPr>
              <p:sp>
                <p:nvSpPr>
                  <p:cNvPr id="26070" name="Freeform 222"/>
                  <p:cNvSpPr>
                    <a:spLocks/>
                  </p:cNvSpPr>
                  <p:nvPr/>
                </p:nvSpPr>
                <p:spPr bwMode="auto">
                  <a:xfrm>
                    <a:off x="1495" y="1628"/>
                    <a:ext cx="106" cy="996"/>
                  </a:xfrm>
                  <a:custGeom>
                    <a:avLst/>
                    <a:gdLst>
                      <a:gd name="T0" fmla="*/ 0 w 211"/>
                      <a:gd name="T1" fmla="*/ 78 h 1992"/>
                      <a:gd name="T2" fmla="*/ 106 w 211"/>
                      <a:gd name="T3" fmla="*/ 0 h 1992"/>
                      <a:gd name="T4" fmla="*/ 106 w 211"/>
                      <a:gd name="T5" fmla="*/ 996 h 1992"/>
                      <a:gd name="T6" fmla="*/ 0 w 211"/>
                      <a:gd name="T7" fmla="*/ 996 h 1992"/>
                      <a:gd name="T8" fmla="*/ 0 w 211"/>
                      <a:gd name="T9" fmla="*/ 78 h 199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1"/>
                      <a:gd name="T16" fmla="*/ 0 h 1992"/>
                      <a:gd name="T17" fmla="*/ 211 w 211"/>
                      <a:gd name="T18" fmla="*/ 1992 h 199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1" h="1992">
                        <a:moveTo>
                          <a:pt x="0" y="156"/>
                        </a:moveTo>
                        <a:lnTo>
                          <a:pt x="211" y="0"/>
                        </a:lnTo>
                        <a:lnTo>
                          <a:pt x="211" y="1992"/>
                        </a:lnTo>
                        <a:lnTo>
                          <a:pt x="0" y="1992"/>
                        </a:lnTo>
                        <a:lnTo>
                          <a:pt x="0" y="156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71" name="Line 2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8" y="1652"/>
                    <a:ext cx="1" cy="95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072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1534" y="1678"/>
                    <a:ext cx="1" cy="92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607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1561" y="2559"/>
                    <a:ext cx="18" cy="5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7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1526" y="2559"/>
                    <a:ext cx="18" cy="57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039" name="Group 227"/>
                <p:cNvGrpSpPr>
                  <a:grpSpLocks/>
                </p:cNvGrpSpPr>
                <p:nvPr/>
              </p:nvGrpSpPr>
              <p:grpSpPr bwMode="auto">
                <a:xfrm>
                  <a:off x="1610" y="1694"/>
                  <a:ext cx="168" cy="922"/>
                  <a:chOff x="1610" y="1694"/>
                  <a:chExt cx="168" cy="922"/>
                </a:xfrm>
              </p:grpSpPr>
              <p:grpSp>
                <p:nvGrpSpPr>
                  <p:cNvPr id="26040" name="Group 228"/>
                  <p:cNvGrpSpPr>
                    <a:grpSpLocks/>
                  </p:cNvGrpSpPr>
                  <p:nvPr/>
                </p:nvGrpSpPr>
                <p:grpSpPr bwMode="auto">
                  <a:xfrm>
                    <a:off x="1629" y="2549"/>
                    <a:ext cx="130" cy="67"/>
                    <a:chOff x="1629" y="2549"/>
                    <a:chExt cx="130" cy="67"/>
                  </a:xfrm>
                </p:grpSpPr>
                <p:sp>
                  <p:nvSpPr>
                    <p:cNvPr id="26066" name="Rectangle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0" y="2549"/>
                      <a:ext cx="19" cy="6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67" name="Rectangle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0" y="2549"/>
                      <a:ext cx="19" cy="6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68" name="Rectangle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9" y="2549"/>
                      <a:ext cx="19" cy="6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69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1" y="2549"/>
                      <a:ext cx="18" cy="65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041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1610" y="1705"/>
                    <a:ext cx="168" cy="803"/>
                    <a:chOff x="1610" y="1705"/>
                    <a:chExt cx="168" cy="803"/>
                  </a:xfrm>
                </p:grpSpPr>
                <p:sp>
                  <p:nvSpPr>
                    <p:cNvPr id="26049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611" y="1705"/>
                      <a:ext cx="166" cy="56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6 h 111"/>
                        <a:gd name="T6" fmla="*/ 0 w 332"/>
                        <a:gd name="T7" fmla="*/ 28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50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611" y="1751"/>
                      <a:ext cx="166" cy="55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5 h 111"/>
                        <a:gd name="T6" fmla="*/ 0 w 332"/>
                        <a:gd name="T7" fmla="*/ 27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51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612" y="1799"/>
                      <a:ext cx="166" cy="55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5 h 111"/>
                        <a:gd name="T6" fmla="*/ 0 w 332"/>
                        <a:gd name="T7" fmla="*/ 27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52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611" y="1844"/>
                      <a:ext cx="166" cy="56"/>
                    </a:xfrm>
                    <a:custGeom>
                      <a:avLst/>
                      <a:gdLst>
                        <a:gd name="T0" fmla="*/ 0 w 332"/>
                        <a:gd name="T1" fmla="*/ 0 h 111"/>
                        <a:gd name="T2" fmla="*/ 166 w 332"/>
                        <a:gd name="T3" fmla="*/ 28 h 111"/>
                        <a:gd name="T4" fmla="*/ 166 w 332"/>
                        <a:gd name="T5" fmla="*/ 56 h 111"/>
                        <a:gd name="T6" fmla="*/ 0 w 332"/>
                        <a:gd name="T7" fmla="*/ 28 h 111"/>
                        <a:gd name="T8" fmla="*/ 0 w 332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11"/>
                        <a:gd name="T17" fmla="*/ 332 w 332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11">
                          <a:moveTo>
                            <a:pt x="0" y="0"/>
                          </a:moveTo>
                          <a:lnTo>
                            <a:pt x="332" y="56"/>
                          </a:lnTo>
                          <a:lnTo>
                            <a:pt x="332" y="111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53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611" y="1891"/>
                      <a:ext cx="166" cy="52"/>
                    </a:xfrm>
                    <a:custGeom>
                      <a:avLst/>
                      <a:gdLst>
                        <a:gd name="T0" fmla="*/ 0 w 332"/>
                        <a:gd name="T1" fmla="*/ 0 h 104"/>
                        <a:gd name="T2" fmla="*/ 166 w 332"/>
                        <a:gd name="T3" fmla="*/ 25 h 104"/>
                        <a:gd name="T4" fmla="*/ 166 w 332"/>
                        <a:gd name="T5" fmla="*/ 52 h 104"/>
                        <a:gd name="T6" fmla="*/ 0 w 332"/>
                        <a:gd name="T7" fmla="*/ 27 h 104"/>
                        <a:gd name="T8" fmla="*/ 0 w 332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04"/>
                        <a:gd name="T17" fmla="*/ 332 w 332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04">
                          <a:moveTo>
                            <a:pt x="0" y="0"/>
                          </a:moveTo>
                          <a:lnTo>
                            <a:pt x="332" y="49"/>
                          </a:lnTo>
                          <a:lnTo>
                            <a:pt x="332" y="104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54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611" y="1935"/>
                      <a:ext cx="166" cy="52"/>
                    </a:xfrm>
                    <a:custGeom>
                      <a:avLst/>
                      <a:gdLst>
                        <a:gd name="T0" fmla="*/ 0 w 332"/>
                        <a:gd name="T1" fmla="*/ 0 h 104"/>
                        <a:gd name="T2" fmla="*/ 166 w 332"/>
                        <a:gd name="T3" fmla="*/ 25 h 104"/>
                        <a:gd name="T4" fmla="*/ 166 w 332"/>
                        <a:gd name="T5" fmla="*/ 52 h 104"/>
                        <a:gd name="T6" fmla="*/ 0 w 332"/>
                        <a:gd name="T7" fmla="*/ 27 h 104"/>
                        <a:gd name="T8" fmla="*/ 0 w 332"/>
                        <a:gd name="T9" fmla="*/ 0 h 10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04"/>
                        <a:gd name="T17" fmla="*/ 332 w 332"/>
                        <a:gd name="T18" fmla="*/ 104 h 10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04">
                          <a:moveTo>
                            <a:pt x="0" y="0"/>
                          </a:moveTo>
                          <a:lnTo>
                            <a:pt x="332" y="49"/>
                          </a:lnTo>
                          <a:lnTo>
                            <a:pt x="332" y="104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55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612" y="1980"/>
                      <a:ext cx="166" cy="53"/>
                    </a:xfrm>
                    <a:custGeom>
                      <a:avLst/>
                      <a:gdLst>
                        <a:gd name="T0" fmla="*/ 0 w 332"/>
                        <a:gd name="T1" fmla="*/ 0 h 105"/>
                        <a:gd name="T2" fmla="*/ 166 w 332"/>
                        <a:gd name="T3" fmla="*/ 25 h 105"/>
                        <a:gd name="T4" fmla="*/ 166 w 332"/>
                        <a:gd name="T5" fmla="*/ 53 h 105"/>
                        <a:gd name="T6" fmla="*/ 0 w 332"/>
                        <a:gd name="T7" fmla="*/ 28 h 105"/>
                        <a:gd name="T8" fmla="*/ 0 w 332"/>
                        <a:gd name="T9" fmla="*/ 0 h 10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105"/>
                        <a:gd name="T17" fmla="*/ 332 w 332"/>
                        <a:gd name="T18" fmla="*/ 105 h 10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105">
                          <a:moveTo>
                            <a:pt x="0" y="0"/>
                          </a:moveTo>
                          <a:lnTo>
                            <a:pt x="332" y="50"/>
                          </a:lnTo>
                          <a:lnTo>
                            <a:pt x="332" y="105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56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611" y="2027"/>
                      <a:ext cx="166" cy="48"/>
                    </a:xfrm>
                    <a:custGeom>
                      <a:avLst/>
                      <a:gdLst>
                        <a:gd name="T0" fmla="*/ 0 w 332"/>
                        <a:gd name="T1" fmla="*/ 0 h 97"/>
                        <a:gd name="T2" fmla="*/ 166 w 332"/>
                        <a:gd name="T3" fmla="*/ 21 h 97"/>
                        <a:gd name="T4" fmla="*/ 166 w 332"/>
                        <a:gd name="T5" fmla="*/ 48 h 97"/>
                        <a:gd name="T6" fmla="*/ 0 w 332"/>
                        <a:gd name="T7" fmla="*/ 27 h 97"/>
                        <a:gd name="T8" fmla="*/ 0 w 332"/>
                        <a:gd name="T9" fmla="*/ 0 h 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7"/>
                        <a:gd name="T17" fmla="*/ 332 w 332"/>
                        <a:gd name="T18" fmla="*/ 97 h 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7">
                          <a:moveTo>
                            <a:pt x="0" y="0"/>
                          </a:moveTo>
                          <a:lnTo>
                            <a:pt x="332" y="42"/>
                          </a:lnTo>
                          <a:lnTo>
                            <a:pt x="332" y="97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57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611" y="2072"/>
                      <a:ext cx="166" cy="49"/>
                    </a:xfrm>
                    <a:custGeom>
                      <a:avLst/>
                      <a:gdLst>
                        <a:gd name="T0" fmla="*/ 0 w 332"/>
                        <a:gd name="T1" fmla="*/ 0 h 97"/>
                        <a:gd name="T2" fmla="*/ 166 w 332"/>
                        <a:gd name="T3" fmla="*/ 21 h 97"/>
                        <a:gd name="T4" fmla="*/ 166 w 332"/>
                        <a:gd name="T5" fmla="*/ 49 h 97"/>
                        <a:gd name="T6" fmla="*/ 0 w 332"/>
                        <a:gd name="T7" fmla="*/ 28 h 97"/>
                        <a:gd name="T8" fmla="*/ 0 w 332"/>
                        <a:gd name="T9" fmla="*/ 0 h 9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7"/>
                        <a:gd name="T17" fmla="*/ 332 w 332"/>
                        <a:gd name="T18" fmla="*/ 97 h 9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7">
                          <a:moveTo>
                            <a:pt x="0" y="0"/>
                          </a:moveTo>
                          <a:lnTo>
                            <a:pt x="332" y="42"/>
                          </a:lnTo>
                          <a:lnTo>
                            <a:pt x="332" y="97"/>
                          </a:lnTo>
                          <a:lnTo>
                            <a:pt x="0" y="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58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611" y="2118"/>
                      <a:ext cx="166" cy="47"/>
                    </a:xfrm>
                    <a:custGeom>
                      <a:avLst/>
                      <a:gdLst>
                        <a:gd name="T0" fmla="*/ 0 w 332"/>
                        <a:gd name="T1" fmla="*/ 0 h 94"/>
                        <a:gd name="T2" fmla="*/ 166 w 332"/>
                        <a:gd name="T3" fmla="*/ 20 h 94"/>
                        <a:gd name="T4" fmla="*/ 166 w 332"/>
                        <a:gd name="T5" fmla="*/ 47 h 94"/>
                        <a:gd name="T6" fmla="*/ 0 w 332"/>
                        <a:gd name="T7" fmla="*/ 29 h 94"/>
                        <a:gd name="T8" fmla="*/ 0 w 332"/>
                        <a:gd name="T9" fmla="*/ 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4"/>
                        <a:gd name="T17" fmla="*/ 332 w 332"/>
                        <a:gd name="T18" fmla="*/ 94 h 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4">
                          <a:moveTo>
                            <a:pt x="0" y="0"/>
                          </a:moveTo>
                          <a:lnTo>
                            <a:pt x="332" y="39"/>
                          </a:lnTo>
                          <a:lnTo>
                            <a:pt x="332" y="94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59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611" y="2167"/>
                      <a:ext cx="166" cy="47"/>
                    </a:xfrm>
                    <a:custGeom>
                      <a:avLst/>
                      <a:gdLst>
                        <a:gd name="T0" fmla="*/ 0 w 332"/>
                        <a:gd name="T1" fmla="*/ 0 h 94"/>
                        <a:gd name="T2" fmla="*/ 166 w 332"/>
                        <a:gd name="T3" fmla="*/ 20 h 94"/>
                        <a:gd name="T4" fmla="*/ 166 w 332"/>
                        <a:gd name="T5" fmla="*/ 47 h 94"/>
                        <a:gd name="T6" fmla="*/ 0 w 332"/>
                        <a:gd name="T7" fmla="*/ 29 h 94"/>
                        <a:gd name="T8" fmla="*/ 0 w 332"/>
                        <a:gd name="T9" fmla="*/ 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4"/>
                        <a:gd name="T17" fmla="*/ 332 w 332"/>
                        <a:gd name="T18" fmla="*/ 94 h 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4">
                          <a:moveTo>
                            <a:pt x="0" y="0"/>
                          </a:moveTo>
                          <a:lnTo>
                            <a:pt x="332" y="39"/>
                          </a:lnTo>
                          <a:lnTo>
                            <a:pt x="332" y="94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60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611" y="2216"/>
                      <a:ext cx="166" cy="47"/>
                    </a:xfrm>
                    <a:custGeom>
                      <a:avLst/>
                      <a:gdLst>
                        <a:gd name="T0" fmla="*/ 0 w 332"/>
                        <a:gd name="T1" fmla="*/ 0 h 94"/>
                        <a:gd name="T2" fmla="*/ 166 w 332"/>
                        <a:gd name="T3" fmla="*/ 20 h 94"/>
                        <a:gd name="T4" fmla="*/ 166 w 332"/>
                        <a:gd name="T5" fmla="*/ 47 h 94"/>
                        <a:gd name="T6" fmla="*/ 0 w 332"/>
                        <a:gd name="T7" fmla="*/ 29 h 94"/>
                        <a:gd name="T8" fmla="*/ 0 w 332"/>
                        <a:gd name="T9" fmla="*/ 0 h 9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94"/>
                        <a:gd name="T17" fmla="*/ 332 w 332"/>
                        <a:gd name="T18" fmla="*/ 94 h 9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94">
                          <a:moveTo>
                            <a:pt x="0" y="0"/>
                          </a:moveTo>
                          <a:lnTo>
                            <a:pt x="332" y="39"/>
                          </a:lnTo>
                          <a:lnTo>
                            <a:pt x="332" y="94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61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611" y="2269"/>
                      <a:ext cx="166" cy="43"/>
                    </a:xfrm>
                    <a:custGeom>
                      <a:avLst/>
                      <a:gdLst>
                        <a:gd name="T0" fmla="*/ 0 w 332"/>
                        <a:gd name="T1" fmla="*/ 0 h 86"/>
                        <a:gd name="T2" fmla="*/ 166 w 332"/>
                        <a:gd name="T3" fmla="*/ 15 h 86"/>
                        <a:gd name="T4" fmla="*/ 166 w 332"/>
                        <a:gd name="T5" fmla="*/ 43 h 86"/>
                        <a:gd name="T6" fmla="*/ 0 w 332"/>
                        <a:gd name="T7" fmla="*/ 29 h 86"/>
                        <a:gd name="T8" fmla="*/ 0 w 332"/>
                        <a:gd name="T9" fmla="*/ 0 h 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2"/>
                        <a:gd name="T16" fmla="*/ 0 h 86"/>
                        <a:gd name="T17" fmla="*/ 332 w 332"/>
                        <a:gd name="T18" fmla="*/ 86 h 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2" h="86">
                          <a:moveTo>
                            <a:pt x="0" y="0"/>
                          </a:moveTo>
                          <a:lnTo>
                            <a:pt x="332" y="31"/>
                          </a:lnTo>
                          <a:lnTo>
                            <a:pt x="332" y="86"/>
                          </a:lnTo>
                          <a:lnTo>
                            <a:pt x="0" y="5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62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611" y="2319"/>
                      <a:ext cx="166" cy="43"/>
                    </a:xfrm>
                    <a:custGeom>
                      <a:avLst/>
                      <a:gdLst>
                        <a:gd name="T0" fmla="*/ 0 w 333"/>
                        <a:gd name="T1" fmla="*/ 0 h 88"/>
                        <a:gd name="T2" fmla="*/ 166 w 333"/>
                        <a:gd name="T3" fmla="*/ 16 h 88"/>
                        <a:gd name="T4" fmla="*/ 166 w 333"/>
                        <a:gd name="T5" fmla="*/ 43 h 88"/>
                        <a:gd name="T6" fmla="*/ 0 w 333"/>
                        <a:gd name="T7" fmla="*/ 29 h 88"/>
                        <a:gd name="T8" fmla="*/ 0 w 333"/>
                        <a:gd name="T9" fmla="*/ 0 h 8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3"/>
                        <a:gd name="T16" fmla="*/ 0 h 88"/>
                        <a:gd name="T17" fmla="*/ 333 w 333"/>
                        <a:gd name="T18" fmla="*/ 88 h 8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3" h="88">
                          <a:moveTo>
                            <a:pt x="0" y="0"/>
                          </a:moveTo>
                          <a:lnTo>
                            <a:pt x="333" y="33"/>
                          </a:lnTo>
                          <a:lnTo>
                            <a:pt x="333" y="88"/>
                          </a:lnTo>
                          <a:lnTo>
                            <a:pt x="0" y="6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63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610" y="2370"/>
                      <a:ext cx="167" cy="41"/>
                    </a:xfrm>
                    <a:custGeom>
                      <a:avLst/>
                      <a:gdLst>
                        <a:gd name="T0" fmla="*/ 0 w 336"/>
                        <a:gd name="T1" fmla="*/ 0 h 83"/>
                        <a:gd name="T2" fmla="*/ 167 w 336"/>
                        <a:gd name="T3" fmla="*/ 14 h 83"/>
                        <a:gd name="T4" fmla="*/ 167 w 336"/>
                        <a:gd name="T5" fmla="*/ 41 h 83"/>
                        <a:gd name="T6" fmla="*/ 0 w 336"/>
                        <a:gd name="T7" fmla="*/ 29 h 83"/>
                        <a:gd name="T8" fmla="*/ 0 w 336"/>
                        <a:gd name="T9" fmla="*/ 0 h 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6"/>
                        <a:gd name="T16" fmla="*/ 0 h 83"/>
                        <a:gd name="T17" fmla="*/ 336 w 336"/>
                        <a:gd name="T18" fmla="*/ 83 h 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6" h="83">
                          <a:moveTo>
                            <a:pt x="0" y="0"/>
                          </a:moveTo>
                          <a:lnTo>
                            <a:pt x="336" y="28"/>
                          </a:lnTo>
                          <a:lnTo>
                            <a:pt x="336" y="83"/>
                          </a:lnTo>
                          <a:lnTo>
                            <a:pt x="0" y="5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64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610" y="2423"/>
                      <a:ext cx="167" cy="38"/>
                    </a:xfrm>
                    <a:custGeom>
                      <a:avLst/>
                      <a:gdLst>
                        <a:gd name="T0" fmla="*/ 0 w 336"/>
                        <a:gd name="T1" fmla="*/ 0 h 76"/>
                        <a:gd name="T2" fmla="*/ 167 w 336"/>
                        <a:gd name="T3" fmla="*/ 10 h 76"/>
                        <a:gd name="T4" fmla="*/ 167 w 336"/>
                        <a:gd name="T5" fmla="*/ 38 h 76"/>
                        <a:gd name="T6" fmla="*/ 0 w 336"/>
                        <a:gd name="T7" fmla="*/ 29 h 76"/>
                        <a:gd name="T8" fmla="*/ 0 w 336"/>
                        <a:gd name="T9" fmla="*/ 0 h 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6"/>
                        <a:gd name="T16" fmla="*/ 0 h 76"/>
                        <a:gd name="T17" fmla="*/ 336 w 336"/>
                        <a:gd name="T18" fmla="*/ 76 h 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6" h="76">
                          <a:moveTo>
                            <a:pt x="0" y="0"/>
                          </a:moveTo>
                          <a:lnTo>
                            <a:pt x="336" y="21"/>
                          </a:lnTo>
                          <a:lnTo>
                            <a:pt x="336" y="76"/>
                          </a:lnTo>
                          <a:lnTo>
                            <a:pt x="0" y="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65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610" y="2474"/>
                      <a:ext cx="167" cy="34"/>
                    </a:xfrm>
                    <a:custGeom>
                      <a:avLst/>
                      <a:gdLst>
                        <a:gd name="T0" fmla="*/ 0 w 336"/>
                        <a:gd name="T1" fmla="*/ 0 h 68"/>
                        <a:gd name="T2" fmla="*/ 167 w 336"/>
                        <a:gd name="T3" fmla="*/ 6 h 68"/>
                        <a:gd name="T4" fmla="*/ 167 w 336"/>
                        <a:gd name="T5" fmla="*/ 34 h 68"/>
                        <a:gd name="T6" fmla="*/ 0 w 336"/>
                        <a:gd name="T7" fmla="*/ 28 h 68"/>
                        <a:gd name="T8" fmla="*/ 0 w 336"/>
                        <a:gd name="T9" fmla="*/ 0 h 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6"/>
                        <a:gd name="T16" fmla="*/ 0 h 68"/>
                        <a:gd name="T17" fmla="*/ 336 w 336"/>
                        <a:gd name="T18" fmla="*/ 68 h 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6" h="68">
                          <a:moveTo>
                            <a:pt x="0" y="0"/>
                          </a:moveTo>
                          <a:lnTo>
                            <a:pt x="336" y="13"/>
                          </a:lnTo>
                          <a:lnTo>
                            <a:pt x="336" y="68"/>
                          </a:lnTo>
                          <a:lnTo>
                            <a:pt x="0" y="5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042" name="Group 251"/>
                  <p:cNvGrpSpPr>
                    <a:grpSpLocks/>
                  </p:cNvGrpSpPr>
                  <p:nvPr/>
                </p:nvGrpSpPr>
                <p:grpSpPr bwMode="auto">
                  <a:xfrm>
                    <a:off x="1648" y="1694"/>
                    <a:ext cx="92" cy="857"/>
                    <a:chOff x="1648" y="1694"/>
                    <a:chExt cx="92" cy="857"/>
                  </a:xfrm>
                </p:grpSpPr>
                <p:grpSp>
                  <p:nvGrpSpPr>
                    <p:cNvPr id="26043" name="Group 2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8" y="1694"/>
                      <a:ext cx="20" cy="857"/>
                      <a:chOff x="1648" y="1694"/>
                      <a:chExt cx="20" cy="857"/>
                    </a:xfrm>
                  </p:grpSpPr>
                  <p:sp>
                    <p:nvSpPr>
                      <p:cNvPr id="26047" name="Line 2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48" y="1694"/>
                        <a:ext cx="1" cy="85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  <p:sp>
                    <p:nvSpPr>
                      <p:cNvPr id="26048" name="Line 2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67" y="1696"/>
                        <a:ext cx="1" cy="85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</p:grpSp>
                <p:grpSp>
                  <p:nvGrpSpPr>
                    <p:cNvPr id="26044" name="Group 2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1" y="1706"/>
                      <a:ext cx="19" cy="845"/>
                      <a:chOff x="1721" y="1706"/>
                      <a:chExt cx="19" cy="845"/>
                    </a:xfrm>
                  </p:grpSpPr>
                  <p:sp>
                    <p:nvSpPr>
                      <p:cNvPr id="26045" name="Line 25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1" y="1706"/>
                        <a:ext cx="1" cy="84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  <p:sp>
                    <p:nvSpPr>
                      <p:cNvPr id="26046" name="Line 25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39" y="1708"/>
                        <a:ext cx="1" cy="84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SG"/>
                      </a:p>
                    </p:txBody>
                  </p:sp>
                </p:grpSp>
              </p:grpSp>
            </p:grpSp>
          </p:grpSp>
        </p:grpSp>
        <p:sp>
          <p:nvSpPr>
            <p:cNvPr id="26031" name="Freeform 258"/>
            <p:cNvSpPr>
              <a:spLocks/>
            </p:cNvSpPr>
            <p:nvPr/>
          </p:nvSpPr>
          <p:spPr bwMode="auto">
            <a:xfrm>
              <a:off x="4036" y="3360"/>
              <a:ext cx="69" cy="248"/>
            </a:xfrm>
            <a:custGeom>
              <a:avLst/>
              <a:gdLst>
                <a:gd name="T0" fmla="*/ 0 w 139"/>
                <a:gd name="T1" fmla="*/ 116 h 497"/>
                <a:gd name="T2" fmla="*/ 3 w 139"/>
                <a:gd name="T3" fmla="*/ 88 h 497"/>
                <a:gd name="T4" fmla="*/ 7 w 139"/>
                <a:gd name="T5" fmla="*/ 56 h 497"/>
                <a:gd name="T6" fmla="*/ 9 w 139"/>
                <a:gd name="T7" fmla="*/ 28 h 497"/>
                <a:gd name="T8" fmla="*/ 12 w 139"/>
                <a:gd name="T9" fmla="*/ 13 h 497"/>
                <a:gd name="T10" fmla="*/ 17 w 139"/>
                <a:gd name="T11" fmla="*/ 16 h 497"/>
                <a:gd name="T12" fmla="*/ 21 w 139"/>
                <a:gd name="T13" fmla="*/ 11 h 497"/>
                <a:gd name="T14" fmla="*/ 26 w 139"/>
                <a:gd name="T15" fmla="*/ 1 h 497"/>
                <a:gd name="T16" fmla="*/ 30 w 139"/>
                <a:gd name="T17" fmla="*/ 3 h 497"/>
                <a:gd name="T18" fmla="*/ 35 w 139"/>
                <a:gd name="T19" fmla="*/ 13 h 497"/>
                <a:gd name="T20" fmla="*/ 40 w 139"/>
                <a:gd name="T21" fmla="*/ 3 h 497"/>
                <a:gd name="T22" fmla="*/ 44 w 139"/>
                <a:gd name="T23" fmla="*/ 6 h 497"/>
                <a:gd name="T24" fmla="*/ 46 w 139"/>
                <a:gd name="T25" fmla="*/ 18 h 497"/>
                <a:gd name="T26" fmla="*/ 51 w 139"/>
                <a:gd name="T27" fmla="*/ 16 h 497"/>
                <a:gd name="T28" fmla="*/ 55 w 139"/>
                <a:gd name="T29" fmla="*/ 3 h 497"/>
                <a:gd name="T30" fmla="*/ 59 w 139"/>
                <a:gd name="T31" fmla="*/ 10 h 497"/>
                <a:gd name="T32" fmla="*/ 60 w 139"/>
                <a:gd name="T33" fmla="*/ 33 h 497"/>
                <a:gd name="T34" fmla="*/ 61 w 139"/>
                <a:gd name="T35" fmla="*/ 51 h 497"/>
                <a:gd name="T36" fmla="*/ 66 w 139"/>
                <a:gd name="T37" fmla="*/ 64 h 497"/>
                <a:gd name="T38" fmla="*/ 69 w 139"/>
                <a:gd name="T39" fmla="*/ 78 h 497"/>
                <a:gd name="T40" fmla="*/ 68 w 139"/>
                <a:gd name="T41" fmla="*/ 94 h 497"/>
                <a:gd name="T42" fmla="*/ 63 w 139"/>
                <a:gd name="T43" fmla="*/ 107 h 497"/>
                <a:gd name="T44" fmla="*/ 65 w 139"/>
                <a:gd name="T45" fmla="*/ 127 h 497"/>
                <a:gd name="T46" fmla="*/ 63 w 139"/>
                <a:gd name="T47" fmla="*/ 149 h 497"/>
                <a:gd name="T48" fmla="*/ 60 w 139"/>
                <a:gd name="T49" fmla="*/ 164 h 497"/>
                <a:gd name="T50" fmla="*/ 62 w 139"/>
                <a:gd name="T51" fmla="*/ 179 h 497"/>
                <a:gd name="T52" fmla="*/ 67 w 139"/>
                <a:gd name="T53" fmla="*/ 186 h 497"/>
                <a:gd name="T54" fmla="*/ 67 w 139"/>
                <a:gd name="T55" fmla="*/ 209 h 497"/>
                <a:gd name="T56" fmla="*/ 62 w 139"/>
                <a:gd name="T57" fmla="*/ 224 h 497"/>
                <a:gd name="T58" fmla="*/ 53 w 139"/>
                <a:gd name="T59" fmla="*/ 237 h 497"/>
                <a:gd name="T60" fmla="*/ 37 w 139"/>
                <a:gd name="T61" fmla="*/ 248 h 497"/>
                <a:gd name="T62" fmla="*/ 31 w 139"/>
                <a:gd name="T63" fmla="*/ 235 h 497"/>
                <a:gd name="T64" fmla="*/ 24 w 139"/>
                <a:gd name="T65" fmla="*/ 227 h 497"/>
                <a:gd name="T66" fmla="*/ 16 w 139"/>
                <a:gd name="T67" fmla="*/ 242 h 497"/>
                <a:gd name="T68" fmla="*/ 5 w 139"/>
                <a:gd name="T69" fmla="*/ 235 h 497"/>
                <a:gd name="T70" fmla="*/ 2 w 139"/>
                <a:gd name="T71" fmla="*/ 212 h 497"/>
                <a:gd name="T72" fmla="*/ 6 w 139"/>
                <a:gd name="T73" fmla="*/ 187 h 497"/>
                <a:gd name="T74" fmla="*/ 6 w 139"/>
                <a:gd name="T75" fmla="*/ 159 h 497"/>
                <a:gd name="T76" fmla="*/ 0 w 139"/>
                <a:gd name="T77" fmla="*/ 143 h 4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9"/>
                <a:gd name="T118" fmla="*/ 0 h 497"/>
                <a:gd name="T119" fmla="*/ 139 w 139"/>
                <a:gd name="T120" fmla="*/ 497 h 4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9" h="497">
                  <a:moveTo>
                    <a:pt x="0" y="262"/>
                  </a:moveTo>
                  <a:lnTo>
                    <a:pt x="1" y="232"/>
                  </a:lnTo>
                  <a:lnTo>
                    <a:pt x="4" y="199"/>
                  </a:lnTo>
                  <a:lnTo>
                    <a:pt x="7" y="176"/>
                  </a:lnTo>
                  <a:lnTo>
                    <a:pt x="11" y="145"/>
                  </a:lnTo>
                  <a:lnTo>
                    <a:pt x="15" y="113"/>
                  </a:lnTo>
                  <a:lnTo>
                    <a:pt x="18" y="82"/>
                  </a:lnTo>
                  <a:lnTo>
                    <a:pt x="19" y="56"/>
                  </a:lnTo>
                  <a:lnTo>
                    <a:pt x="21" y="3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4" y="33"/>
                  </a:lnTo>
                  <a:lnTo>
                    <a:pt x="38" y="37"/>
                  </a:lnTo>
                  <a:lnTo>
                    <a:pt x="43" y="23"/>
                  </a:lnTo>
                  <a:lnTo>
                    <a:pt x="47" y="13"/>
                  </a:lnTo>
                  <a:lnTo>
                    <a:pt x="53" y="3"/>
                  </a:lnTo>
                  <a:lnTo>
                    <a:pt x="59" y="0"/>
                  </a:lnTo>
                  <a:lnTo>
                    <a:pt x="61" y="6"/>
                  </a:lnTo>
                  <a:lnTo>
                    <a:pt x="66" y="17"/>
                  </a:lnTo>
                  <a:lnTo>
                    <a:pt x="70" y="26"/>
                  </a:lnTo>
                  <a:lnTo>
                    <a:pt x="75" y="20"/>
                  </a:lnTo>
                  <a:lnTo>
                    <a:pt x="80" y="6"/>
                  </a:lnTo>
                  <a:lnTo>
                    <a:pt x="83" y="6"/>
                  </a:lnTo>
                  <a:lnTo>
                    <a:pt x="88" y="13"/>
                  </a:lnTo>
                  <a:lnTo>
                    <a:pt x="90" y="26"/>
                  </a:lnTo>
                  <a:lnTo>
                    <a:pt x="92" y="37"/>
                  </a:lnTo>
                  <a:lnTo>
                    <a:pt x="97" y="37"/>
                  </a:lnTo>
                  <a:lnTo>
                    <a:pt x="102" y="33"/>
                  </a:lnTo>
                  <a:lnTo>
                    <a:pt x="106" y="20"/>
                  </a:lnTo>
                  <a:lnTo>
                    <a:pt x="110" y="6"/>
                  </a:lnTo>
                  <a:lnTo>
                    <a:pt x="114" y="6"/>
                  </a:lnTo>
                  <a:lnTo>
                    <a:pt x="119" y="20"/>
                  </a:lnTo>
                  <a:lnTo>
                    <a:pt x="120" y="46"/>
                  </a:lnTo>
                  <a:lnTo>
                    <a:pt x="120" y="66"/>
                  </a:lnTo>
                  <a:lnTo>
                    <a:pt x="119" y="96"/>
                  </a:lnTo>
                  <a:lnTo>
                    <a:pt x="123" y="103"/>
                  </a:lnTo>
                  <a:lnTo>
                    <a:pt x="128" y="116"/>
                  </a:lnTo>
                  <a:lnTo>
                    <a:pt x="132" y="129"/>
                  </a:lnTo>
                  <a:lnTo>
                    <a:pt x="137" y="136"/>
                  </a:lnTo>
                  <a:lnTo>
                    <a:pt x="139" y="156"/>
                  </a:lnTo>
                  <a:lnTo>
                    <a:pt x="139" y="176"/>
                  </a:lnTo>
                  <a:lnTo>
                    <a:pt x="137" y="189"/>
                  </a:lnTo>
                  <a:lnTo>
                    <a:pt x="133" y="196"/>
                  </a:lnTo>
                  <a:lnTo>
                    <a:pt x="127" y="215"/>
                  </a:lnTo>
                  <a:lnTo>
                    <a:pt x="128" y="242"/>
                  </a:lnTo>
                  <a:lnTo>
                    <a:pt x="131" y="255"/>
                  </a:lnTo>
                  <a:lnTo>
                    <a:pt x="131" y="286"/>
                  </a:lnTo>
                  <a:lnTo>
                    <a:pt x="127" y="298"/>
                  </a:lnTo>
                  <a:lnTo>
                    <a:pt x="124" y="305"/>
                  </a:lnTo>
                  <a:lnTo>
                    <a:pt x="121" y="329"/>
                  </a:lnTo>
                  <a:lnTo>
                    <a:pt x="121" y="345"/>
                  </a:lnTo>
                  <a:lnTo>
                    <a:pt x="124" y="358"/>
                  </a:lnTo>
                  <a:lnTo>
                    <a:pt x="130" y="362"/>
                  </a:lnTo>
                  <a:lnTo>
                    <a:pt x="135" y="372"/>
                  </a:lnTo>
                  <a:lnTo>
                    <a:pt x="137" y="398"/>
                  </a:lnTo>
                  <a:lnTo>
                    <a:pt x="134" y="418"/>
                  </a:lnTo>
                  <a:lnTo>
                    <a:pt x="130" y="435"/>
                  </a:lnTo>
                  <a:lnTo>
                    <a:pt x="125" y="448"/>
                  </a:lnTo>
                  <a:lnTo>
                    <a:pt x="120" y="461"/>
                  </a:lnTo>
                  <a:lnTo>
                    <a:pt x="107" y="475"/>
                  </a:lnTo>
                  <a:lnTo>
                    <a:pt x="89" y="491"/>
                  </a:lnTo>
                  <a:lnTo>
                    <a:pt x="75" y="497"/>
                  </a:lnTo>
                  <a:lnTo>
                    <a:pt x="68" y="495"/>
                  </a:lnTo>
                  <a:lnTo>
                    <a:pt x="63" y="471"/>
                  </a:lnTo>
                  <a:lnTo>
                    <a:pt x="57" y="457"/>
                  </a:lnTo>
                  <a:lnTo>
                    <a:pt x="48" y="455"/>
                  </a:lnTo>
                  <a:lnTo>
                    <a:pt x="40" y="475"/>
                  </a:lnTo>
                  <a:lnTo>
                    <a:pt x="33" y="484"/>
                  </a:lnTo>
                  <a:lnTo>
                    <a:pt x="13" y="481"/>
                  </a:lnTo>
                  <a:lnTo>
                    <a:pt x="10" y="471"/>
                  </a:lnTo>
                  <a:lnTo>
                    <a:pt x="4" y="448"/>
                  </a:lnTo>
                  <a:lnTo>
                    <a:pt x="4" y="425"/>
                  </a:lnTo>
                  <a:lnTo>
                    <a:pt x="5" y="401"/>
                  </a:lnTo>
                  <a:lnTo>
                    <a:pt x="12" y="374"/>
                  </a:lnTo>
                  <a:lnTo>
                    <a:pt x="14" y="338"/>
                  </a:lnTo>
                  <a:lnTo>
                    <a:pt x="13" y="318"/>
                  </a:lnTo>
                  <a:lnTo>
                    <a:pt x="7" y="298"/>
                  </a:lnTo>
                  <a:lnTo>
                    <a:pt x="1" y="286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3F5F00"/>
            </a:solidFill>
            <a:ln w="6350">
              <a:solidFill>
                <a:srgbClr val="3F5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032" name="Picture 25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72" y="3264"/>
              <a:ext cx="240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6033" name="Picture 26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12" y="3264"/>
              <a:ext cx="192" cy="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6034" name="Picture 26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4" y="3264"/>
              <a:ext cx="192" cy="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25609" name="Group 262"/>
          <p:cNvGrpSpPr>
            <a:grpSpLocks/>
          </p:cNvGrpSpPr>
          <p:nvPr/>
        </p:nvGrpSpPr>
        <p:grpSpPr bwMode="auto">
          <a:xfrm>
            <a:off x="533400" y="4038600"/>
            <a:ext cx="1752600" cy="914400"/>
            <a:chOff x="336" y="3264"/>
            <a:chExt cx="1104" cy="576"/>
          </a:xfrm>
        </p:grpSpPr>
        <p:sp>
          <p:nvSpPr>
            <p:cNvPr id="26017" name="Oval 263"/>
            <p:cNvSpPr>
              <a:spLocks noChangeArrowheads="1"/>
            </p:cNvSpPr>
            <p:nvPr/>
          </p:nvSpPr>
          <p:spPr bwMode="auto">
            <a:xfrm>
              <a:off x="336" y="3648"/>
              <a:ext cx="1104" cy="192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018" name="Picture 26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264"/>
              <a:ext cx="735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019" name="Picture 26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" y="3456"/>
              <a:ext cx="480" cy="3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25610" name="Group 266"/>
          <p:cNvGrpSpPr>
            <a:grpSpLocks/>
          </p:cNvGrpSpPr>
          <p:nvPr/>
        </p:nvGrpSpPr>
        <p:grpSpPr bwMode="auto">
          <a:xfrm>
            <a:off x="4152900" y="1273175"/>
            <a:ext cx="4000500" cy="1317625"/>
            <a:chOff x="2256" y="240"/>
            <a:chExt cx="2520" cy="830"/>
          </a:xfrm>
        </p:grpSpPr>
        <p:sp>
          <p:nvSpPr>
            <p:cNvPr id="25978" name="AutoShape 267"/>
            <p:cNvSpPr>
              <a:spLocks noChangeArrowheads="1"/>
            </p:cNvSpPr>
            <p:nvPr/>
          </p:nvSpPr>
          <p:spPr bwMode="auto">
            <a:xfrm>
              <a:off x="3744" y="372"/>
              <a:ext cx="48" cy="288"/>
            </a:xfrm>
            <a:prstGeom prst="can">
              <a:avLst>
                <a:gd name="adj" fmla="val 1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979" name="Picture 26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8" y="432"/>
              <a:ext cx="480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980" name="Picture 26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8" y="384"/>
              <a:ext cx="480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981" name="Picture 27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480"/>
              <a:ext cx="735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982" name="Picture 27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48" y="480"/>
              <a:ext cx="735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983" name="Picture 27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56" y="468"/>
              <a:ext cx="735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84" name="Freeform 273"/>
            <p:cNvSpPr>
              <a:spLocks/>
            </p:cNvSpPr>
            <p:nvPr/>
          </p:nvSpPr>
          <p:spPr bwMode="auto">
            <a:xfrm>
              <a:off x="3553" y="481"/>
              <a:ext cx="393" cy="321"/>
            </a:xfrm>
            <a:custGeom>
              <a:avLst/>
              <a:gdLst>
                <a:gd name="T0" fmla="*/ 0 w 393"/>
                <a:gd name="T1" fmla="*/ 321 h 321"/>
                <a:gd name="T2" fmla="*/ 89 w 393"/>
                <a:gd name="T3" fmla="*/ 232 h 321"/>
                <a:gd name="T4" fmla="*/ 393 w 393"/>
                <a:gd name="T5" fmla="*/ 0 h 321"/>
                <a:gd name="T6" fmla="*/ 293 w 393"/>
                <a:gd name="T7" fmla="*/ 101 h 321"/>
                <a:gd name="T8" fmla="*/ 0 w 393"/>
                <a:gd name="T9" fmla="*/ 321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21"/>
                <a:gd name="T17" fmla="*/ 393 w 39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21">
                  <a:moveTo>
                    <a:pt x="0" y="321"/>
                  </a:moveTo>
                  <a:lnTo>
                    <a:pt x="89" y="232"/>
                  </a:lnTo>
                  <a:lnTo>
                    <a:pt x="393" y="0"/>
                  </a:lnTo>
                  <a:lnTo>
                    <a:pt x="293" y="10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6C8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85" name="Freeform 274"/>
            <p:cNvSpPr>
              <a:spLocks/>
            </p:cNvSpPr>
            <p:nvPr/>
          </p:nvSpPr>
          <p:spPr bwMode="auto">
            <a:xfrm>
              <a:off x="3554" y="482"/>
              <a:ext cx="393" cy="321"/>
            </a:xfrm>
            <a:custGeom>
              <a:avLst/>
              <a:gdLst>
                <a:gd name="T0" fmla="*/ 0 w 393"/>
                <a:gd name="T1" fmla="*/ 321 h 321"/>
                <a:gd name="T2" fmla="*/ 89 w 393"/>
                <a:gd name="T3" fmla="*/ 233 h 321"/>
                <a:gd name="T4" fmla="*/ 393 w 393"/>
                <a:gd name="T5" fmla="*/ 0 h 321"/>
                <a:gd name="T6" fmla="*/ 293 w 393"/>
                <a:gd name="T7" fmla="*/ 102 h 321"/>
                <a:gd name="T8" fmla="*/ 0 w 393"/>
                <a:gd name="T9" fmla="*/ 321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21"/>
                <a:gd name="T17" fmla="*/ 393 w 39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21">
                  <a:moveTo>
                    <a:pt x="0" y="321"/>
                  </a:moveTo>
                  <a:lnTo>
                    <a:pt x="89" y="233"/>
                  </a:lnTo>
                  <a:lnTo>
                    <a:pt x="393" y="0"/>
                  </a:lnTo>
                  <a:lnTo>
                    <a:pt x="293" y="102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6C8F93"/>
            </a:solidFill>
            <a:ln w="3175">
              <a:solidFill>
                <a:srgbClr val="485F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986" name="Picture 27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6" y="672"/>
              <a:ext cx="480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987" name="Picture 27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" y="672"/>
              <a:ext cx="480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988" name="Picture 27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2" y="672"/>
              <a:ext cx="480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989" name="Picture 27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6" y="672"/>
              <a:ext cx="432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990" name="Picture 27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" y="672"/>
              <a:ext cx="480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5991" name="AutoShape 280"/>
            <p:cNvSpPr>
              <a:spLocks noChangeArrowheads="1"/>
            </p:cNvSpPr>
            <p:nvPr/>
          </p:nvSpPr>
          <p:spPr bwMode="auto">
            <a:xfrm>
              <a:off x="3696" y="432"/>
              <a:ext cx="48" cy="288"/>
            </a:xfrm>
            <a:prstGeom prst="can">
              <a:avLst>
                <a:gd name="adj" fmla="val 1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992" name="Group 281"/>
            <p:cNvGrpSpPr>
              <a:grpSpLocks/>
            </p:cNvGrpSpPr>
            <p:nvPr/>
          </p:nvGrpSpPr>
          <p:grpSpPr bwMode="auto">
            <a:xfrm>
              <a:off x="3596" y="481"/>
              <a:ext cx="689" cy="483"/>
              <a:chOff x="3596" y="481"/>
              <a:chExt cx="689" cy="483"/>
            </a:xfrm>
          </p:grpSpPr>
          <p:sp>
            <p:nvSpPr>
              <p:cNvPr id="25998" name="Freeform 282"/>
              <p:cNvSpPr>
                <a:spLocks/>
              </p:cNvSpPr>
              <p:nvPr/>
            </p:nvSpPr>
            <p:spPr bwMode="auto">
              <a:xfrm>
                <a:off x="3596" y="549"/>
                <a:ext cx="526" cy="414"/>
              </a:xfrm>
              <a:custGeom>
                <a:avLst/>
                <a:gdLst>
                  <a:gd name="T0" fmla="*/ 0 w 526"/>
                  <a:gd name="T1" fmla="*/ 414 h 414"/>
                  <a:gd name="T2" fmla="*/ 526 w 526"/>
                  <a:gd name="T3" fmla="*/ 414 h 414"/>
                  <a:gd name="T4" fmla="*/ 526 w 526"/>
                  <a:gd name="T5" fmla="*/ 126 h 414"/>
                  <a:gd name="T6" fmla="*/ 297 w 526"/>
                  <a:gd name="T7" fmla="*/ 0 h 414"/>
                  <a:gd name="T8" fmla="*/ 0 w 526"/>
                  <a:gd name="T9" fmla="*/ 211 h 414"/>
                  <a:gd name="T10" fmla="*/ 0 w 526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6"/>
                  <a:gd name="T19" fmla="*/ 0 h 414"/>
                  <a:gd name="T20" fmla="*/ 526 w 526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6" h="414">
                    <a:moveTo>
                      <a:pt x="0" y="414"/>
                    </a:moveTo>
                    <a:lnTo>
                      <a:pt x="526" y="414"/>
                    </a:lnTo>
                    <a:lnTo>
                      <a:pt x="526" y="126"/>
                    </a:lnTo>
                    <a:lnTo>
                      <a:pt x="297" y="0"/>
                    </a:lnTo>
                    <a:lnTo>
                      <a:pt x="0" y="211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EBC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9" name="Freeform 283"/>
              <p:cNvSpPr>
                <a:spLocks/>
              </p:cNvSpPr>
              <p:nvPr/>
            </p:nvSpPr>
            <p:spPr bwMode="auto">
              <a:xfrm>
                <a:off x="3597" y="550"/>
                <a:ext cx="526" cy="414"/>
              </a:xfrm>
              <a:custGeom>
                <a:avLst/>
                <a:gdLst>
                  <a:gd name="T0" fmla="*/ 0 w 526"/>
                  <a:gd name="T1" fmla="*/ 414 h 414"/>
                  <a:gd name="T2" fmla="*/ 526 w 526"/>
                  <a:gd name="T3" fmla="*/ 414 h 414"/>
                  <a:gd name="T4" fmla="*/ 526 w 526"/>
                  <a:gd name="T5" fmla="*/ 127 h 414"/>
                  <a:gd name="T6" fmla="*/ 297 w 526"/>
                  <a:gd name="T7" fmla="*/ 0 h 414"/>
                  <a:gd name="T8" fmla="*/ 0 w 526"/>
                  <a:gd name="T9" fmla="*/ 211 h 414"/>
                  <a:gd name="T10" fmla="*/ 0 w 526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6"/>
                  <a:gd name="T19" fmla="*/ 0 h 414"/>
                  <a:gd name="T20" fmla="*/ 526 w 526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6" h="414">
                    <a:moveTo>
                      <a:pt x="0" y="414"/>
                    </a:moveTo>
                    <a:lnTo>
                      <a:pt x="526" y="414"/>
                    </a:lnTo>
                    <a:lnTo>
                      <a:pt x="526" y="127"/>
                    </a:lnTo>
                    <a:lnTo>
                      <a:pt x="297" y="0"/>
                    </a:lnTo>
                    <a:lnTo>
                      <a:pt x="0" y="211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EBC494"/>
              </a:solidFill>
              <a:ln w="3175">
                <a:solidFill>
                  <a:srgbClr val="8F5B1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0" name="Freeform 284"/>
              <p:cNvSpPr>
                <a:spLocks/>
              </p:cNvSpPr>
              <p:nvPr/>
            </p:nvSpPr>
            <p:spPr bwMode="auto">
              <a:xfrm>
                <a:off x="4122" y="667"/>
                <a:ext cx="94" cy="296"/>
              </a:xfrm>
              <a:custGeom>
                <a:avLst/>
                <a:gdLst>
                  <a:gd name="T0" fmla="*/ 0 w 94"/>
                  <a:gd name="T1" fmla="*/ 296 h 296"/>
                  <a:gd name="T2" fmla="*/ 94 w 94"/>
                  <a:gd name="T3" fmla="*/ 203 h 296"/>
                  <a:gd name="T4" fmla="*/ 94 w 94"/>
                  <a:gd name="T5" fmla="*/ 0 h 296"/>
                  <a:gd name="T6" fmla="*/ 0 w 94"/>
                  <a:gd name="T7" fmla="*/ 93 h 296"/>
                  <a:gd name="T8" fmla="*/ 0 w 94"/>
                  <a:gd name="T9" fmla="*/ 296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296"/>
                  <a:gd name="T17" fmla="*/ 94 w 94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296">
                    <a:moveTo>
                      <a:pt x="0" y="296"/>
                    </a:moveTo>
                    <a:lnTo>
                      <a:pt x="94" y="203"/>
                    </a:lnTo>
                    <a:lnTo>
                      <a:pt x="94" y="0"/>
                    </a:lnTo>
                    <a:lnTo>
                      <a:pt x="0" y="93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DE9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1" name="Freeform 285"/>
              <p:cNvSpPr>
                <a:spLocks/>
              </p:cNvSpPr>
              <p:nvPr/>
            </p:nvSpPr>
            <p:spPr bwMode="auto">
              <a:xfrm>
                <a:off x="4123" y="668"/>
                <a:ext cx="94" cy="296"/>
              </a:xfrm>
              <a:custGeom>
                <a:avLst/>
                <a:gdLst>
                  <a:gd name="T0" fmla="*/ 0 w 94"/>
                  <a:gd name="T1" fmla="*/ 296 h 296"/>
                  <a:gd name="T2" fmla="*/ 94 w 94"/>
                  <a:gd name="T3" fmla="*/ 203 h 296"/>
                  <a:gd name="T4" fmla="*/ 94 w 94"/>
                  <a:gd name="T5" fmla="*/ 0 h 296"/>
                  <a:gd name="T6" fmla="*/ 0 w 94"/>
                  <a:gd name="T7" fmla="*/ 93 h 296"/>
                  <a:gd name="T8" fmla="*/ 0 w 94"/>
                  <a:gd name="T9" fmla="*/ 296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296"/>
                  <a:gd name="T17" fmla="*/ 94 w 94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296">
                    <a:moveTo>
                      <a:pt x="0" y="296"/>
                    </a:moveTo>
                    <a:lnTo>
                      <a:pt x="94" y="203"/>
                    </a:lnTo>
                    <a:lnTo>
                      <a:pt x="94" y="0"/>
                    </a:lnTo>
                    <a:lnTo>
                      <a:pt x="0" y="93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DE9C4C"/>
              </a:solidFill>
              <a:ln w="3175">
                <a:solidFill>
                  <a:srgbClr val="8F5B1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2" name="Freeform 286"/>
              <p:cNvSpPr>
                <a:spLocks/>
              </p:cNvSpPr>
              <p:nvPr/>
            </p:nvSpPr>
            <p:spPr bwMode="auto">
              <a:xfrm>
                <a:off x="4170" y="704"/>
                <a:ext cx="34" cy="237"/>
              </a:xfrm>
              <a:custGeom>
                <a:avLst/>
                <a:gdLst>
                  <a:gd name="T0" fmla="*/ 0 w 34"/>
                  <a:gd name="T1" fmla="*/ 68 h 237"/>
                  <a:gd name="T2" fmla="*/ 34 w 34"/>
                  <a:gd name="T3" fmla="*/ 0 h 237"/>
                  <a:gd name="T4" fmla="*/ 34 w 34"/>
                  <a:gd name="T5" fmla="*/ 203 h 237"/>
                  <a:gd name="T6" fmla="*/ 0 w 34"/>
                  <a:gd name="T7" fmla="*/ 237 h 237"/>
                  <a:gd name="T8" fmla="*/ 0 w 34"/>
                  <a:gd name="T9" fmla="*/ 144 h 237"/>
                  <a:gd name="T10" fmla="*/ 0 w 34"/>
                  <a:gd name="T11" fmla="*/ 68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37"/>
                  <a:gd name="T20" fmla="*/ 34 w 34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37">
                    <a:moveTo>
                      <a:pt x="0" y="68"/>
                    </a:moveTo>
                    <a:lnTo>
                      <a:pt x="34" y="0"/>
                    </a:lnTo>
                    <a:lnTo>
                      <a:pt x="34" y="203"/>
                    </a:lnTo>
                    <a:lnTo>
                      <a:pt x="0" y="237"/>
                    </a:lnTo>
                    <a:lnTo>
                      <a:pt x="0" y="14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D500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3" name="Freeform 287"/>
              <p:cNvSpPr>
                <a:spLocks/>
              </p:cNvSpPr>
              <p:nvPr/>
            </p:nvSpPr>
            <p:spPr bwMode="auto">
              <a:xfrm>
                <a:off x="4170" y="704"/>
                <a:ext cx="34" cy="237"/>
              </a:xfrm>
              <a:custGeom>
                <a:avLst/>
                <a:gdLst>
                  <a:gd name="T0" fmla="*/ 0 w 34"/>
                  <a:gd name="T1" fmla="*/ 68 h 237"/>
                  <a:gd name="T2" fmla="*/ 34 w 34"/>
                  <a:gd name="T3" fmla="*/ 0 h 237"/>
                  <a:gd name="T4" fmla="*/ 34 w 34"/>
                  <a:gd name="T5" fmla="*/ 203 h 237"/>
                  <a:gd name="T6" fmla="*/ 0 w 34"/>
                  <a:gd name="T7" fmla="*/ 237 h 237"/>
                  <a:gd name="T8" fmla="*/ 0 w 34"/>
                  <a:gd name="T9" fmla="*/ 144 h 237"/>
                  <a:gd name="T10" fmla="*/ 0 w 34"/>
                  <a:gd name="T11" fmla="*/ 68 h 2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37"/>
                  <a:gd name="T20" fmla="*/ 34 w 34"/>
                  <a:gd name="T21" fmla="*/ 237 h 2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37">
                    <a:moveTo>
                      <a:pt x="0" y="68"/>
                    </a:moveTo>
                    <a:lnTo>
                      <a:pt x="34" y="0"/>
                    </a:lnTo>
                    <a:lnTo>
                      <a:pt x="34" y="203"/>
                    </a:lnTo>
                    <a:lnTo>
                      <a:pt x="0" y="237"/>
                    </a:lnTo>
                    <a:lnTo>
                      <a:pt x="0" y="14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D500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4" name="Freeform 288"/>
              <p:cNvSpPr>
                <a:spLocks/>
              </p:cNvSpPr>
              <p:nvPr/>
            </p:nvSpPr>
            <p:spPr bwMode="auto">
              <a:xfrm>
                <a:off x="4171" y="705"/>
                <a:ext cx="34" cy="237"/>
              </a:xfrm>
              <a:custGeom>
                <a:avLst/>
                <a:gdLst>
                  <a:gd name="T0" fmla="*/ 0 w 34"/>
                  <a:gd name="T1" fmla="*/ 68 h 237"/>
                  <a:gd name="T2" fmla="*/ 34 w 34"/>
                  <a:gd name="T3" fmla="*/ 0 h 237"/>
                  <a:gd name="T4" fmla="*/ 34 w 34"/>
                  <a:gd name="T5" fmla="*/ 203 h 237"/>
                  <a:gd name="T6" fmla="*/ 0 w 34"/>
                  <a:gd name="T7" fmla="*/ 237 h 237"/>
                  <a:gd name="T8" fmla="*/ 0 w 34"/>
                  <a:gd name="T9" fmla="*/ 144 h 2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37"/>
                  <a:gd name="T17" fmla="*/ 34 w 34"/>
                  <a:gd name="T18" fmla="*/ 237 h 2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37">
                    <a:moveTo>
                      <a:pt x="0" y="68"/>
                    </a:moveTo>
                    <a:lnTo>
                      <a:pt x="34" y="0"/>
                    </a:lnTo>
                    <a:lnTo>
                      <a:pt x="34" y="203"/>
                    </a:lnTo>
                    <a:lnTo>
                      <a:pt x="0" y="237"/>
                    </a:lnTo>
                    <a:lnTo>
                      <a:pt x="0" y="144"/>
                    </a:lnTo>
                  </a:path>
                </a:pathLst>
              </a:custGeom>
              <a:noFill/>
              <a:ln w="3175">
                <a:solidFill>
                  <a:srgbClr val="AA000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5" name="Freeform 289"/>
              <p:cNvSpPr>
                <a:spLocks/>
              </p:cNvSpPr>
              <p:nvPr/>
            </p:nvSpPr>
            <p:spPr bwMode="auto">
              <a:xfrm>
                <a:off x="4145" y="738"/>
                <a:ext cx="25" cy="203"/>
              </a:xfrm>
              <a:custGeom>
                <a:avLst/>
                <a:gdLst>
                  <a:gd name="T0" fmla="*/ 25 w 25"/>
                  <a:gd name="T1" fmla="*/ 17 h 203"/>
                  <a:gd name="T2" fmla="*/ 0 w 25"/>
                  <a:gd name="T3" fmla="*/ 0 h 203"/>
                  <a:gd name="T4" fmla="*/ 0 w 25"/>
                  <a:gd name="T5" fmla="*/ 203 h 203"/>
                  <a:gd name="T6" fmla="*/ 25 w 25"/>
                  <a:gd name="T7" fmla="*/ 203 h 203"/>
                  <a:gd name="T8" fmla="*/ 25 w 25"/>
                  <a:gd name="T9" fmla="*/ 17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03"/>
                  <a:gd name="T17" fmla="*/ 25 w 25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03">
                    <a:moveTo>
                      <a:pt x="25" y="17"/>
                    </a:moveTo>
                    <a:lnTo>
                      <a:pt x="0" y="0"/>
                    </a:lnTo>
                    <a:lnTo>
                      <a:pt x="0" y="203"/>
                    </a:lnTo>
                    <a:lnTo>
                      <a:pt x="25" y="203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55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6" name="Freeform 290"/>
              <p:cNvSpPr>
                <a:spLocks/>
              </p:cNvSpPr>
              <p:nvPr/>
            </p:nvSpPr>
            <p:spPr bwMode="auto">
              <a:xfrm>
                <a:off x="4146" y="739"/>
                <a:ext cx="25" cy="203"/>
              </a:xfrm>
              <a:custGeom>
                <a:avLst/>
                <a:gdLst>
                  <a:gd name="T0" fmla="*/ 25 w 25"/>
                  <a:gd name="T1" fmla="*/ 17 h 203"/>
                  <a:gd name="T2" fmla="*/ 0 w 25"/>
                  <a:gd name="T3" fmla="*/ 0 h 203"/>
                  <a:gd name="T4" fmla="*/ 0 w 25"/>
                  <a:gd name="T5" fmla="*/ 203 h 203"/>
                  <a:gd name="T6" fmla="*/ 25 w 25"/>
                  <a:gd name="T7" fmla="*/ 203 h 203"/>
                  <a:gd name="T8" fmla="*/ 25 w 25"/>
                  <a:gd name="T9" fmla="*/ 17 h 2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03"/>
                  <a:gd name="T17" fmla="*/ 25 w 25"/>
                  <a:gd name="T18" fmla="*/ 203 h 2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03">
                    <a:moveTo>
                      <a:pt x="25" y="17"/>
                    </a:moveTo>
                    <a:lnTo>
                      <a:pt x="0" y="0"/>
                    </a:lnTo>
                    <a:lnTo>
                      <a:pt x="0" y="203"/>
                    </a:lnTo>
                    <a:lnTo>
                      <a:pt x="25" y="203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555D"/>
              </a:solidFill>
              <a:ln w="3175">
                <a:solidFill>
                  <a:srgbClr val="AA000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7" name="Freeform 291"/>
              <p:cNvSpPr>
                <a:spLocks/>
              </p:cNvSpPr>
              <p:nvPr/>
            </p:nvSpPr>
            <p:spPr bwMode="auto">
              <a:xfrm>
                <a:off x="3846" y="481"/>
                <a:ext cx="438" cy="321"/>
              </a:xfrm>
              <a:custGeom>
                <a:avLst/>
                <a:gdLst>
                  <a:gd name="T0" fmla="*/ 0 w 438"/>
                  <a:gd name="T1" fmla="*/ 101 h 321"/>
                  <a:gd name="T2" fmla="*/ 336 w 438"/>
                  <a:gd name="T3" fmla="*/ 321 h 321"/>
                  <a:gd name="T4" fmla="*/ 438 w 438"/>
                  <a:gd name="T5" fmla="*/ 220 h 321"/>
                  <a:gd name="T6" fmla="*/ 102 w 438"/>
                  <a:gd name="T7" fmla="*/ 0 h 321"/>
                  <a:gd name="T8" fmla="*/ 0 w 438"/>
                  <a:gd name="T9" fmla="*/ 101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321"/>
                  <a:gd name="T17" fmla="*/ 438 w 43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321">
                    <a:moveTo>
                      <a:pt x="0" y="101"/>
                    </a:moveTo>
                    <a:lnTo>
                      <a:pt x="336" y="321"/>
                    </a:lnTo>
                    <a:lnTo>
                      <a:pt x="438" y="220"/>
                    </a:lnTo>
                    <a:lnTo>
                      <a:pt x="102" y="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9D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8" name="Freeform 292"/>
              <p:cNvSpPr>
                <a:spLocks/>
              </p:cNvSpPr>
              <p:nvPr/>
            </p:nvSpPr>
            <p:spPr bwMode="auto">
              <a:xfrm>
                <a:off x="3847" y="482"/>
                <a:ext cx="438" cy="321"/>
              </a:xfrm>
              <a:custGeom>
                <a:avLst/>
                <a:gdLst>
                  <a:gd name="T0" fmla="*/ 0 w 438"/>
                  <a:gd name="T1" fmla="*/ 102 h 321"/>
                  <a:gd name="T2" fmla="*/ 336 w 438"/>
                  <a:gd name="T3" fmla="*/ 321 h 321"/>
                  <a:gd name="T4" fmla="*/ 438 w 438"/>
                  <a:gd name="T5" fmla="*/ 220 h 321"/>
                  <a:gd name="T6" fmla="*/ 102 w 438"/>
                  <a:gd name="T7" fmla="*/ 0 h 321"/>
                  <a:gd name="T8" fmla="*/ 0 w 438"/>
                  <a:gd name="T9" fmla="*/ 102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321"/>
                  <a:gd name="T17" fmla="*/ 438 w 43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321">
                    <a:moveTo>
                      <a:pt x="0" y="102"/>
                    </a:moveTo>
                    <a:lnTo>
                      <a:pt x="336" y="321"/>
                    </a:lnTo>
                    <a:lnTo>
                      <a:pt x="438" y="220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9DB4B7"/>
              </a:solidFill>
              <a:ln w="3175">
                <a:solidFill>
                  <a:srgbClr val="485F6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9" name="Freeform 293"/>
              <p:cNvSpPr>
                <a:spLocks/>
              </p:cNvSpPr>
              <p:nvPr/>
            </p:nvSpPr>
            <p:spPr bwMode="auto">
              <a:xfrm>
                <a:off x="4179" y="636"/>
                <a:ext cx="17" cy="110"/>
              </a:xfrm>
              <a:custGeom>
                <a:avLst/>
                <a:gdLst>
                  <a:gd name="T0" fmla="*/ 0 w 17"/>
                  <a:gd name="T1" fmla="*/ 17 h 110"/>
                  <a:gd name="T2" fmla="*/ 17 w 17"/>
                  <a:gd name="T3" fmla="*/ 0 h 110"/>
                  <a:gd name="T4" fmla="*/ 17 w 17"/>
                  <a:gd name="T5" fmla="*/ 93 h 110"/>
                  <a:gd name="T6" fmla="*/ 0 w 17"/>
                  <a:gd name="T7" fmla="*/ 110 h 110"/>
                  <a:gd name="T8" fmla="*/ 0 w 17"/>
                  <a:gd name="T9" fmla="*/ 17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0"/>
                  <a:gd name="T17" fmla="*/ 17 w 1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0">
                    <a:moveTo>
                      <a:pt x="0" y="17"/>
                    </a:moveTo>
                    <a:lnTo>
                      <a:pt x="17" y="0"/>
                    </a:lnTo>
                    <a:lnTo>
                      <a:pt x="17" y="93"/>
                    </a:lnTo>
                    <a:lnTo>
                      <a:pt x="0" y="11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500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0" name="Freeform 294"/>
              <p:cNvSpPr>
                <a:spLocks/>
              </p:cNvSpPr>
              <p:nvPr/>
            </p:nvSpPr>
            <p:spPr bwMode="auto">
              <a:xfrm>
                <a:off x="4180" y="637"/>
                <a:ext cx="17" cy="110"/>
              </a:xfrm>
              <a:custGeom>
                <a:avLst/>
                <a:gdLst>
                  <a:gd name="T0" fmla="*/ 0 w 17"/>
                  <a:gd name="T1" fmla="*/ 17 h 110"/>
                  <a:gd name="T2" fmla="*/ 17 w 17"/>
                  <a:gd name="T3" fmla="*/ 0 h 110"/>
                  <a:gd name="T4" fmla="*/ 17 w 17"/>
                  <a:gd name="T5" fmla="*/ 93 h 110"/>
                  <a:gd name="T6" fmla="*/ 0 w 17"/>
                  <a:gd name="T7" fmla="*/ 110 h 110"/>
                  <a:gd name="T8" fmla="*/ 0 w 17"/>
                  <a:gd name="T9" fmla="*/ 17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0"/>
                  <a:gd name="T17" fmla="*/ 17 w 1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0">
                    <a:moveTo>
                      <a:pt x="0" y="17"/>
                    </a:moveTo>
                    <a:lnTo>
                      <a:pt x="17" y="0"/>
                    </a:lnTo>
                    <a:lnTo>
                      <a:pt x="17" y="93"/>
                    </a:lnTo>
                    <a:lnTo>
                      <a:pt x="0" y="11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5000A"/>
              </a:solidFill>
              <a:ln w="3175">
                <a:solidFill>
                  <a:srgbClr val="AA000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1" name="Freeform 295"/>
              <p:cNvSpPr>
                <a:spLocks/>
              </p:cNvSpPr>
              <p:nvPr/>
            </p:nvSpPr>
            <p:spPr bwMode="auto">
              <a:xfrm>
                <a:off x="4153" y="653"/>
                <a:ext cx="26" cy="93"/>
              </a:xfrm>
              <a:custGeom>
                <a:avLst/>
                <a:gdLst>
                  <a:gd name="T0" fmla="*/ 26 w 26"/>
                  <a:gd name="T1" fmla="*/ 0 h 93"/>
                  <a:gd name="T2" fmla="*/ 0 w 26"/>
                  <a:gd name="T3" fmla="*/ 0 h 93"/>
                  <a:gd name="T4" fmla="*/ 0 w 26"/>
                  <a:gd name="T5" fmla="*/ 75 h 93"/>
                  <a:gd name="T6" fmla="*/ 26 w 26"/>
                  <a:gd name="T7" fmla="*/ 93 h 93"/>
                  <a:gd name="T8" fmla="*/ 26 w 26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93"/>
                  <a:gd name="T17" fmla="*/ 26 w 26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93">
                    <a:moveTo>
                      <a:pt x="26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26" y="9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55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2" name="Freeform 296"/>
              <p:cNvSpPr>
                <a:spLocks/>
              </p:cNvSpPr>
              <p:nvPr/>
            </p:nvSpPr>
            <p:spPr bwMode="auto">
              <a:xfrm>
                <a:off x="4154" y="654"/>
                <a:ext cx="26" cy="93"/>
              </a:xfrm>
              <a:custGeom>
                <a:avLst/>
                <a:gdLst>
                  <a:gd name="T0" fmla="*/ 26 w 26"/>
                  <a:gd name="T1" fmla="*/ 0 h 93"/>
                  <a:gd name="T2" fmla="*/ 0 w 26"/>
                  <a:gd name="T3" fmla="*/ 0 h 93"/>
                  <a:gd name="T4" fmla="*/ 0 w 26"/>
                  <a:gd name="T5" fmla="*/ 75 h 93"/>
                  <a:gd name="T6" fmla="*/ 26 w 26"/>
                  <a:gd name="T7" fmla="*/ 93 h 93"/>
                  <a:gd name="T8" fmla="*/ 26 w 26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93"/>
                  <a:gd name="T17" fmla="*/ 26 w 26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93">
                    <a:moveTo>
                      <a:pt x="26" y="0"/>
                    </a:moveTo>
                    <a:lnTo>
                      <a:pt x="0" y="0"/>
                    </a:lnTo>
                    <a:lnTo>
                      <a:pt x="0" y="75"/>
                    </a:lnTo>
                    <a:lnTo>
                      <a:pt x="26" y="9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555D"/>
              </a:solidFill>
              <a:ln w="3175">
                <a:solidFill>
                  <a:srgbClr val="AA000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3" name="Freeform 297"/>
              <p:cNvSpPr>
                <a:spLocks/>
              </p:cNvSpPr>
              <p:nvPr/>
            </p:nvSpPr>
            <p:spPr bwMode="auto">
              <a:xfrm>
                <a:off x="4153" y="636"/>
                <a:ext cx="43" cy="17"/>
              </a:xfrm>
              <a:custGeom>
                <a:avLst/>
                <a:gdLst>
                  <a:gd name="T0" fmla="*/ 0 w 43"/>
                  <a:gd name="T1" fmla="*/ 17 h 17"/>
                  <a:gd name="T2" fmla="*/ 26 w 43"/>
                  <a:gd name="T3" fmla="*/ 17 h 17"/>
                  <a:gd name="T4" fmla="*/ 43 w 43"/>
                  <a:gd name="T5" fmla="*/ 0 h 17"/>
                  <a:gd name="T6" fmla="*/ 17 w 43"/>
                  <a:gd name="T7" fmla="*/ 0 h 17"/>
                  <a:gd name="T8" fmla="*/ 0 w 43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7"/>
                  <a:gd name="T17" fmla="*/ 43 w 4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7">
                    <a:moveTo>
                      <a:pt x="0" y="17"/>
                    </a:moveTo>
                    <a:lnTo>
                      <a:pt x="26" y="17"/>
                    </a:lnTo>
                    <a:lnTo>
                      <a:pt x="43" y="0"/>
                    </a:lnTo>
                    <a:lnTo>
                      <a:pt x="1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4" name="Freeform 298"/>
              <p:cNvSpPr>
                <a:spLocks/>
              </p:cNvSpPr>
              <p:nvPr/>
            </p:nvSpPr>
            <p:spPr bwMode="auto">
              <a:xfrm>
                <a:off x="4154" y="637"/>
                <a:ext cx="43" cy="17"/>
              </a:xfrm>
              <a:custGeom>
                <a:avLst/>
                <a:gdLst>
                  <a:gd name="T0" fmla="*/ 0 w 43"/>
                  <a:gd name="T1" fmla="*/ 17 h 17"/>
                  <a:gd name="T2" fmla="*/ 26 w 43"/>
                  <a:gd name="T3" fmla="*/ 17 h 17"/>
                  <a:gd name="T4" fmla="*/ 43 w 43"/>
                  <a:gd name="T5" fmla="*/ 0 h 17"/>
                  <a:gd name="T6" fmla="*/ 17 w 43"/>
                  <a:gd name="T7" fmla="*/ 0 h 17"/>
                  <a:gd name="T8" fmla="*/ 0 w 43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7"/>
                  <a:gd name="T17" fmla="*/ 43 w 4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7">
                    <a:moveTo>
                      <a:pt x="0" y="17"/>
                    </a:moveTo>
                    <a:lnTo>
                      <a:pt x="26" y="17"/>
                    </a:lnTo>
                    <a:lnTo>
                      <a:pt x="43" y="0"/>
                    </a:lnTo>
                    <a:lnTo>
                      <a:pt x="1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AA000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5" name="Rectangle 299"/>
              <p:cNvSpPr>
                <a:spLocks noChangeArrowheads="1"/>
              </p:cNvSpPr>
              <p:nvPr/>
            </p:nvSpPr>
            <p:spPr bwMode="auto">
              <a:xfrm>
                <a:off x="3918" y="802"/>
                <a:ext cx="90" cy="161"/>
              </a:xfrm>
              <a:prstGeom prst="rect">
                <a:avLst/>
              </a:prstGeom>
              <a:solidFill>
                <a:srgbClr val="E5B07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6" name="Rectangle 300"/>
              <p:cNvSpPr>
                <a:spLocks noChangeArrowheads="1"/>
              </p:cNvSpPr>
              <p:nvPr/>
            </p:nvSpPr>
            <p:spPr bwMode="auto">
              <a:xfrm>
                <a:off x="3921" y="804"/>
                <a:ext cx="87" cy="159"/>
              </a:xfrm>
              <a:prstGeom prst="rect">
                <a:avLst/>
              </a:prstGeom>
              <a:solidFill>
                <a:srgbClr val="E5B070"/>
              </a:solidFill>
              <a:ln w="3175">
                <a:solidFill>
                  <a:srgbClr val="8F5B1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993" name="AutoShape 301"/>
            <p:cNvSpPr>
              <a:spLocks noChangeArrowheads="1"/>
            </p:cNvSpPr>
            <p:nvPr/>
          </p:nvSpPr>
          <p:spPr bwMode="auto">
            <a:xfrm>
              <a:off x="3792" y="324"/>
              <a:ext cx="48" cy="288"/>
            </a:xfrm>
            <a:prstGeom prst="can">
              <a:avLst>
                <a:gd name="adj" fmla="val 1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4" name="AutoShape 302"/>
            <p:cNvSpPr>
              <a:spLocks noChangeArrowheads="1"/>
            </p:cNvSpPr>
            <p:nvPr/>
          </p:nvSpPr>
          <p:spPr bwMode="auto">
            <a:xfrm>
              <a:off x="3840" y="240"/>
              <a:ext cx="864" cy="96"/>
            </a:xfrm>
            <a:prstGeom prst="cloudCallout">
              <a:avLst>
                <a:gd name="adj1" fmla="val -48264"/>
                <a:gd name="adj2" fmla="val 6979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5995" name="AutoShape 303"/>
            <p:cNvSpPr>
              <a:spLocks noChangeArrowheads="1"/>
            </p:cNvSpPr>
            <p:nvPr/>
          </p:nvSpPr>
          <p:spPr bwMode="auto">
            <a:xfrm>
              <a:off x="3912" y="312"/>
              <a:ext cx="864" cy="96"/>
            </a:xfrm>
            <a:prstGeom prst="cloudCallout">
              <a:avLst>
                <a:gd name="adj1" fmla="val -48264"/>
                <a:gd name="adj2" fmla="val 6979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sp>
          <p:nvSpPr>
            <p:cNvPr id="25996" name="AutoShape 304"/>
            <p:cNvSpPr>
              <a:spLocks noChangeArrowheads="1"/>
            </p:cNvSpPr>
            <p:nvPr/>
          </p:nvSpPr>
          <p:spPr bwMode="auto">
            <a:xfrm>
              <a:off x="3696" y="384"/>
              <a:ext cx="864" cy="96"/>
            </a:xfrm>
            <a:prstGeom prst="cloudCallout">
              <a:avLst>
                <a:gd name="adj1" fmla="val -48264"/>
                <a:gd name="adj2" fmla="val 69792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2400">
                <a:latin typeface="Times New Roman" pitchFamily="18" charset="0"/>
              </a:endParaRPr>
            </a:p>
          </p:txBody>
        </p:sp>
        <p:pic>
          <p:nvPicPr>
            <p:cNvPr id="25997" name="Picture 30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64" y="672"/>
              <a:ext cx="480" cy="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25611" name="Group 306"/>
          <p:cNvGrpSpPr>
            <a:grpSpLocks/>
          </p:cNvGrpSpPr>
          <p:nvPr/>
        </p:nvGrpSpPr>
        <p:grpSpPr bwMode="auto">
          <a:xfrm>
            <a:off x="1219200" y="1752600"/>
            <a:ext cx="1752600" cy="1317625"/>
            <a:chOff x="432" y="864"/>
            <a:chExt cx="1104" cy="830"/>
          </a:xfrm>
        </p:grpSpPr>
        <p:pic>
          <p:nvPicPr>
            <p:cNvPr id="25685" name="Picture 30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4" y="1188"/>
              <a:ext cx="336" cy="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25686" name="Group 308"/>
            <p:cNvGrpSpPr>
              <a:grpSpLocks/>
            </p:cNvGrpSpPr>
            <p:nvPr/>
          </p:nvGrpSpPr>
          <p:grpSpPr bwMode="auto">
            <a:xfrm>
              <a:off x="432" y="864"/>
              <a:ext cx="1104" cy="741"/>
              <a:chOff x="2736" y="2785"/>
              <a:chExt cx="1457" cy="933"/>
            </a:xfrm>
          </p:grpSpPr>
          <p:grpSp>
            <p:nvGrpSpPr>
              <p:cNvPr id="25690" name="Group 309"/>
              <p:cNvGrpSpPr>
                <a:grpSpLocks/>
              </p:cNvGrpSpPr>
              <p:nvPr/>
            </p:nvGrpSpPr>
            <p:grpSpPr bwMode="auto">
              <a:xfrm>
                <a:off x="3274" y="2785"/>
                <a:ext cx="79" cy="846"/>
                <a:chOff x="3274" y="2785"/>
                <a:chExt cx="79" cy="846"/>
              </a:xfrm>
            </p:grpSpPr>
            <p:sp>
              <p:nvSpPr>
                <p:cNvPr id="25961" name="Freeform 310"/>
                <p:cNvSpPr>
                  <a:spLocks/>
                </p:cNvSpPr>
                <p:nvPr/>
              </p:nvSpPr>
              <p:spPr bwMode="auto">
                <a:xfrm>
                  <a:off x="3293" y="2785"/>
                  <a:ext cx="58" cy="846"/>
                </a:xfrm>
                <a:custGeom>
                  <a:avLst/>
                  <a:gdLst>
                    <a:gd name="T0" fmla="*/ 0 w 173"/>
                    <a:gd name="T1" fmla="*/ 0 h 2539"/>
                    <a:gd name="T2" fmla="*/ 58 w 173"/>
                    <a:gd name="T3" fmla="*/ 39 h 2539"/>
                    <a:gd name="T4" fmla="*/ 58 w 173"/>
                    <a:gd name="T5" fmla="*/ 846 h 2539"/>
                    <a:gd name="T6" fmla="*/ 0 w 173"/>
                    <a:gd name="T7" fmla="*/ 846 h 2539"/>
                    <a:gd name="T8" fmla="*/ 0 w 173"/>
                    <a:gd name="T9" fmla="*/ 0 h 25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3"/>
                    <a:gd name="T16" fmla="*/ 0 h 2539"/>
                    <a:gd name="T17" fmla="*/ 173 w 173"/>
                    <a:gd name="T18" fmla="*/ 2539 h 25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3" h="2539">
                      <a:moveTo>
                        <a:pt x="0" y="0"/>
                      </a:moveTo>
                      <a:lnTo>
                        <a:pt x="173" y="116"/>
                      </a:lnTo>
                      <a:lnTo>
                        <a:pt x="173" y="2539"/>
                      </a:lnTo>
                      <a:lnTo>
                        <a:pt x="0" y="25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2" name="Rectangle 311"/>
                <p:cNvSpPr>
                  <a:spLocks noChangeArrowheads="1"/>
                </p:cNvSpPr>
                <p:nvPr/>
              </p:nvSpPr>
              <p:spPr bwMode="auto">
                <a:xfrm>
                  <a:off x="3274" y="2785"/>
                  <a:ext cx="19" cy="846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3" name="Freeform 312"/>
                <p:cNvSpPr>
                  <a:spLocks/>
                </p:cNvSpPr>
                <p:nvPr/>
              </p:nvSpPr>
              <p:spPr bwMode="auto">
                <a:xfrm>
                  <a:off x="3293" y="2804"/>
                  <a:ext cx="58" cy="673"/>
                </a:xfrm>
                <a:custGeom>
                  <a:avLst/>
                  <a:gdLst>
                    <a:gd name="T0" fmla="*/ 58 w 173"/>
                    <a:gd name="T1" fmla="*/ 39 h 2019"/>
                    <a:gd name="T2" fmla="*/ 0 w 173"/>
                    <a:gd name="T3" fmla="*/ 0 h 2019"/>
                    <a:gd name="T4" fmla="*/ 0 w 173"/>
                    <a:gd name="T5" fmla="*/ 673 h 2019"/>
                    <a:gd name="T6" fmla="*/ 58 w 173"/>
                    <a:gd name="T7" fmla="*/ 673 h 2019"/>
                    <a:gd name="T8" fmla="*/ 58 w 173"/>
                    <a:gd name="T9" fmla="*/ 39 h 20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3"/>
                    <a:gd name="T16" fmla="*/ 0 h 2019"/>
                    <a:gd name="T17" fmla="*/ 173 w 173"/>
                    <a:gd name="T18" fmla="*/ 2019 h 20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3" h="2019">
                      <a:moveTo>
                        <a:pt x="173" y="116"/>
                      </a:moveTo>
                      <a:lnTo>
                        <a:pt x="0" y="0"/>
                      </a:lnTo>
                      <a:lnTo>
                        <a:pt x="0" y="2019"/>
                      </a:lnTo>
                      <a:lnTo>
                        <a:pt x="173" y="2019"/>
                      </a:lnTo>
                      <a:lnTo>
                        <a:pt x="173" y="116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4" name="Freeform 313"/>
                <p:cNvSpPr>
                  <a:spLocks/>
                </p:cNvSpPr>
                <p:nvPr/>
              </p:nvSpPr>
              <p:spPr bwMode="auto">
                <a:xfrm>
                  <a:off x="3312" y="2842"/>
                  <a:ext cx="39" cy="615"/>
                </a:xfrm>
                <a:custGeom>
                  <a:avLst/>
                  <a:gdLst>
                    <a:gd name="T0" fmla="*/ 0 w 116"/>
                    <a:gd name="T1" fmla="*/ 0 h 1845"/>
                    <a:gd name="T2" fmla="*/ 0 w 116"/>
                    <a:gd name="T3" fmla="*/ 615 h 1845"/>
                    <a:gd name="T4" fmla="*/ 39 w 116"/>
                    <a:gd name="T5" fmla="*/ 615 h 1845"/>
                    <a:gd name="T6" fmla="*/ 39 w 116"/>
                    <a:gd name="T7" fmla="*/ 19 h 1845"/>
                    <a:gd name="T8" fmla="*/ 0 w 116"/>
                    <a:gd name="T9" fmla="*/ 0 h 18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"/>
                    <a:gd name="T16" fmla="*/ 0 h 1845"/>
                    <a:gd name="T17" fmla="*/ 116 w 116"/>
                    <a:gd name="T18" fmla="*/ 1845 h 18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" h="1845">
                      <a:moveTo>
                        <a:pt x="0" y="0"/>
                      </a:moveTo>
                      <a:lnTo>
                        <a:pt x="0" y="1845"/>
                      </a:lnTo>
                      <a:lnTo>
                        <a:pt x="116" y="1845"/>
                      </a:lnTo>
                      <a:lnTo>
                        <a:pt x="116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965" name="Group 314"/>
                <p:cNvGrpSpPr>
                  <a:grpSpLocks/>
                </p:cNvGrpSpPr>
                <p:nvPr/>
              </p:nvGrpSpPr>
              <p:grpSpPr bwMode="auto">
                <a:xfrm>
                  <a:off x="3310" y="2900"/>
                  <a:ext cx="43" cy="515"/>
                  <a:chOff x="3310" y="2900"/>
                  <a:chExt cx="43" cy="515"/>
                </a:xfrm>
              </p:grpSpPr>
              <p:sp>
                <p:nvSpPr>
                  <p:cNvPr id="25968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2900"/>
                    <a:ext cx="39" cy="1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69" name="Line 316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2956"/>
                    <a:ext cx="42" cy="17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70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3012"/>
                    <a:ext cx="43" cy="1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71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3070"/>
                    <a:ext cx="42" cy="12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72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3121"/>
                    <a:ext cx="41" cy="1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73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3182"/>
                    <a:ext cx="43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74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3239"/>
                    <a:ext cx="43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75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3298"/>
                    <a:ext cx="43" cy="7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76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3352"/>
                    <a:ext cx="42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77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3310" y="3409"/>
                    <a:ext cx="43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966" name="Rectangle 325"/>
                <p:cNvSpPr>
                  <a:spLocks noChangeArrowheads="1"/>
                </p:cNvSpPr>
                <p:nvPr/>
              </p:nvSpPr>
              <p:spPr bwMode="auto">
                <a:xfrm>
                  <a:off x="3293" y="3573"/>
                  <a:ext cx="39" cy="58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7" name="Freeform 326"/>
                <p:cNvSpPr>
                  <a:spLocks/>
                </p:cNvSpPr>
                <p:nvPr/>
              </p:nvSpPr>
              <p:spPr bwMode="auto">
                <a:xfrm>
                  <a:off x="3307" y="3570"/>
                  <a:ext cx="44" cy="61"/>
                </a:xfrm>
                <a:custGeom>
                  <a:avLst/>
                  <a:gdLst>
                    <a:gd name="T0" fmla="*/ 14 w 131"/>
                    <a:gd name="T1" fmla="*/ 60 h 184"/>
                    <a:gd name="T2" fmla="*/ 14 w 131"/>
                    <a:gd name="T3" fmla="*/ 8 h 184"/>
                    <a:gd name="T4" fmla="*/ 0 w 131"/>
                    <a:gd name="T5" fmla="*/ 8 h 184"/>
                    <a:gd name="T6" fmla="*/ 0 w 131"/>
                    <a:gd name="T7" fmla="*/ 0 h 184"/>
                    <a:gd name="T8" fmla="*/ 44 w 131"/>
                    <a:gd name="T9" fmla="*/ 0 h 184"/>
                    <a:gd name="T10" fmla="*/ 44 w 131"/>
                    <a:gd name="T11" fmla="*/ 61 h 184"/>
                    <a:gd name="T12" fmla="*/ 14 w 131"/>
                    <a:gd name="T13" fmla="*/ 60 h 1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"/>
                    <a:gd name="T22" fmla="*/ 0 h 184"/>
                    <a:gd name="T23" fmla="*/ 131 w 131"/>
                    <a:gd name="T24" fmla="*/ 184 h 1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" h="184">
                      <a:moveTo>
                        <a:pt x="41" y="182"/>
                      </a:moveTo>
                      <a:lnTo>
                        <a:pt x="41" y="25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131" y="0"/>
                      </a:lnTo>
                      <a:lnTo>
                        <a:pt x="131" y="184"/>
                      </a:lnTo>
                      <a:lnTo>
                        <a:pt x="41" y="182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1" name="Group 327"/>
              <p:cNvGrpSpPr>
                <a:grpSpLocks/>
              </p:cNvGrpSpPr>
              <p:nvPr/>
            </p:nvGrpSpPr>
            <p:grpSpPr bwMode="auto">
              <a:xfrm>
                <a:off x="3351" y="2823"/>
                <a:ext cx="78" cy="808"/>
                <a:chOff x="3351" y="2823"/>
                <a:chExt cx="78" cy="808"/>
              </a:xfrm>
            </p:grpSpPr>
            <p:sp>
              <p:nvSpPr>
                <p:cNvPr id="25944" name="Freeform 328"/>
                <p:cNvSpPr>
                  <a:spLocks/>
                </p:cNvSpPr>
                <p:nvPr/>
              </p:nvSpPr>
              <p:spPr bwMode="auto">
                <a:xfrm>
                  <a:off x="3370" y="2823"/>
                  <a:ext cx="57" cy="808"/>
                </a:xfrm>
                <a:custGeom>
                  <a:avLst/>
                  <a:gdLst>
                    <a:gd name="T0" fmla="*/ 0 w 172"/>
                    <a:gd name="T1" fmla="*/ 0 h 2423"/>
                    <a:gd name="T2" fmla="*/ 57 w 172"/>
                    <a:gd name="T3" fmla="*/ 36 h 2423"/>
                    <a:gd name="T4" fmla="*/ 57 w 172"/>
                    <a:gd name="T5" fmla="*/ 808 h 2423"/>
                    <a:gd name="T6" fmla="*/ 0 w 172"/>
                    <a:gd name="T7" fmla="*/ 808 h 2423"/>
                    <a:gd name="T8" fmla="*/ 0 w 172"/>
                    <a:gd name="T9" fmla="*/ 0 h 24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2"/>
                    <a:gd name="T16" fmla="*/ 0 h 2423"/>
                    <a:gd name="T17" fmla="*/ 172 w 172"/>
                    <a:gd name="T18" fmla="*/ 2423 h 24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2" h="2423">
                      <a:moveTo>
                        <a:pt x="0" y="0"/>
                      </a:moveTo>
                      <a:lnTo>
                        <a:pt x="172" y="109"/>
                      </a:lnTo>
                      <a:lnTo>
                        <a:pt x="172" y="2423"/>
                      </a:lnTo>
                      <a:lnTo>
                        <a:pt x="0" y="24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5" name="Rectangle 329"/>
                <p:cNvSpPr>
                  <a:spLocks noChangeArrowheads="1"/>
                </p:cNvSpPr>
                <p:nvPr/>
              </p:nvSpPr>
              <p:spPr bwMode="auto">
                <a:xfrm>
                  <a:off x="3351" y="2823"/>
                  <a:ext cx="19" cy="808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6" name="Freeform 330"/>
                <p:cNvSpPr>
                  <a:spLocks/>
                </p:cNvSpPr>
                <p:nvPr/>
              </p:nvSpPr>
              <p:spPr bwMode="auto">
                <a:xfrm>
                  <a:off x="3370" y="2841"/>
                  <a:ext cx="57" cy="643"/>
                </a:xfrm>
                <a:custGeom>
                  <a:avLst/>
                  <a:gdLst>
                    <a:gd name="T0" fmla="*/ 57 w 172"/>
                    <a:gd name="T1" fmla="*/ 37 h 1929"/>
                    <a:gd name="T2" fmla="*/ 0 w 172"/>
                    <a:gd name="T3" fmla="*/ 0 h 1929"/>
                    <a:gd name="T4" fmla="*/ 0 w 172"/>
                    <a:gd name="T5" fmla="*/ 643 h 1929"/>
                    <a:gd name="T6" fmla="*/ 57 w 172"/>
                    <a:gd name="T7" fmla="*/ 643 h 1929"/>
                    <a:gd name="T8" fmla="*/ 57 w 172"/>
                    <a:gd name="T9" fmla="*/ 37 h 19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2"/>
                    <a:gd name="T16" fmla="*/ 0 h 1929"/>
                    <a:gd name="T17" fmla="*/ 172 w 172"/>
                    <a:gd name="T18" fmla="*/ 1929 h 19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2" h="1929">
                      <a:moveTo>
                        <a:pt x="172" y="111"/>
                      </a:moveTo>
                      <a:lnTo>
                        <a:pt x="0" y="0"/>
                      </a:lnTo>
                      <a:lnTo>
                        <a:pt x="0" y="1929"/>
                      </a:lnTo>
                      <a:lnTo>
                        <a:pt x="172" y="1929"/>
                      </a:lnTo>
                      <a:lnTo>
                        <a:pt x="172" y="111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7" name="Freeform 331"/>
                <p:cNvSpPr>
                  <a:spLocks/>
                </p:cNvSpPr>
                <p:nvPr/>
              </p:nvSpPr>
              <p:spPr bwMode="auto">
                <a:xfrm>
                  <a:off x="3389" y="2878"/>
                  <a:ext cx="38" cy="587"/>
                </a:xfrm>
                <a:custGeom>
                  <a:avLst/>
                  <a:gdLst>
                    <a:gd name="T0" fmla="*/ 0 w 115"/>
                    <a:gd name="T1" fmla="*/ 0 h 1761"/>
                    <a:gd name="T2" fmla="*/ 0 w 115"/>
                    <a:gd name="T3" fmla="*/ 587 h 1761"/>
                    <a:gd name="T4" fmla="*/ 38 w 115"/>
                    <a:gd name="T5" fmla="*/ 587 h 1761"/>
                    <a:gd name="T6" fmla="*/ 38 w 115"/>
                    <a:gd name="T7" fmla="*/ 18 h 1761"/>
                    <a:gd name="T8" fmla="*/ 0 w 115"/>
                    <a:gd name="T9" fmla="*/ 0 h 17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1761"/>
                    <a:gd name="T17" fmla="*/ 115 w 115"/>
                    <a:gd name="T18" fmla="*/ 1761 h 17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1761">
                      <a:moveTo>
                        <a:pt x="0" y="0"/>
                      </a:moveTo>
                      <a:lnTo>
                        <a:pt x="0" y="1761"/>
                      </a:lnTo>
                      <a:lnTo>
                        <a:pt x="115" y="1761"/>
                      </a:lnTo>
                      <a:lnTo>
                        <a:pt x="115" y="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948" name="Group 332"/>
                <p:cNvGrpSpPr>
                  <a:grpSpLocks/>
                </p:cNvGrpSpPr>
                <p:nvPr/>
              </p:nvGrpSpPr>
              <p:grpSpPr bwMode="auto">
                <a:xfrm>
                  <a:off x="3386" y="2933"/>
                  <a:ext cx="43" cy="491"/>
                  <a:chOff x="3386" y="2933"/>
                  <a:chExt cx="43" cy="491"/>
                </a:xfrm>
              </p:grpSpPr>
              <p:sp>
                <p:nvSpPr>
                  <p:cNvPr id="25951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3389" y="2933"/>
                    <a:ext cx="38" cy="18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52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2987"/>
                    <a:ext cx="42" cy="1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53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3040"/>
                    <a:ext cx="43" cy="14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54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3095"/>
                    <a:ext cx="42" cy="12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55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3144"/>
                    <a:ext cx="41" cy="14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56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3202"/>
                    <a:ext cx="43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57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3256"/>
                    <a:ext cx="43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58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3312"/>
                    <a:ext cx="43" cy="8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59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3364"/>
                    <a:ext cx="42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60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3386" y="3419"/>
                    <a:ext cx="43" cy="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949" name="Rectangle 343"/>
                <p:cNvSpPr>
                  <a:spLocks noChangeArrowheads="1"/>
                </p:cNvSpPr>
                <p:nvPr/>
              </p:nvSpPr>
              <p:spPr bwMode="auto">
                <a:xfrm>
                  <a:off x="3370" y="3575"/>
                  <a:ext cx="38" cy="56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0" name="Freeform 344"/>
                <p:cNvSpPr>
                  <a:spLocks/>
                </p:cNvSpPr>
                <p:nvPr/>
              </p:nvSpPr>
              <p:spPr bwMode="auto">
                <a:xfrm>
                  <a:off x="3384" y="3573"/>
                  <a:ext cx="43" cy="58"/>
                </a:xfrm>
                <a:custGeom>
                  <a:avLst/>
                  <a:gdLst>
                    <a:gd name="T0" fmla="*/ 14 w 130"/>
                    <a:gd name="T1" fmla="*/ 57 h 175"/>
                    <a:gd name="T2" fmla="*/ 14 w 130"/>
                    <a:gd name="T3" fmla="*/ 8 h 175"/>
                    <a:gd name="T4" fmla="*/ 0 w 130"/>
                    <a:gd name="T5" fmla="*/ 8 h 175"/>
                    <a:gd name="T6" fmla="*/ 0 w 130"/>
                    <a:gd name="T7" fmla="*/ 0 h 175"/>
                    <a:gd name="T8" fmla="*/ 43 w 130"/>
                    <a:gd name="T9" fmla="*/ 0 h 175"/>
                    <a:gd name="T10" fmla="*/ 43 w 130"/>
                    <a:gd name="T11" fmla="*/ 58 h 175"/>
                    <a:gd name="T12" fmla="*/ 14 w 130"/>
                    <a:gd name="T13" fmla="*/ 57 h 1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0"/>
                    <a:gd name="T22" fmla="*/ 0 h 175"/>
                    <a:gd name="T23" fmla="*/ 130 w 130"/>
                    <a:gd name="T24" fmla="*/ 175 h 1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0" h="175">
                      <a:moveTo>
                        <a:pt x="41" y="173"/>
                      </a:moveTo>
                      <a:lnTo>
                        <a:pt x="41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lnTo>
                        <a:pt x="130" y="0"/>
                      </a:lnTo>
                      <a:lnTo>
                        <a:pt x="130" y="175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2" name="Group 345"/>
              <p:cNvGrpSpPr>
                <a:grpSpLocks/>
              </p:cNvGrpSpPr>
              <p:nvPr/>
            </p:nvGrpSpPr>
            <p:grpSpPr bwMode="auto">
              <a:xfrm>
                <a:off x="3425" y="2845"/>
                <a:ext cx="76" cy="783"/>
                <a:chOff x="3425" y="2845"/>
                <a:chExt cx="76" cy="783"/>
              </a:xfrm>
            </p:grpSpPr>
            <p:sp>
              <p:nvSpPr>
                <p:cNvPr id="25927" name="Freeform 346"/>
                <p:cNvSpPr>
                  <a:spLocks/>
                </p:cNvSpPr>
                <p:nvPr/>
              </p:nvSpPr>
              <p:spPr bwMode="auto">
                <a:xfrm>
                  <a:off x="3443" y="2845"/>
                  <a:ext cx="56" cy="783"/>
                </a:xfrm>
                <a:custGeom>
                  <a:avLst/>
                  <a:gdLst>
                    <a:gd name="T0" fmla="*/ 0 w 167"/>
                    <a:gd name="T1" fmla="*/ 0 h 2350"/>
                    <a:gd name="T2" fmla="*/ 56 w 167"/>
                    <a:gd name="T3" fmla="*/ 35 h 2350"/>
                    <a:gd name="T4" fmla="*/ 56 w 167"/>
                    <a:gd name="T5" fmla="*/ 783 h 2350"/>
                    <a:gd name="T6" fmla="*/ 0 w 167"/>
                    <a:gd name="T7" fmla="*/ 783 h 2350"/>
                    <a:gd name="T8" fmla="*/ 0 w 167"/>
                    <a:gd name="T9" fmla="*/ 0 h 23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2350"/>
                    <a:gd name="T17" fmla="*/ 167 w 167"/>
                    <a:gd name="T18" fmla="*/ 2350 h 23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2350">
                      <a:moveTo>
                        <a:pt x="0" y="0"/>
                      </a:moveTo>
                      <a:lnTo>
                        <a:pt x="167" y="106"/>
                      </a:lnTo>
                      <a:lnTo>
                        <a:pt x="167" y="2350"/>
                      </a:lnTo>
                      <a:lnTo>
                        <a:pt x="0" y="23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28" name="Rectangle 347"/>
                <p:cNvSpPr>
                  <a:spLocks noChangeArrowheads="1"/>
                </p:cNvSpPr>
                <p:nvPr/>
              </p:nvSpPr>
              <p:spPr bwMode="auto">
                <a:xfrm>
                  <a:off x="3425" y="2845"/>
                  <a:ext cx="18" cy="783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29" name="Freeform 348"/>
                <p:cNvSpPr>
                  <a:spLocks/>
                </p:cNvSpPr>
                <p:nvPr/>
              </p:nvSpPr>
              <p:spPr bwMode="auto">
                <a:xfrm>
                  <a:off x="3443" y="2862"/>
                  <a:ext cx="56" cy="624"/>
                </a:xfrm>
                <a:custGeom>
                  <a:avLst/>
                  <a:gdLst>
                    <a:gd name="T0" fmla="*/ 56 w 167"/>
                    <a:gd name="T1" fmla="*/ 36 h 1872"/>
                    <a:gd name="T2" fmla="*/ 0 w 167"/>
                    <a:gd name="T3" fmla="*/ 0 h 1872"/>
                    <a:gd name="T4" fmla="*/ 0 w 167"/>
                    <a:gd name="T5" fmla="*/ 624 h 1872"/>
                    <a:gd name="T6" fmla="*/ 56 w 167"/>
                    <a:gd name="T7" fmla="*/ 624 h 1872"/>
                    <a:gd name="T8" fmla="*/ 56 w 167"/>
                    <a:gd name="T9" fmla="*/ 36 h 18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7"/>
                    <a:gd name="T16" fmla="*/ 0 h 1872"/>
                    <a:gd name="T17" fmla="*/ 167 w 167"/>
                    <a:gd name="T18" fmla="*/ 1872 h 18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7" h="1872">
                      <a:moveTo>
                        <a:pt x="167" y="108"/>
                      </a:moveTo>
                      <a:lnTo>
                        <a:pt x="0" y="0"/>
                      </a:lnTo>
                      <a:lnTo>
                        <a:pt x="0" y="1872"/>
                      </a:lnTo>
                      <a:lnTo>
                        <a:pt x="167" y="1872"/>
                      </a:lnTo>
                      <a:lnTo>
                        <a:pt x="167" y="108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0" name="Freeform 349"/>
                <p:cNvSpPr>
                  <a:spLocks/>
                </p:cNvSpPr>
                <p:nvPr/>
              </p:nvSpPr>
              <p:spPr bwMode="auto">
                <a:xfrm>
                  <a:off x="3462" y="2898"/>
                  <a:ext cx="37" cy="570"/>
                </a:xfrm>
                <a:custGeom>
                  <a:avLst/>
                  <a:gdLst>
                    <a:gd name="T0" fmla="*/ 0 w 111"/>
                    <a:gd name="T1" fmla="*/ 0 h 1709"/>
                    <a:gd name="T2" fmla="*/ 0 w 111"/>
                    <a:gd name="T3" fmla="*/ 570 h 1709"/>
                    <a:gd name="T4" fmla="*/ 37 w 111"/>
                    <a:gd name="T5" fmla="*/ 570 h 1709"/>
                    <a:gd name="T6" fmla="*/ 37 w 111"/>
                    <a:gd name="T7" fmla="*/ 18 h 1709"/>
                    <a:gd name="T8" fmla="*/ 0 w 111"/>
                    <a:gd name="T9" fmla="*/ 0 h 17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1"/>
                    <a:gd name="T16" fmla="*/ 0 h 1709"/>
                    <a:gd name="T17" fmla="*/ 111 w 111"/>
                    <a:gd name="T18" fmla="*/ 1709 h 17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1" h="1709">
                      <a:moveTo>
                        <a:pt x="0" y="0"/>
                      </a:moveTo>
                      <a:lnTo>
                        <a:pt x="0" y="1709"/>
                      </a:lnTo>
                      <a:lnTo>
                        <a:pt x="111" y="1709"/>
                      </a:lnTo>
                      <a:lnTo>
                        <a:pt x="111" y="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931" name="Group 350"/>
                <p:cNvGrpSpPr>
                  <a:grpSpLocks/>
                </p:cNvGrpSpPr>
                <p:nvPr/>
              </p:nvGrpSpPr>
              <p:grpSpPr bwMode="auto">
                <a:xfrm>
                  <a:off x="3459" y="2951"/>
                  <a:ext cx="42" cy="476"/>
                  <a:chOff x="3459" y="2951"/>
                  <a:chExt cx="42" cy="476"/>
                </a:xfrm>
              </p:grpSpPr>
              <p:sp>
                <p:nvSpPr>
                  <p:cNvPr id="25934" name="Line 351"/>
                  <p:cNvSpPr>
                    <a:spLocks noChangeShapeType="1"/>
                  </p:cNvSpPr>
                  <p:nvPr/>
                </p:nvSpPr>
                <p:spPr bwMode="auto">
                  <a:xfrm>
                    <a:off x="3461" y="2951"/>
                    <a:ext cx="37" cy="17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35" name="Line 352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3003"/>
                    <a:ext cx="41" cy="1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36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3055"/>
                    <a:ext cx="42" cy="1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37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3108"/>
                    <a:ext cx="41" cy="12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38" name="Line 355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3156"/>
                    <a:ext cx="40" cy="1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39" name="Line 356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3212"/>
                    <a:ext cx="42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40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3264"/>
                    <a:ext cx="42" cy="12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41" name="Line 358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3319"/>
                    <a:ext cx="42" cy="7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42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3369"/>
                    <a:ext cx="41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43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3422"/>
                    <a:ext cx="42" cy="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932" name="Rectangle 361"/>
                <p:cNvSpPr>
                  <a:spLocks noChangeArrowheads="1"/>
                </p:cNvSpPr>
                <p:nvPr/>
              </p:nvSpPr>
              <p:spPr bwMode="auto">
                <a:xfrm>
                  <a:off x="3443" y="3574"/>
                  <a:ext cx="36" cy="54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3" name="Freeform 362"/>
                <p:cNvSpPr>
                  <a:spLocks/>
                </p:cNvSpPr>
                <p:nvPr/>
              </p:nvSpPr>
              <p:spPr bwMode="auto">
                <a:xfrm>
                  <a:off x="3457" y="3571"/>
                  <a:ext cx="42" cy="57"/>
                </a:xfrm>
                <a:custGeom>
                  <a:avLst/>
                  <a:gdLst>
                    <a:gd name="T0" fmla="*/ 13 w 126"/>
                    <a:gd name="T1" fmla="*/ 57 h 170"/>
                    <a:gd name="T2" fmla="*/ 13 w 126"/>
                    <a:gd name="T3" fmla="*/ 8 h 170"/>
                    <a:gd name="T4" fmla="*/ 0 w 126"/>
                    <a:gd name="T5" fmla="*/ 8 h 170"/>
                    <a:gd name="T6" fmla="*/ 0 w 126"/>
                    <a:gd name="T7" fmla="*/ 0 h 170"/>
                    <a:gd name="T8" fmla="*/ 42 w 126"/>
                    <a:gd name="T9" fmla="*/ 0 h 170"/>
                    <a:gd name="T10" fmla="*/ 42 w 126"/>
                    <a:gd name="T11" fmla="*/ 57 h 170"/>
                    <a:gd name="T12" fmla="*/ 13 w 126"/>
                    <a:gd name="T13" fmla="*/ 57 h 1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6"/>
                    <a:gd name="T22" fmla="*/ 0 h 170"/>
                    <a:gd name="T23" fmla="*/ 126 w 126"/>
                    <a:gd name="T24" fmla="*/ 170 h 17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6" h="170">
                      <a:moveTo>
                        <a:pt x="40" y="170"/>
                      </a:moveTo>
                      <a:lnTo>
                        <a:pt x="40" y="24"/>
                      </a:ln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26" y="0"/>
                      </a:lnTo>
                      <a:lnTo>
                        <a:pt x="126" y="170"/>
                      </a:lnTo>
                      <a:lnTo>
                        <a:pt x="40" y="170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3" name="Group 363"/>
              <p:cNvGrpSpPr>
                <a:grpSpLocks/>
              </p:cNvGrpSpPr>
              <p:nvPr/>
            </p:nvGrpSpPr>
            <p:grpSpPr bwMode="auto">
              <a:xfrm>
                <a:off x="3497" y="2869"/>
                <a:ext cx="74" cy="759"/>
                <a:chOff x="3497" y="2869"/>
                <a:chExt cx="74" cy="759"/>
              </a:xfrm>
            </p:grpSpPr>
            <p:sp>
              <p:nvSpPr>
                <p:cNvPr id="25910" name="Freeform 364"/>
                <p:cNvSpPr>
                  <a:spLocks/>
                </p:cNvSpPr>
                <p:nvPr/>
              </p:nvSpPr>
              <p:spPr bwMode="auto">
                <a:xfrm>
                  <a:off x="3514" y="2869"/>
                  <a:ext cx="55" cy="758"/>
                </a:xfrm>
                <a:custGeom>
                  <a:avLst/>
                  <a:gdLst>
                    <a:gd name="T0" fmla="*/ 0 w 163"/>
                    <a:gd name="T1" fmla="*/ 0 h 2275"/>
                    <a:gd name="T2" fmla="*/ 55 w 163"/>
                    <a:gd name="T3" fmla="*/ 34 h 2275"/>
                    <a:gd name="T4" fmla="*/ 55 w 163"/>
                    <a:gd name="T5" fmla="*/ 758 h 2275"/>
                    <a:gd name="T6" fmla="*/ 0 w 163"/>
                    <a:gd name="T7" fmla="*/ 758 h 2275"/>
                    <a:gd name="T8" fmla="*/ 0 w 163"/>
                    <a:gd name="T9" fmla="*/ 0 h 22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3"/>
                    <a:gd name="T16" fmla="*/ 0 h 2275"/>
                    <a:gd name="T17" fmla="*/ 163 w 163"/>
                    <a:gd name="T18" fmla="*/ 2275 h 22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3" h="2275">
                      <a:moveTo>
                        <a:pt x="0" y="0"/>
                      </a:moveTo>
                      <a:lnTo>
                        <a:pt x="163" y="103"/>
                      </a:lnTo>
                      <a:lnTo>
                        <a:pt x="163" y="2275"/>
                      </a:lnTo>
                      <a:lnTo>
                        <a:pt x="0" y="2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1" name="Rectangle 365"/>
                <p:cNvSpPr>
                  <a:spLocks noChangeArrowheads="1"/>
                </p:cNvSpPr>
                <p:nvPr/>
              </p:nvSpPr>
              <p:spPr bwMode="auto">
                <a:xfrm>
                  <a:off x="3497" y="2869"/>
                  <a:ext cx="17" cy="759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2" name="Freeform 366"/>
                <p:cNvSpPr>
                  <a:spLocks/>
                </p:cNvSpPr>
                <p:nvPr/>
              </p:nvSpPr>
              <p:spPr bwMode="auto">
                <a:xfrm>
                  <a:off x="3514" y="2885"/>
                  <a:ext cx="55" cy="604"/>
                </a:xfrm>
                <a:custGeom>
                  <a:avLst/>
                  <a:gdLst>
                    <a:gd name="T0" fmla="*/ 55 w 163"/>
                    <a:gd name="T1" fmla="*/ 35 h 1811"/>
                    <a:gd name="T2" fmla="*/ 0 w 163"/>
                    <a:gd name="T3" fmla="*/ 0 h 1811"/>
                    <a:gd name="T4" fmla="*/ 0 w 163"/>
                    <a:gd name="T5" fmla="*/ 604 h 1811"/>
                    <a:gd name="T6" fmla="*/ 55 w 163"/>
                    <a:gd name="T7" fmla="*/ 604 h 1811"/>
                    <a:gd name="T8" fmla="*/ 55 w 163"/>
                    <a:gd name="T9" fmla="*/ 35 h 18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3"/>
                    <a:gd name="T16" fmla="*/ 0 h 1811"/>
                    <a:gd name="T17" fmla="*/ 163 w 163"/>
                    <a:gd name="T18" fmla="*/ 1811 h 18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3" h="1811">
                      <a:moveTo>
                        <a:pt x="163" y="104"/>
                      </a:moveTo>
                      <a:lnTo>
                        <a:pt x="0" y="0"/>
                      </a:lnTo>
                      <a:lnTo>
                        <a:pt x="0" y="1811"/>
                      </a:lnTo>
                      <a:lnTo>
                        <a:pt x="163" y="1811"/>
                      </a:lnTo>
                      <a:lnTo>
                        <a:pt x="163" y="104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3" name="Freeform 367"/>
                <p:cNvSpPr>
                  <a:spLocks/>
                </p:cNvSpPr>
                <p:nvPr/>
              </p:nvSpPr>
              <p:spPr bwMode="auto">
                <a:xfrm>
                  <a:off x="3532" y="2920"/>
                  <a:ext cx="37" cy="552"/>
                </a:xfrm>
                <a:custGeom>
                  <a:avLst/>
                  <a:gdLst>
                    <a:gd name="T0" fmla="*/ 0 w 109"/>
                    <a:gd name="T1" fmla="*/ 0 h 1655"/>
                    <a:gd name="T2" fmla="*/ 0 w 109"/>
                    <a:gd name="T3" fmla="*/ 552 h 1655"/>
                    <a:gd name="T4" fmla="*/ 37 w 109"/>
                    <a:gd name="T5" fmla="*/ 552 h 1655"/>
                    <a:gd name="T6" fmla="*/ 37 w 109"/>
                    <a:gd name="T7" fmla="*/ 17 h 1655"/>
                    <a:gd name="T8" fmla="*/ 0 w 109"/>
                    <a:gd name="T9" fmla="*/ 0 h 16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"/>
                    <a:gd name="T16" fmla="*/ 0 h 1655"/>
                    <a:gd name="T17" fmla="*/ 109 w 109"/>
                    <a:gd name="T18" fmla="*/ 1655 h 16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" h="1655">
                      <a:moveTo>
                        <a:pt x="0" y="0"/>
                      </a:moveTo>
                      <a:lnTo>
                        <a:pt x="0" y="1655"/>
                      </a:lnTo>
                      <a:lnTo>
                        <a:pt x="109" y="1655"/>
                      </a:lnTo>
                      <a:lnTo>
                        <a:pt x="109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914" name="Group 368"/>
                <p:cNvGrpSpPr>
                  <a:grpSpLocks/>
                </p:cNvGrpSpPr>
                <p:nvPr/>
              </p:nvGrpSpPr>
              <p:grpSpPr bwMode="auto">
                <a:xfrm>
                  <a:off x="3530" y="2971"/>
                  <a:ext cx="41" cy="461"/>
                  <a:chOff x="3530" y="2971"/>
                  <a:chExt cx="41" cy="461"/>
                </a:xfrm>
              </p:grpSpPr>
              <p:sp>
                <p:nvSpPr>
                  <p:cNvPr id="25917" name="Line 369"/>
                  <p:cNvSpPr>
                    <a:spLocks noChangeShapeType="1"/>
                  </p:cNvSpPr>
                  <p:nvPr/>
                </p:nvSpPr>
                <p:spPr bwMode="auto">
                  <a:xfrm>
                    <a:off x="3532" y="2971"/>
                    <a:ext cx="36" cy="17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18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3530" y="3022"/>
                    <a:ext cx="39" cy="1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19" name="Line 371"/>
                  <p:cNvSpPr>
                    <a:spLocks noChangeShapeType="1"/>
                  </p:cNvSpPr>
                  <p:nvPr/>
                </p:nvSpPr>
                <p:spPr bwMode="auto">
                  <a:xfrm>
                    <a:off x="3530" y="3072"/>
                    <a:ext cx="41" cy="1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20" name="Line 372"/>
                  <p:cNvSpPr>
                    <a:spLocks noChangeShapeType="1"/>
                  </p:cNvSpPr>
                  <p:nvPr/>
                </p:nvSpPr>
                <p:spPr bwMode="auto">
                  <a:xfrm>
                    <a:off x="3530" y="3124"/>
                    <a:ext cx="39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21" name="Line 373"/>
                  <p:cNvSpPr>
                    <a:spLocks noChangeShapeType="1"/>
                  </p:cNvSpPr>
                  <p:nvPr/>
                </p:nvSpPr>
                <p:spPr bwMode="auto">
                  <a:xfrm>
                    <a:off x="3530" y="3170"/>
                    <a:ext cx="39" cy="1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22" name="Line 374"/>
                  <p:cNvSpPr>
                    <a:spLocks noChangeShapeType="1"/>
                  </p:cNvSpPr>
                  <p:nvPr/>
                </p:nvSpPr>
                <p:spPr bwMode="auto">
                  <a:xfrm>
                    <a:off x="3530" y="3224"/>
                    <a:ext cx="41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23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3530" y="3275"/>
                    <a:ext cx="41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24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3530" y="3328"/>
                    <a:ext cx="41" cy="7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25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3530" y="3377"/>
                    <a:ext cx="39" cy="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26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3530" y="3428"/>
                    <a:ext cx="41" cy="4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915" name="Rectangle 379"/>
                <p:cNvSpPr>
                  <a:spLocks noChangeArrowheads="1"/>
                </p:cNvSpPr>
                <p:nvPr/>
              </p:nvSpPr>
              <p:spPr bwMode="auto">
                <a:xfrm>
                  <a:off x="3514" y="3575"/>
                  <a:ext cx="36" cy="53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16" name="Freeform 380"/>
                <p:cNvSpPr>
                  <a:spLocks/>
                </p:cNvSpPr>
                <p:nvPr/>
              </p:nvSpPr>
              <p:spPr bwMode="auto">
                <a:xfrm>
                  <a:off x="3528" y="3572"/>
                  <a:ext cx="41" cy="55"/>
                </a:xfrm>
                <a:custGeom>
                  <a:avLst/>
                  <a:gdLst>
                    <a:gd name="T0" fmla="*/ 12 w 123"/>
                    <a:gd name="T1" fmla="*/ 55 h 164"/>
                    <a:gd name="T2" fmla="*/ 12 w 123"/>
                    <a:gd name="T3" fmla="*/ 7 h 164"/>
                    <a:gd name="T4" fmla="*/ 0 w 123"/>
                    <a:gd name="T5" fmla="*/ 7 h 164"/>
                    <a:gd name="T6" fmla="*/ 0 w 123"/>
                    <a:gd name="T7" fmla="*/ 0 h 164"/>
                    <a:gd name="T8" fmla="*/ 41 w 123"/>
                    <a:gd name="T9" fmla="*/ 0 h 164"/>
                    <a:gd name="T10" fmla="*/ 41 w 123"/>
                    <a:gd name="T11" fmla="*/ 55 h 164"/>
                    <a:gd name="T12" fmla="*/ 12 w 123"/>
                    <a:gd name="T13" fmla="*/ 55 h 1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"/>
                    <a:gd name="T22" fmla="*/ 0 h 164"/>
                    <a:gd name="T23" fmla="*/ 123 w 123"/>
                    <a:gd name="T24" fmla="*/ 164 h 1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" h="164">
                      <a:moveTo>
                        <a:pt x="37" y="164"/>
                      </a:moveTo>
                      <a:lnTo>
                        <a:pt x="37" y="22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123" y="0"/>
                      </a:lnTo>
                      <a:lnTo>
                        <a:pt x="123" y="164"/>
                      </a:lnTo>
                      <a:lnTo>
                        <a:pt x="37" y="164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4" name="Group 381"/>
              <p:cNvGrpSpPr>
                <a:grpSpLocks/>
              </p:cNvGrpSpPr>
              <p:nvPr/>
            </p:nvGrpSpPr>
            <p:grpSpPr bwMode="auto">
              <a:xfrm>
                <a:off x="3567" y="2893"/>
                <a:ext cx="71" cy="734"/>
                <a:chOff x="3567" y="2893"/>
                <a:chExt cx="71" cy="734"/>
              </a:xfrm>
            </p:grpSpPr>
            <p:sp>
              <p:nvSpPr>
                <p:cNvPr id="25893" name="Freeform 382"/>
                <p:cNvSpPr>
                  <a:spLocks/>
                </p:cNvSpPr>
                <p:nvPr/>
              </p:nvSpPr>
              <p:spPr bwMode="auto">
                <a:xfrm>
                  <a:off x="3583" y="2893"/>
                  <a:ext cx="52" cy="733"/>
                </a:xfrm>
                <a:custGeom>
                  <a:avLst/>
                  <a:gdLst>
                    <a:gd name="T0" fmla="*/ 0 w 156"/>
                    <a:gd name="T1" fmla="*/ 0 h 2201"/>
                    <a:gd name="T2" fmla="*/ 52 w 156"/>
                    <a:gd name="T3" fmla="*/ 33 h 2201"/>
                    <a:gd name="T4" fmla="*/ 52 w 156"/>
                    <a:gd name="T5" fmla="*/ 733 h 2201"/>
                    <a:gd name="T6" fmla="*/ 0 w 156"/>
                    <a:gd name="T7" fmla="*/ 733 h 2201"/>
                    <a:gd name="T8" fmla="*/ 0 w 156"/>
                    <a:gd name="T9" fmla="*/ 0 h 22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2201"/>
                    <a:gd name="T17" fmla="*/ 156 w 156"/>
                    <a:gd name="T18" fmla="*/ 2201 h 22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2201">
                      <a:moveTo>
                        <a:pt x="0" y="0"/>
                      </a:moveTo>
                      <a:lnTo>
                        <a:pt x="156" y="99"/>
                      </a:lnTo>
                      <a:lnTo>
                        <a:pt x="156" y="2201"/>
                      </a:lnTo>
                      <a:lnTo>
                        <a:pt x="0" y="22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4" name="Rectangle 383"/>
                <p:cNvSpPr>
                  <a:spLocks noChangeArrowheads="1"/>
                </p:cNvSpPr>
                <p:nvPr/>
              </p:nvSpPr>
              <p:spPr bwMode="auto">
                <a:xfrm>
                  <a:off x="3567" y="2893"/>
                  <a:ext cx="16" cy="734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5" name="Freeform 384"/>
                <p:cNvSpPr>
                  <a:spLocks/>
                </p:cNvSpPr>
                <p:nvPr/>
              </p:nvSpPr>
              <p:spPr bwMode="auto">
                <a:xfrm>
                  <a:off x="3583" y="2909"/>
                  <a:ext cx="52" cy="584"/>
                </a:xfrm>
                <a:custGeom>
                  <a:avLst/>
                  <a:gdLst>
                    <a:gd name="T0" fmla="*/ 52 w 156"/>
                    <a:gd name="T1" fmla="*/ 33 h 1753"/>
                    <a:gd name="T2" fmla="*/ 0 w 156"/>
                    <a:gd name="T3" fmla="*/ 0 h 1753"/>
                    <a:gd name="T4" fmla="*/ 0 w 156"/>
                    <a:gd name="T5" fmla="*/ 584 h 1753"/>
                    <a:gd name="T6" fmla="*/ 52 w 156"/>
                    <a:gd name="T7" fmla="*/ 584 h 1753"/>
                    <a:gd name="T8" fmla="*/ 52 w 156"/>
                    <a:gd name="T9" fmla="*/ 33 h 17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6"/>
                    <a:gd name="T16" fmla="*/ 0 h 1753"/>
                    <a:gd name="T17" fmla="*/ 156 w 156"/>
                    <a:gd name="T18" fmla="*/ 1753 h 17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6" h="1753">
                      <a:moveTo>
                        <a:pt x="156" y="99"/>
                      </a:moveTo>
                      <a:lnTo>
                        <a:pt x="0" y="0"/>
                      </a:lnTo>
                      <a:lnTo>
                        <a:pt x="0" y="1753"/>
                      </a:lnTo>
                      <a:lnTo>
                        <a:pt x="156" y="1753"/>
                      </a:lnTo>
                      <a:lnTo>
                        <a:pt x="156" y="99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6" name="Freeform 385"/>
                <p:cNvSpPr>
                  <a:spLocks/>
                </p:cNvSpPr>
                <p:nvPr/>
              </p:nvSpPr>
              <p:spPr bwMode="auto">
                <a:xfrm>
                  <a:off x="3601" y="2942"/>
                  <a:ext cx="34" cy="534"/>
                </a:xfrm>
                <a:custGeom>
                  <a:avLst/>
                  <a:gdLst>
                    <a:gd name="T0" fmla="*/ 0 w 104"/>
                    <a:gd name="T1" fmla="*/ 0 h 1603"/>
                    <a:gd name="T2" fmla="*/ 0 w 104"/>
                    <a:gd name="T3" fmla="*/ 534 h 1603"/>
                    <a:gd name="T4" fmla="*/ 34 w 104"/>
                    <a:gd name="T5" fmla="*/ 534 h 1603"/>
                    <a:gd name="T6" fmla="*/ 34 w 104"/>
                    <a:gd name="T7" fmla="*/ 17 h 1603"/>
                    <a:gd name="T8" fmla="*/ 0 w 104"/>
                    <a:gd name="T9" fmla="*/ 0 h 16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603"/>
                    <a:gd name="T17" fmla="*/ 104 w 104"/>
                    <a:gd name="T18" fmla="*/ 1603 h 16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603">
                      <a:moveTo>
                        <a:pt x="0" y="0"/>
                      </a:moveTo>
                      <a:lnTo>
                        <a:pt x="0" y="1603"/>
                      </a:lnTo>
                      <a:lnTo>
                        <a:pt x="104" y="1603"/>
                      </a:lnTo>
                      <a:lnTo>
                        <a:pt x="104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897" name="Group 386"/>
                <p:cNvGrpSpPr>
                  <a:grpSpLocks/>
                </p:cNvGrpSpPr>
                <p:nvPr/>
              </p:nvGrpSpPr>
              <p:grpSpPr bwMode="auto">
                <a:xfrm>
                  <a:off x="3598" y="2991"/>
                  <a:ext cx="40" cy="447"/>
                  <a:chOff x="3598" y="2991"/>
                  <a:chExt cx="40" cy="447"/>
                </a:xfrm>
              </p:grpSpPr>
              <p:sp>
                <p:nvSpPr>
                  <p:cNvPr id="25900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3600" y="2991"/>
                    <a:ext cx="35" cy="17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01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3598" y="3041"/>
                    <a:ext cx="38" cy="1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02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3598" y="3089"/>
                    <a:ext cx="40" cy="1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03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3598" y="3140"/>
                    <a:ext cx="38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04" name="Line 391"/>
                  <p:cNvSpPr>
                    <a:spLocks noChangeShapeType="1"/>
                  </p:cNvSpPr>
                  <p:nvPr/>
                </p:nvSpPr>
                <p:spPr bwMode="auto">
                  <a:xfrm>
                    <a:off x="3598" y="3184"/>
                    <a:ext cx="37" cy="12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05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3598" y="3236"/>
                    <a:ext cx="40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06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3598" y="3285"/>
                    <a:ext cx="40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07" name="Line 394"/>
                  <p:cNvSpPr>
                    <a:spLocks noChangeShapeType="1"/>
                  </p:cNvSpPr>
                  <p:nvPr/>
                </p:nvSpPr>
                <p:spPr bwMode="auto">
                  <a:xfrm>
                    <a:off x="3598" y="3337"/>
                    <a:ext cx="40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08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3598" y="3384"/>
                    <a:ext cx="38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909" name="Line 396"/>
                  <p:cNvSpPr>
                    <a:spLocks noChangeShapeType="1"/>
                  </p:cNvSpPr>
                  <p:nvPr/>
                </p:nvSpPr>
                <p:spPr bwMode="auto">
                  <a:xfrm>
                    <a:off x="3598" y="3433"/>
                    <a:ext cx="40" cy="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898" name="Rectangle 397"/>
                <p:cNvSpPr>
                  <a:spLocks noChangeArrowheads="1"/>
                </p:cNvSpPr>
                <p:nvPr/>
              </p:nvSpPr>
              <p:spPr bwMode="auto">
                <a:xfrm>
                  <a:off x="3583" y="3575"/>
                  <a:ext cx="34" cy="52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9" name="Freeform 398"/>
                <p:cNvSpPr>
                  <a:spLocks/>
                </p:cNvSpPr>
                <p:nvPr/>
              </p:nvSpPr>
              <p:spPr bwMode="auto">
                <a:xfrm>
                  <a:off x="3596" y="3573"/>
                  <a:ext cx="39" cy="53"/>
                </a:xfrm>
                <a:custGeom>
                  <a:avLst/>
                  <a:gdLst>
                    <a:gd name="T0" fmla="*/ 12 w 117"/>
                    <a:gd name="T1" fmla="*/ 53 h 160"/>
                    <a:gd name="T2" fmla="*/ 12 w 117"/>
                    <a:gd name="T3" fmla="*/ 7 h 160"/>
                    <a:gd name="T4" fmla="*/ 0 w 117"/>
                    <a:gd name="T5" fmla="*/ 7 h 160"/>
                    <a:gd name="T6" fmla="*/ 0 w 117"/>
                    <a:gd name="T7" fmla="*/ 0 h 160"/>
                    <a:gd name="T8" fmla="*/ 39 w 117"/>
                    <a:gd name="T9" fmla="*/ 0 h 160"/>
                    <a:gd name="T10" fmla="*/ 39 w 117"/>
                    <a:gd name="T11" fmla="*/ 53 h 160"/>
                    <a:gd name="T12" fmla="*/ 12 w 117"/>
                    <a:gd name="T13" fmla="*/ 53 h 1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7"/>
                    <a:gd name="T22" fmla="*/ 0 h 160"/>
                    <a:gd name="T23" fmla="*/ 117 w 117"/>
                    <a:gd name="T24" fmla="*/ 160 h 1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7" h="160">
                      <a:moveTo>
                        <a:pt x="36" y="160"/>
                      </a:moveTo>
                      <a:lnTo>
                        <a:pt x="36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117" y="0"/>
                      </a:lnTo>
                      <a:lnTo>
                        <a:pt x="117" y="160"/>
                      </a:lnTo>
                      <a:lnTo>
                        <a:pt x="36" y="160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5" name="Group 399"/>
              <p:cNvGrpSpPr>
                <a:grpSpLocks/>
              </p:cNvGrpSpPr>
              <p:nvPr/>
            </p:nvGrpSpPr>
            <p:grpSpPr bwMode="auto">
              <a:xfrm>
                <a:off x="3629" y="2912"/>
                <a:ext cx="68" cy="713"/>
                <a:chOff x="3629" y="2912"/>
                <a:chExt cx="68" cy="713"/>
              </a:xfrm>
            </p:grpSpPr>
            <p:sp>
              <p:nvSpPr>
                <p:cNvPr id="25876" name="Freeform 400"/>
                <p:cNvSpPr>
                  <a:spLocks/>
                </p:cNvSpPr>
                <p:nvPr/>
              </p:nvSpPr>
              <p:spPr bwMode="auto">
                <a:xfrm>
                  <a:off x="3645" y="2912"/>
                  <a:ext cx="49" cy="712"/>
                </a:xfrm>
                <a:custGeom>
                  <a:avLst/>
                  <a:gdLst>
                    <a:gd name="T0" fmla="*/ 0 w 148"/>
                    <a:gd name="T1" fmla="*/ 0 h 2137"/>
                    <a:gd name="T2" fmla="*/ 49 w 148"/>
                    <a:gd name="T3" fmla="*/ 32 h 2137"/>
                    <a:gd name="T4" fmla="*/ 49 w 148"/>
                    <a:gd name="T5" fmla="*/ 712 h 2137"/>
                    <a:gd name="T6" fmla="*/ 0 w 148"/>
                    <a:gd name="T7" fmla="*/ 712 h 2137"/>
                    <a:gd name="T8" fmla="*/ 0 w 148"/>
                    <a:gd name="T9" fmla="*/ 0 h 21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"/>
                    <a:gd name="T16" fmla="*/ 0 h 2137"/>
                    <a:gd name="T17" fmla="*/ 148 w 148"/>
                    <a:gd name="T18" fmla="*/ 2137 h 21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" h="2137">
                      <a:moveTo>
                        <a:pt x="0" y="0"/>
                      </a:moveTo>
                      <a:lnTo>
                        <a:pt x="148" y="96"/>
                      </a:lnTo>
                      <a:lnTo>
                        <a:pt x="148" y="2137"/>
                      </a:lnTo>
                      <a:lnTo>
                        <a:pt x="0" y="2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7" name="Rectangle 401"/>
                <p:cNvSpPr>
                  <a:spLocks noChangeArrowheads="1"/>
                </p:cNvSpPr>
                <p:nvPr/>
              </p:nvSpPr>
              <p:spPr bwMode="auto">
                <a:xfrm>
                  <a:off x="3629" y="2912"/>
                  <a:ext cx="15" cy="713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8" name="Freeform 402"/>
                <p:cNvSpPr>
                  <a:spLocks/>
                </p:cNvSpPr>
                <p:nvPr/>
              </p:nvSpPr>
              <p:spPr bwMode="auto">
                <a:xfrm>
                  <a:off x="3645" y="2927"/>
                  <a:ext cx="49" cy="568"/>
                </a:xfrm>
                <a:custGeom>
                  <a:avLst/>
                  <a:gdLst>
                    <a:gd name="T0" fmla="*/ 49 w 148"/>
                    <a:gd name="T1" fmla="*/ 32 h 1703"/>
                    <a:gd name="T2" fmla="*/ 0 w 148"/>
                    <a:gd name="T3" fmla="*/ 0 h 1703"/>
                    <a:gd name="T4" fmla="*/ 0 w 148"/>
                    <a:gd name="T5" fmla="*/ 568 h 1703"/>
                    <a:gd name="T6" fmla="*/ 49 w 148"/>
                    <a:gd name="T7" fmla="*/ 568 h 1703"/>
                    <a:gd name="T8" fmla="*/ 49 w 148"/>
                    <a:gd name="T9" fmla="*/ 32 h 17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"/>
                    <a:gd name="T16" fmla="*/ 0 h 1703"/>
                    <a:gd name="T17" fmla="*/ 148 w 148"/>
                    <a:gd name="T18" fmla="*/ 1703 h 17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" h="1703">
                      <a:moveTo>
                        <a:pt x="148" y="96"/>
                      </a:moveTo>
                      <a:lnTo>
                        <a:pt x="0" y="0"/>
                      </a:lnTo>
                      <a:lnTo>
                        <a:pt x="0" y="1703"/>
                      </a:lnTo>
                      <a:lnTo>
                        <a:pt x="148" y="1703"/>
                      </a:lnTo>
                      <a:lnTo>
                        <a:pt x="148" y="96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9" name="Freeform 403"/>
                <p:cNvSpPr>
                  <a:spLocks/>
                </p:cNvSpPr>
                <p:nvPr/>
              </p:nvSpPr>
              <p:spPr bwMode="auto">
                <a:xfrm>
                  <a:off x="3661" y="2959"/>
                  <a:ext cx="33" cy="519"/>
                </a:xfrm>
                <a:custGeom>
                  <a:avLst/>
                  <a:gdLst>
                    <a:gd name="T0" fmla="*/ 0 w 98"/>
                    <a:gd name="T1" fmla="*/ 0 h 1556"/>
                    <a:gd name="T2" fmla="*/ 0 w 98"/>
                    <a:gd name="T3" fmla="*/ 519 h 1556"/>
                    <a:gd name="T4" fmla="*/ 33 w 98"/>
                    <a:gd name="T5" fmla="*/ 519 h 1556"/>
                    <a:gd name="T6" fmla="*/ 33 w 98"/>
                    <a:gd name="T7" fmla="*/ 17 h 1556"/>
                    <a:gd name="T8" fmla="*/ 0 w 98"/>
                    <a:gd name="T9" fmla="*/ 0 h 15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1556"/>
                    <a:gd name="T17" fmla="*/ 98 w 98"/>
                    <a:gd name="T18" fmla="*/ 1556 h 15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1556">
                      <a:moveTo>
                        <a:pt x="0" y="0"/>
                      </a:moveTo>
                      <a:lnTo>
                        <a:pt x="0" y="1556"/>
                      </a:lnTo>
                      <a:lnTo>
                        <a:pt x="98" y="1556"/>
                      </a:lnTo>
                      <a:lnTo>
                        <a:pt x="98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880" name="Group 404"/>
                <p:cNvGrpSpPr>
                  <a:grpSpLocks/>
                </p:cNvGrpSpPr>
                <p:nvPr/>
              </p:nvGrpSpPr>
              <p:grpSpPr bwMode="auto">
                <a:xfrm>
                  <a:off x="3659" y="3007"/>
                  <a:ext cx="38" cy="433"/>
                  <a:chOff x="3659" y="3007"/>
                  <a:chExt cx="38" cy="433"/>
                </a:xfrm>
              </p:grpSpPr>
              <p:sp>
                <p:nvSpPr>
                  <p:cNvPr id="25883" name="Line 405"/>
                  <p:cNvSpPr>
                    <a:spLocks noChangeShapeType="1"/>
                  </p:cNvSpPr>
                  <p:nvPr/>
                </p:nvSpPr>
                <p:spPr bwMode="auto">
                  <a:xfrm>
                    <a:off x="3661" y="3007"/>
                    <a:ext cx="32" cy="1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84" name="Line 406"/>
                  <p:cNvSpPr>
                    <a:spLocks noChangeShapeType="1"/>
                  </p:cNvSpPr>
                  <p:nvPr/>
                </p:nvSpPr>
                <p:spPr bwMode="auto">
                  <a:xfrm>
                    <a:off x="3659" y="3056"/>
                    <a:ext cx="36" cy="1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85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3659" y="3102"/>
                    <a:ext cx="38" cy="12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86" name="Line 408"/>
                  <p:cNvSpPr>
                    <a:spLocks noChangeShapeType="1"/>
                  </p:cNvSpPr>
                  <p:nvPr/>
                </p:nvSpPr>
                <p:spPr bwMode="auto">
                  <a:xfrm>
                    <a:off x="3659" y="3151"/>
                    <a:ext cx="36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87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3659" y="3194"/>
                    <a:ext cx="35" cy="12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88" name="Line 410"/>
                  <p:cNvSpPr>
                    <a:spLocks noChangeShapeType="1"/>
                  </p:cNvSpPr>
                  <p:nvPr/>
                </p:nvSpPr>
                <p:spPr bwMode="auto">
                  <a:xfrm>
                    <a:off x="3659" y="3245"/>
                    <a:ext cx="38" cy="8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89" name="Line 411"/>
                  <p:cNvSpPr>
                    <a:spLocks noChangeShapeType="1"/>
                  </p:cNvSpPr>
                  <p:nvPr/>
                </p:nvSpPr>
                <p:spPr bwMode="auto">
                  <a:xfrm>
                    <a:off x="3659" y="3293"/>
                    <a:ext cx="38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90" name="Line 412"/>
                  <p:cNvSpPr>
                    <a:spLocks noChangeShapeType="1"/>
                  </p:cNvSpPr>
                  <p:nvPr/>
                </p:nvSpPr>
                <p:spPr bwMode="auto">
                  <a:xfrm>
                    <a:off x="3659" y="3342"/>
                    <a:ext cx="38" cy="7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91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3659" y="3388"/>
                    <a:ext cx="36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92" name="Line 414"/>
                  <p:cNvSpPr>
                    <a:spLocks noChangeShapeType="1"/>
                  </p:cNvSpPr>
                  <p:nvPr/>
                </p:nvSpPr>
                <p:spPr bwMode="auto">
                  <a:xfrm>
                    <a:off x="3659" y="3436"/>
                    <a:ext cx="38" cy="4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881" name="Rectangle 415"/>
                <p:cNvSpPr>
                  <a:spLocks noChangeArrowheads="1"/>
                </p:cNvSpPr>
                <p:nvPr/>
              </p:nvSpPr>
              <p:spPr bwMode="auto">
                <a:xfrm>
                  <a:off x="3644" y="3574"/>
                  <a:ext cx="32" cy="51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2" name="Freeform 416"/>
                <p:cNvSpPr>
                  <a:spLocks/>
                </p:cNvSpPr>
                <p:nvPr/>
              </p:nvSpPr>
              <p:spPr bwMode="auto">
                <a:xfrm>
                  <a:off x="3657" y="3572"/>
                  <a:ext cx="37" cy="52"/>
                </a:xfrm>
                <a:custGeom>
                  <a:avLst/>
                  <a:gdLst>
                    <a:gd name="T0" fmla="*/ 11 w 111"/>
                    <a:gd name="T1" fmla="*/ 52 h 156"/>
                    <a:gd name="T2" fmla="*/ 11 w 111"/>
                    <a:gd name="T3" fmla="*/ 6 h 156"/>
                    <a:gd name="T4" fmla="*/ 0 w 111"/>
                    <a:gd name="T5" fmla="*/ 6 h 156"/>
                    <a:gd name="T6" fmla="*/ 0 w 111"/>
                    <a:gd name="T7" fmla="*/ 0 h 156"/>
                    <a:gd name="T8" fmla="*/ 37 w 111"/>
                    <a:gd name="T9" fmla="*/ 0 h 156"/>
                    <a:gd name="T10" fmla="*/ 37 w 111"/>
                    <a:gd name="T11" fmla="*/ 52 h 156"/>
                    <a:gd name="T12" fmla="*/ 11 w 111"/>
                    <a:gd name="T13" fmla="*/ 52 h 1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1"/>
                    <a:gd name="T22" fmla="*/ 0 h 156"/>
                    <a:gd name="T23" fmla="*/ 111 w 111"/>
                    <a:gd name="T24" fmla="*/ 156 h 1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1" h="156">
                      <a:moveTo>
                        <a:pt x="33" y="156"/>
                      </a:moveTo>
                      <a:lnTo>
                        <a:pt x="33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11" y="156"/>
                      </a:lnTo>
                      <a:lnTo>
                        <a:pt x="33" y="156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6" name="Group 417"/>
              <p:cNvGrpSpPr>
                <a:grpSpLocks/>
              </p:cNvGrpSpPr>
              <p:nvPr/>
            </p:nvGrpSpPr>
            <p:grpSpPr bwMode="auto">
              <a:xfrm>
                <a:off x="3692" y="2934"/>
                <a:ext cx="64" cy="689"/>
                <a:chOff x="3692" y="2934"/>
                <a:chExt cx="64" cy="689"/>
              </a:xfrm>
            </p:grpSpPr>
            <p:sp>
              <p:nvSpPr>
                <p:cNvPr id="25859" name="Freeform 418"/>
                <p:cNvSpPr>
                  <a:spLocks/>
                </p:cNvSpPr>
                <p:nvPr/>
              </p:nvSpPr>
              <p:spPr bwMode="auto">
                <a:xfrm>
                  <a:off x="3707" y="2934"/>
                  <a:ext cx="47" cy="689"/>
                </a:xfrm>
                <a:custGeom>
                  <a:avLst/>
                  <a:gdLst>
                    <a:gd name="T0" fmla="*/ 0 w 142"/>
                    <a:gd name="T1" fmla="*/ 0 h 2068"/>
                    <a:gd name="T2" fmla="*/ 47 w 142"/>
                    <a:gd name="T3" fmla="*/ 30 h 2068"/>
                    <a:gd name="T4" fmla="*/ 47 w 142"/>
                    <a:gd name="T5" fmla="*/ 689 h 2068"/>
                    <a:gd name="T6" fmla="*/ 0 w 142"/>
                    <a:gd name="T7" fmla="*/ 689 h 2068"/>
                    <a:gd name="T8" fmla="*/ 0 w 142"/>
                    <a:gd name="T9" fmla="*/ 0 h 20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068"/>
                    <a:gd name="T17" fmla="*/ 142 w 142"/>
                    <a:gd name="T18" fmla="*/ 2068 h 20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068">
                      <a:moveTo>
                        <a:pt x="0" y="0"/>
                      </a:moveTo>
                      <a:lnTo>
                        <a:pt x="142" y="91"/>
                      </a:lnTo>
                      <a:lnTo>
                        <a:pt x="142" y="2068"/>
                      </a:lnTo>
                      <a:lnTo>
                        <a:pt x="0" y="20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0" name="Rectangle 419"/>
                <p:cNvSpPr>
                  <a:spLocks noChangeArrowheads="1"/>
                </p:cNvSpPr>
                <p:nvPr/>
              </p:nvSpPr>
              <p:spPr bwMode="auto">
                <a:xfrm>
                  <a:off x="3692" y="2934"/>
                  <a:ext cx="14" cy="689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1" name="Freeform 420"/>
                <p:cNvSpPr>
                  <a:spLocks/>
                </p:cNvSpPr>
                <p:nvPr/>
              </p:nvSpPr>
              <p:spPr bwMode="auto">
                <a:xfrm>
                  <a:off x="3707" y="2948"/>
                  <a:ext cx="47" cy="549"/>
                </a:xfrm>
                <a:custGeom>
                  <a:avLst/>
                  <a:gdLst>
                    <a:gd name="T0" fmla="*/ 47 w 142"/>
                    <a:gd name="T1" fmla="*/ 31 h 1647"/>
                    <a:gd name="T2" fmla="*/ 0 w 142"/>
                    <a:gd name="T3" fmla="*/ 0 h 1647"/>
                    <a:gd name="T4" fmla="*/ 0 w 142"/>
                    <a:gd name="T5" fmla="*/ 549 h 1647"/>
                    <a:gd name="T6" fmla="*/ 47 w 142"/>
                    <a:gd name="T7" fmla="*/ 549 h 1647"/>
                    <a:gd name="T8" fmla="*/ 47 w 142"/>
                    <a:gd name="T9" fmla="*/ 31 h 16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647"/>
                    <a:gd name="T17" fmla="*/ 142 w 142"/>
                    <a:gd name="T18" fmla="*/ 1647 h 16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647">
                      <a:moveTo>
                        <a:pt x="142" y="94"/>
                      </a:moveTo>
                      <a:lnTo>
                        <a:pt x="0" y="0"/>
                      </a:lnTo>
                      <a:lnTo>
                        <a:pt x="0" y="1647"/>
                      </a:lnTo>
                      <a:lnTo>
                        <a:pt x="142" y="1647"/>
                      </a:lnTo>
                      <a:lnTo>
                        <a:pt x="142" y="94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2" name="Freeform 421"/>
                <p:cNvSpPr>
                  <a:spLocks/>
                </p:cNvSpPr>
                <p:nvPr/>
              </p:nvSpPr>
              <p:spPr bwMode="auto">
                <a:xfrm>
                  <a:off x="3723" y="2979"/>
                  <a:ext cx="31" cy="502"/>
                </a:xfrm>
                <a:custGeom>
                  <a:avLst/>
                  <a:gdLst>
                    <a:gd name="T0" fmla="*/ 0 w 94"/>
                    <a:gd name="T1" fmla="*/ 0 h 1505"/>
                    <a:gd name="T2" fmla="*/ 0 w 94"/>
                    <a:gd name="T3" fmla="*/ 502 h 1505"/>
                    <a:gd name="T4" fmla="*/ 31 w 94"/>
                    <a:gd name="T5" fmla="*/ 502 h 1505"/>
                    <a:gd name="T6" fmla="*/ 31 w 94"/>
                    <a:gd name="T7" fmla="*/ 16 h 1505"/>
                    <a:gd name="T8" fmla="*/ 0 w 94"/>
                    <a:gd name="T9" fmla="*/ 0 h 1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505"/>
                    <a:gd name="T17" fmla="*/ 94 w 94"/>
                    <a:gd name="T18" fmla="*/ 1505 h 15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505">
                      <a:moveTo>
                        <a:pt x="0" y="0"/>
                      </a:moveTo>
                      <a:lnTo>
                        <a:pt x="0" y="1505"/>
                      </a:lnTo>
                      <a:lnTo>
                        <a:pt x="94" y="1505"/>
                      </a:lnTo>
                      <a:lnTo>
                        <a:pt x="94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863" name="Group 422"/>
                <p:cNvGrpSpPr>
                  <a:grpSpLocks/>
                </p:cNvGrpSpPr>
                <p:nvPr/>
              </p:nvGrpSpPr>
              <p:grpSpPr bwMode="auto">
                <a:xfrm>
                  <a:off x="3720" y="3026"/>
                  <a:ext cx="36" cy="419"/>
                  <a:chOff x="3720" y="3026"/>
                  <a:chExt cx="36" cy="419"/>
                </a:xfrm>
              </p:grpSpPr>
              <p:sp>
                <p:nvSpPr>
                  <p:cNvPr id="25866" name="Line 423"/>
                  <p:cNvSpPr>
                    <a:spLocks noChangeShapeType="1"/>
                  </p:cNvSpPr>
                  <p:nvPr/>
                </p:nvSpPr>
                <p:spPr bwMode="auto">
                  <a:xfrm>
                    <a:off x="3722" y="3026"/>
                    <a:ext cx="31" cy="1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67" name="Line 424"/>
                  <p:cNvSpPr>
                    <a:spLocks noChangeShapeType="1"/>
                  </p:cNvSpPr>
                  <p:nvPr/>
                </p:nvSpPr>
                <p:spPr bwMode="auto">
                  <a:xfrm>
                    <a:off x="3720" y="3072"/>
                    <a:ext cx="35" cy="14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68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3720" y="3118"/>
                    <a:ext cx="36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69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3720" y="3165"/>
                    <a:ext cx="35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70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3720" y="3207"/>
                    <a:ext cx="34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71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3720" y="3255"/>
                    <a:ext cx="36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72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3720" y="3302"/>
                    <a:ext cx="36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73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3720" y="3350"/>
                    <a:ext cx="36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74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3720" y="3394"/>
                    <a:ext cx="35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75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3720" y="3441"/>
                    <a:ext cx="36" cy="4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864" name="Rectangle 433"/>
                <p:cNvSpPr>
                  <a:spLocks noChangeArrowheads="1"/>
                </p:cNvSpPr>
                <p:nvPr/>
              </p:nvSpPr>
              <p:spPr bwMode="auto">
                <a:xfrm>
                  <a:off x="3706" y="3574"/>
                  <a:ext cx="31" cy="49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5" name="Freeform 434"/>
                <p:cNvSpPr>
                  <a:spLocks/>
                </p:cNvSpPr>
                <p:nvPr/>
              </p:nvSpPr>
              <p:spPr bwMode="auto">
                <a:xfrm>
                  <a:off x="3718" y="3572"/>
                  <a:ext cx="36" cy="51"/>
                </a:xfrm>
                <a:custGeom>
                  <a:avLst/>
                  <a:gdLst>
                    <a:gd name="T0" fmla="*/ 11 w 108"/>
                    <a:gd name="T1" fmla="*/ 51 h 152"/>
                    <a:gd name="T2" fmla="*/ 11 w 108"/>
                    <a:gd name="T3" fmla="*/ 6 h 152"/>
                    <a:gd name="T4" fmla="*/ 0 w 108"/>
                    <a:gd name="T5" fmla="*/ 6 h 152"/>
                    <a:gd name="T6" fmla="*/ 0 w 108"/>
                    <a:gd name="T7" fmla="*/ 0 h 152"/>
                    <a:gd name="T8" fmla="*/ 36 w 108"/>
                    <a:gd name="T9" fmla="*/ 0 h 152"/>
                    <a:gd name="T10" fmla="*/ 36 w 108"/>
                    <a:gd name="T11" fmla="*/ 51 h 152"/>
                    <a:gd name="T12" fmla="*/ 11 w 108"/>
                    <a:gd name="T13" fmla="*/ 51 h 15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152"/>
                    <a:gd name="T23" fmla="*/ 108 w 108"/>
                    <a:gd name="T24" fmla="*/ 152 h 15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152">
                      <a:moveTo>
                        <a:pt x="34" y="152"/>
                      </a:moveTo>
                      <a:lnTo>
                        <a:pt x="34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108" y="0"/>
                      </a:lnTo>
                      <a:lnTo>
                        <a:pt x="108" y="152"/>
                      </a:lnTo>
                      <a:lnTo>
                        <a:pt x="34" y="152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7" name="Group 435"/>
              <p:cNvGrpSpPr>
                <a:grpSpLocks/>
              </p:cNvGrpSpPr>
              <p:nvPr/>
            </p:nvGrpSpPr>
            <p:grpSpPr bwMode="auto">
              <a:xfrm>
                <a:off x="3749" y="2955"/>
                <a:ext cx="62" cy="668"/>
                <a:chOff x="3749" y="2955"/>
                <a:chExt cx="62" cy="668"/>
              </a:xfrm>
            </p:grpSpPr>
            <p:sp>
              <p:nvSpPr>
                <p:cNvPr id="25842" name="Freeform 436"/>
                <p:cNvSpPr>
                  <a:spLocks/>
                </p:cNvSpPr>
                <p:nvPr/>
              </p:nvSpPr>
              <p:spPr bwMode="auto">
                <a:xfrm>
                  <a:off x="3763" y="2955"/>
                  <a:ext cx="46" cy="668"/>
                </a:xfrm>
                <a:custGeom>
                  <a:avLst/>
                  <a:gdLst>
                    <a:gd name="T0" fmla="*/ 0 w 137"/>
                    <a:gd name="T1" fmla="*/ 0 h 2003"/>
                    <a:gd name="T2" fmla="*/ 46 w 137"/>
                    <a:gd name="T3" fmla="*/ 30 h 2003"/>
                    <a:gd name="T4" fmla="*/ 46 w 137"/>
                    <a:gd name="T5" fmla="*/ 668 h 2003"/>
                    <a:gd name="T6" fmla="*/ 0 w 137"/>
                    <a:gd name="T7" fmla="*/ 668 h 2003"/>
                    <a:gd name="T8" fmla="*/ 0 w 137"/>
                    <a:gd name="T9" fmla="*/ 0 h 20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7"/>
                    <a:gd name="T16" fmla="*/ 0 h 2003"/>
                    <a:gd name="T17" fmla="*/ 137 w 137"/>
                    <a:gd name="T18" fmla="*/ 2003 h 20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7" h="2003">
                      <a:moveTo>
                        <a:pt x="0" y="0"/>
                      </a:moveTo>
                      <a:lnTo>
                        <a:pt x="137" y="89"/>
                      </a:lnTo>
                      <a:lnTo>
                        <a:pt x="137" y="2003"/>
                      </a:lnTo>
                      <a:lnTo>
                        <a:pt x="0" y="200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3" name="Rectangle 437"/>
                <p:cNvSpPr>
                  <a:spLocks noChangeArrowheads="1"/>
                </p:cNvSpPr>
                <p:nvPr/>
              </p:nvSpPr>
              <p:spPr bwMode="auto">
                <a:xfrm>
                  <a:off x="3749" y="2955"/>
                  <a:ext cx="14" cy="668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4" name="Freeform 438"/>
                <p:cNvSpPr>
                  <a:spLocks/>
                </p:cNvSpPr>
                <p:nvPr/>
              </p:nvSpPr>
              <p:spPr bwMode="auto">
                <a:xfrm>
                  <a:off x="3763" y="2969"/>
                  <a:ext cx="46" cy="532"/>
                </a:xfrm>
                <a:custGeom>
                  <a:avLst/>
                  <a:gdLst>
                    <a:gd name="T0" fmla="*/ 46 w 137"/>
                    <a:gd name="T1" fmla="*/ 31 h 1595"/>
                    <a:gd name="T2" fmla="*/ 0 w 137"/>
                    <a:gd name="T3" fmla="*/ 0 h 1595"/>
                    <a:gd name="T4" fmla="*/ 0 w 137"/>
                    <a:gd name="T5" fmla="*/ 532 h 1595"/>
                    <a:gd name="T6" fmla="*/ 46 w 137"/>
                    <a:gd name="T7" fmla="*/ 532 h 1595"/>
                    <a:gd name="T8" fmla="*/ 46 w 137"/>
                    <a:gd name="T9" fmla="*/ 31 h 15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7"/>
                    <a:gd name="T16" fmla="*/ 0 h 1595"/>
                    <a:gd name="T17" fmla="*/ 137 w 137"/>
                    <a:gd name="T18" fmla="*/ 1595 h 15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7" h="1595">
                      <a:moveTo>
                        <a:pt x="137" y="92"/>
                      </a:moveTo>
                      <a:lnTo>
                        <a:pt x="0" y="0"/>
                      </a:lnTo>
                      <a:lnTo>
                        <a:pt x="0" y="1595"/>
                      </a:lnTo>
                      <a:lnTo>
                        <a:pt x="137" y="1595"/>
                      </a:lnTo>
                      <a:lnTo>
                        <a:pt x="137" y="92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5" name="Freeform 439"/>
                <p:cNvSpPr>
                  <a:spLocks/>
                </p:cNvSpPr>
                <p:nvPr/>
              </p:nvSpPr>
              <p:spPr bwMode="auto">
                <a:xfrm>
                  <a:off x="3779" y="3000"/>
                  <a:ext cx="30" cy="486"/>
                </a:xfrm>
                <a:custGeom>
                  <a:avLst/>
                  <a:gdLst>
                    <a:gd name="T0" fmla="*/ 0 w 90"/>
                    <a:gd name="T1" fmla="*/ 0 h 1459"/>
                    <a:gd name="T2" fmla="*/ 0 w 90"/>
                    <a:gd name="T3" fmla="*/ 486 h 1459"/>
                    <a:gd name="T4" fmla="*/ 30 w 90"/>
                    <a:gd name="T5" fmla="*/ 486 h 1459"/>
                    <a:gd name="T6" fmla="*/ 30 w 90"/>
                    <a:gd name="T7" fmla="*/ 16 h 1459"/>
                    <a:gd name="T8" fmla="*/ 0 w 90"/>
                    <a:gd name="T9" fmla="*/ 0 h 14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459"/>
                    <a:gd name="T17" fmla="*/ 90 w 90"/>
                    <a:gd name="T18" fmla="*/ 1459 h 14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459">
                      <a:moveTo>
                        <a:pt x="0" y="0"/>
                      </a:moveTo>
                      <a:lnTo>
                        <a:pt x="0" y="1459"/>
                      </a:lnTo>
                      <a:lnTo>
                        <a:pt x="90" y="1459"/>
                      </a:lnTo>
                      <a:lnTo>
                        <a:pt x="90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846" name="Group 440"/>
                <p:cNvGrpSpPr>
                  <a:grpSpLocks/>
                </p:cNvGrpSpPr>
                <p:nvPr/>
              </p:nvGrpSpPr>
              <p:grpSpPr bwMode="auto">
                <a:xfrm>
                  <a:off x="3776" y="3044"/>
                  <a:ext cx="35" cy="405"/>
                  <a:chOff x="3776" y="3044"/>
                  <a:chExt cx="35" cy="405"/>
                </a:xfrm>
              </p:grpSpPr>
              <p:sp>
                <p:nvSpPr>
                  <p:cNvPr id="25849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3778" y="3044"/>
                    <a:ext cx="29" cy="1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50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3089"/>
                    <a:ext cx="33" cy="1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51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3133"/>
                    <a:ext cx="35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52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3179"/>
                    <a:ext cx="33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53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3219"/>
                    <a:ext cx="32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54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3266"/>
                    <a:ext cx="35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55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3312"/>
                    <a:ext cx="35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56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3357"/>
                    <a:ext cx="35" cy="7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57" name="Line 449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3402"/>
                    <a:ext cx="33" cy="4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58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3446"/>
                    <a:ext cx="35" cy="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847" name="Rectangle 451"/>
                <p:cNvSpPr>
                  <a:spLocks noChangeArrowheads="1"/>
                </p:cNvSpPr>
                <p:nvPr/>
              </p:nvSpPr>
              <p:spPr bwMode="auto">
                <a:xfrm>
                  <a:off x="3763" y="3575"/>
                  <a:ext cx="29" cy="48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8" name="Freeform 452"/>
                <p:cNvSpPr>
                  <a:spLocks/>
                </p:cNvSpPr>
                <p:nvPr/>
              </p:nvSpPr>
              <p:spPr bwMode="auto">
                <a:xfrm>
                  <a:off x="3774" y="3574"/>
                  <a:ext cx="35" cy="49"/>
                </a:xfrm>
                <a:custGeom>
                  <a:avLst/>
                  <a:gdLst>
                    <a:gd name="T0" fmla="*/ 11 w 103"/>
                    <a:gd name="T1" fmla="*/ 49 h 147"/>
                    <a:gd name="T2" fmla="*/ 11 w 103"/>
                    <a:gd name="T3" fmla="*/ 6 h 147"/>
                    <a:gd name="T4" fmla="*/ 0 w 103"/>
                    <a:gd name="T5" fmla="*/ 6 h 147"/>
                    <a:gd name="T6" fmla="*/ 0 w 103"/>
                    <a:gd name="T7" fmla="*/ 0 h 147"/>
                    <a:gd name="T8" fmla="*/ 35 w 103"/>
                    <a:gd name="T9" fmla="*/ 0 h 147"/>
                    <a:gd name="T10" fmla="*/ 35 w 103"/>
                    <a:gd name="T11" fmla="*/ 49 h 147"/>
                    <a:gd name="T12" fmla="*/ 11 w 103"/>
                    <a:gd name="T13" fmla="*/ 49 h 1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147"/>
                    <a:gd name="T23" fmla="*/ 103 w 103"/>
                    <a:gd name="T24" fmla="*/ 147 h 1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147">
                      <a:moveTo>
                        <a:pt x="32" y="147"/>
                      </a:moveTo>
                      <a:lnTo>
                        <a:pt x="32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103" y="0"/>
                      </a:lnTo>
                      <a:lnTo>
                        <a:pt x="103" y="147"/>
                      </a:lnTo>
                      <a:lnTo>
                        <a:pt x="32" y="147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8" name="Group 453"/>
              <p:cNvGrpSpPr>
                <a:grpSpLocks/>
              </p:cNvGrpSpPr>
              <p:nvPr/>
            </p:nvGrpSpPr>
            <p:grpSpPr bwMode="auto">
              <a:xfrm>
                <a:off x="3808" y="2975"/>
                <a:ext cx="60" cy="646"/>
                <a:chOff x="3808" y="2975"/>
                <a:chExt cx="60" cy="646"/>
              </a:xfrm>
            </p:grpSpPr>
            <p:sp>
              <p:nvSpPr>
                <p:cNvPr id="25825" name="Freeform 454"/>
                <p:cNvSpPr>
                  <a:spLocks/>
                </p:cNvSpPr>
                <p:nvPr/>
              </p:nvSpPr>
              <p:spPr bwMode="auto">
                <a:xfrm>
                  <a:off x="3821" y="2975"/>
                  <a:ext cx="45" cy="646"/>
                </a:xfrm>
                <a:custGeom>
                  <a:avLst/>
                  <a:gdLst>
                    <a:gd name="T0" fmla="*/ 0 w 133"/>
                    <a:gd name="T1" fmla="*/ 0 h 1937"/>
                    <a:gd name="T2" fmla="*/ 45 w 133"/>
                    <a:gd name="T3" fmla="*/ 28 h 1937"/>
                    <a:gd name="T4" fmla="*/ 45 w 133"/>
                    <a:gd name="T5" fmla="*/ 646 h 1937"/>
                    <a:gd name="T6" fmla="*/ 0 w 133"/>
                    <a:gd name="T7" fmla="*/ 646 h 1937"/>
                    <a:gd name="T8" fmla="*/ 0 w 133"/>
                    <a:gd name="T9" fmla="*/ 0 h 19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937"/>
                    <a:gd name="T17" fmla="*/ 133 w 133"/>
                    <a:gd name="T18" fmla="*/ 1937 h 19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937">
                      <a:moveTo>
                        <a:pt x="0" y="0"/>
                      </a:moveTo>
                      <a:lnTo>
                        <a:pt x="133" y="85"/>
                      </a:lnTo>
                      <a:lnTo>
                        <a:pt x="133" y="1937"/>
                      </a:lnTo>
                      <a:lnTo>
                        <a:pt x="0" y="19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6" name="Rectangle 455"/>
                <p:cNvSpPr>
                  <a:spLocks noChangeArrowheads="1"/>
                </p:cNvSpPr>
                <p:nvPr/>
              </p:nvSpPr>
              <p:spPr bwMode="auto">
                <a:xfrm>
                  <a:off x="3808" y="2975"/>
                  <a:ext cx="12" cy="646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7" name="Freeform 456"/>
                <p:cNvSpPr>
                  <a:spLocks/>
                </p:cNvSpPr>
                <p:nvPr/>
              </p:nvSpPr>
              <p:spPr bwMode="auto">
                <a:xfrm>
                  <a:off x="3821" y="2988"/>
                  <a:ext cx="45" cy="515"/>
                </a:xfrm>
                <a:custGeom>
                  <a:avLst/>
                  <a:gdLst>
                    <a:gd name="T0" fmla="*/ 45 w 133"/>
                    <a:gd name="T1" fmla="*/ 30 h 1544"/>
                    <a:gd name="T2" fmla="*/ 0 w 133"/>
                    <a:gd name="T3" fmla="*/ 0 h 1544"/>
                    <a:gd name="T4" fmla="*/ 0 w 133"/>
                    <a:gd name="T5" fmla="*/ 515 h 1544"/>
                    <a:gd name="T6" fmla="*/ 45 w 133"/>
                    <a:gd name="T7" fmla="*/ 515 h 1544"/>
                    <a:gd name="T8" fmla="*/ 45 w 133"/>
                    <a:gd name="T9" fmla="*/ 30 h 15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1544"/>
                    <a:gd name="T17" fmla="*/ 133 w 133"/>
                    <a:gd name="T18" fmla="*/ 1544 h 15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1544">
                      <a:moveTo>
                        <a:pt x="133" y="89"/>
                      </a:moveTo>
                      <a:lnTo>
                        <a:pt x="0" y="0"/>
                      </a:lnTo>
                      <a:lnTo>
                        <a:pt x="0" y="1544"/>
                      </a:lnTo>
                      <a:lnTo>
                        <a:pt x="133" y="1544"/>
                      </a:lnTo>
                      <a:lnTo>
                        <a:pt x="133" y="89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28" name="Freeform 457"/>
                <p:cNvSpPr>
                  <a:spLocks/>
                </p:cNvSpPr>
                <p:nvPr/>
              </p:nvSpPr>
              <p:spPr bwMode="auto">
                <a:xfrm>
                  <a:off x="3837" y="3018"/>
                  <a:ext cx="29" cy="470"/>
                </a:xfrm>
                <a:custGeom>
                  <a:avLst/>
                  <a:gdLst>
                    <a:gd name="T0" fmla="*/ 0 w 87"/>
                    <a:gd name="T1" fmla="*/ 0 h 1411"/>
                    <a:gd name="T2" fmla="*/ 0 w 87"/>
                    <a:gd name="T3" fmla="*/ 470 h 1411"/>
                    <a:gd name="T4" fmla="*/ 29 w 87"/>
                    <a:gd name="T5" fmla="*/ 470 h 1411"/>
                    <a:gd name="T6" fmla="*/ 29 w 87"/>
                    <a:gd name="T7" fmla="*/ 15 h 1411"/>
                    <a:gd name="T8" fmla="*/ 0 w 87"/>
                    <a:gd name="T9" fmla="*/ 0 h 14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1411"/>
                    <a:gd name="T17" fmla="*/ 87 w 87"/>
                    <a:gd name="T18" fmla="*/ 1411 h 14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1411">
                      <a:moveTo>
                        <a:pt x="0" y="0"/>
                      </a:moveTo>
                      <a:lnTo>
                        <a:pt x="0" y="1411"/>
                      </a:lnTo>
                      <a:lnTo>
                        <a:pt x="87" y="1411"/>
                      </a:lnTo>
                      <a:lnTo>
                        <a:pt x="87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829" name="Group 458"/>
                <p:cNvGrpSpPr>
                  <a:grpSpLocks/>
                </p:cNvGrpSpPr>
                <p:nvPr/>
              </p:nvGrpSpPr>
              <p:grpSpPr bwMode="auto">
                <a:xfrm>
                  <a:off x="3834" y="3060"/>
                  <a:ext cx="34" cy="393"/>
                  <a:chOff x="3834" y="3060"/>
                  <a:chExt cx="34" cy="393"/>
                </a:xfrm>
              </p:grpSpPr>
              <p:sp>
                <p:nvSpPr>
                  <p:cNvPr id="25832" name="Line 459"/>
                  <p:cNvSpPr>
                    <a:spLocks noChangeShapeType="1"/>
                  </p:cNvSpPr>
                  <p:nvPr/>
                </p:nvSpPr>
                <p:spPr bwMode="auto">
                  <a:xfrm>
                    <a:off x="3836" y="3060"/>
                    <a:ext cx="28" cy="1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33" name="Line 460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3105"/>
                    <a:ext cx="32" cy="12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34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3146"/>
                    <a:ext cx="34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35" name="Line 462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3191"/>
                    <a:ext cx="32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36" name="Line 463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3230"/>
                    <a:ext cx="31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37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3276"/>
                    <a:ext cx="34" cy="8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38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3320"/>
                    <a:ext cx="34" cy="8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39" name="Line 466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3364"/>
                    <a:ext cx="34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40" name="Line 467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3406"/>
                    <a:ext cx="32" cy="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41" name="Line 468"/>
                  <p:cNvSpPr>
                    <a:spLocks noChangeShapeType="1"/>
                  </p:cNvSpPr>
                  <p:nvPr/>
                </p:nvSpPr>
                <p:spPr bwMode="auto">
                  <a:xfrm>
                    <a:off x="3834" y="3450"/>
                    <a:ext cx="34" cy="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830" name="Rectangle 469"/>
                <p:cNvSpPr>
                  <a:spLocks noChangeArrowheads="1"/>
                </p:cNvSpPr>
                <p:nvPr/>
              </p:nvSpPr>
              <p:spPr bwMode="auto">
                <a:xfrm>
                  <a:off x="3820" y="3575"/>
                  <a:ext cx="29" cy="46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" name="Freeform 470"/>
                <p:cNvSpPr>
                  <a:spLocks/>
                </p:cNvSpPr>
                <p:nvPr/>
              </p:nvSpPr>
              <p:spPr bwMode="auto">
                <a:xfrm>
                  <a:off x="3832" y="3573"/>
                  <a:ext cx="34" cy="48"/>
                </a:xfrm>
                <a:custGeom>
                  <a:avLst/>
                  <a:gdLst>
                    <a:gd name="T0" fmla="*/ 10 w 100"/>
                    <a:gd name="T1" fmla="*/ 48 h 142"/>
                    <a:gd name="T2" fmla="*/ 10 w 100"/>
                    <a:gd name="T3" fmla="*/ 6 h 142"/>
                    <a:gd name="T4" fmla="*/ 0 w 100"/>
                    <a:gd name="T5" fmla="*/ 6 h 142"/>
                    <a:gd name="T6" fmla="*/ 0 w 100"/>
                    <a:gd name="T7" fmla="*/ 0 h 142"/>
                    <a:gd name="T8" fmla="*/ 34 w 100"/>
                    <a:gd name="T9" fmla="*/ 0 h 142"/>
                    <a:gd name="T10" fmla="*/ 34 w 100"/>
                    <a:gd name="T11" fmla="*/ 48 h 142"/>
                    <a:gd name="T12" fmla="*/ 10 w 100"/>
                    <a:gd name="T13" fmla="*/ 48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42"/>
                    <a:gd name="T23" fmla="*/ 100 w 100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42">
                      <a:moveTo>
                        <a:pt x="30" y="142"/>
                      </a:moveTo>
                      <a:lnTo>
                        <a:pt x="30" y="19"/>
                      </a:ln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100" y="142"/>
                      </a:lnTo>
                      <a:lnTo>
                        <a:pt x="30" y="142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99" name="Group 471"/>
              <p:cNvGrpSpPr>
                <a:grpSpLocks/>
              </p:cNvGrpSpPr>
              <p:nvPr/>
            </p:nvGrpSpPr>
            <p:grpSpPr bwMode="auto">
              <a:xfrm>
                <a:off x="3864" y="2995"/>
                <a:ext cx="59" cy="625"/>
                <a:chOff x="3864" y="2995"/>
                <a:chExt cx="59" cy="625"/>
              </a:xfrm>
            </p:grpSpPr>
            <p:sp>
              <p:nvSpPr>
                <p:cNvPr id="25808" name="Freeform 472"/>
                <p:cNvSpPr>
                  <a:spLocks/>
                </p:cNvSpPr>
                <p:nvPr/>
              </p:nvSpPr>
              <p:spPr bwMode="auto">
                <a:xfrm>
                  <a:off x="3877" y="2995"/>
                  <a:ext cx="43" cy="624"/>
                </a:xfrm>
                <a:custGeom>
                  <a:avLst/>
                  <a:gdLst>
                    <a:gd name="T0" fmla="*/ 0 w 131"/>
                    <a:gd name="T1" fmla="*/ 0 h 1873"/>
                    <a:gd name="T2" fmla="*/ 43 w 131"/>
                    <a:gd name="T3" fmla="*/ 28 h 1873"/>
                    <a:gd name="T4" fmla="*/ 43 w 131"/>
                    <a:gd name="T5" fmla="*/ 624 h 1873"/>
                    <a:gd name="T6" fmla="*/ 0 w 131"/>
                    <a:gd name="T7" fmla="*/ 624 h 1873"/>
                    <a:gd name="T8" fmla="*/ 0 w 131"/>
                    <a:gd name="T9" fmla="*/ 0 h 18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1873"/>
                    <a:gd name="T17" fmla="*/ 131 w 131"/>
                    <a:gd name="T18" fmla="*/ 1873 h 18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1873">
                      <a:moveTo>
                        <a:pt x="0" y="0"/>
                      </a:moveTo>
                      <a:lnTo>
                        <a:pt x="131" y="84"/>
                      </a:lnTo>
                      <a:lnTo>
                        <a:pt x="131" y="1873"/>
                      </a:lnTo>
                      <a:lnTo>
                        <a:pt x="0" y="18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09" name="Rectangle 473"/>
                <p:cNvSpPr>
                  <a:spLocks noChangeArrowheads="1"/>
                </p:cNvSpPr>
                <p:nvPr/>
              </p:nvSpPr>
              <p:spPr bwMode="auto">
                <a:xfrm>
                  <a:off x="3864" y="2995"/>
                  <a:ext cx="12" cy="625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0" name="Freeform 474"/>
                <p:cNvSpPr>
                  <a:spLocks/>
                </p:cNvSpPr>
                <p:nvPr/>
              </p:nvSpPr>
              <p:spPr bwMode="auto">
                <a:xfrm>
                  <a:off x="3877" y="3007"/>
                  <a:ext cx="43" cy="498"/>
                </a:xfrm>
                <a:custGeom>
                  <a:avLst/>
                  <a:gdLst>
                    <a:gd name="T0" fmla="*/ 43 w 131"/>
                    <a:gd name="T1" fmla="*/ 29 h 1494"/>
                    <a:gd name="T2" fmla="*/ 0 w 131"/>
                    <a:gd name="T3" fmla="*/ 0 h 1494"/>
                    <a:gd name="T4" fmla="*/ 0 w 131"/>
                    <a:gd name="T5" fmla="*/ 498 h 1494"/>
                    <a:gd name="T6" fmla="*/ 43 w 131"/>
                    <a:gd name="T7" fmla="*/ 498 h 1494"/>
                    <a:gd name="T8" fmla="*/ 43 w 131"/>
                    <a:gd name="T9" fmla="*/ 29 h 14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1494"/>
                    <a:gd name="T17" fmla="*/ 131 w 131"/>
                    <a:gd name="T18" fmla="*/ 1494 h 14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1494">
                      <a:moveTo>
                        <a:pt x="131" y="88"/>
                      </a:moveTo>
                      <a:lnTo>
                        <a:pt x="0" y="0"/>
                      </a:lnTo>
                      <a:lnTo>
                        <a:pt x="0" y="1494"/>
                      </a:lnTo>
                      <a:lnTo>
                        <a:pt x="131" y="1494"/>
                      </a:lnTo>
                      <a:lnTo>
                        <a:pt x="131" y="88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1" name="Freeform 475"/>
                <p:cNvSpPr>
                  <a:spLocks/>
                </p:cNvSpPr>
                <p:nvPr/>
              </p:nvSpPr>
              <p:spPr bwMode="auto">
                <a:xfrm>
                  <a:off x="3892" y="3036"/>
                  <a:ext cx="28" cy="455"/>
                </a:xfrm>
                <a:custGeom>
                  <a:avLst/>
                  <a:gdLst>
                    <a:gd name="T0" fmla="*/ 0 w 86"/>
                    <a:gd name="T1" fmla="*/ 0 h 1363"/>
                    <a:gd name="T2" fmla="*/ 0 w 86"/>
                    <a:gd name="T3" fmla="*/ 455 h 1363"/>
                    <a:gd name="T4" fmla="*/ 28 w 86"/>
                    <a:gd name="T5" fmla="*/ 455 h 1363"/>
                    <a:gd name="T6" fmla="*/ 28 w 86"/>
                    <a:gd name="T7" fmla="*/ 15 h 1363"/>
                    <a:gd name="T8" fmla="*/ 0 w 86"/>
                    <a:gd name="T9" fmla="*/ 0 h 13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1363"/>
                    <a:gd name="T17" fmla="*/ 86 w 86"/>
                    <a:gd name="T18" fmla="*/ 1363 h 13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1363">
                      <a:moveTo>
                        <a:pt x="0" y="0"/>
                      </a:moveTo>
                      <a:lnTo>
                        <a:pt x="0" y="1363"/>
                      </a:lnTo>
                      <a:lnTo>
                        <a:pt x="86" y="1363"/>
                      </a:lnTo>
                      <a:lnTo>
                        <a:pt x="86" y="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812" name="Group 476"/>
                <p:cNvGrpSpPr>
                  <a:grpSpLocks/>
                </p:cNvGrpSpPr>
                <p:nvPr/>
              </p:nvGrpSpPr>
              <p:grpSpPr bwMode="auto">
                <a:xfrm>
                  <a:off x="3889" y="3077"/>
                  <a:ext cx="34" cy="380"/>
                  <a:chOff x="3889" y="3077"/>
                  <a:chExt cx="34" cy="380"/>
                </a:xfrm>
              </p:grpSpPr>
              <p:sp>
                <p:nvSpPr>
                  <p:cNvPr id="25815" name="Line 477"/>
                  <p:cNvSpPr>
                    <a:spLocks noChangeShapeType="1"/>
                  </p:cNvSpPr>
                  <p:nvPr/>
                </p:nvSpPr>
                <p:spPr bwMode="auto">
                  <a:xfrm>
                    <a:off x="3891" y="3077"/>
                    <a:ext cx="28" cy="14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16" name="Line 478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3120"/>
                    <a:ext cx="32" cy="12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17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3160"/>
                    <a:ext cx="34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18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3204"/>
                    <a:ext cx="32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19" name="Line 481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3241"/>
                    <a:ext cx="31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20" name="Line 482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3285"/>
                    <a:ext cx="34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21" name="Line 483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3328"/>
                    <a:ext cx="34" cy="8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22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3371"/>
                    <a:ext cx="34" cy="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23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3411"/>
                    <a:ext cx="32" cy="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24" name="Line 486"/>
                  <p:cNvSpPr>
                    <a:spLocks noChangeShapeType="1"/>
                  </p:cNvSpPr>
                  <p:nvPr/>
                </p:nvSpPr>
                <p:spPr bwMode="auto">
                  <a:xfrm>
                    <a:off x="3889" y="3454"/>
                    <a:ext cx="34" cy="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813" name="Rectangle 487"/>
                <p:cNvSpPr>
                  <a:spLocks noChangeArrowheads="1"/>
                </p:cNvSpPr>
                <p:nvPr/>
              </p:nvSpPr>
              <p:spPr bwMode="auto">
                <a:xfrm>
                  <a:off x="3876" y="3574"/>
                  <a:ext cx="28" cy="46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14" name="Freeform 488"/>
                <p:cNvSpPr>
                  <a:spLocks/>
                </p:cNvSpPr>
                <p:nvPr/>
              </p:nvSpPr>
              <p:spPr bwMode="auto">
                <a:xfrm>
                  <a:off x="3887" y="3573"/>
                  <a:ext cx="33" cy="46"/>
                </a:xfrm>
                <a:custGeom>
                  <a:avLst/>
                  <a:gdLst>
                    <a:gd name="T0" fmla="*/ 10 w 99"/>
                    <a:gd name="T1" fmla="*/ 46 h 137"/>
                    <a:gd name="T2" fmla="*/ 10 w 99"/>
                    <a:gd name="T3" fmla="*/ 6 h 137"/>
                    <a:gd name="T4" fmla="*/ 0 w 99"/>
                    <a:gd name="T5" fmla="*/ 6 h 137"/>
                    <a:gd name="T6" fmla="*/ 0 w 99"/>
                    <a:gd name="T7" fmla="*/ 0 h 137"/>
                    <a:gd name="T8" fmla="*/ 33 w 99"/>
                    <a:gd name="T9" fmla="*/ 0 h 137"/>
                    <a:gd name="T10" fmla="*/ 33 w 99"/>
                    <a:gd name="T11" fmla="*/ 46 h 137"/>
                    <a:gd name="T12" fmla="*/ 10 w 99"/>
                    <a:gd name="T13" fmla="*/ 46 h 1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"/>
                    <a:gd name="T22" fmla="*/ 0 h 137"/>
                    <a:gd name="T23" fmla="*/ 99 w 99"/>
                    <a:gd name="T24" fmla="*/ 137 h 1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" h="137">
                      <a:moveTo>
                        <a:pt x="30" y="137"/>
                      </a:moveTo>
                      <a:lnTo>
                        <a:pt x="30" y="18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99" y="0"/>
                      </a:lnTo>
                      <a:lnTo>
                        <a:pt x="99" y="137"/>
                      </a:lnTo>
                      <a:lnTo>
                        <a:pt x="30" y="137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00" name="Group 489"/>
              <p:cNvGrpSpPr>
                <a:grpSpLocks/>
              </p:cNvGrpSpPr>
              <p:nvPr/>
            </p:nvGrpSpPr>
            <p:grpSpPr bwMode="auto">
              <a:xfrm>
                <a:off x="3919" y="3017"/>
                <a:ext cx="59" cy="600"/>
                <a:chOff x="3919" y="3017"/>
                <a:chExt cx="59" cy="600"/>
              </a:xfrm>
            </p:grpSpPr>
            <p:sp>
              <p:nvSpPr>
                <p:cNvPr id="25791" name="Freeform 490"/>
                <p:cNvSpPr>
                  <a:spLocks/>
                </p:cNvSpPr>
                <p:nvPr/>
              </p:nvSpPr>
              <p:spPr bwMode="auto">
                <a:xfrm>
                  <a:off x="3932" y="3017"/>
                  <a:ext cx="44" cy="600"/>
                </a:xfrm>
                <a:custGeom>
                  <a:avLst/>
                  <a:gdLst>
                    <a:gd name="T0" fmla="*/ 0 w 132"/>
                    <a:gd name="T1" fmla="*/ 0 h 1800"/>
                    <a:gd name="T2" fmla="*/ 44 w 132"/>
                    <a:gd name="T3" fmla="*/ 26 h 1800"/>
                    <a:gd name="T4" fmla="*/ 44 w 132"/>
                    <a:gd name="T5" fmla="*/ 600 h 1800"/>
                    <a:gd name="T6" fmla="*/ 0 w 132"/>
                    <a:gd name="T7" fmla="*/ 600 h 1800"/>
                    <a:gd name="T8" fmla="*/ 0 w 132"/>
                    <a:gd name="T9" fmla="*/ 0 h 18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800"/>
                    <a:gd name="T17" fmla="*/ 132 w 132"/>
                    <a:gd name="T18" fmla="*/ 1800 h 18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800">
                      <a:moveTo>
                        <a:pt x="0" y="0"/>
                      </a:moveTo>
                      <a:lnTo>
                        <a:pt x="132" y="79"/>
                      </a:lnTo>
                      <a:lnTo>
                        <a:pt x="132" y="1800"/>
                      </a:lnTo>
                      <a:lnTo>
                        <a:pt x="0" y="1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2" name="Rectangle 491"/>
                <p:cNvSpPr>
                  <a:spLocks noChangeArrowheads="1"/>
                </p:cNvSpPr>
                <p:nvPr/>
              </p:nvSpPr>
              <p:spPr bwMode="auto">
                <a:xfrm>
                  <a:off x="3919" y="3017"/>
                  <a:ext cx="12" cy="600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3" name="Freeform 492"/>
                <p:cNvSpPr>
                  <a:spLocks/>
                </p:cNvSpPr>
                <p:nvPr/>
              </p:nvSpPr>
              <p:spPr bwMode="auto">
                <a:xfrm>
                  <a:off x="3932" y="3029"/>
                  <a:ext cx="44" cy="477"/>
                </a:xfrm>
                <a:custGeom>
                  <a:avLst/>
                  <a:gdLst>
                    <a:gd name="T0" fmla="*/ 44 w 132"/>
                    <a:gd name="T1" fmla="*/ 28 h 1433"/>
                    <a:gd name="T2" fmla="*/ 0 w 132"/>
                    <a:gd name="T3" fmla="*/ 0 h 1433"/>
                    <a:gd name="T4" fmla="*/ 0 w 132"/>
                    <a:gd name="T5" fmla="*/ 477 h 1433"/>
                    <a:gd name="T6" fmla="*/ 44 w 132"/>
                    <a:gd name="T7" fmla="*/ 477 h 1433"/>
                    <a:gd name="T8" fmla="*/ 44 w 132"/>
                    <a:gd name="T9" fmla="*/ 28 h 14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433"/>
                    <a:gd name="T17" fmla="*/ 132 w 132"/>
                    <a:gd name="T18" fmla="*/ 1433 h 14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433">
                      <a:moveTo>
                        <a:pt x="132" y="83"/>
                      </a:moveTo>
                      <a:lnTo>
                        <a:pt x="0" y="0"/>
                      </a:lnTo>
                      <a:lnTo>
                        <a:pt x="0" y="1433"/>
                      </a:lnTo>
                      <a:lnTo>
                        <a:pt x="132" y="1433"/>
                      </a:lnTo>
                      <a:lnTo>
                        <a:pt x="132" y="83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4" name="Freeform 493"/>
                <p:cNvSpPr>
                  <a:spLocks/>
                </p:cNvSpPr>
                <p:nvPr/>
              </p:nvSpPr>
              <p:spPr bwMode="auto">
                <a:xfrm>
                  <a:off x="3947" y="3056"/>
                  <a:ext cx="29" cy="437"/>
                </a:xfrm>
                <a:custGeom>
                  <a:avLst/>
                  <a:gdLst>
                    <a:gd name="T0" fmla="*/ 0 w 86"/>
                    <a:gd name="T1" fmla="*/ 0 h 1311"/>
                    <a:gd name="T2" fmla="*/ 0 w 86"/>
                    <a:gd name="T3" fmla="*/ 437 h 1311"/>
                    <a:gd name="T4" fmla="*/ 29 w 86"/>
                    <a:gd name="T5" fmla="*/ 437 h 1311"/>
                    <a:gd name="T6" fmla="*/ 29 w 86"/>
                    <a:gd name="T7" fmla="*/ 14 h 1311"/>
                    <a:gd name="T8" fmla="*/ 0 w 86"/>
                    <a:gd name="T9" fmla="*/ 0 h 1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1311"/>
                    <a:gd name="T17" fmla="*/ 86 w 86"/>
                    <a:gd name="T18" fmla="*/ 1311 h 1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1311">
                      <a:moveTo>
                        <a:pt x="0" y="0"/>
                      </a:moveTo>
                      <a:lnTo>
                        <a:pt x="0" y="1311"/>
                      </a:lnTo>
                      <a:lnTo>
                        <a:pt x="86" y="1311"/>
                      </a:lnTo>
                      <a:lnTo>
                        <a:pt x="86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795" name="Group 494"/>
                <p:cNvGrpSpPr>
                  <a:grpSpLocks/>
                </p:cNvGrpSpPr>
                <p:nvPr/>
              </p:nvGrpSpPr>
              <p:grpSpPr bwMode="auto">
                <a:xfrm>
                  <a:off x="3944" y="3096"/>
                  <a:ext cx="34" cy="365"/>
                  <a:chOff x="3944" y="3096"/>
                  <a:chExt cx="34" cy="365"/>
                </a:xfrm>
              </p:grpSpPr>
              <p:sp>
                <p:nvSpPr>
                  <p:cNvPr id="25798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3946" y="3096"/>
                    <a:ext cx="29" cy="1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799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3137"/>
                    <a:ext cx="32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00" name="Line 497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3176"/>
                    <a:ext cx="34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01" name="Line 498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3217"/>
                    <a:ext cx="32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02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3253"/>
                    <a:ext cx="31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03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3295"/>
                    <a:ext cx="34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04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3337"/>
                    <a:ext cx="34" cy="8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05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3378"/>
                    <a:ext cx="34" cy="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06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3417"/>
                    <a:ext cx="32" cy="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807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3944" y="3458"/>
                    <a:ext cx="34" cy="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  <p:sp>
              <p:nvSpPr>
                <p:cNvPr id="25796" name="Rectangle 505"/>
                <p:cNvSpPr>
                  <a:spLocks noChangeArrowheads="1"/>
                </p:cNvSpPr>
                <p:nvPr/>
              </p:nvSpPr>
              <p:spPr bwMode="auto">
                <a:xfrm>
                  <a:off x="3931" y="3573"/>
                  <a:ext cx="29" cy="44"/>
                </a:xfrm>
                <a:prstGeom prst="rect">
                  <a:avLst/>
                </a:prstGeom>
                <a:solidFill>
                  <a:srgbClr val="DFD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97" name="Freeform 506"/>
                <p:cNvSpPr>
                  <a:spLocks/>
                </p:cNvSpPr>
                <p:nvPr/>
              </p:nvSpPr>
              <p:spPr bwMode="auto">
                <a:xfrm>
                  <a:off x="3942" y="3572"/>
                  <a:ext cx="34" cy="45"/>
                </a:xfrm>
                <a:custGeom>
                  <a:avLst/>
                  <a:gdLst>
                    <a:gd name="T0" fmla="*/ 11 w 100"/>
                    <a:gd name="T1" fmla="*/ 45 h 133"/>
                    <a:gd name="T2" fmla="*/ 11 w 100"/>
                    <a:gd name="T3" fmla="*/ 6 h 133"/>
                    <a:gd name="T4" fmla="*/ 0 w 100"/>
                    <a:gd name="T5" fmla="*/ 6 h 133"/>
                    <a:gd name="T6" fmla="*/ 0 w 100"/>
                    <a:gd name="T7" fmla="*/ 0 h 133"/>
                    <a:gd name="T8" fmla="*/ 34 w 100"/>
                    <a:gd name="T9" fmla="*/ 0 h 133"/>
                    <a:gd name="T10" fmla="*/ 34 w 100"/>
                    <a:gd name="T11" fmla="*/ 45 h 133"/>
                    <a:gd name="T12" fmla="*/ 11 w 100"/>
                    <a:gd name="T13" fmla="*/ 45 h 1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133"/>
                    <a:gd name="T23" fmla="*/ 100 w 100"/>
                    <a:gd name="T24" fmla="*/ 133 h 1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133">
                      <a:moveTo>
                        <a:pt x="31" y="133"/>
                      </a:moveTo>
                      <a:lnTo>
                        <a:pt x="31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100" y="133"/>
                      </a:lnTo>
                      <a:lnTo>
                        <a:pt x="31" y="133"/>
                      </a:lnTo>
                      <a:close/>
                    </a:path>
                  </a:pathLst>
                </a:custGeom>
                <a:solidFill>
                  <a:srgbClr val="7F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01" name="Group 507"/>
              <p:cNvGrpSpPr>
                <a:grpSpLocks/>
              </p:cNvGrpSpPr>
              <p:nvPr/>
            </p:nvGrpSpPr>
            <p:grpSpPr bwMode="auto">
              <a:xfrm>
                <a:off x="3974" y="3034"/>
                <a:ext cx="60" cy="583"/>
                <a:chOff x="3974" y="3034"/>
                <a:chExt cx="60" cy="583"/>
              </a:xfrm>
            </p:grpSpPr>
            <p:sp>
              <p:nvSpPr>
                <p:cNvPr id="25776" name="Freeform 508"/>
                <p:cNvSpPr>
                  <a:spLocks/>
                </p:cNvSpPr>
                <p:nvPr/>
              </p:nvSpPr>
              <p:spPr bwMode="auto">
                <a:xfrm>
                  <a:off x="3987" y="3034"/>
                  <a:ext cx="43" cy="580"/>
                </a:xfrm>
                <a:custGeom>
                  <a:avLst/>
                  <a:gdLst>
                    <a:gd name="T0" fmla="*/ 0 w 130"/>
                    <a:gd name="T1" fmla="*/ 0 h 1741"/>
                    <a:gd name="T2" fmla="*/ 43 w 130"/>
                    <a:gd name="T3" fmla="*/ 25 h 1741"/>
                    <a:gd name="T4" fmla="*/ 43 w 130"/>
                    <a:gd name="T5" fmla="*/ 580 h 1741"/>
                    <a:gd name="T6" fmla="*/ 0 w 130"/>
                    <a:gd name="T7" fmla="*/ 580 h 1741"/>
                    <a:gd name="T8" fmla="*/ 0 w 130"/>
                    <a:gd name="T9" fmla="*/ 0 h 17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"/>
                    <a:gd name="T16" fmla="*/ 0 h 1741"/>
                    <a:gd name="T17" fmla="*/ 130 w 130"/>
                    <a:gd name="T18" fmla="*/ 1741 h 17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" h="1741">
                      <a:moveTo>
                        <a:pt x="0" y="0"/>
                      </a:moveTo>
                      <a:lnTo>
                        <a:pt x="130" y="74"/>
                      </a:lnTo>
                      <a:lnTo>
                        <a:pt x="130" y="1741"/>
                      </a:lnTo>
                      <a:lnTo>
                        <a:pt x="0" y="174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7" name="Rectangle 509"/>
                <p:cNvSpPr>
                  <a:spLocks noChangeArrowheads="1"/>
                </p:cNvSpPr>
                <p:nvPr/>
              </p:nvSpPr>
              <p:spPr bwMode="auto">
                <a:xfrm>
                  <a:off x="3974" y="3034"/>
                  <a:ext cx="13" cy="583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8" name="Freeform 510"/>
                <p:cNvSpPr>
                  <a:spLocks/>
                </p:cNvSpPr>
                <p:nvPr/>
              </p:nvSpPr>
              <p:spPr bwMode="auto">
                <a:xfrm>
                  <a:off x="3987" y="3045"/>
                  <a:ext cx="44" cy="465"/>
                </a:xfrm>
                <a:custGeom>
                  <a:avLst/>
                  <a:gdLst>
                    <a:gd name="T0" fmla="*/ 44 w 132"/>
                    <a:gd name="T1" fmla="*/ 27 h 1395"/>
                    <a:gd name="T2" fmla="*/ 0 w 132"/>
                    <a:gd name="T3" fmla="*/ 0 h 1395"/>
                    <a:gd name="T4" fmla="*/ 0 w 132"/>
                    <a:gd name="T5" fmla="*/ 465 h 1395"/>
                    <a:gd name="T6" fmla="*/ 44 w 132"/>
                    <a:gd name="T7" fmla="*/ 465 h 1395"/>
                    <a:gd name="T8" fmla="*/ 44 w 132"/>
                    <a:gd name="T9" fmla="*/ 27 h 13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395"/>
                    <a:gd name="T17" fmla="*/ 132 w 132"/>
                    <a:gd name="T18" fmla="*/ 1395 h 13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395">
                      <a:moveTo>
                        <a:pt x="132" y="82"/>
                      </a:moveTo>
                      <a:lnTo>
                        <a:pt x="0" y="0"/>
                      </a:lnTo>
                      <a:lnTo>
                        <a:pt x="0" y="1395"/>
                      </a:lnTo>
                      <a:lnTo>
                        <a:pt x="132" y="1395"/>
                      </a:lnTo>
                      <a:lnTo>
                        <a:pt x="132" y="82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79" name="Freeform 511"/>
                <p:cNvSpPr>
                  <a:spLocks/>
                </p:cNvSpPr>
                <p:nvPr/>
              </p:nvSpPr>
              <p:spPr bwMode="auto">
                <a:xfrm>
                  <a:off x="4002" y="3072"/>
                  <a:ext cx="29" cy="425"/>
                </a:xfrm>
                <a:custGeom>
                  <a:avLst/>
                  <a:gdLst>
                    <a:gd name="T0" fmla="*/ 0 w 86"/>
                    <a:gd name="T1" fmla="*/ 0 h 1274"/>
                    <a:gd name="T2" fmla="*/ 0 w 86"/>
                    <a:gd name="T3" fmla="*/ 425 h 1274"/>
                    <a:gd name="T4" fmla="*/ 29 w 86"/>
                    <a:gd name="T5" fmla="*/ 425 h 1274"/>
                    <a:gd name="T6" fmla="*/ 29 w 86"/>
                    <a:gd name="T7" fmla="*/ 14 h 1274"/>
                    <a:gd name="T8" fmla="*/ 0 w 86"/>
                    <a:gd name="T9" fmla="*/ 0 h 1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"/>
                    <a:gd name="T16" fmla="*/ 0 h 1274"/>
                    <a:gd name="T17" fmla="*/ 86 w 86"/>
                    <a:gd name="T18" fmla="*/ 1274 h 12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" h="1274">
                      <a:moveTo>
                        <a:pt x="0" y="0"/>
                      </a:moveTo>
                      <a:lnTo>
                        <a:pt x="0" y="1274"/>
                      </a:lnTo>
                      <a:lnTo>
                        <a:pt x="86" y="1274"/>
                      </a:lnTo>
                      <a:lnTo>
                        <a:pt x="86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780" name="Group 512"/>
                <p:cNvGrpSpPr>
                  <a:grpSpLocks/>
                </p:cNvGrpSpPr>
                <p:nvPr/>
              </p:nvGrpSpPr>
              <p:grpSpPr bwMode="auto">
                <a:xfrm>
                  <a:off x="4000" y="3110"/>
                  <a:ext cx="34" cy="355"/>
                  <a:chOff x="4000" y="3110"/>
                  <a:chExt cx="34" cy="355"/>
                </a:xfrm>
              </p:grpSpPr>
              <p:sp>
                <p:nvSpPr>
                  <p:cNvPr id="25781" name="Line 513"/>
                  <p:cNvSpPr>
                    <a:spLocks noChangeShapeType="1"/>
                  </p:cNvSpPr>
                  <p:nvPr/>
                </p:nvSpPr>
                <p:spPr bwMode="auto">
                  <a:xfrm>
                    <a:off x="4001" y="3110"/>
                    <a:ext cx="29" cy="1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782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000" y="3150"/>
                    <a:ext cx="32" cy="11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783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000" y="3188"/>
                    <a:ext cx="34" cy="10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784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4000" y="3228"/>
                    <a:ext cx="32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785" name="Line 517"/>
                  <p:cNvSpPr>
                    <a:spLocks noChangeShapeType="1"/>
                  </p:cNvSpPr>
                  <p:nvPr/>
                </p:nvSpPr>
                <p:spPr bwMode="auto">
                  <a:xfrm>
                    <a:off x="4000" y="3263"/>
                    <a:ext cx="31" cy="9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786" name="Line 518"/>
                  <p:cNvSpPr>
                    <a:spLocks noChangeShapeType="1"/>
                  </p:cNvSpPr>
                  <p:nvPr/>
                </p:nvSpPr>
                <p:spPr bwMode="auto">
                  <a:xfrm>
                    <a:off x="4000" y="3304"/>
                    <a:ext cx="34" cy="8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787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000" y="3345"/>
                    <a:ext cx="34" cy="7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788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000" y="3384"/>
                    <a:ext cx="34" cy="6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789" name="Line 521"/>
                  <p:cNvSpPr>
                    <a:spLocks noChangeShapeType="1"/>
                  </p:cNvSpPr>
                  <p:nvPr/>
                </p:nvSpPr>
                <p:spPr bwMode="auto">
                  <a:xfrm>
                    <a:off x="4000" y="3422"/>
                    <a:ext cx="32" cy="5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  <p:sp>
                <p:nvSpPr>
                  <p:cNvPr id="25790" name="Line 522"/>
                  <p:cNvSpPr>
                    <a:spLocks noChangeShapeType="1"/>
                  </p:cNvSpPr>
                  <p:nvPr/>
                </p:nvSpPr>
                <p:spPr bwMode="auto">
                  <a:xfrm>
                    <a:off x="4000" y="3462"/>
                    <a:ext cx="34" cy="3"/>
                  </a:xfrm>
                  <a:prstGeom prst="line">
                    <a:avLst/>
                  </a:prstGeom>
                  <a:noFill/>
                  <a:ln w="4763">
                    <a:solidFill>
                      <a:srgbClr val="9F9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SG"/>
                  </a:p>
                </p:txBody>
              </p:sp>
            </p:grpSp>
          </p:grpSp>
          <p:grpSp>
            <p:nvGrpSpPr>
              <p:cNvPr id="25702" name="Group 523"/>
              <p:cNvGrpSpPr>
                <a:grpSpLocks/>
              </p:cNvGrpSpPr>
              <p:nvPr/>
            </p:nvGrpSpPr>
            <p:grpSpPr bwMode="auto">
              <a:xfrm>
                <a:off x="4029" y="3049"/>
                <a:ext cx="41" cy="562"/>
                <a:chOff x="4029" y="3049"/>
                <a:chExt cx="41" cy="562"/>
              </a:xfrm>
            </p:grpSpPr>
            <p:sp>
              <p:nvSpPr>
                <p:cNvPr id="25762" name="Freeform 524"/>
                <p:cNvSpPr>
                  <a:spLocks/>
                </p:cNvSpPr>
                <p:nvPr/>
              </p:nvSpPr>
              <p:spPr bwMode="auto">
                <a:xfrm>
                  <a:off x="4039" y="3049"/>
                  <a:ext cx="31" cy="562"/>
                </a:xfrm>
                <a:custGeom>
                  <a:avLst/>
                  <a:gdLst>
                    <a:gd name="T0" fmla="*/ 0 w 94"/>
                    <a:gd name="T1" fmla="*/ 0 h 1684"/>
                    <a:gd name="T2" fmla="*/ 31 w 94"/>
                    <a:gd name="T3" fmla="*/ 24 h 1684"/>
                    <a:gd name="T4" fmla="*/ 31 w 94"/>
                    <a:gd name="T5" fmla="*/ 562 h 1684"/>
                    <a:gd name="T6" fmla="*/ 0 w 94"/>
                    <a:gd name="T7" fmla="*/ 562 h 1684"/>
                    <a:gd name="T8" fmla="*/ 0 w 94"/>
                    <a:gd name="T9" fmla="*/ 0 h 16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684"/>
                    <a:gd name="T17" fmla="*/ 94 w 94"/>
                    <a:gd name="T18" fmla="*/ 1684 h 16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684">
                      <a:moveTo>
                        <a:pt x="0" y="0"/>
                      </a:moveTo>
                      <a:lnTo>
                        <a:pt x="94" y="73"/>
                      </a:lnTo>
                      <a:lnTo>
                        <a:pt x="94" y="1684"/>
                      </a:lnTo>
                      <a:lnTo>
                        <a:pt x="0" y="16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3" name="Rectangle 525"/>
                <p:cNvSpPr>
                  <a:spLocks noChangeArrowheads="1"/>
                </p:cNvSpPr>
                <p:nvPr/>
              </p:nvSpPr>
              <p:spPr bwMode="auto">
                <a:xfrm>
                  <a:off x="4029" y="3049"/>
                  <a:ext cx="9" cy="562"/>
                </a:xfrm>
                <a:prstGeom prst="rect">
                  <a:avLst/>
                </a:prstGeom>
                <a:solidFill>
                  <a:srgbClr val="7F7F9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4" name="Freeform 526"/>
                <p:cNvSpPr>
                  <a:spLocks/>
                </p:cNvSpPr>
                <p:nvPr/>
              </p:nvSpPr>
              <p:spPr bwMode="auto">
                <a:xfrm>
                  <a:off x="4039" y="3060"/>
                  <a:ext cx="31" cy="447"/>
                </a:xfrm>
                <a:custGeom>
                  <a:avLst/>
                  <a:gdLst>
                    <a:gd name="T0" fmla="*/ 31 w 94"/>
                    <a:gd name="T1" fmla="*/ 26 h 1343"/>
                    <a:gd name="T2" fmla="*/ 0 w 94"/>
                    <a:gd name="T3" fmla="*/ 0 h 1343"/>
                    <a:gd name="T4" fmla="*/ 0 w 94"/>
                    <a:gd name="T5" fmla="*/ 447 h 1343"/>
                    <a:gd name="T6" fmla="*/ 31 w 94"/>
                    <a:gd name="T7" fmla="*/ 447 h 1343"/>
                    <a:gd name="T8" fmla="*/ 31 w 94"/>
                    <a:gd name="T9" fmla="*/ 26 h 13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1343"/>
                    <a:gd name="T17" fmla="*/ 94 w 94"/>
                    <a:gd name="T18" fmla="*/ 1343 h 13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1343">
                      <a:moveTo>
                        <a:pt x="94" y="79"/>
                      </a:moveTo>
                      <a:lnTo>
                        <a:pt x="0" y="0"/>
                      </a:lnTo>
                      <a:lnTo>
                        <a:pt x="0" y="1343"/>
                      </a:lnTo>
                      <a:lnTo>
                        <a:pt x="94" y="1343"/>
                      </a:lnTo>
                      <a:lnTo>
                        <a:pt x="94" y="79"/>
                      </a:lnTo>
                      <a:close/>
                    </a:path>
                  </a:pathLst>
                </a:custGeom>
                <a:solidFill>
                  <a:srgbClr val="9F9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5" name="Freeform 527"/>
                <p:cNvSpPr>
                  <a:spLocks/>
                </p:cNvSpPr>
                <p:nvPr/>
              </p:nvSpPr>
              <p:spPr bwMode="auto">
                <a:xfrm>
                  <a:off x="4049" y="3086"/>
                  <a:ext cx="21" cy="409"/>
                </a:xfrm>
                <a:custGeom>
                  <a:avLst/>
                  <a:gdLst>
                    <a:gd name="T0" fmla="*/ 0 w 62"/>
                    <a:gd name="T1" fmla="*/ 0 h 1227"/>
                    <a:gd name="T2" fmla="*/ 0 w 62"/>
                    <a:gd name="T3" fmla="*/ 409 h 1227"/>
                    <a:gd name="T4" fmla="*/ 21 w 62"/>
                    <a:gd name="T5" fmla="*/ 409 h 1227"/>
                    <a:gd name="T6" fmla="*/ 21 w 62"/>
                    <a:gd name="T7" fmla="*/ 13 h 1227"/>
                    <a:gd name="T8" fmla="*/ 0 w 62"/>
                    <a:gd name="T9" fmla="*/ 0 h 1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1227"/>
                    <a:gd name="T17" fmla="*/ 62 w 62"/>
                    <a:gd name="T18" fmla="*/ 1227 h 1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1227">
                      <a:moveTo>
                        <a:pt x="0" y="0"/>
                      </a:moveTo>
                      <a:lnTo>
                        <a:pt x="0" y="1227"/>
                      </a:lnTo>
                      <a:lnTo>
                        <a:pt x="62" y="1227"/>
                      </a:lnTo>
                      <a:lnTo>
                        <a:pt x="62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66" name="Line 528"/>
                <p:cNvSpPr>
                  <a:spLocks noChangeShapeType="1"/>
                </p:cNvSpPr>
                <p:nvPr/>
              </p:nvSpPr>
              <p:spPr bwMode="auto">
                <a:xfrm>
                  <a:off x="4047" y="3125"/>
                  <a:ext cx="21" cy="12"/>
                </a:xfrm>
                <a:prstGeom prst="line">
                  <a:avLst/>
                </a:prstGeom>
                <a:noFill/>
                <a:ln w="4763">
                  <a:solidFill>
                    <a:srgbClr val="9F9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5767" name="Line 529"/>
                <p:cNvSpPr>
                  <a:spLocks noChangeShapeType="1"/>
                </p:cNvSpPr>
                <p:nvPr/>
              </p:nvSpPr>
              <p:spPr bwMode="auto">
                <a:xfrm>
                  <a:off x="4044" y="3164"/>
                  <a:ext cx="23" cy="12"/>
                </a:xfrm>
                <a:prstGeom prst="line">
                  <a:avLst/>
                </a:prstGeom>
                <a:noFill/>
                <a:ln w="4763">
                  <a:solidFill>
                    <a:srgbClr val="9F9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5768" name="Line 530"/>
                <p:cNvSpPr>
                  <a:spLocks noChangeShapeType="1"/>
                </p:cNvSpPr>
                <p:nvPr/>
              </p:nvSpPr>
              <p:spPr bwMode="auto">
                <a:xfrm>
                  <a:off x="4042" y="3200"/>
                  <a:ext cx="25" cy="10"/>
                </a:xfrm>
                <a:prstGeom prst="line">
                  <a:avLst/>
                </a:prstGeom>
                <a:noFill/>
                <a:ln w="4763">
                  <a:solidFill>
                    <a:srgbClr val="9F9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5769" name="Line 531"/>
                <p:cNvSpPr>
                  <a:spLocks noChangeShapeType="1"/>
                </p:cNvSpPr>
                <p:nvPr/>
              </p:nvSpPr>
              <p:spPr bwMode="auto">
                <a:xfrm>
                  <a:off x="4045" y="3240"/>
                  <a:ext cx="23" cy="8"/>
                </a:xfrm>
                <a:prstGeom prst="line">
                  <a:avLst/>
                </a:prstGeom>
                <a:noFill/>
                <a:ln w="4763">
                  <a:solidFill>
                    <a:srgbClr val="9F9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5770" name="Line 532"/>
                <p:cNvSpPr>
                  <a:spLocks noChangeShapeType="1"/>
                </p:cNvSpPr>
                <p:nvPr/>
              </p:nvSpPr>
              <p:spPr bwMode="auto">
                <a:xfrm>
                  <a:off x="4046" y="3274"/>
                  <a:ext cx="22" cy="9"/>
                </a:xfrm>
                <a:prstGeom prst="line">
                  <a:avLst/>
                </a:prstGeom>
                <a:noFill/>
                <a:ln w="4763">
                  <a:solidFill>
                    <a:srgbClr val="9F9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5771" name="Line 533"/>
                <p:cNvSpPr>
                  <a:spLocks noChangeShapeType="1"/>
                </p:cNvSpPr>
                <p:nvPr/>
              </p:nvSpPr>
              <p:spPr bwMode="auto">
                <a:xfrm>
                  <a:off x="4042" y="3313"/>
                  <a:ext cx="25" cy="8"/>
                </a:xfrm>
                <a:prstGeom prst="line">
                  <a:avLst/>
                </a:prstGeom>
                <a:noFill/>
                <a:ln w="4763">
                  <a:solidFill>
                    <a:srgbClr val="9F9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5772" name="Line 534"/>
                <p:cNvSpPr>
                  <a:spLocks noChangeShapeType="1"/>
                </p:cNvSpPr>
                <p:nvPr/>
              </p:nvSpPr>
              <p:spPr bwMode="auto">
                <a:xfrm>
                  <a:off x="4042" y="3352"/>
                  <a:ext cx="25" cy="8"/>
                </a:xfrm>
                <a:prstGeom prst="line">
                  <a:avLst/>
                </a:prstGeom>
                <a:noFill/>
                <a:ln w="4763">
                  <a:solidFill>
                    <a:srgbClr val="9F9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5773" name="Line 535"/>
                <p:cNvSpPr>
                  <a:spLocks noChangeShapeType="1"/>
                </p:cNvSpPr>
                <p:nvPr/>
              </p:nvSpPr>
              <p:spPr bwMode="auto">
                <a:xfrm>
                  <a:off x="4042" y="3391"/>
                  <a:ext cx="25" cy="6"/>
                </a:xfrm>
                <a:prstGeom prst="line">
                  <a:avLst/>
                </a:prstGeom>
                <a:noFill/>
                <a:ln w="4763">
                  <a:solidFill>
                    <a:srgbClr val="9F9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5774" name="Line 536"/>
                <p:cNvSpPr>
                  <a:spLocks noChangeShapeType="1"/>
                </p:cNvSpPr>
                <p:nvPr/>
              </p:nvSpPr>
              <p:spPr bwMode="auto">
                <a:xfrm>
                  <a:off x="4044" y="3428"/>
                  <a:ext cx="23" cy="4"/>
                </a:xfrm>
                <a:prstGeom prst="line">
                  <a:avLst/>
                </a:prstGeom>
                <a:noFill/>
                <a:ln w="4763">
                  <a:solidFill>
                    <a:srgbClr val="9F9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25775" name="Line 537"/>
                <p:cNvSpPr>
                  <a:spLocks noChangeShapeType="1"/>
                </p:cNvSpPr>
                <p:nvPr/>
              </p:nvSpPr>
              <p:spPr bwMode="auto">
                <a:xfrm>
                  <a:off x="4046" y="3464"/>
                  <a:ext cx="21" cy="2"/>
                </a:xfrm>
                <a:prstGeom prst="line">
                  <a:avLst/>
                </a:prstGeom>
                <a:noFill/>
                <a:ln w="4763">
                  <a:solidFill>
                    <a:srgbClr val="9F9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grpSp>
            <p:nvGrpSpPr>
              <p:cNvPr id="25703" name="Group 538"/>
              <p:cNvGrpSpPr>
                <a:grpSpLocks/>
              </p:cNvGrpSpPr>
              <p:nvPr/>
            </p:nvGrpSpPr>
            <p:grpSpPr bwMode="auto">
              <a:xfrm>
                <a:off x="2736" y="2785"/>
                <a:ext cx="538" cy="846"/>
                <a:chOff x="2736" y="2785"/>
                <a:chExt cx="538" cy="846"/>
              </a:xfrm>
            </p:grpSpPr>
            <p:sp>
              <p:nvSpPr>
                <p:cNvPr id="25728" name="Freeform 539"/>
                <p:cNvSpPr>
                  <a:spLocks/>
                </p:cNvSpPr>
                <p:nvPr/>
              </p:nvSpPr>
              <p:spPr bwMode="auto">
                <a:xfrm>
                  <a:off x="3178" y="2785"/>
                  <a:ext cx="96" cy="846"/>
                </a:xfrm>
                <a:custGeom>
                  <a:avLst/>
                  <a:gdLst>
                    <a:gd name="T0" fmla="*/ 96 w 287"/>
                    <a:gd name="T1" fmla="*/ 0 h 2537"/>
                    <a:gd name="T2" fmla="*/ 96 w 287"/>
                    <a:gd name="T3" fmla="*/ 846 h 2537"/>
                    <a:gd name="T4" fmla="*/ 0 w 287"/>
                    <a:gd name="T5" fmla="*/ 846 h 2537"/>
                    <a:gd name="T6" fmla="*/ 0 w 287"/>
                    <a:gd name="T7" fmla="*/ 62 h 2537"/>
                    <a:gd name="T8" fmla="*/ 96 w 287"/>
                    <a:gd name="T9" fmla="*/ 0 h 25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7"/>
                    <a:gd name="T16" fmla="*/ 0 h 2537"/>
                    <a:gd name="T17" fmla="*/ 287 w 287"/>
                    <a:gd name="T18" fmla="*/ 2537 h 25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7" h="2537">
                      <a:moveTo>
                        <a:pt x="287" y="0"/>
                      </a:moveTo>
                      <a:lnTo>
                        <a:pt x="287" y="2537"/>
                      </a:lnTo>
                      <a:lnTo>
                        <a:pt x="0" y="2537"/>
                      </a:lnTo>
                      <a:lnTo>
                        <a:pt x="0" y="186"/>
                      </a:lnTo>
                      <a:lnTo>
                        <a:pt x="287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29" name="Freeform 540"/>
                <p:cNvSpPr>
                  <a:spLocks/>
                </p:cNvSpPr>
                <p:nvPr/>
              </p:nvSpPr>
              <p:spPr bwMode="auto">
                <a:xfrm>
                  <a:off x="3062" y="2847"/>
                  <a:ext cx="39" cy="674"/>
                </a:xfrm>
                <a:custGeom>
                  <a:avLst/>
                  <a:gdLst>
                    <a:gd name="T0" fmla="*/ 39 w 116"/>
                    <a:gd name="T1" fmla="*/ 0 h 2020"/>
                    <a:gd name="T2" fmla="*/ 39 w 116"/>
                    <a:gd name="T3" fmla="*/ 674 h 2020"/>
                    <a:gd name="T4" fmla="*/ 0 w 116"/>
                    <a:gd name="T5" fmla="*/ 674 h 2020"/>
                    <a:gd name="T6" fmla="*/ 0 w 116"/>
                    <a:gd name="T7" fmla="*/ 31 h 2020"/>
                    <a:gd name="T8" fmla="*/ 39 w 116"/>
                    <a:gd name="T9" fmla="*/ 0 h 20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"/>
                    <a:gd name="T16" fmla="*/ 0 h 2020"/>
                    <a:gd name="T17" fmla="*/ 116 w 116"/>
                    <a:gd name="T18" fmla="*/ 2020 h 20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" h="2020">
                      <a:moveTo>
                        <a:pt x="116" y="0"/>
                      </a:moveTo>
                      <a:lnTo>
                        <a:pt x="116" y="2020"/>
                      </a:lnTo>
                      <a:lnTo>
                        <a:pt x="0" y="2020"/>
                      </a:lnTo>
                      <a:lnTo>
                        <a:pt x="0" y="93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730" name="Group 541"/>
                <p:cNvGrpSpPr>
                  <a:grpSpLocks/>
                </p:cNvGrpSpPr>
                <p:nvPr/>
              </p:nvGrpSpPr>
              <p:grpSpPr bwMode="auto">
                <a:xfrm>
                  <a:off x="2774" y="2847"/>
                  <a:ext cx="404" cy="783"/>
                  <a:chOff x="2774" y="2847"/>
                  <a:chExt cx="404" cy="783"/>
                </a:xfrm>
              </p:grpSpPr>
              <p:sp>
                <p:nvSpPr>
                  <p:cNvPr id="25746" name="Freeform 542"/>
                  <p:cNvSpPr>
                    <a:spLocks/>
                  </p:cNvSpPr>
                  <p:nvPr/>
                </p:nvSpPr>
                <p:spPr bwMode="auto">
                  <a:xfrm>
                    <a:off x="2774" y="2847"/>
                    <a:ext cx="404" cy="783"/>
                  </a:xfrm>
                  <a:custGeom>
                    <a:avLst/>
                    <a:gdLst>
                      <a:gd name="T0" fmla="*/ 404 w 1212"/>
                      <a:gd name="T1" fmla="*/ 0 h 2347"/>
                      <a:gd name="T2" fmla="*/ 404 w 1212"/>
                      <a:gd name="T3" fmla="*/ 783 h 2347"/>
                      <a:gd name="T4" fmla="*/ 0 w 1212"/>
                      <a:gd name="T5" fmla="*/ 783 h 2347"/>
                      <a:gd name="T6" fmla="*/ 0 w 1212"/>
                      <a:gd name="T7" fmla="*/ 674 h 2347"/>
                      <a:gd name="T8" fmla="*/ 327 w 1212"/>
                      <a:gd name="T9" fmla="*/ 674 h 2347"/>
                      <a:gd name="T10" fmla="*/ 327 w 1212"/>
                      <a:gd name="T11" fmla="*/ 0 h 2347"/>
                      <a:gd name="T12" fmla="*/ 404 w 1212"/>
                      <a:gd name="T13" fmla="*/ 0 h 23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12"/>
                      <a:gd name="T22" fmla="*/ 0 h 2347"/>
                      <a:gd name="T23" fmla="*/ 1212 w 1212"/>
                      <a:gd name="T24" fmla="*/ 2347 h 23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12" h="2347">
                        <a:moveTo>
                          <a:pt x="1212" y="0"/>
                        </a:moveTo>
                        <a:lnTo>
                          <a:pt x="1212" y="2347"/>
                        </a:lnTo>
                        <a:lnTo>
                          <a:pt x="0" y="2347"/>
                        </a:lnTo>
                        <a:lnTo>
                          <a:pt x="0" y="2020"/>
                        </a:lnTo>
                        <a:lnTo>
                          <a:pt x="980" y="2020"/>
                        </a:lnTo>
                        <a:lnTo>
                          <a:pt x="980" y="0"/>
                        </a:lnTo>
                        <a:lnTo>
                          <a:pt x="1212" y="0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5747" name="Group 543"/>
                  <p:cNvGrpSpPr>
                    <a:grpSpLocks/>
                  </p:cNvGrpSpPr>
                  <p:nvPr/>
                </p:nvGrpSpPr>
                <p:grpSpPr bwMode="auto">
                  <a:xfrm>
                    <a:off x="3104" y="2876"/>
                    <a:ext cx="70" cy="639"/>
                    <a:chOff x="3104" y="2876"/>
                    <a:chExt cx="70" cy="639"/>
                  </a:xfrm>
                </p:grpSpPr>
                <p:sp>
                  <p:nvSpPr>
                    <p:cNvPr id="25748" name="Freeform 544"/>
                    <p:cNvSpPr>
                      <a:spLocks/>
                    </p:cNvSpPr>
                    <p:nvPr/>
                  </p:nvSpPr>
                  <p:spPr bwMode="auto">
                    <a:xfrm>
                      <a:off x="3104" y="3484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49" name="Freeform 545"/>
                    <p:cNvSpPr>
                      <a:spLocks/>
                    </p:cNvSpPr>
                    <p:nvPr/>
                  </p:nvSpPr>
                  <p:spPr bwMode="auto">
                    <a:xfrm>
                      <a:off x="3104" y="3438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0" name="Freeform 546"/>
                    <p:cNvSpPr>
                      <a:spLocks/>
                    </p:cNvSpPr>
                    <p:nvPr/>
                  </p:nvSpPr>
                  <p:spPr bwMode="auto">
                    <a:xfrm>
                      <a:off x="3104" y="3390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2"/>
                        <a:gd name="T2" fmla="*/ 50 w 208"/>
                        <a:gd name="T3" fmla="*/ 31 h 92"/>
                        <a:gd name="T4" fmla="*/ 20 w 208"/>
                        <a:gd name="T5" fmla="*/ 31 h 92"/>
                        <a:gd name="T6" fmla="*/ 0 w 208"/>
                        <a:gd name="T7" fmla="*/ 0 h 92"/>
                        <a:gd name="T8" fmla="*/ 70 w 208"/>
                        <a:gd name="T9" fmla="*/ 0 h 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2"/>
                        <a:gd name="T17" fmla="*/ 208 w 208"/>
                        <a:gd name="T18" fmla="*/ 92 h 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2">
                          <a:moveTo>
                            <a:pt x="208" y="0"/>
                          </a:moveTo>
                          <a:lnTo>
                            <a:pt x="149" y="92"/>
                          </a:lnTo>
                          <a:lnTo>
                            <a:pt x="60" y="92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1" name="Freeform 547"/>
                    <p:cNvSpPr>
                      <a:spLocks/>
                    </p:cNvSpPr>
                    <p:nvPr/>
                  </p:nvSpPr>
                  <p:spPr bwMode="auto">
                    <a:xfrm>
                      <a:off x="3104" y="3345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2" name="Freeform 548"/>
                    <p:cNvSpPr>
                      <a:spLocks/>
                    </p:cNvSpPr>
                    <p:nvPr/>
                  </p:nvSpPr>
                  <p:spPr bwMode="auto">
                    <a:xfrm>
                      <a:off x="3104" y="3297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3" name="Freeform 549"/>
                    <p:cNvSpPr>
                      <a:spLocks/>
                    </p:cNvSpPr>
                    <p:nvPr/>
                  </p:nvSpPr>
                  <p:spPr bwMode="auto">
                    <a:xfrm>
                      <a:off x="3104" y="3251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4" name="Freeform 550"/>
                    <p:cNvSpPr>
                      <a:spLocks/>
                    </p:cNvSpPr>
                    <p:nvPr/>
                  </p:nvSpPr>
                  <p:spPr bwMode="auto">
                    <a:xfrm>
                      <a:off x="3104" y="3203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5" name="Freeform 551"/>
                    <p:cNvSpPr>
                      <a:spLocks/>
                    </p:cNvSpPr>
                    <p:nvPr/>
                  </p:nvSpPr>
                  <p:spPr bwMode="auto">
                    <a:xfrm>
                      <a:off x="3104" y="3157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2"/>
                        <a:gd name="T2" fmla="*/ 50 w 208"/>
                        <a:gd name="T3" fmla="*/ 31 h 92"/>
                        <a:gd name="T4" fmla="*/ 20 w 208"/>
                        <a:gd name="T5" fmla="*/ 31 h 92"/>
                        <a:gd name="T6" fmla="*/ 0 w 208"/>
                        <a:gd name="T7" fmla="*/ 0 h 92"/>
                        <a:gd name="T8" fmla="*/ 70 w 208"/>
                        <a:gd name="T9" fmla="*/ 0 h 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2"/>
                        <a:gd name="T17" fmla="*/ 208 w 208"/>
                        <a:gd name="T18" fmla="*/ 92 h 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2">
                          <a:moveTo>
                            <a:pt x="208" y="0"/>
                          </a:moveTo>
                          <a:lnTo>
                            <a:pt x="149" y="92"/>
                          </a:lnTo>
                          <a:lnTo>
                            <a:pt x="60" y="92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6" name="Freeform 552"/>
                    <p:cNvSpPr>
                      <a:spLocks/>
                    </p:cNvSpPr>
                    <p:nvPr/>
                  </p:nvSpPr>
                  <p:spPr bwMode="auto">
                    <a:xfrm>
                      <a:off x="3104" y="3109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7" name="Freeform 553"/>
                    <p:cNvSpPr>
                      <a:spLocks/>
                    </p:cNvSpPr>
                    <p:nvPr/>
                  </p:nvSpPr>
                  <p:spPr bwMode="auto">
                    <a:xfrm>
                      <a:off x="3104" y="3064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8" name="Freeform 554"/>
                    <p:cNvSpPr>
                      <a:spLocks/>
                    </p:cNvSpPr>
                    <p:nvPr/>
                  </p:nvSpPr>
                  <p:spPr bwMode="auto">
                    <a:xfrm>
                      <a:off x="3104" y="3015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59" name="Freeform 555"/>
                    <p:cNvSpPr>
                      <a:spLocks/>
                    </p:cNvSpPr>
                    <p:nvPr/>
                  </p:nvSpPr>
                  <p:spPr bwMode="auto">
                    <a:xfrm>
                      <a:off x="3104" y="2969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60" name="Freeform 556"/>
                    <p:cNvSpPr>
                      <a:spLocks/>
                    </p:cNvSpPr>
                    <p:nvPr/>
                  </p:nvSpPr>
                  <p:spPr bwMode="auto">
                    <a:xfrm>
                      <a:off x="3104" y="2922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61" name="Freeform 557"/>
                    <p:cNvSpPr>
                      <a:spLocks/>
                    </p:cNvSpPr>
                    <p:nvPr/>
                  </p:nvSpPr>
                  <p:spPr bwMode="auto">
                    <a:xfrm>
                      <a:off x="3104" y="2876"/>
                      <a:ext cx="70" cy="31"/>
                    </a:xfrm>
                    <a:custGeom>
                      <a:avLst/>
                      <a:gdLst>
                        <a:gd name="T0" fmla="*/ 70 w 208"/>
                        <a:gd name="T1" fmla="*/ 0 h 93"/>
                        <a:gd name="T2" fmla="*/ 50 w 208"/>
                        <a:gd name="T3" fmla="*/ 31 h 93"/>
                        <a:gd name="T4" fmla="*/ 20 w 208"/>
                        <a:gd name="T5" fmla="*/ 31 h 93"/>
                        <a:gd name="T6" fmla="*/ 0 w 208"/>
                        <a:gd name="T7" fmla="*/ 0 h 93"/>
                        <a:gd name="T8" fmla="*/ 70 w 208"/>
                        <a:gd name="T9" fmla="*/ 0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8"/>
                        <a:gd name="T16" fmla="*/ 0 h 93"/>
                        <a:gd name="T17" fmla="*/ 208 w 208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8" h="93">
                          <a:moveTo>
                            <a:pt x="208" y="0"/>
                          </a:moveTo>
                          <a:lnTo>
                            <a:pt x="149" y="93"/>
                          </a:lnTo>
                          <a:lnTo>
                            <a:pt x="60" y="93"/>
                          </a:lnTo>
                          <a:lnTo>
                            <a:pt x="0" y="0"/>
                          </a:lnTo>
                          <a:lnTo>
                            <a:pt x="208" y="0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5731" name="Freeform 558"/>
                <p:cNvSpPr>
                  <a:spLocks/>
                </p:cNvSpPr>
                <p:nvPr/>
              </p:nvSpPr>
              <p:spPr bwMode="auto">
                <a:xfrm>
                  <a:off x="2736" y="3522"/>
                  <a:ext cx="38" cy="108"/>
                </a:xfrm>
                <a:custGeom>
                  <a:avLst/>
                  <a:gdLst>
                    <a:gd name="T0" fmla="*/ 38 w 115"/>
                    <a:gd name="T1" fmla="*/ 0 h 324"/>
                    <a:gd name="T2" fmla="*/ 38 w 115"/>
                    <a:gd name="T3" fmla="*/ 108 h 324"/>
                    <a:gd name="T4" fmla="*/ 0 w 115"/>
                    <a:gd name="T5" fmla="*/ 108 h 324"/>
                    <a:gd name="T6" fmla="*/ 0 w 115"/>
                    <a:gd name="T7" fmla="*/ 19 h 324"/>
                    <a:gd name="T8" fmla="*/ 38 w 115"/>
                    <a:gd name="T9" fmla="*/ 0 h 3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324"/>
                    <a:gd name="T17" fmla="*/ 115 w 115"/>
                    <a:gd name="T18" fmla="*/ 324 h 3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324">
                      <a:moveTo>
                        <a:pt x="115" y="0"/>
                      </a:moveTo>
                      <a:lnTo>
                        <a:pt x="115" y="324"/>
                      </a:lnTo>
                      <a:lnTo>
                        <a:pt x="0" y="324"/>
                      </a:lnTo>
                      <a:lnTo>
                        <a:pt x="0" y="57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732" name="Group 559"/>
                <p:cNvGrpSpPr>
                  <a:grpSpLocks/>
                </p:cNvGrpSpPr>
                <p:nvPr/>
              </p:nvGrpSpPr>
              <p:grpSpPr bwMode="auto">
                <a:xfrm>
                  <a:off x="2787" y="3536"/>
                  <a:ext cx="376" cy="95"/>
                  <a:chOff x="2787" y="3536"/>
                  <a:chExt cx="376" cy="95"/>
                </a:xfrm>
              </p:grpSpPr>
              <p:sp>
                <p:nvSpPr>
                  <p:cNvPr id="25733" name="Rectangle 560"/>
                  <p:cNvSpPr>
                    <a:spLocks noChangeArrowheads="1"/>
                  </p:cNvSpPr>
                  <p:nvPr/>
                </p:nvSpPr>
                <p:spPr bwMode="auto">
                  <a:xfrm>
                    <a:off x="3085" y="3536"/>
                    <a:ext cx="19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4" name="Rectangle 561"/>
                  <p:cNvSpPr>
                    <a:spLocks noChangeArrowheads="1"/>
                  </p:cNvSpPr>
                  <p:nvPr/>
                </p:nvSpPr>
                <p:spPr bwMode="auto">
                  <a:xfrm>
                    <a:off x="3055" y="3536"/>
                    <a:ext cx="19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5" name="Rectangle 562"/>
                  <p:cNvSpPr>
                    <a:spLocks noChangeArrowheads="1"/>
                  </p:cNvSpPr>
                  <p:nvPr/>
                </p:nvSpPr>
                <p:spPr bwMode="auto">
                  <a:xfrm>
                    <a:off x="3026" y="3536"/>
                    <a:ext cx="19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6" name="Rectangle 563"/>
                  <p:cNvSpPr>
                    <a:spLocks noChangeArrowheads="1"/>
                  </p:cNvSpPr>
                  <p:nvPr/>
                </p:nvSpPr>
                <p:spPr bwMode="auto">
                  <a:xfrm>
                    <a:off x="2907" y="3536"/>
                    <a:ext cx="19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7" name="Rectangle 564"/>
                  <p:cNvSpPr>
                    <a:spLocks noChangeArrowheads="1"/>
                  </p:cNvSpPr>
                  <p:nvPr/>
                </p:nvSpPr>
                <p:spPr bwMode="auto">
                  <a:xfrm>
                    <a:off x="2876" y="3536"/>
                    <a:ext cx="19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8" name="Rectangle 565"/>
                  <p:cNvSpPr>
                    <a:spLocks noChangeArrowheads="1"/>
                  </p:cNvSpPr>
                  <p:nvPr/>
                </p:nvSpPr>
                <p:spPr bwMode="auto">
                  <a:xfrm>
                    <a:off x="2846" y="3536"/>
                    <a:ext cx="19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39" name="Rectangle 566"/>
                  <p:cNvSpPr>
                    <a:spLocks noChangeArrowheads="1"/>
                  </p:cNvSpPr>
                  <p:nvPr/>
                </p:nvSpPr>
                <p:spPr bwMode="auto">
                  <a:xfrm>
                    <a:off x="2817" y="3536"/>
                    <a:ext cx="19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0" name="Rectangle 567"/>
                  <p:cNvSpPr>
                    <a:spLocks noChangeArrowheads="1"/>
                  </p:cNvSpPr>
                  <p:nvPr/>
                </p:nvSpPr>
                <p:spPr bwMode="auto">
                  <a:xfrm>
                    <a:off x="2787" y="3536"/>
                    <a:ext cx="19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1" name="Rectangle 568"/>
                  <p:cNvSpPr>
                    <a:spLocks noChangeArrowheads="1"/>
                  </p:cNvSpPr>
                  <p:nvPr/>
                </p:nvSpPr>
                <p:spPr bwMode="auto">
                  <a:xfrm>
                    <a:off x="2996" y="3536"/>
                    <a:ext cx="19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2" name="Rectangle 569"/>
                  <p:cNvSpPr>
                    <a:spLocks noChangeArrowheads="1"/>
                  </p:cNvSpPr>
                  <p:nvPr/>
                </p:nvSpPr>
                <p:spPr bwMode="auto">
                  <a:xfrm>
                    <a:off x="2966" y="3536"/>
                    <a:ext cx="19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3" name="Rectangle 570"/>
                  <p:cNvSpPr>
                    <a:spLocks noChangeArrowheads="1"/>
                  </p:cNvSpPr>
                  <p:nvPr/>
                </p:nvSpPr>
                <p:spPr bwMode="auto">
                  <a:xfrm>
                    <a:off x="2937" y="3536"/>
                    <a:ext cx="20" cy="94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4" name="Rectangle 571"/>
                  <p:cNvSpPr>
                    <a:spLocks noChangeArrowheads="1"/>
                  </p:cNvSpPr>
                  <p:nvPr/>
                </p:nvSpPr>
                <p:spPr bwMode="auto">
                  <a:xfrm>
                    <a:off x="3118" y="3561"/>
                    <a:ext cx="45" cy="70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45" name="Rectangle 572"/>
                  <p:cNvSpPr>
                    <a:spLocks noChangeArrowheads="1"/>
                  </p:cNvSpPr>
                  <p:nvPr/>
                </p:nvSpPr>
                <p:spPr bwMode="auto">
                  <a:xfrm>
                    <a:off x="3119" y="3536"/>
                    <a:ext cx="43" cy="18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704" name="Group 573"/>
              <p:cNvGrpSpPr>
                <a:grpSpLocks/>
              </p:cNvGrpSpPr>
              <p:nvPr/>
            </p:nvGrpSpPr>
            <p:grpSpPr bwMode="auto">
              <a:xfrm>
                <a:off x="3290" y="2785"/>
                <a:ext cx="749" cy="850"/>
                <a:chOff x="3290" y="2785"/>
                <a:chExt cx="749" cy="850"/>
              </a:xfrm>
            </p:grpSpPr>
            <p:grpSp>
              <p:nvGrpSpPr>
                <p:cNvPr id="25711" name="Group 574"/>
                <p:cNvGrpSpPr>
                  <a:grpSpLocks/>
                </p:cNvGrpSpPr>
                <p:nvPr/>
              </p:nvGrpSpPr>
              <p:grpSpPr bwMode="auto">
                <a:xfrm>
                  <a:off x="3367" y="2823"/>
                  <a:ext cx="672" cy="812"/>
                  <a:chOff x="3367" y="2823"/>
                  <a:chExt cx="672" cy="812"/>
                </a:xfrm>
              </p:grpSpPr>
              <p:grpSp>
                <p:nvGrpSpPr>
                  <p:cNvPr id="25713" name="Group 575"/>
                  <p:cNvGrpSpPr>
                    <a:grpSpLocks/>
                  </p:cNvGrpSpPr>
                  <p:nvPr/>
                </p:nvGrpSpPr>
                <p:grpSpPr bwMode="auto">
                  <a:xfrm>
                    <a:off x="3512" y="2869"/>
                    <a:ext cx="527" cy="759"/>
                    <a:chOff x="3512" y="2869"/>
                    <a:chExt cx="527" cy="759"/>
                  </a:xfrm>
                </p:grpSpPr>
                <p:grpSp>
                  <p:nvGrpSpPr>
                    <p:cNvPr id="25716" name="Group 5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2" y="2912"/>
                      <a:ext cx="397" cy="712"/>
                      <a:chOff x="3642" y="2912"/>
                      <a:chExt cx="397" cy="712"/>
                    </a:xfrm>
                  </p:grpSpPr>
                  <p:sp>
                    <p:nvSpPr>
                      <p:cNvPr id="25719" name="Rectangle 5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61" y="2955"/>
                        <a:ext cx="3" cy="6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5720" name="Group 5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19" y="2975"/>
                        <a:ext cx="220" cy="646"/>
                        <a:chOff x="3819" y="2975"/>
                        <a:chExt cx="220" cy="646"/>
                      </a:xfrm>
                    </p:grpSpPr>
                    <p:sp>
                      <p:nvSpPr>
                        <p:cNvPr id="25723" name="Rectangle 5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36" y="3049"/>
                          <a:ext cx="3" cy="5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724" name="Rectangle 5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75" y="2995"/>
                          <a:ext cx="3" cy="62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725" name="Rectangle 5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28" y="3015"/>
                          <a:ext cx="4" cy="60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726" name="Rectangle 5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4" y="3034"/>
                          <a:ext cx="3" cy="58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727" name="Rectangle 5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19" y="2975"/>
                          <a:ext cx="3" cy="64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5721" name="Rectangle 5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04" y="2934"/>
                        <a:ext cx="3" cy="6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722" name="Rectangle 5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42" y="2912"/>
                        <a:ext cx="3" cy="7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5717" name="Rectangle 5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1" y="2893"/>
                      <a:ext cx="3" cy="73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718" name="Rectangle 5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12" y="2869"/>
                      <a:ext cx="3" cy="75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714" name="Rectangle 588"/>
                  <p:cNvSpPr>
                    <a:spLocks noChangeArrowheads="1"/>
                  </p:cNvSpPr>
                  <p:nvPr/>
                </p:nvSpPr>
                <p:spPr bwMode="auto">
                  <a:xfrm>
                    <a:off x="3440" y="2845"/>
                    <a:ext cx="3" cy="78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15" name="Rectangle 589"/>
                  <p:cNvSpPr>
                    <a:spLocks noChangeArrowheads="1"/>
                  </p:cNvSpPr>
                  <p:nvPr/>
                </p:nvSpPr>
                <p:spPr bwMode="auto">
                  <a:xfrm>
                    <a:off x="3367" y="2823"/>
                    <a:ext cx="3" cy="8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712" name="Rectangle 590"/>
                <p:cNvSpPr>
                  <a:spLocks noChangeArrowheads="1"/>
                </p:cNvSpPr>
                <p:nvPr/>
              </p:nvSpPr>
              <p:spPr bwMode="auto">
                <a:xfrm>
                  <a:off x="3290" y="2785"/>
                  <a:ext cx="4" cy="84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05" name="Freeform 591"/>
              <p:cNvSpPr>
                <a:spLocks/>
              </p:cNvSpPr>
              <p:nvPr/>
            </p:nvSpPr>
            <p:spPr bwMode="auto">
              <a:xfrm>
                <a:off x="2774" y="3610"/>
                <a:ext cx="1401" cy="108"/>
              </a:xfrm>
              <a:custGeom>
                <a:avLst/>
                <a:gdLst>
                  <a:gd name="T0" fmla="*/ 0 w 4203"/>
                  <a:gd name="T1" fmla="*/ 18 h 323"/>
                  <a:gd name="T2" fmla="*/ 499 w 4203"/>
                  <a:gd name="T3" fmla="*/ 17 h 323"/>
                  <a:gd name="T4" fmla="*/ 1295 w 4203"/>
                  <a:gd name="T5" fmla="*/ 0 h 323"/>
                  <a:gd name="T6" fmla="*/ 1401 w 4203"/>
                  <a:gd name="T7" fmla="*/ 108 h 323"/>
                  <a:gd name="T8" fmla="*/ 1298 w 4203"/>
                  <a:gd name="T9" fmla="*/ 107 h 323"/>
                  <a:gd name="T10" fmla="*/ 1229 w 4203"/>
                  <a:gd name="T11" fmla="*/ 37 h 323"/>
                  <a:gd name="T12" fmla="*/ 499 w 4203"/>
                  <a:gd name="T13" fmla="*/ 52 h 323"/>
                  <a:gd name="T14" fmla="*/ 37 w 4203"/>
                  <a:gd name="T15" fmla="*/ 52 h 323"/>
                  <a:gd name="T16" fmla="*/ 0 w 4203"/>
                  <a:gd name="T17" fmla="*/ 18 h 3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03"/>
                  <a:gd name="T28" fmla="*/ 0 h 323"/>
                  <a:gd name="T29" fmla="*/ 4203 w 4203"/>
                  <a:gd name="T30" fmla="*/ 323 h 3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03" h="323">
                    <a:moveTo>
                      <a:pt x="0" y="54"/>
                    </a:moveTo>
                    <a:lnTo>
                      <a:pt x="1496" y="52"/>
                    </a:lnTo>
                    <a:lnTo>
                      <a:pt x="3886" y="0"/>
                    </a:lnTo>
                    <a:lnTo>
                      <a:pt x="4203" y="323"/>
                    </a:lnTo>
                    <a:lnTo>
                      <a:pt x="3894" y="319"/>
                    </a:lnTo>
                    <a:lnTo>
                      <a:pt x="3686" y="111"/>
                    </a:lnTo>
                    <a:lnTo>
                      <a:pt x="1496" y="156"/>
                    </a:lnTo>
                    <a:lnTo>
                      <a:pt x="112" y="15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06" name="Group 592"/>
              <p:cNvGrpSpPr>
                <a:grpSpLocks/>
              </p:cNvGrpSpPr>
              <p:nvPr/>
            </p:nvGrpSpPr>
            <p:grpSpPr bwMode="auto">
              <a:xfrm>
                <a:off x="3727" y="3523"/>
                <a:ext cx="466" cy="116"/>
                <a:chOff x="3727" y="3523"/>
                <a:chExt cx="466" cy="116"/>
              </a:xfrm>
            </p:grpSpPr>
            <p:sp>
              <p:nvSpPr>
                <p:cNvPr id="25707" name="Rectangle 593"/>
                <p:cNvSpPr>
                  <a:spLocks noChangeArrowheads="1"/>
                </p:cNvSpPr>
                <p:nvPr/>
              </p:nvSpPr>
              <p:spPr bwMode="auto">
                <a:xfrm>
                  <a:off x="4010" y="3543"/>
                  <a:ext cx="49" cy="96"/>
                </a:xfrm>
                <a:prstGeom prst="rect">
                  <a:avLst/>
                </a:prstGeom>
                <a:solidFill>
                  <a:srgbClr val="5F5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8" name="Freeform 594"/>
                <p:cNvSpPr>
                  <a:spLocks/>
                </p:cNvSpPr>
                <p:nvPr/>
              </p:nvSpPr>
              <p:spPr bwMode="auto">
                <a:xfrm>
                  <a:off x="4010" y="3544"/>
                  <a:ext cx="48" cy="61"/>
                </a:xfrm>
                <a:custGeom>
                  <a:avLst/>
                  <a:gdLst>
                    <a:gd name="T0" fmla="*/ 48 w 144"/>
                    <a:gd name="T1" fmla="*/ 0 h 184"/>
                    <a:gd name="T2" fmla="*/ 48 w 144"/>
                    <a:gd name="T3" fmla="*/ 29 h 184"/>
                    <a:gd name="T4" fmla="*/ 29 w 144"/>
                    <a:gd name="T5" fmla="*/ 29 h 184"/>
                    <a:gd name="T6" fmla="*/ 0 w 144"/>
                    <a:gd name="T7" fmla="*/ 61 h 184"/>
                    <a:gd name="T8" fmla="*/ 0 w 144"/>
                    <a:gd name="T9" fmla="*/ 0 h 184"/>
                    <a:gd name="T10" fmla="*/ 48 w 144"/>
                    <a:gd name="T11" fmla="*/ 0 h 1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4"/>
                    <a:gd name="T19" fmla="*/ 0 h 184"/>
                    <a:gd name="T20" fmla="*/ 144 w 144"/>
                    <a:gd name="T21" fmla="*/ 184 h 1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4" h="184">
                      <a:moveTo>
                        <a:pt x="144" y="0"/>
                      </a:moveTo>
                      <a:lnTo>
                        <a:pt x="143" y="87"/>
                      </a:lnTo>
                      <a:lnTo>
                        <a:pt x="87" y="87"/>
                      </a:lnTo>
                      <a:lnTo>
                        <a:pt x="0" y="184"/>
                      </a:lnTo>
                      <a:lnTo>
                        <a:pt x="0" y="0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09" name="Freeform 595"/>
                <p:cNvSpPr>
                  <a:spLocks/>
                </p:cNvSpPr>
                <p:nvPr/>
              </p:nvSpPr>
              <p:spPr bwMode="auto">
                <a:xfrm>
                  <a:off x="3727" y="3523"/>
                  <a:ext cx="466" cy="25"/>
                </a:xfrm>
                <a:custGeom>
                  <a:avLst/>
                  <a:gdLst>
                    <a:gd name="T0" fmla="*/ 0 w 1400"/>
                    <a:gd name="T1" fmla="*/ 1 h 73"/>
                    <a:gd name="T2" fmla="*/ 261 w 1400"/>
                    <a:gd name="T3" fmla="*/ 0 h 73"/>
                    <a:gd name="T4" fmla="*/ 466 w 1400"/>
                    <a:gd name="T5" fmla="*/ 10 h 73"/>
                    <a:gd name="T6" fmla="*/ 466 w 1400"/>
                    <a:gd name="T7" fmla="*/ 25 h 73"/>
                    <a:gd name="T8" fmla="*/ 237 w 1400"/>
                    <a:gd name="T9" fmla="*/ 25 h 73"/>
                    <a:gd name="T10" fmla="*/ 0 w 1400"/>
                    <a:gd name="T11" fmla="*/ 24 h 73"/>
                    <a:gd name="T12" fmla="*/ 0 w 1400"/>
                    <a:gd name="T13" fmla="*/ 1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00"/>
                    <a:gd name="T22" fmla="*/ 0 h 73"/>
                    <a:gd name="T23" fmla="*/ 1400 w 1400"/>
                    <a:gd name="T24" fmla="*/ 73 h 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00" h="73">
                      <a:moveTo>
                        <a:pt x="0" y="4"/>
                      </a:moveTo>
                      <a:lnTo>
                        <a:pt x="783" y="0"/>
                      </a:lnTo>
                      <a:lnTo>
                        <a:pt x="1400" y="30"/>
                      </a:lnTo>
                      <a:lnTo>
                        <a:pt x="1400" y="73"/>
                      </a:lnTo>
                      <a:lnTo>
                        <a:pt x="711" y="73"/>
                      </a:lnTo>
                      <a:lnTo>
                        <a:pt x="0" y="7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10" name="Freeform 596"/>
                <p:cNvSpPr>
                  <a:spLocks/>
                </p:cNvSpPr>
                <p:nvPr/>
              </p:nvSpPr>
              <p:spPr bwMode="auto">
                <a:xfrm>
                  <a:off x="3987" y="3525"/>
                  <a:ext cx="205" cy="22"/>
                </a:xfrm>
                <a:custGeom>
                  <a:avLst/>
                  <a:gdLst>
                    <a:gd name="T0" fmla="*/ 0 w 617"/>
                    <a:gd name="T1" fmla="*/ 0 h 66"/>
                    <a:gd name="T2" fmla="*/ 0 w 617"/>
                    <a:gd name="T3" fmla="*/ 22 h 66"/>
                    <a:gd name="T4" fmla="*/ 205 w 617"/>
                    <a:gd name="T5" fmla="*/ 22 h 66"/>
                    <a:gd name="T6" fmla="*/ 205 w 617"/>
                    <a:gd name="T7" fmla="*/ 10 h 66"/>
                    <a:gd name="T8" fmla="*/ 0 w 617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7"/>
                    <a:gd name="T16" fmla="*/ 0 h 66"/>
                    <a:gd name="T17" fmla="*/ 617 w 617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7" h="66">
                      <a:moveTo>
                        <a:pt x="0" y="0"/>
                      </a:moveTo>
                      <a:lnTo>
                        <a:pt x="0" y="66"/>
                      </a:lnTo>
                      <a:lnTo>
                        <a:pt x="617" y="66"/>
                      </a:lnTo>
                      <a:lnTo>
                        <a:pt x="617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5687" name="Picture 59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344"/>
              <a:ext cx="336" cy="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88" name="Picture 59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" y="1440"/>
              <a:ext cx="336" cy="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89" name="Picture 59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4" y="1392"/>
              <a:ext cx="336" cy="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25612" name="Group 600"/>
          <p:cNvGrpSpPr>
            <a:grpSpLocks/>
          </p:cNvGrpSpPr>
          <p:nvPr/>
        </p:nvGrpSpPr>
        <p:grpSpPr bwMode="auto">
          <a:xfrm>
            <a:off x="2667000" y="4876800"/>
            <a:ext cx="2438400" cy="1146175"/>
            <a:chOff x="1488" y="3312"/>
            <a:chExt cx="1536" cy="722"/>
          </a:xfrm>
        </p:grpSpPr>
        <p:grpSp>
          <p:nvGrpSpPr>
            <p:cNvPr id="25629" name="Group 601"/>
            <p:cNvGrpSpPr>
              <a:grpSpLocks/>
            </p:cNvGrpSpPr>
            <p:nvPr/>
          </p:nvGrpSpPr>
          <p:grpSpPr bwMode="auto">
            <a:xfrm>
              <a:off x="1536" y="3312"/>
              <a:ext cx="369" cy="628"/>
              <a:chOff x="1921" y="3361"/>
              <a:chExt cx="732" cy="483"/>
            </a:xfrm>
          </p:grpSpPr>
          <p:sp>
            <p:nvSpPr>
              <p:cNvPr id="25677" name="Freeform 602"/>
              <p:cNvSpPr>
                <a:spLocks/>
              </p:cNvSpPr>
              <p:nvPr/>
            </p:nvSpPr>
            <p:spPr bwMode="auto">
              <a:xfrm>
                <a:off x="1964" y="3429"/>
                <a:ext cx="526" cy="414"/>
              </a:xfrm>
              <a:custGeom>
                <a:avLst/>
                <a:gdLst>
                  <a:gd name="T0" fmla="*/ 0 w 526"/>
                  <a:gd name="T1" fmla="*/ 414 h 414"/>
                  <a:gd name="T2" fmla="*/ 526 w 526"/>
                  <a:gd name="T3" fmla="*/ 414 h 414"/>
                  <a:gd name="T4" fmla="*/ 526 w 526"/>
                  <a:gd name="T5" fmla="*/ 126 h 414"/>
                  <a:gd name="T6" fmla="*/ 297 w 526"/>
                  <a:gd name="T7" fmla="*/ 0 h 414"/>
                  <a:gd name="T8" fmla="*/ 0 w 526"/>
                  <a:gd name="T9" fmla="*/ 211 h 414"/>
                  <a:gd name="T10" fmla="*/ 0 w 526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6"/>
                  <a:gd name="T19" fmla="*/ 0 h 414"/>
                  <a:gd name="T20" fmla="*/ 526 w 526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6" h="414">
                    <a:moveTo>
                      <a:pt x="0" y="414"/>
                    </a:moveTo>
                    <a:lnTo>
                      <a:pt x="526" y="414"/>
                    </a:lnTo>
                    <a:lnTo>
                      <a:pt x="526" y="126"/>
                    </a:lnTo>
                    <a:lnTo>
                      <a:pt x="297" y="0"/>
                    </a:lnTo>
                    <a:lnTo>
                      <a:pt x="0" y="211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EBC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Freeform 603"/>
              <p:cNvSpPr>
                <a:spLocks/>
              </p:cNvSpPr>
              <p:nvPr/>
            </p:nvSpPr>
            <p:spPr bwMode="auto">
              <a:xfrm>
                <a:off x="1965" y="3430"/>
                <a:ext cx="526" cy="414"/>
              </a:xfrm>
              <a:custGeom>
                <a:avLst/>
                <a:gdLst>
                  <a:gd name="T0" fmla="*/ 0 w 526"/>
                  <a:gd name="T1" fmla="*/ 414 h 414"/>
                  <a:gd name="T2" fmla="*/ 526 w 526"/>
                  <a:gd name="T3" fmla="*/ 414 h 414"/>
                  <a:gd name="T4" fmla="*/ 526 w 526"/>
                  <a:gd name="T5" fmla="*/ 127 h 414"/>
                  <a:gd name="T6" fmla="*/ 297 w 526"/>
                  <a:gd name="T7" fmla="*/ 0 h 414"/>
                  <a:gd name="T8" fmla="*/ 0 w 526"/>
                  <a:gd name="T9" fmla="*/ 211 h 414"/>
                  <a:gd name="T10" fmla="*/ 0 w 526"/>
                  <a:gd name="T11" fmla="*/ 414 h 4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6"/>
                  <a:gd name="T19" fmla="*/ 0 h 414"/>
                  <a:gd name="T20" fmla="*/ 526 w 526"/>
                  <a:gd name="T21" fmla="*/ 414 h 4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6" h="414">
                    <a:moveTo>
                      <a:pt x="0" y="414"/>
                    </a:moveTo>
                    <a:lnTo>
                      <a:pt x="526" y="414"/>
                    </a:lnTo>
                    <a:lnTo>
                      <a:pt x="526" y="127"/>
                    </a:lnTo>
                    <a:lnTo>
                      <a:pt x="297" y="0"/>
                    </a:lnTo>
                    <a:lnTo>
                      <a:pt x="0" y="211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EBC494"/>
              </a:solidFill>
              <a:ln w="3175">
                <a:solidFill>
                  <a:srgbClr val="8F5B1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Freeform 604"/>
              <p:cNvSpPr>
                <a:spLocks/>
              </p:cNvSpPr>
              <p:nvPr/>
            </p:nvSpPr>
            <p:spPr bwMode="auto">
              <a:xfrm>
                <a:off x="2490" y="3547"/>
                <a:ext cx="94" cy="296"/>
              </a:xfrm>
              <a:custGeom>
                <a:avLst/>
                <a:gdLst>
                  <a:gd name="T0" fmla="*/ 0 w 94"/>
                  <a:gd name="T1" fmla="*/ 296 h 296"/>
                  <a:gd name="T2" fmla="*/ 94 w 94"/>
                  <a:gd name="T3" fmla="*/ 203 h 296"/>
                  <a:gd name="T4" fmla="*/ 94 w 94"/>
                  <a:gd name="T5" fmla="*/ 0 h 296"/>
                  <a:gd name="T6" fmla="*/ 0 w 94"/>
                  <a:gd name="T7" fmla="*/ 93 h 296"/>
                  <a:gd name="T8" fmla="*/ 0 w 94"/>
                  <a:gd name="T9" fmla="*/ 296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296"/>
                  <a:gd name="T17" fmla="*/ 94 w 94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296">
                    <a:moveTo>
                      <a:pt x="0" y="296"/>
                    </a:moveTo>
                    <a:lnTo>
                      <a:pt x="94" y="203"/>
                    </a:lnTo>
                    <a:lnTo>
                      <a:pt x="94" y="0"/>
                    </a:lnTo>
                    <a:lnTo>
                      <a:pt x="0" y="93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DE9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Freeform 605"/>
              <p:cNvSpPr>
                <a:spLocks/>
              </p:cNvSpPr>
              <p:nvPr/>
            </p:nvSpPr>
            <p:spPr bwMode="auto">
              <a:xfrm>
                <a:off x="2214" y="3361"/>
                <a:ext cx="438" cy="321"/>
              </a:xfrm>
              <a:custGeom>
                <a:avLst/>
                <a:gdLst>
                  <a:gd name="T0" fmla="*/ 0 w 438"/>
                  <a:gd name="T1" fmla="*/ 101 h 321"/>
                  <a:gd name="T2" fmla="*/ 336 w 438"/>
                  <a:gd name="T3" fmla="*/ 321 h 321"/>
                  <a:gd name="T4" fmla="*/ 438 w 438"/>
                  <a:gd name="T5" fmla="*/ 220 h 321"/>
                  <a:gd name="T6" fmla="*/ 102 w 438"/>
                  <a:gd name="T7" fmla="*/ 0 h 321"/>
                  <a:gd name="T8" fmla="*/ 0 w 438"/>
                  <a:gd name="T9" fmla="*/ 101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321"/>
                  <a:gd name="T17" fmla="*/ 438 w 43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321">
                    <a:moveTo>
                      <a:pt x="0" y="101"/>
                    </a:moveTo>
                    <a:lnTo>
                      <a:pt x="336" y="321"/>
                    </a:lnTo>
                    <a:lnTo>
                      <a:pt x="438" y="220"/>
                    </a:lnTo>
                    <a:lnTo>
                      <a:pt x="102" y="0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9DB4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Freeform 606"/>
              <p:cNvSpPr>
                <a:spLocks/>
              </p:cNvSpPr>
              <p:nvPr/>
            </p:nvSpPr>
            <p:spPr bwMode="auto">
              <a:xfrm>
                <a:off x="2215" y="3362"/>
                <a:ext cx="438" cy="321"/>
              </a:xfrm>
              <a:custGeom>
                <a:avLst/>
                <a:gdLst>
                  <a:gd name="T0" fmla="*/ 0 w 438"/>
                  <a:gd name="T1" fmla="*/ 102 h 321"/>
                  <a:gd name="T2" fmla="*/ 336 w 438"/>
                  <a:gd name="T3" fmla="*/ 321 h 321"/>
                  <a:gd name="T4" fmla="*/ 438 w 438"/>
                  <a:gd name="T5" fmla="*/ 220 h 321"/>
                  <a:gd name="T6" fmla="*/ 102 w 438"/>
                  <a:gd name="T7" fmla="*/ 0 h 321"/>
                  <a:gd name="T8" fmla="*/ 0 w 438"/>
                  <a:gd name="T9" fmla="*/ 102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8"/>
                  <a:gd name="T16" fmla="*/ 0 h 321"/>
                  <a:gd name="T17" fmla="*/ 438 w 43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8" h="321">
                    <a:moveTo>
                      <a:pt x="0" y="102"/>
                    </a:moveTo>
                    <a:lnTo>
                      <a:pt x="336" y="321"/>
                    </a:lnTo>
                    <a:lnTo>
                      <a:pt x="438" y="220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9DB4B7"/>
              </a:solidFill>
              <a:ln w="3175">
                <a:solidFill>
                  <a:srgbClr val="485F6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Freeform 607"/>
              <p:cNvSpPr>
                <a:spLocks/>
              </p:cNvSpPr>
              <p:nvPr/>
            </p:nvSpPr>
            <p:spPr bwMode="auto">
              <a:xfrm>
                <a:off x="2521" y="3516"/>
                <a:ext cx="43" cy="17"/>
              </a:xfrm>
              <a:custGeom>
                <a:avLst/>
                <a:gdLst>
                  <a:gd name="T0" fmla="*/ 0 w 43"/>
                  <a:gd name="T1" fmla="*/ 17 h 17"/>
                  <a:gd name="T2" fmla="*/ 26 w 43"/>
                  <a:gd name="T3" fmla="*/ 17 h 17"/>
                  <a:gd name="T4" fmla="*/ 43 w 43"/>
                  <a:gd name="T5" fmla="*/ 0 h 17"/>
                  <a:gd name="T6" fmla="*/ 17 w 43"/>
                  <a:gd name="T7" fmla="*/ 0 h 17"/>
                  <a:gd name="T8" fmla="*/ 0 w 43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7"/>
                  <a:gd name="T17" fmla="*/ 43 w 4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7">
                    <a:moveTo>
                      <a:pt x="0" y="17"/>
                    </a:moveTo>
                    <a:lnTo>
                      <a:pt x="26" y="17"/>
                    </a:lnTo>
                    <a:lnTo>
                      <a:pt x="43" y="0"/>
                    </a:lnTo>
                    <a:lnTo>
                      <a:pt x="1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Freeform 608"/>
              <p:cNvSpPr>
                <a:spLocks/>
              </p:cNvSpPr>
              <p:nvPr/>
            </p:nvSpPr>
            <p:spPr bwMode="auto">
              <a:xfrm>
                <a:off x="1921" y="3361"/>
                <a:ext cx="393" cy="321"/>
              </a:xfrm>
              <a:custGeom>
                <a:avLst/>
                <a:gdLst>
                  <a:gd name="T0" fmla="*/ 0 w 393"/>
                  <a:gd name="T1" fmla="*/ 321 h 321"/>
                  <a:gd name="T2" fmla="*/ 89 w 393"/>
                  <a:gd name="T3" fmla="*/ 232 h 321"/>
                  <a:gd name="T4" fmla="*/ 393 w 393"/>
                  <a:gd name="T5" fmla="*/ 0 h 321"/>
                  <a:gd name="T6" fmla="*/ 293 w 393"/>
                  <a:gd name="T7" fmla="*/ 101 h 321"/>
                  <a:gd name="T8" fmla="*/ 0 w 393"/>
                  <a:gd name="T9" fmla="*/ 321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3"/>
                  <a:gd name="T16" fmla="*/ 0 h 321"/>
                  <a:gd name="T17" fmla="*/ 393 w 393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3" h="321">
                    <a:moveTo>
                      <a:pt x="0" y="321"/>
                    </a:moveTo>
                    <a:lnTo>
                      <a:pt x="89" y="232"/>
                    </a:lnTo>
                    <a:lnTo>
                      <a:pt x="393" y="0"/>
                    </a:lnTo>
                    <a:lnTo>
                      <a:pt x="293" y="10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6C8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Freeform 609"/>
              <p:cNvSpPr>
                <a:spLocks/>
              </p:cNvSpPr>
              <p:nvPr/>
            </p:nvSpPr>
            <p:spPr bwMode="auto">
              <a:xfrm>
                <a:off x="1922" y="3362"/>
                <a:ext cx="393" cy="321"/>
              </a:xfrm>
              <a:custGeom>
                <a:avLst/>
                <a:gdLst>
                  <a:gd name="T0" fmla="*/ 0 w 393"/>
                  <a:gd name="T1" fmla="*/ 321 h 321"/>
                  <a:gd name="T2" fmla="*/ 89 w 393"/>
                  <a:gd name="T3" fmla="*/ 233 h 321"/>
                  <a:gd name="T4" fmla="*/ 393 w 393"/>
                  <a:gd name="T5" fmla="*/ 0 h 321"/>
                  <a:gd name="T6" fmla="*/ 293 w 393"/>
                  <a:gd name="T7" fmla="*/ 102 h 321"/>
                  <a:gd name="T8" fmla="*/ 0 w 393"/>
                  <a:gd name="T9" fmla="*/ 321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3"/>
                  <a:gd name="T16" fmla="*/ 0 h 321"/>
                  <a:gd name="T17" fmla="*/ 393 w 393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3" h="321">
                    <a:moveTo>
                      <a:pt x="0" y="321"/>
                    </a:moveTo>
                    <a:lnTo>
                      <a:pt x="89" y="233"/>
                    </a:lnTo>
                    <a:lnTo>
                      <a:pt x="393" y="0"/>
                    </a:lnTo>
                    <a:lnTo>
                      <a:pt x="293" y="102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6C8F93"/>
              </a:solidFill>
              <a:ln w="3175">
                <a:solidFill>
                  <a:srgbClr val="485F6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30" name="Rectangle 610"/>
            <p:cNvSpPr>
              <a:spLocks noChangeArrowheads="1"/>
            </p:cNvSpPr>
            <p:nvPr/>
          </p:nvSpPr>
          <p:spPr bwMode="auto">
            <a:xfrm>
              <a:off x="1591" y="3820"/>
              <a:ext cx="185" cy="117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Rectangle 611"/>
            <p:cNvSpPr>
              <a:spLocks noChangeArrowheads="1"/>
            </p:cNvSpPr>
            <p:nvPr/>
          </p:nvSpPr>
          <p:spPr bwMode="auto">
            <a:xfrm>
              <a:off x="1591" y="3663"/>
              <a:ext cx="185" cy="118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Freeform 612"/>
            <p:cNvSpPr>
              <a:spLocks/>
            </p:cNvSpPr>
            <p:nvPr/>
          </p:nvSpPr>
          <p:spPr bwMode="auto">
            <a:xfrm>
              <a:off x="1845" y="3400"/>
              <a:ext cx="265" cy="539"/>
            </a:xfrm>
            <a:custGeom>
              <a:avLst/>
              <a:gdLst>
                <a:gd name="T0" fmla="*/ 0 w 526"/>
                <a:gd name="T1" fmla="*/ 539 h 414"/>
                <a:gd name="T2" fmla="*/ 265 w 526"/>
                <a:gd name="T3" fmla="*/ 539 h 414"/>
                <a:gd name="T4" fmla="*/ 265 w 526"/>
                <a:gd name="T5" fmla="*/ 164 h 414"/>
                <a:gd name="T6" fmla="*/ 150 w 526"/>
                <a:gd name="T7" fmla="*/ 0 h 414"/>
                <a:gd name="T8" fmla="*/ 0 w 526"/>
                <a:gd name="T9" fmla="*/ 275 h 414"/>
                <a:gd name="T10" fmla="*/ 0 w 526"/>
                <a:gd name="T11" fmla="*/ 539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6"/>
                <a:gd name="T19" fmla="*/ 0 h 414"/>
                <a:gd name="T20" fmla="*/ 526 w 526"/>
                <a:gd name="T21" fmla="*/ 414 h 4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6" h="414">
                  <a:moveTo>
                    <a:pt x="0" y="414"/>
                  </a:moveTo>
                  <a:lnTo>
                    <a:pt x="526" y="414"/>
                  </a:lnTo>
                  <a:lnTo>
                    <a:pt x="526" y="126"/>
                  </a:lnTo>
                  <a:lnTo>
                    <a:pt x="297" y="0"/>
                  </a:lnTo>
                  <a:lnTo>
                    <a:pt x="0" y="211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EBC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613"/>
            <p:cNvSpPr>
              <a:spLocks/>
            </p:cNvSpPr>
            <p:nvPr/>
          </p:nvSpPr>
          <p:spPr bwMode="auto">
            <a:xfrm>
              <a:off x="1845" y="3402"/>
              <a:ext cx="265" cy="538"/>
            </a:xfrm>
            <a:custGeom>
              <a:avLst/>
              <a:gdLst>
                <a:gd name="T0" fmla="*/ 0 w 526"/>
                <a:gd name="T1" fmla="*/ 538 h 414"/>
                <a:gd name="T2" fmla="*/ 265 w 526"/>
                <a:gd name="T3" fmla="*/ 538 h 414"/>
                <a:gd name="T4" fmla="*/ 265 w 526"/>
                <a:gd name="T5" fmla="*/ 165 h 414"/>
                <a:gd name="T6" fmla="*/ 150 w 526"/>
                <a:gd name="T7" fmla="*/ 0 h 414"/>
                <a:gd name="T8" fmla="*/ 0 w 526"/>
                <a:gd name="T9" fmla="*/ 274 h 414"/>
                <a:gd name="T10" fmla="*/ 0 w 526"/>
                <a:gd name="T11" fmla="*/ 538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6"/>
                <a:gd name="T19" fmla="*/ 0 h 414"/>
                <a:gd name="T20" fmla="*/ 526 w 526"/>
                <a:gd name="T21" fmla="*/ 414 h 4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6" h="414">
                  <a:moveTo>
                    <a:pt x="0" y="414"/>
                  </a:moveTo>
                  <a:lnTo>
                    <a:pt x="526" y="414"/>
                  </a:lnTo>
                  <a:lnTo>
                    <a:pt x="526" y="127"/>
                  </a:lnTo>
                  <a:lnTo>
                    <a:pt x="297" y="0"/>
                  </a:lnTo>
                  <a:lnTo>
                    <a:pt x="0" y="211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EBC494"/>
            </a:solidFill>
            <a:ln w="3175">
              <a:solidFill>
                <a:srgbClr val="8F5B1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614"/>
            <p:cNvSpPr>
              <a:spLocks/>
            </p:cNvSpPr>
            <p:nvPr/>
          </p:nvSpPr>
          <p:spPr bwMode="auto">
            <a:xfrm>
              <a:off x="2110" y="3554"/>
              <a:ext cx="47" cy="385"/>
            </a:xfrm>
            <a:custGeom>
              <a:avLst/>
              <a:gdLst>
                <a:gd name="T0" fmla="*/ 0 w 94"/>
                <a:gd name="T1" fmla="*/ 385 h 296"/>
                <a:gd name="T2" fmla="*/ 47 w 94"/>
                <a:gd name="T3" fmla="*/ 264 h 296"/>
                <a:gd name="T4" fmla="*/ 47 w 94"/>
                <a:gd name="T5" fmla="*/ 0 h 296"/>
                <a:gd name="T6" fmla="*/ 0 w 94"/>
                <a:gd name="T7" fmla="*/ 121 h 296"/>
                <a:gd name="T8" fmla="*/ 0 w 94"/>
                <a:gd name="T9" fmla="*/ 38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296"/>
                <a:gd name="T17" fmla="*/ 94 w 9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296">
                  <a:moveTo>
                    <a:pt x="0" y="296"/>
                  </a:moveTo>
                  <a:lnTo>
                    <a:pt x="94" y="203"/>
                  </a:lnTo>
                  <a:lnTo>
                    <a:pt x="94" y="0"/>
                  </a:lnTo>
                  <a:lnTo>
                    <a:pt x="0" y="93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DE9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615"/>
            <p:cNvSpPr>
              <a:spLocks/>
            </p:cNvSpPr>
            <p:nvPr/>
          </p:nvSpPr>
          <p:spPr bwMode="auto">
            <a:xfrm>
              <a:off x="1971" y="3312"/>
              <a:ext cx="220" cy="417"/>
            </a:xfrm>
            <a:custGeom>
              <a:avLst/>
              <a:gdLst>
                <a:gd name="T0" fmla="*/ 0 w 438"/>
                <a:gd name="T1" fmla="*/ 131 h 321"/>
                <a:gd name="T2" fmla="*/ 169 w 438"/>
                <a:gd name="T3" fmla="*/ 417 h 321"/>
                <a:gd name="T4" fmla="*/ 220 w 438"/>
                <a:gd name="T5" fmla="*/ 286 h 321"/>
                <a:gd name="T6" fmla="*/ 51 w 438"/>
                <a:gd name="T7" fmla="*/ 0 h 321"/>
                <a:gd name="T8" fmla="*/ 0 w 438"/>
                <a:gd name="T9" fmla="*/ 131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321"/>
                <a:gd name="T17" fmla="*/ 438 w 438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321">
                  <a:moveTo>
                    <a:pt x="0" y="101"/>
                  </a:moveTo>
                  <a:lnTo>
                    <a:pt x="336" y="321"/>
                  </a:lnTo>
                  <a:lnTo>
                    <a:pt x="438" y="220"/>
                  </a:lnTo>
                  <a:lnTo>
                    <a:pt x="102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9DB4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616"/>
            <p:cNvSpPr>
              <a:spLocks/>
            </p:cNvSpPr>
            <p:nvPr/>
          </p:nvSpPr>
          <p:spPr bwMode="auto">
            <a:xfrm>
              <a:off x="1971" y="3313"/>
              <a:ext cx="221" cy="418"/>
            </a:xfrm>
            <a:custGeom>
              <a:avLst/>
              <a:gdLst>
                <a:gd name="T0" fmla="*/ 0 w 438"/>
                <a:gd name="T1" fmla="*/ 133 h 321"/>
                <a:gd name="T2" fmla="*/ 170 w 438"/>
                <a:gd name="T3" fmla="*/ 418 h 321"/>
                <a:gd name="T4" fmla="*/ 221 w 438"/>
                <a:gd name="T5" fmla="*/ 286 h 321"/>
                <a:gd name="T6" fmla="*/ 51 w 438"/>
                <a:gd name="T7" fmla="*/ 0 h 321"/>
                <a:gd name="T8" fmla="*/ 0 w 438"/>
                <a:gd name="T9" fmla="*/ 133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321"/>
                <a:gd name="T17" fmla="*/ 438 w 438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321">
                  <a:moveTo>
                    <a:pt x="0" y="102"/>
                  </a:moveTo>
                  <a:lnTo>
                    <a:pt x="336" y="321"/>
                  </a:lnTo>
                  <a:lnTo>
                    <a:pt x="438" y="220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3333CC"/>
            </a:solidFill>
            <a:ln w="3175">
              <a:solidFill>
                <a:srgbClr val="485F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617"/>
            <p:cNvSpPr>
              <a:spLocks/>
            </p:cNvSpPr>
            <p:nvPr/>
          </p:nvSpPr>
          <p:spPr bwMode="auto">
            <a:xfrm>
              <a:off x="2125" y="3514"/>
              <a:ext cx="22" cy="22"/>
            </a:xfrm>
            <a:custGeom>
              <a:avLst/>
              <a:gdLst>
                <a:gd name="T0" fmla="*/ 0 w 43"/>
                <a:gd name="T1" fmla="*/ 22 h 17"/>
                <a:gd name="T2" fmla="*/ 13 w 43"/>
                <a:gd name="T3" fmla="*/ 22 h 17"/>
                <a:gd name="T4" fmla="*/ 22 w 43"/>
                <a:gd name="T5" fmla="*/ 0 h 17"/>
                <a:gd name="T6" fmla="*/ 9 w 43"/>
                <a:gd name="T7" fmla="*/ 0 h 17"/>
                <a:gd name="T8" fmla="*/ 0 w 43"/>
                <a:gd name="T9" fmla="*/ 2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0" y="17"/>
                  </a:moveTo>
                  <a:lnTo>
                    <a:pt x="26" y="17"/>
                  </a:lnTo>
                  <a:lnTo>
                    <a:pt x="43" y="0"/>
                  </a:lnTo>
                  <a:lnTo>
                    <a:pt x="1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618"/>
            <p:cNvSpPr>
              <a:spLocks/>
            </p:cNvSpPr>
            <p:nvPr/>
          </p:nvSpPr>
          <p:spPr bwMode="auto">
            <a:xfrm>
              <a:off x="1823" y="3312"/>
              <a:ext cx="198" cy="417"/>
            </a:xfrm>
            <a:custGeom>
              <a:avLst/>
              <a:gdLst>
                <a:gd name="T0" fmla="*/ 0 w 393"/>
                <a:gd name="T1" fmla="*/ 417 h 321"/>
                <a:gd name="T2" fmla="*/ 45 w 393"/>
                <a:gd name="T3" fmla="*/ 301 h 321"/>
                <a:gd name="T4" fmla="*/ 198 w 393"/>
                <a:gd name="T5" fmla="*/ 0 h 321"/>
                <a:gd name="T6" fmla="*/ 148 w 393"/>
                <a:gd name="T7" fmla="*/ 131 h 321"/>
                <a:gd name="T8" fmla="*/ 0 w 393"/>
                <a:gd name="T9" fmla="*/ 417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21"/>
                <a:gd name="T17" fmla="*/ 393 w 39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21">
                  <a:moveTo>
                    <a:pt x="0" y="321"/>
                  </a:moveTo>
                  <a:lnTo>
                    <a:pt x="89" y="232"/>
                  </a:lnTo>
                  <a:lnTo>
                    <a:pt x="393" y="0"/>
                  </a:lnTo>
                  <a:lnTo>
                    <a:pt x="293" y="10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6C8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619"/>
            <p:cNvSpPr>
              <a:spLocks/>
            </p:cNvSpPr>
            <p:nvPr/>
          </p:nvSpPr>
          <p:spPr bwMode="auto">
            <a:xfrm>
              <a:off x="1824" y="3313"/>
              <a:ext cx="198" cy="418"/>
            </a:xfrm>
            <a:custGeom>
              <a:avLst/>
              <a:gdLst>
                <a:gd name="T0" fmla="*/ 0 w 393"/>
                <a:gd name="T1" fmla="*/ 418 h 321"/>
                <a:gd name="T2" fmla="*/ 45 w 393"/>
                <a:gd name="T3" fmla="*/ 303 h 321"/>
                <a:gd name="T4" fmla="*/ 198 w 393"/>
                <a:gd name="T5" fmla="*/ 0 h 321"/>
                <a:gd name="T6" fmla="*/ 148 w 393"/>
                <a:gd name="T7" fmla="*/ 133 h 321"/>
                <a:gd name="T8" fmla="*/ 0 w 393"/>
                <a:gd name="T9" fmla="*/ 418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21"/>
                <a:gd name="T17" fmla="*/ 393 w 39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21">
                  <a:moveTo>
                    <a:pt x="0" y="321"/>
                  </a:moveTo>
                  <a:lnTo>
                    <a:pt x="89" y="233"/>
                  </a:lnTo>
                  <a:lnTo>
                    <a:pt x="393" y="0"/>
                  </a:lnTo>
                  <a:lnTo>
                    <a:pt x="293" y="102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6C8F93"/>
            </a:solidFill>
            <a:ln w="3175">
              <a:solidFill>
                <a:srgbClr val="485F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Rectangle 620"/>
            <p:cNvSpPr>
              <a:spLocks noChangeArrowheads="1"/>
            </p:cNvSpPr>
            <p:nvPr/>
          </p:nvSpPr>
          <p:spPr bwMode="auto">
            <a:xfrm>
              <a:off x="1878" y="3820"/>
              <a:ext cx="185" cy="117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Rectangle 621"/>
            <p:cNvSpPr>
              <a:spLocks noChangeArrowheads="1"/>
            </p:cNvSpPr>
            <p:nvPr/>
          </p:nvSpPr>
          <p:spPr bwMode="auto">
            <a:xfrm>
              <a:off x="1878" y="3663"/>
              <a:ext cx="185" cy="118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Freeform 622"/>
            <p:cNvSpPr>
              <a:spLocks/>
            </p:cNvSpPr>
            <p:nvPr/>
          </p:nvSpPr>
          <p:spPr bwMode="auto">
            <a:xfrm>
              <a:off x="2131" y="3400"/>
              <a:ext cx="265" cy="539"/>
            </a:xfrm>
            <a:custGeom>
              <a:avLst/>
              <a:gdLst>
                <a:gd name="T0" fmla="*/ 0 w 526"/>
                <a:gd name="T1" fmla="*/ 539 h 414"/>
                <a:gd name="T2" fmla="*/ 265 w 526"/>
                <a:gd name="T3" fmla="*/ 539 h 414"/>
                <a:gd name="T4" fmla="*/ 265 w 526"/>
                <a:gd name="T5" fmla="*/ 164 h 414"/>
                <a:gd name="T6" fmla="*/ 150 w 526"/>
                <a:gd name="T7" fmla="*/ 0 h 414"/>
                <a:gd name="T8" fmla="*/ 0 w 526"/>
                <a:gd name="T9" fmla="*/ 275 h 414"/>
                <a:gd name="T10" fmla="*/ 0 w 526"/>
                <a:gd name="T11" fmla="*/ 539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6"/>
                <a:gd name="T19" fmla="*/ 0 h 414"/>
                <a:gd name="T20" fmla="*/ 526 w 526"/>
                <a:gd name="T21" fmla="*/ 414 h 4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6" h="414">
                  <a:moveTo>
                    <a:pt x="0" y="414"/>
                  </a:moveTo>
                  <a:lnTo>
                    <a:pt x="526" y="414"/>
                  </a:lnTo>
                  <a:lnTo>
                    <a:pt x="526" y="126"/>
                  </a:lnTo>
                  <a:lnTo>
                    <a:pt x="297" y="0"/>
                  </a:lnTo>
                  <a:lnTo>
                    <a:pt x="0" y="211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623"/>
            <p:cNvSpPr>
              <a:spLocks/>
            </p:cNvSpPr>
            <p:nvPr/>
          </p:nvSpPr>
          <p:spPr bwMode="auto">
            <a:xfrm>
              <a:off x="2131" y="3402"/>
              <a:ext cx="265" cy="538"/>
            </a:xfrm>
            <a:custGeom>
              <a:avLst/>
              <a:gdLst>
                <a:gd name="T0" fmla="*/ 0 w 526"/>
                <a:gd name="T1" fmla="*/ 538 h 414"/>
                <a:gd name="T2" fmla="*/ 265 w 526"/>
                <a:gd name="T3" fmla="*/ 538 h 414"/>
                <a:gd name="T4" fmla="*/ 265 w 526"/>
                <a:gd name="T5" fmla="*/ 165 h 414"/>
                <a:gd name="T6" fmla="*/ 150 w 526"/>
                <a:gd name="T7" fmla="*/ 0 h 414"/>
                <a:gd name="T8" fmla="*/ 0 w 526"/>
                <a:gd name="T9" fmla="*/ 274 h 414"/>
                <a:gd name="T10" fmla="*/ 0 w 526"/>
                <a:gd name="T11" fmla="*/ 538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6"/>
                <a:gd name="T19" fmla="*/ 0 h 414"/>
                <a:gd name="T20" fmla="*/ 526 w 526"/>
                <a:gd name="T21" fmla="*/ 414 h 4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6" h="414">
                  <a:moveTo>
                    <a:pt x="0" y="414"/>
                  </a:moveTo>
                  <a:lnTo>
                    <a:pt x="526" y="414"/>
                  </a:lnTo>
                  <a:lnTo>
                    <a:pt x="526" y="127"/>
                  </a:lnTo>
                  <a:lnTo>
                    <a:pt x="297" y="0"/>
                  </a:lnTo>
                  <a:lnTo>
                    <a:pt x="0" y="211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rgbClr val="8F5B1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624"/>
            <p:cNvSpPr>
              <a:spLocks/>
            </p:cNvSpPr>
            <p:nvPr/>
          </p:nvSpPr>
          <p:spPr bwMode="auto">
            <a:xfrm>
              <a:off x="2396" y="3554"/>
              <a:ext cx="47" cy="385"/>
            </a:xfrm>
            <a:custGeom>
              <a:avLst/>
              <a:gdLst>
                <a:gd name="T0" fmla="*/ 0 w 94"/>
                <a:gd name="T1" fmla="*/ 385 h 296"/>
                <a:gd name="T2" fmla="*/ 47 w 94"/>
                <a:gd name="T3" fmla="*/ 264 h 296"/>
                <a:gd name="T4" fmla="*/ 47 w 94"/>
                <a:gd name="T5" fmla="*/ 0 h 296"/>
                <a:gd name="T6" fmla="*/ 0 w 94"/>
                <a:gd name="T7" fmla="*/ 121 h 296"/>
                <a:gd name="T8" fmla="*/ 0 w 94"/>
                <a:gd name="T9" fmla="*/ 38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296"/>
                <a:gd name="T17" fmla="*/ 94 w 9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296">
                  <a:moveTo>
                    <a:pt x="0" y="296"/>
                  </a:moveTo>
                  <a:lnTo>
                    <a:pt x="94" y="203"/>
                  </a:lnTo>
                  <a:lnTo>
                    <a:pt x="94" y="0"/>
                  </a:lnTo>
                  <a:lnTo>
                    <a:pt x="0" y="93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625"/>
            <p:cNvSpPr>
              <a:spLocks/>
            </p:cNvSpPr>
            <p:nvPr/>
          </p:nvSpPr>
          <p:spPr bwMode="auto">
            <a:xfrm>
              <a:off x="2257" y="3312"/>
              <a:ext cx="220" cy="417"/>
            </a:xfrm>
            <a:custGeom>
              <a:avLst/>
              <a:gdLst>
                <a:gd name="T0" fmla="*/ 0 w 438"/>
                <a:gd name="T1" fmla="*/ 131 h 321"/>
                <a:gd name="T2" fmla="*/ 169 w 438"/>
                <a:gd name="T3" fmla="*/ 417 h 321"/>
                <a:gd name="T4" fmla="*/ 220 w 438"/>
                <a:gd name="T5" fmla="*/ 286 h 321"/>
                <a:gd name="T6" fmla="*/ 51 w 438"/>
                <a:gd name="T7" fmla="*/ 0 h 321"/>
                <a:gd name="T8" fmla="*/ 0 w 438"/>
                <a:gd name="T9" fmla="*/ 131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321"/>
                <a:gd name="T17" fmla="*/ 438 w 438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321">
                  <a:moveTo>
                    <a:pt x="0" y="101"/>
                  </a:moveTo>
                  <a:lnTo>
                    <a:pt x="336" y="321"/>
                  </a:lnTo>
                  <a:lnTo>
                    <a:pt x="438" y="220"/>
                  </a:lnTo>
                  <a:lnTo>
                    <a:pt x="102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626"/>
            <p:cNvSpPr>
              <a:spLocks/>
            </p:cNvSpPr>
            <p:nvPr/>
          </p:nvSpPr>
          <p:spPr bwMode="auto">
            <a:xfrm>
              <a:off x="2257" y="3313"/>
              <a:ext cx="221" cy="418"/>
            </a:xfrm>
            <a:custGeom>
              <a:avLst/>
              <a:gdLst>
                <a:gd name="T0" fmla="*/ 0 w 438"/>
                <a:gd name="T1" fmla="*/ 133 h 321"/>
                <a:gd name="T2" fmla="*/ 170 w 438"/>
                <a:gd name="T3" fmla="*/ 418 h 321"/>
                <a:gd name="T4" fmla="*/ 221 w 438"/>
                <a:gd name="T5" fmla="*/ 286 h 321"/>
                <a:gd name="T6" fmla="*/ 51 w 438"/>
                <a:gd name="T7" fmla="*/ 0 h 321"/>
                <a:gd name="T8" fmla="*/ 0 w 438"/>
                <a:gd name="T9" fmla="*/ 133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321"/>
                <a:gd name="T17" fmla="*/ 438 w 438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321">
                  <a:moveTo>
                    <a:pt x="0" y="102"/>
                  </a:moveTo>
                  <a:lnTo>
                    <a:pt x="336" y="321"/>
                  </a:lnTo>
                  <a:lnTo>
                    <a:pt x="438" y="220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90000"/>
            </a:solidFill>
            <a:ln w="3175">
              <a:solidFill>
                <a:srgbClr val="485F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627"/>
            <p:cNvSpPr>
              <a:spLocks/>
            </p:cNvSpPr>
            <p:nvPr/>
          </p:nvSpPr>
          <p:spPr bwMode="auto">
            <a:xfrm>
              <a:off x="2411" y="3514"/>
              <a:ext cx="22" cy="22"/>
            </a:xfrm>
            <a:custGeom>
              <a:avLst/>
              <a:gdLst>
                <a:gd name="T0" fmla="*/ 0 w 43"/>
                <a:gd name="T1" fmla="*/ 22 h 17"/>
                <a:gd name="T2" fmla="*/ 13 w 43"/>
                <a:gd name="T3" fmla="*/ 22 h 17"/>
                <a:gd name="T4" fmla="*/ 22 w 43"/>
                <a:gd name="T5" fmla="*/ 0 h 17"/>
                <a:gd name="T6" fmla="*/ 9 w 43"/>
                <a:gd name="T7" fmla="*/ 0 h 17"/>
                <a:gd name="T8" fmla="*/ 0 w 43"/>
                <a:gd name="T9" fmla="*/ 2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0" y="17"/>
                  </a:moveTo>
                  <a:lnTo>
                    <a:pt x="26" y="17"/>
                  </a:lnTo>
                  <a:lnTo>
                    <a:pt x="43" y="0"/>
                  </a:lnTo>
                  <a:lnTo>
                    <a:pt x="1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628"/>
            <p:cNvSpPr>
              <a:spLocks/>
            </p:cNvSpPr>
            <p:nvPr/>
          </p:nvSpPr>
          <p:spPr bwMode="auto">
            <a:xfrm>
              <a:off x="2109" y="3312"/>
              <a:ext cx="198" cy="417"/>
            </a:xfrm>
            <a:custGeom>
              <a:avLst/>
              <a:gdLst>
                <a:gd name="T0" fmla="*/ 0 w 393"/>
                <a:gd name="T1" fmla="*/ 417 h 321"/>
                <a:gd name="T2" fmla="*/ 45 w 393"/>
                <a:gd name="T3" fmla="*/ 301 h 321"/>
                <a:gd name="T4" fmla="*/ 198 w 393"/>
                <a:gd name="T5" fmla="*/ 0 h 321"/>
                <a:gd name="T6" fmla="*/ 148 w 393"/>
                <a:gd name="T7" fmla="*/ 131 h 321"/>
                <a:gd name="T8" fmla="*/ 0 w 393"/>
                <a:gd name="T9" fmla="*/ 417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21"/>
                <a:gd name="T17" fmla="*/ 393 w 39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21">
                  <a:moveTo>
                    <a:pt x="0" y="321"/>
                  </a:moveTo>
                  <a:lnTo>
                    <a:pt x="89" y="232"/>
                  </a:lnTo>
                  <a:lnTo>
                    <a:pt x="393" y="0"/>
                  </a:lnTo>
                  <a:lnTo>
                    <a:pt x="293" y="10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629"/>
            <p:cNvSpPr>
              <a:spLocks/>
            </p:cNvSpPr>
            <p:nvPr/>
          </p:nvSpPr>
          <p:spPr bwMode="auto">
            <a:xfrm>
              <a:off x="2110" y="3313"/>
              <a:ext cx="198" cy="418"/>
            </a:xfrm>
            <a:custGeom>
              <a:avLst/>
              <a:gdLst>
                <a:gd name="T0" fmla="*/ 0 w 393"/>
                <a:gd name="T1" fmla="*/ 418 h 321"/>
                <a:gd name="T2" fmla="*/ 45 w 393"/>
                <a:gd name="T3" fmla="*/ 303 h 321"/>
                <a:gd name="T4" fmla="*/ 198 w 393"/>
                <a:gd name="T5" fmla="*/ 0 h 321"/>
                <a:gd name="T6" fmla="*/ 148 w 393"/>
                <a:gd name="T7" fmla="*/ 133 h 321"/>
                <a:gd name="T8" fmla="*/ 0 w 393"/>
                <a:gd name="T9" fmla="*/ 418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21"/>
                <a:gd name="T17" fmla="*/ 393 w 39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21">
                  <a:moveTo>
                    <a:pt x="0" y="321"/>
                  </a:moveTo>
                  <a:lnTo>
                    <a:pt x="89" y="233"/>
                  </a:lnTo>
                  <a:lnTo>
                    <a:pt x="393" y="0"/>
                  </a:lnTo>
                  <a:lnTo>
                    <a:pt x="293" y="102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9900"/>
            </a:solidFill>
            <a:ln w="3175">
              <a:solidFill>
                <a:srgbClr val="485F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Rectangle 630"/>
            <p:cNvSpPr>
              <a:spLocks noChangeArrowheads="1"/>
            </p:cNvSpPr>
            <p:nvPr/>
          </p:nvSpPr>
          <p:spPr bwMode="auto">
            <a:xfrm>
              <a:off x="2164" y="3820"/>
              <a:ext cx="185" cy="117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Rectangle 631"/>
            <p:cNvSpPr>
              <a:spLocks noChangeArrowheads="1"/>
            </p:cNvSpPr>
            <p:nvPr/>
          </p:nvSpPr>
          <p:spPr bwMode="auto">
            <a:xfrm>
              <a:off x="2164" y="3663"/>
              <a:ext cx="185" cy="118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Freeform 632"/>
            <p:cNvSpPr>
              <a:spLocks/>
            </p:cNvSpPr>
            <p:nvPr/>
          </p:nvSpPr>
          <p:spPr bwMode="auto">
            <a:xfrm>
              <a:off x="2390" y="3400"/>
              <a:ext cx="265" cy="539"/>
            </a:xfrm>
            <a:custGeom>
              <a:avLst/>
              <a:gdLst>
                <a:gd name="T0" fmla="*/ 0 w 526"/>
                <a:gd name="T1" fmla="*/ 539 h 414"/>
                <a:gd name="T2" fmla="*/ 265 w 526"/>
                <a:gd name="T3" fmla="*/ 539 h 414"/>
                <a:gd name="T4" fmla="*/ 265 w 526"/>
                <a:gd name="T5" fmla="*/ 164 h 414"/>
                <a:gd name="T6" fmla="*/ 150 w 526"/>
                <a:gd name="T7" fmla="*/ 0 h 414"/>
                <a:gd name="T8" fmla="*/ 0 w 526"/>
                <a:gd name="T9" fmla="*/ 275 h 414"/>
                <a:gd name="T10" fmla="*/ 0 w 526"/>
                <a:gd name="T11" fmla="*/ 539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6"/>
                <a:gd name="T19" fmla="*/ 0 h 414"/>
                <a:gd name="T20" fmla="*/ 526 w 526"/>
                <a:gd name="T21" fmla="*/ 414 h 4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6" h="414">
                  <a:moveTo>
                    <a:pt x="0" y="414"/>
                  </a:moveTo>
                  <a:lnTo>
                    <a:pt x="526" y="414"/>
                  </a:lnTo>
                  <a:lnTo>
                    <a:pt x="526" y="126"/>
                  </a:lnTo>
                  <a:lnTo>
                    <a:pt x="297" y="0"/>
                  </a:lnTo>
                  <a:lnTo>
                    <a:pt x="0" y="211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EBC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633"/>
            <p:cNvSpPr>
              <a:spLocks/>
            </p:cNvSpPr>
            <p:nvPr/>
          </p:nvSpPr>
          <p:spPr bwMode="auto">
            <a:xfrm>
              <a:off x="2390" y="3402"/>
              <a:ext cx="265" cy="538"/>
            </a:xfrm>
            <a:custGeom>
              <a:avLst/>
              <a:gdLst>
                <a:gd name="T0" fmla="*/ 0 w 526"/>
                <a:gd name="T1" fmla="*/ 538 h 414"/>
                <a:gd name="T2" fmla="*/ 265 w 526"/>
                <a:gd name="T3" fmla="*/ 538 h 414"/>
                <a:gd name="T4" fmla="*/ 265 w 526"/>
                <a:gd name="T5" fmla="*/ 165 h 414"/>
                <a:gd name="T6" fmla="*/ 150 w 526"/>
                <a:gd name="T7" fmla="*/ 0 h 414"/>
                <a:gd name="T8" fmla="*/ 0 w 526"/>
                <a:gd name="T9" fmla="*/ 274 h 414"/>
                <a:gd name="T10" fmla="*/ 0 w 526"/>
                <a:gd name="T11" fmla="*/ 538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6"/>
                <a:gd name="T19" fmla="*/ 0 h 414"/>
                <a:gd name="T20" fmla="*/ 526 w 526"/>
                <a:gd name="T21" fmla="*/ 414 h 4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6" h="414">
                  <a:moveTo>
                    <a:pt x="0" y="414"/>
                  </a:moveTo>
                  <a:lnTo>
                    <a:pt x="526" y="414"/>
                  </a:lnTo>
                  <a:lnTo>
                    <a:pt x="526" y="127"/>
                  </a:lnTo>
                  <a:lnTo>
                    <a:pt x="297" y="0"/>
                  </a:lnTo>
                  <a:lnTo>
                    <a:pt x="0" y="211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EBC494"/>
            </a:solidFill>
            <a:ln w="3175">
              <a:solidFill>
                <a:srgbClr val="8F5B1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634"/>
            <p:cNvSpPr>
              <a:spLocks/>
            </p:cNvSpPr>
            <p:nvPr/>
          </p:nvSpPr>
          <p:spPr bwMode="auto">
            <a:xfrm>
              <a:off x="2655" y="3554"/>
              <a:ext cx="47" cy="385"/>
            </a:xfrm>
            <a:custGeom>
              <a:avLst/>
              <a:gdLst>
                <a:gd name="T0" fmla="*/ 0 w 94"/>
                <a:gd name="T1" fmla="*/ 385 h 296"/>
                <a:gd name="T2" fmla="*/ 47 w 94"/>
                <a:gd name="T3" fmla="*/ 264 h 296"/>
                <a:gd name="T4" fmla="*/ 47 w 94"/>
                <a:gd name="T5" fmla="*/ 0 h 296"/>
                <a:gd name="T6" fmla="*/ 0 w 94"/>
                <a:gd name="T7" fmla="*/ 121 h 296"/>
                <a:gd name="T8" fmla="*/ 0 w 94"/>
                <a:gd name="T9" fmla="*/ 38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296"/>
                <a:gd name="T17" fmla="*/ 94 w 9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296">
                  <a:moveTo>
                    <a:pt x="0" y="296"/>
                  </a:moveTo>
                  <a:lnTo>
                    <a:pt x="94" y="203"/>
                  </a:lnTo>
                  <a:lnTo>
                    <a:pt x="94" y="0"/>
                  </a:lnTo>
                  <a:lnTo>
                    <a:pt x="0" y="93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DE9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635"/>
            <p:cNvSpPr>
              <a:spLocks/>
            </p:cNvSpPr>
            <p:nvPr/>
          </p:nvSpPr>
          <p:spPr bwMode="auto">
            <a:xfrm>
              <a:off x="2516" y="3312"/>
              <a:ext cx="220" cy="417"/>
            </a:xfrm>
            <a:custGeom>
              <a:avLst/>
              <a:gdLst>
                <a:gd name="T0" fmla="*/ 0 w 438"/>
                <a:gd name="T1" fmla="*/ 131 h 321"/>
                <a:gd name="T2" fmla="*/ 169 w 438"/>
                <a:gd name="T3" fmla="*/ 417 h 321"/>
                <a:gd name="T4" fmla="*/ 220 w 438"/>
                <a:gd name="T5" fmla="*/ 286 h 321"/>
                <a:gd name="T6" fmla="*/ 51 w 438"/>
                <a:gd name="T7" fmla="*/ 0 h 321"/>
                <a:gd name="T8" fmla="*/ 0 w 438"/>
                <a:gd name="T9" fmla="*/ 131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321"/>
                <a:gd name="T17" fmla="*/ 438 w 438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321">
                  <a:moveTo>
                    <a:pt x="0" y="101"/>
                  </a:moveTo>
                  <a:lnTo>
                    <a:pt x="336" y="321"/>
                  </a:lnTo>
                  <a:lnTo>
                    <a:pt x="438" y="220"/>
                  </a:lnTo>
                  <a:lnTo>
                    <a:pt x="102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9DB4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636"/>
            <p:cNvSpPr>
              <a:spLocks/>
            </p:cNvSpPr>
            <p:nvPr/>
          </p:nvSpPr>
          <p:spPr bwMode="auto">
            <a:xfrm>
              <a:off x="2516" y="3313"/>
              <a:ext cx="221" cy="418"/>
            </a:xfrm>
            <a:custGeom>
              <a:avLst/>
              <a:gdLst>
                <a:gd name="T0" fmla="*/ 0 w 438"/>
                <a:gd name="T1" fmla="*/ 133 h 321"/>
                <a:gd name="T2" fmla="*/ 170 w 438"/>
                <a:gd name="T3" fmla="*/ 418 h 321"/>
                <a:gd name="T4" fmla="*/ 221 w 438"/>
                <a:gd name="T5" fmla="*/ 286 h 321"/>
                <a:gd name="T6" fmla="*/ 51 w 438"/>
                <a:gd name="T7" fmla="*/ 0 h 321"/>
                <a:gd name="T8" fmla="*/ 0 w 438"/>
                <a:gd name="T9" fmla="*/ 133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321"/>
                <a:gd name="T17" fmla="*/ 438 w 438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321">
                  <a:moveTo>
                    <a:pt x="0" y="102"/>
                  </a:moveTo>
                  <a:lnTo>
                    <a:pt x="336" y="321"/>
                  </a:lnTo>
                  <a:lnTo>
                    <a:pt x="438" y="220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FFFF"/>
            </a:solidFill>
            <a:ln w="3175">
              <a:solidFill>
                <a:srgbClr val="485F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637"/>
            <p:cNvSpPr>
              <a:spLocks/>
            </p:cNvSpPr>
            <p:nvPr/>
          </p:nvSpPr>
          <p:spPr bwMode="auto">
            <a:xfrm>
              <a:off x="2670" y="3514"/>
              <a:ext cx="22" cy="22"/>
            </a:xfrm>
            <a:custGeom>
              <a:avLst/>
              <a:gdLst>
                <a:gd name="T0" fmla="*/ 0 w 43"/>
                <a:gd name="T1" fmla="*/ 22 h 17"/>
                <a:gd name="T2" fmla="*/ 13 w 43"/>
                <a:gd name="T3" fmla="*/ 22 h 17"/>
                <a:gd name="T4" fmla="*/ 22 w 43"/>
                <a:gd name="T5" fmla="*/ 0 h 17"/>
                <a:gd name="T6" fmla="*/ 9 w 43"/>
                <a:gd name="T7" fmla="*/ 0 h 17"/>
                <a:gd name="T8" fmla="*/ 0 w 43"/>
                <a:gd name="T9" fmla="*/ 2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0" y="17"/>
                  </a:moveTo>
                  <a:lnTo>
                    <a:pt x="26" y="17"/>
                  </a:lnTo>
                  <a:lnTo>
                    <a:pt x="43" y="0"/>
                  </a:lnTo>
                  <a:lnTo>
                    <a:pt x="1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638"/>
            <p:cNvSpPr>
              <a:spLocks/>
            </p:cNvSpPr>
            <p:nvPr/>
          </p:nvSpPr>
          <p:spPr bwMode="auto">
            <a:xfrm>
              <a:off x="2368" y="3312"/>
              <a:ext cx="198" cy="417"/>
            </a:xfrm>
            <a:custGeom>
              <a:avLst/>
              <a:gdLst>
                <a:gd name="T0" fmla="*/ 0 w 393"/>
                <a:gd name="T1" fmla="*/ 417 h 321"/>
                <a:gd name="T2" fmla="*/ 45 w 393"/>
                <a:gd name="T3" fmla="*/ 301 h 321"/>
                <a:gd name="T4" fmla="*/ 198 w 393"/>
                <a:gd name="T5" fmla="*/ 0 h 321"/>
                <a:gd name="T6" fmla="*/ 148 w 393"/>
                <a:gd name="T7" fmla="*/ 131 h 321"/>
                <a:gd name="T8" fmla="*/ 0 w 393"/>
                <a:gd name="T9" fmla="*/ 417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21"/>
                <a:gd name="T17" fmla="*/ 393 w 39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21">
                  <a:moveTo>
                    <a:pt x="0" y="321"/>
                  </a:moveTo>
                  <a:lnTo>
                    <a:pt x="89" y="232"/>
                  </a:lnTo>
                  <a:lnTo>
                    <a:pt x="393" y="0"/>
                  </a:lnTo>
                  <a:lnTo>
                    <a:pt x="293" y="10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6C8F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639"/>
            <p:cNvSpPr>
              <a:spLocks/>
            </p:cNvSpPr>
            <p:nvPr/>
          </p:nvSpPr>
          <p:spPr bwMode="auto">
            <a:xfrm>
              <a:off x="2369" y="3313"/>
              <a:ext cx="198" cy="418"/>
            </a:xfrm>
            <a:custGeom>
              <a:avLst/>
              <a:gdLst>
                <a:gd name="T0" fmla="*/ 0 w 393"/>
                <a:gd name="T1" fmla="*/ 418 h 321"/>
                <a:gd name="T2" fmla="*/ 45 w 393"/>
                <a:gd name="T3" fmla="*/ 303 h 321"/>
                <a:gd name="T4" fmla="*/ 198 w 393"/>
                <a:gd name="T5" fmla="*/ 0 h 321"/>
                <a:gd name="T6" fmla="*/ 148 w 393"/>
                <a:gd name="T7" fmla="*/ 133 h 321"/>
                <a:gd name="T8" fmla="*/ 0 w 393"/>
                <a:gd name="T9" fmla="*/ 418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21"/>
                <a:gd name="T17" fmla="*/ 393 w 39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21">
                  <a:moveTo>
                    <a:pt x="0" y="321"/>
                  </a:moveTo>
                  <a:lnTo>
                    <a:pt x="89" y="233"/>
                  </a:lnTo>
                  <a:lnTo>
                    <a:pt x="393" y="0"/>
                  </a:lnTo>
                  <a:lnTo>
                    <a:pt x="293" y="102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6C8F93"/>
            </a:solidFill>
            <a:ln w="3175">
              <a:solidFill>
                <a:srgbClr val="485F6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Rectangle 640"/>
            <p:cNvSpPr>
              <a:spLocks noChangeArrowheads="1"/>
            </p:cNvSpPr>
            <p:nvPr/>
          </p:nvSpPr>
          <p:spPr bwMode="auto">
            <a:xfrm>
              <a:off x="2423" y="3820"/>
              <a:ext cx="185" cy="117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Rectangle 641"/>
            <p:cNvSpPr>
              <a:spLocks noChangeArrowheads="1"/>
            </p:cNvSpPr>
            <p:nvPr/>
          </p:nvSpPr>
          <p:spPr bwMode="auto">
            <a:xfrm>
              <a:off x="2423" y="3663"/>
              <a:ext cx="185" cy="118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Freeform 642"/>
            <p:cNvSpPr>
              <a:spLocks/>
            </p:cNvSpPr>
            <p:nvPr/>
          </p:nvSpPr>
          <p:spPr bwMode="auto">
            <a:xfrm>
              <a:off x="2677" y="3400"/>
              <a:ext cx="265" cy="539"/>
            </a:xfrm>
            <a:custGeom>
              <a:avLst/>
              <a:gdLst>
                <a:gd name="T0" fmla="*/ 0 w 526"/>
                <a:gd name="T1" fmla="*/ 539 h 414"/>
                <a:gd name="T2" fmla="*/ 265 w 526"/>
                <a:gd name="T3" fmla="*/ 539 h 414"/>
                <a:gd name="T4" fmla="*/ 265 w 526"/>
                <a:gd name="T5" fmla="*/ 164 h 414"/>
                <a:gd name="T6" fmla="*/ 150 w 526"/>
                <a:gd name="T7" fmla="*/ 0 h 414"/>
                <a:gd name="T8" fmla="*/ 0 w 526"/>
                <a:gd name="T9" fmla="*/ 275 h 414"/>
                <a:gd name="T10" fmla="*/ 0 w 526"/>
                <a:gd name="T11" fmla="*/ 539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6"/>
                <a:gd name="T19" fmla="*/ 0 h 414"/>
                <a:gd name="T20" fmla="*/ 526 w 526"/>
                <a:gd name="T21" fmla="*/ 414 h 4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6" h="414">
                  <a:moveTo>
                    <a:pt x="0" y="414"/>
                  </a:moveTo>
                  <a:lnTo>
                    <a:pt x="526" y="414"/>
                  </a:lnTo>
                  <a:lnTo>
                    <a:pt x="526" y="126"/>
                  </a:lnTo>
                  <a:lnTo>
                    <a:pt x="297" y="0"/>
                  </a:lnTo>
                  <a:lnTo>
                    <a:pt x="0" y="211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EBC494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643"/>
            <p:cNvSpPr>
              <a:spLocks/>
            </p:cNvSpPr>
            <p:nvPr/>
          </p:nvSpPr>
          <p:spPr bwMode="auto">
            <a:xfrm>
              <a:off x="2677" y="3402"/>
              <a:ext cx="265" cy="538"/>
            </a:xfrm>
            <a:custGeom>
              <a:avLst/>
              <a:gdLst>
                <a:gd name="T0" fmla="*/ 0 w 526"/>
                <a:gd name="T1" fmla="*/ 538 h 414"/>
                <a:gd name="T2" fmla="*/ 265 w 526"/>
                <a:gd name="T3" fmla="*/ 538 h 414"/>
                <a:gd name="T4" fmla="*/ 265 w 526"/>
                <a:gd name="T5" fmla="*/ 165 h 414"/>
                <a:gd name="T6" fmla="*/ 150 w 526"/>
                <a:gd name="T7" fmla="*/ 0 h 414"/>
                <a:gd name="T8" fmla="*/ 0 w 526"/>
                <a:gd name="T9" fmla="*/ 274 h 414"/>
                <a:gd name="T10" fmla="*/ 0 w 526"/>
                <a:gd name="T11" fmla="*/ 538 h 4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6"/>
                <a:gd name="T19" fmla="*/ 0 h 414"/>
                <a:gd name="T20" fmla="*/ 526 w 526"/>
                <a:gd name="T21" fmla="*/ 414 h 4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6" h="414">
                  <a:moveTo>
                    <a:pt x="0" y="414"/>
                  </a:moveTo>
                  <a:lnTo>
                    <a:pt x="526" y="414"/>
                  </a:lnTo>
                  <a:lnTo>
                    <a:pt x="526" y="127"/>
                  </a:lnTo>
                  <a:lnTo>
                    <a:pt x="297" y="0"/>
                  </a:lnTo>
                  <a:lnTo>
                    <a:pt x="0" y="211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99CC00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644"/>
            <p:cNvSpPr>
              <a:spLocks/>
            </p:cNvSpPr>
            <p:nvPr/>
          </p:nvSpPr>
          <p:spPr bwMode="auto">
            <a:xfrm>
              <a:off x="2942" y="3554"/>
              <a:ext cx="47" cy="385"/>
            </a:xfrm>
            <a:custGeom>
              <a:avLst/>
              <a:gdLst>
                <a:gd name="T0" fmla="*/ 0 w 94"/>
                <a:gd name="T1" fmla="*/ 385 h 296"/>
                <a:gd name="T2" fmla="*/ 47 w 94"/>
                <a:gd name="T3" fmla="*/ 264 h 296"/>
                <a:gd name="T4" fmla="*/ 47 w 94"/>
                <a:gd name="T5" fmla="*/ 0 h 296"/>
                <a:gd name="T6" fmla="*/ 0 w 94"/>
                <a:gd name="T7" fmla="*/ 121 h 296"/>
                <a:gd name="T8" fmla="*/ 0 w 94"/>
                <a:gd name="T9" fmla="*/ 385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296"/>
                <a:gd name="T17" fmla="*/ 94 w 94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296">
                  <a:moveTo>
                    <a:pt x="0" y="296"/>
                  </a:moveTo>
                  <a:lnTo>
                    <a:pt x="94" y="203"/>
                  </a:lnTo>
                  <a:lnTo>
                    <a:pt x="94" y="0"/>
                  </a:lnTo>
                  <a:lnTo>
                    <a:pt x="0" y="93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DE9C4C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645"/>
            <p:cNvSpPr>
              <a:spLocks/>
            </p:cNvSpPr>
            <p:nvPr/>
          </p:nvSpPr>
          <p:spPr bwMode="auto">
            <a:xfrm>
              <a:off x="2803" y="3312"/>
              <a:ext cx="220" cy="417"/>
            </a:xfrm>
            <a:custGeom>
              <a:avLst/>
              <a:gdLst>
                <a:gd name="T0" fmla="*/ 0 w 438"/>
                <a:gd name="T1" fmla="*/ 131 h 321"/>
                <a:gd name="T2" fmla="*/ 169 w 438"/>
                <a:gd name="T3" fmla="*/ 417 h 321"/>
                <a:gd name="T4" fmla="*/ 220 w 438"/>
                <a:gd name="T5" fmla="*/ 286 h 321"/>
                <a:gd name="T6" fmla="*/ 51 w 438"/>
                <a:gd name="T7" fmla="*/ 0 h 321"/>
                <a:gd name="T8" fmla="*/ 0 w 438"/>
                <a:gd name="T9" fmla="*/ 131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321"/>
                <a:gd name="T17" fmla="*/ 438 w 438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321">
                  <a:moveTo>
                    <a:pt x="0" y="101"/>
                  </a:moveTo>
                  <a:lnTo>
                    <a:pt x="336" y="321"/>
                  </a:lnTo>
                  <a:lnTo>
                    <a:pt x="438" y="220"/>
                  </a:lnTo>
                  <a:lnTo>
                    <a:pt x="102" y="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9DB4B7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646"/>
            <p:cNvSpPr>
              <a:spLocks/>
            </p:cNvSpPr>
            <p:nvPr/>
          </p:nvSpPr>
          <p:spPr bwMode="auto">
            <a:xfrm>
              <a:off x="2803" y="3313"/>
              <a:ext cx="221" cy="418"/>
            </a:xfrm>
            <a:custGeom>
              <a:avLst/>
              <a:gdLst>
                <a:gd name="T0" fmla="*/ 0 w 438"/>
                <a:gd name="T1" fmla="*/ 133 h 321"/>
                <a:gd name="T2" fmla="*/ 170 w 438"/>
                <a:gd name="T3" fmla="*/ 418 h 321"/>
                <a:gd name="T4" fmla="*/ 221 w 438"/>
                <a:gd name="T5" fmla="*/ 286 h 321"/>
                <a:gd name="T6" fmla="*/ 51 w 438"/>
                <a:gd name="T7" fmla="*/ 0 h 321"/>
                <a:gd name="T8" fmla="*/ 0 w 438"/>
                <a:gd name="T9" fmla="*/ 133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8"/>
                <a:gd name="T16" fmla="*/ 0 h 321"/>
                <a:gd name="T17" fmla="*/ 438 w 438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8" h="321">
                  <a:moveTo>
                    <a:pt x="0" y="102"/>
                  </a:moveTo>
                  <a:lnTo>
                    <a:pt x="336" y="321"/>
                  </a:lnTo>
                  <a:lnTo>
                    <a:pt x="438" y="220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8000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Freeform 647"/>
            <p:cNvSpPr>
              <a:spLocks/>
            </p:cNvSpPr>
            <p:nvPr/>
          </p:nvSpPr>
          <p:spPr bwMode="auto">
            <a:xfrm>
              <a:off x="2957" y="3514"/>
              <a:ext cx="22" cy="22"/>
            </a:xfrm>
            <a:custGeom>
              <a:avLst/>
              <a:gdLst>
                <a:gd name="T0" fmla="*/ 0 w 43"/>
                <a:gd name="T1" fmla="*/ 22 h 17"/>
                <a:gd name="T2" fmla="*/ 13 w 43"/>
                <a:gd name="T3" fmla="*/ 22 h 17"/>
                <a:gd name="T4" fmla="*/ 22 w 43"/>
                <a:gd name="T5" fmla="*/ 0 h 17"/>
                <a:gd name="T6" fmla="*/ 9 w 43"/>
                <a:gd name="T7" fmla="*/ 0 h 17"/>
                <a:gd name="T8" fmla="*/ 0 w 43"/>
                <a:gd name="T9" fmla="*/ 2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7"/>
                <a:gd name="T17" fmla="*/ 43 w 4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7">
                  <a:moveTo>
                    <a:pt x="0" y="17"/>
                  </a:moveTo>
                  <a:lnTo>
                    <a:pt x="26" y="17"/>
                  </a:lnTo>
                  <a:lnTo>
                    <a:pt x="43" y="0"/>
                  </a:lnTo>
                  <a:lnTo>
                    <a:pt x="17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648"/>
            <p:cNvSpPr>
              <a:spLocks/>
            </p:cNvSpPr>
            <p:nvPr/>
          </p:nvSpPr>
          <p:spPr bwMode="auto">
            <a:xfrm>
              <a:off x="2655" y="3312"/>
              <a:ext cx="198" cy="417"/>
            </a:xfrm>
            <a:custGeom>
              <a:avLst/>
              <a:gdLst>
                <a:gd name="T0" fmla="*/ 0 w 393"/>
                <a:gd name="T1" fmla="*/ 417 h 321"/>
                <a:gd name="T2" fmla="*/ 45 w 393"/>
                <a:gd name="T3" fmla="*/ 301 h 321"/>
                <a:gd name="T4" fmla="*/ 198 w 393"/>
                <a:gd name="T5" fmla="*/ 0 h 321"/>
                <a:gd name="T6" fmla="*/ 148 w 393"/>
                <a:gd name="T7" fmla="*/ 131 h 321"/>
                <a:gd name="T8" fmla="*/ 0 w 393"/>
                <a:gd name="T9" fmla="*/ 417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21"/>
                <a:gd name="T17" fmla="*/ 393 w 39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21">
                  <a:moveTo>
                    <a:pt x="0" y="321"/>
                  </a:moveTo>
                  <a:lnTo>
                    <a:pt x="89" y="232"/>
                  </a:lnTo>
                  <a:lnTo>
                    <a:pt x="393" y="0"/>
                  </a:lnTo>
                  <a:lnTo>
                    <a:pt x="293" y="10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6C8F93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649"/>
            <p:cNvSpPr>
              <a:spLocks/>
            </p:cNvSpPr>
            <p:nvPr/>
          </p:nvSpPr>
          <p:spPr bwMode="auto">
            <a:xfrm>
              <a:off x="2656" y="3313"/>
              <a:ext cx="198" cy="418"/>
            </a:xfrm>
            <a:custGeom>
              <a:avLst/>
              <a:gdLst>
                <a:gd name="T0" fmla="*/ 0 w 393"/>
                <a:gd name="T1" fmla="*/ 418 h 321"/>
                <a:gd name="T2" fmla="*/ 45 w 393"/>
                <a:gd name="T3" fmla="*/ 303 h 321"/>
                <a:gd name="T4" fmla="*/ 198 w 393"/>
                <a:gd name="T5" fmla="*/ 0 h 321"/>
                <a:gd name="T6" fmla="*/ 148 w 393"/>
                <a:gd name="T7" fmla="*/ 133 h 321"/>
                <a:gd name="T8" fmla="*/ 0 w 393"/>
                <a:gd name="T9" fmla="*/ 418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321"/>
                <a:gd name="T17" fmla="*/ 393 w 39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321">
                  <a:moveTo>
                    <a:pt x="0" y="321"/>
                  </a:moveTo>
                  <a:lnTo>
                    <a:pt x="89" y="233"/>
                  </a:lnTo>
                  <a:lnTo>
                    <a:pt x="393" y="0"/>
                  </a:lnTo>
                  <a:lnTo>
                    <a:pt x="293" y="102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6C8F93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Rectangle 650"/>
            <p:cNvSpPr>
              <a:spLocks noChangeArrowheads="1"/>
            </p:cNvSpPr>
            <p:nvPr/>
          </p:nvSpPr>
          <p:spPr bwMode="auto">
            <a:xfrm>
              <a:off x="2710" y="3820"/>
              <a:ext cx="185" cy="117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Rectangle 651"/>
            <p:cNvSpPr>
              <a:spLocks noChangeArrowheads="1"/>
            </p:cNvSpPr>
            <p:nvPr/>
          </p:nvSpPr>
          <p:spPr bwMode="auto">
            <a:xfrm>
              <a:off x="2710" y="3663"/>
              <a:ext cx="185" cy="118"/>
            </a:xfrm>
            <a:prstGeom prst="rect">
              <a:avLst/>
            </a:prstGeom>
            <a:solidFill>
              <a:srgbClr val="5F5F5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72" name="Picture 65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64" y="3456"/>
              <a:ext cx="240" cy="5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73" name="Picture 65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52" y="3456"/>
              <a:ext cx="240" cy="5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74" name="Picture 65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2" y="3492"/>
              <a:ext cx="240" cy="5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75" name="Picture 65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76" y="3456"/>
              <a:ext cx="240" cy="5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76" name="Picture 65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88" y="3456"/>
              <a:ext cx="240" cy="5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5613" name="AutoShape 657"/>
          <p:cNvSpPr>
            <a:spLocks noChangeArrowheads="1"/>
          </p:cNvSpPr>
          <p:nvPr/>
        </p:nvSpPr>
        <p:spPr bwMode="auto">
          <a:xfrm rot="2870932">
            <a:off x="2286000" y="2743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AutoShape 658"/>
          <p:cNvSpPr>
            <a:spLocks noChangeArrowheads="1"/>
          </p:cNvSpPr>
          <p:nvPr/>
        </p:nvSpPr>
        <p:spPr bwMode="auto">
          <a:xfrm rot="-1214604">
            <a:off x="1905000" y="3962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AutoShape 659"/>
          <p:cNvSpPr>
            <a:spLocks noChangeArrowheads="1"/>
          </p:cNvSpPr>
          <p:nvPr/>
        </p:nvSpPr>
        <p:spPr bwMode="auto">
          <a:xfrm rot="6619417">
            <a:off x="5588000" y="2593975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AutoShape 660"/>
          <p:cNvSpPr>
            <a:spLocks noChangeArrowheads="1"/>
          </p:cNvSpPr>
          <p:nvPr/>
        </p:nvSpPr>
        <p:spPr bwMode="auto">
          <a:xfrm rot="-8821354">
            <a:off x="5791200" y="4343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7" name="Group 661"/>
          <p:cNvGrpSpPr>
            <a:grpSpLocks/>
          </p:cNvGrpSpPr>
          <p:nvPr/>
        </p:nvGrpSpPr>
        <p:grpSpPr bwMode="auto">
          <a:xfrm>
            <a:off x="3505200" y="2667000"/>
            <a:ext cx="1533525" cy="1373188"/>
            <a:chOff x="2256" y="1776"/>
            <a:chExt cx="966" cy="865"/>
          </a:xfrm>
        </p:grpSpPr>
        <p:sp>
          <p:nvSpPr>
            <p:cNvPr id="25625" name="Freeform 662"/>
            <p:cNvSpPr>
              <a:spLocks/>
            </p:cNvSpPr>
            <p:nvPr/>
          </p:nvSpPr>
          <p:spPr bwMode="auto">
            <a:xfrm>
              <a:off x="2352" y="2112"/>
              <a:ext cx="672" cy="432"/>
            </a:xfrm>
            <a:custGeom>
              <a:avLst/>
              <a:gdLst>
                <a:gd name="T0" fmla="*/ 0 w 672"/>
                <a:gd name="T1" fmla="*/ 384 h 432"/>
                <a:gd name="T2" fmla="*/ 432 w 672"/>
                <a:gd name="T3" fmla="*/ 0 h 432"/>
                <a:gd name="T4" fmla="*/ 672 w 672"/>
                <a:gd name="T5" fmla="*/ 432 h 432"/>
                <a:gd name="T6" fmla="*/ 0 w 672"/>
                <a:gd name="T7" fmla="*/ 384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432"/>
                <a:gd name="T14" fmla="*/ 672 w 67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432">
                  <a:moveTo>
                    <a:pt x="0" y="384"/>
                  </a:moveTo>
                  <a:lnTo>
                    <a:pt x="432" y="0"/>
                  </a:lnTo>
                  <a:lnTo>
                    <a:pt x="672" y="432"/>
                  </a:lnTo>
                  <a:lnTo>
                    <a:pt x="0" y="384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26" name="Picture 6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1776"/>
              <a:ext cx="24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7" name="Picture 66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2160"/>
              <a:ext cx="24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8" name="Picture 6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2208"/>
              <a:ext cx="246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18" name="Text Box 666"/>
          <p:cNvSpPr txBox="1">
            <a:spLocks noChangeArrowheads="1"/>
          </p:cNvSpPr>
          <p:nvPr/>
        </p:nvSpPr>
        <p:spPr bwMode="auto">
          <a:xfrm>
            <a:off x="2971800" y="4038600"/>
            <a:ext cx="2786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INTERNET / DATA NETWORK</a:t>
            </a:r>
          </a:p>
        </p:txBody>
      </p:sp>
      <p:sp>
        <p:nvSpPr>
          <p:cNvPr id="25619" name="Text Box 667"/>
          <p:cNvSpPr txBox="1">
            <a:spLocks noChangeArrowheads="1"/>
          </p:cNvSpPr>
          <p:nvPr/>
        </p:nvSpPr>
        <p:spPr bwMode="auto">
          <a:xfrm>
            <a:off x="1835150" y="1447800"/>
            <a:ext cx="946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CAMPUS</a:t>
            </a:r>
          </a:p>
        </p:txBody>
      </p:sp>
      <p:sp>
        <p:nvSpPr>
          <p:cNvPr id="25620" name="Text Box 668"/>
          <p:cNvSpPr txBox="1">
            <a:spLocks noChangeArrowheads="1"/>
          </p:cNvSpPr>
          <p:nvPr/>
        </p:nvSpPr>
        <p:spPr bwMode="auto">
          <a:xfrm>
            <a:off x="685800" y="4953000"/>
            <a:ext cx="142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RESIDENTIAL</a:t>
            </a:r>
          </a:p>
        </p:txBody>
      </p:sp>
      <p:sp>
        <p:nvSpPr>
          <p:cNvPr id="25621" name="Text Box 669"/>
          <p:cNvSpPr txBox="1">
            <a:spLocks noChangeArrowheads="1"/>
          </p:cNvSpPr>
          <p:nvPr/>
        </p:nvSpPr>
        <p:spPr bwMode="auto">
          <a:xfrm>
            <a:off x="5241925" y="1295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INDUSTRY</a:t>
            </a:r>
          </a:p>
        </p:txBody>
      </p:sp>
      <p:sp>
        <p:nvSpPr>
          <p:cNvPr id="25622" name="Text Box 670"/>
          <p:cNvSpPr txBox="1">
            <a:spLocks noChangeArrowheads="1"/>
          </p:cNvSpPr>
          <p:nvPr/>
        </p:nvSpPr>
        <p:spPr bwMode="auto">
          <a:xfrm>
            <a:off x="3124200" y="6019800"/>
            <a:ext cx="151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RETAIL /RUKO</a:t>
            </a:r>
          </a:p>
        </p:txBody>
      </p:sp>
      <p:sp>
        <p:nvSpPr>
          <p:cNvPr id="25623" name="Text Box 671"/>
          <p:cNvSpPr txBox="1">
            <a:spLocks noChangeArrowheads="1"/>
          </p:cNvSpPr>
          <p:nvPr/>
        </p:nvSpPr>
        <p:spPr bwMode="auto">
          <a:xfrm>
            <a:off x="6705600" y="5562600"/>
            <a:ext cx="1497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ahoma" pitchFamily="34" charset="0"/>
              </a:rPr>
              <a:t>OFFICE BLOCK</a:t>
            </a:r>
          </a:p>
        </p:txBody>
      </p:sp>
      <p:sp>
        <p:nvSpPr>
          <p:cNvPr id="56992" name="Text Box 672"/>
          <p:cNvSpPr txBox="1">
            <a:spLocks noChangeArrowheads="1"/>
          </p:cNvSpPr>
          <p:nvPr/>
        </p:nvSpPr>
        <p:spPr bwMode="auto">
          <a:xfrm>
            <a:off x="657225" y="457200"/>
            <a:ext cx="5291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4293903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5050"/>
                </a:solidFill>
              </a:rPr>
              <a:t>Siapa Perlu WiMAX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214290"/>
            <a:ext cx="8229600" cy="1252538"/>
          </a:xfrm>
        </p:spPr>
        <p:txBody>
          <a:bodyPr/>
          <a:lstStyle/>
          <a:p>
            <a:pPr eaLnBrk="1" hangingPunct="1"/>
            <a:r>
              <a:rPr lang="en-US" dirty="0" err="1" smtClean="0"/>
              <a:t>WiMAX</a:t>
            </a:r>
            <a:r>
              <a:rPr lang="en-US" dirty="0" smtClean="0"/>
              <a:t> consumer last mile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57158" y="357166"/>
            <a:ext cx="82502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Model </a:t>
            </a:r>
            <a:r>
              <a:rPr lang="en-US" sz="4400" dirty="0" err="1">
                <a:solidFill>
                  <a:srgbClr val="FFFF00"/>
                </a:solidFill>
              </a:rPr>
              <a:t>Layanan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Baru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err="1">
                <a:solidFill>
                  <a:srgbClr val="FFFF00"/>
                </a:solidFill>
              </a:rPr>
              <a:t>WiMAX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27651" name="Picture 3" descr="sanyo5000WW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86200"/>
            <a:ext cx="10064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6513" y="4625975"/>
            <a:ext cx="1603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2" tIns="45696" rIns="91392" bIns="45696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Mobile, But Narrowband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5884863" y="3590925"/>
            <a:ext cx="1019175" cy="2435225"/>
            <a:chOff x="4143" y="2534"/>
            <a:chExt cx="642" cy="1534"/>
          </a:xfrm>
        </p:grpSpPr>
        <p:pic>
          <p:nvPicPr>
            <p:cNvPr id="27668" name="Picture 6" descr="sanyo5000WW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3" y="2534"/>
              <a:ext cx="642" cy="1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0" y="2726"/>
              <a:ext cx="424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3708400" y="2905125"/>
            <a:ext cx="1885950" cy="2716213"/>
          </a:xfrm>
          <a:prstGeom prst="rightArrow">
            <a:avLst>
              <a:gd name="adj1" fmla="val 67741"/>
              <a:gd name="adj2" fmla="val 60417"/>
            </a:avLst>
          </a:prstGeom>
          <a:solidFill>
            <a:schemeClr val="bg1">
              <a:alpha val="25999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3592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7655" name="Group 9"/>
          <p:cNvGrpSpPr>
            <a:grpSpLocks/>
          </p:cNvGrpSpPr>
          <p:nvPr/>
        </p:nvGrpSpPr>
        <p:grpSpPr bwMode="auto">
          <a:xfrm>
            <a:off x="1420813" y="1746250"/>
            <a:ext cx="2001837" cy="1863725"/>
            <a:chOff x="895" y="948"/>
            <a:chExt cx="1133" cy="1110"/>
          </a:xfrm>
        </p:grpSpPr>
        <p:pic>
          <p:nvPicPr>
            <p:cNvPr id="2766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95" y="948"/>
              <a:ext cx="1133" cy="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36" y="1215"/>
              <a:ext cx="56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-52388" y="2020888"/>
            <a:ext cx="159067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2" tIns="45696" rIns="91392" bIns="45696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Broadband, But Fixed</a:t>
            </a:r>
          </a:p>
        </p:txBody>
      </p:sp>
      <p:pic>
        <p:nvPicPr>
          <p:cNvPr id="59405" name="Picture 13" descr="Laptoip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05463" y="2165350"/>
            <a:ext cx="3186112" cy="1879600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7196138" y="2349500"/>
            <a:ext cx="1876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2" tIns="45696" rIns="91392" bIns="45696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Fixed, Portable &amp; Mobile</a:t>
            </a:r>
          </a:p>
          <a:p>
            <a:pPr algn="ctr">
              <a:defRPr/>
            </a:pPr>
            <a:r>
              <a:rPr lang="en-US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Broadband</a:t>
            </a:r>
          </a:p>
        </p:txBody>
      </p:sp>
      <p:sp>
        <p:nvSpPr>
          <p:cNvPr id="27659" name="AutoShape 15"/>
          <p:cNvSpPr>
            <a:spLocks noChangeArrowheads="1"/>
          </p:cNvSpPr>
          <p:nvPr/>
        </p:nvSpPr>
        <p:spPr bwMode="auto">
          <a:xfrm rot="696937" flipH="1">
            <a:off x="5986463" y="2495550"/>
            <a:ext cx="1465262" cy="684213"/>
          </a:xfrm>
          <a:prstGeom prst="parallelogram">
            <a:avLst>
              <a:gd name="adj" fmla="val 68985"/>
            </a:avLst>
          </a:prstGeom>
          <a:solidFill>
            <a:srgbClr val="0099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AutoShape 16"/>
          <p:cNvSpPr>
            <a:spLocks noChangeArrowheads="1"/>
          </p:cNvSpPr>
          <p:nvPr/>
        </p:nvSpPr>
        <p:spPr bwMode="auto">
          <a:xfrm rot="696937" flipH="1">
            <a:off x="5718175" y="2473325"/>
            <a:ext cx="1465263" cy="684213"/>
          </a:xfrm>
          <a:prstGeom prst="parallelogram">
            <a:avLst>
              <a:gd name="adj" fmla="val 46558"/>
            </a:avLst>
          </a:prstGeom>
          <a:solidFill>
            <a:srgbClr val="0099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AutoShape 17"/>
          <p:cNvSpPr>
            <a:spLocks noChangeArrowheads="1"/>
          </p:cNvSpPr>
          <p:nvPr/>
        </p:nvSpPr>
        <p:spPr bwMode="auto">
          <a:xfrm rot="21540058" flipH="1">
            <a:off x="5894388" y="2654300"/>
            <a:ext cx="1320800" cy="684213"/>
          </a:xfrm>
          <a:prstGeom prst="parallelogram">
            <a:avLst>
              <a:gd name="adj" fmla="val 18115"/>
            </a:avLst>
          </a:prstGeom>
          <a:solidFill>
            <a:srgbClr val="0099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6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2813" y="2589213"/>
            <a:ext cx="10414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63" name="Group 19"/>
          <p:cNvGrpSpPr>
            <a:grpSpLocks/>
          </p:cNvGrpSpPr>
          <p:nvPr/>
        </p:nvGrpSpPr>
        <p:grpSpPr bwMode="auto">
          <a:xfrm>
            <a:off x="6804025" y="4241800"/>
            <a:ext cx="1741488" cy="1108075"/>
            <a:chOff x="4304" y="3411"/>
            <a:chExt cx="1097" cy="698"/>
          </a:xfrm>
        </p:grpSpPr>
        <p:pic>
          <p:nvPicPr>
            <p:cNvPr id="27664" name="Picture 20" descr="VIEWsonic_alph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32155">
              <a:off x="4304" y="3411"/>
              <a:ext cx="1097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632155">
              <a:off x="4427" y="3482"/>
              <a:ext cx="798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8229600" cy="1143000"/>
          </a:xfrm>
          <a:noFill/>
        </p:spPr>
        <p:txBody>
          <a:bodyPr lIns="144000" tIns="36000" rIns="108000" bIns="0">
            <a:normAutofit fontScale="90000"/>
          </a:bodyPr>
          <a:lstStyle/>
          <a:p>
            <a:pPr eaLnBrk="1" hangingPunct="1"/>
            <a:r>
              <a:rPr lang="en-GB" sz="4000" smtClean="0"/>
              <a:t>Evolusi Market WiMAX</a:t>
            </a:r>
            <a:br>
              <a:rPr lang="en-GB" sz="4000" smtClean="0"/>
            </a:br>
            <a:endParaRPr lang="de-DE" sz="400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886200"/>
            <a:ext cx="9004300" cy="2509838"/>
          </a:xfrm>
          <a:prstGeom prst="rect">
            <a:avLst/>
          </a:prstGeom>
          <a:solidFill>
            <a:schemeClr val="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68538" y="3500438"/>
            <a:ext cx="6751637" cy="2901950"/>
          </a:xfrm>
          <a:prstGeom prst="rect">
            <a:avLst/>
          </a:prstGeom>
          <a:solidFill>
            <a:schemeClr val="folHlink">
              <a:alpha val="78038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114300" y="1268413"/>
            <a:ext cx="9029700" cy="654050"/>
          </a:xfrm>
          <a:prstGeom prst="rightArrow">
            <a:avLst>
              <a:gd name="adj1" fmla="val 52713"/>
              <a:gd name="adj2" fmla="val 118947"/>
            </a:avLst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42875" y="5251450"/>
            <a:ext cx="3017838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b="1"/>
              <a:t>Feeder</a:t>
            </a:r>
          </a:p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b="1"/>
              <a:t>SME/SOHO Access</a:t>
            </a:r>
          </a:p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b="1"/>
              <a:t>Wireless DSL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416175" y="5473700"/>
            <a:ext cx="2166938" cy="86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sz="2400" b="1"/>
              <a:t>WirelessDSL</a:t>
            </a:r>
          </a:p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sz="2400" b="1"/>
              <a:t>Hot Zone</a:t>
            </a:r>
          </a:p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sz="2400" b="1"/>
              <a:t>Nomadicity</a:t>
            </a: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300038" y="4164013"/>
            <a:ext cx="857250" cy="1111250"/>
            <a:chOff x="1263" y="1046"/>
            <a:chExt cx="662" cy="746"/>
          </a:xfrm>
        </p:grpSpPr>
        <p:pic>
          <p:nvPicPr>
            <p:cNvPr id="28728" name="Picture 9" descr="Lake Merritt Tow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63" y="1046"/>
              <a:ext cx="662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9" name="AutoShape 10"/>
            <p:cNvSpPr>
              <a:spLocks noChangeArrowheads="1"/>
            </p:cNvSpPr>
            <p:nvPr/>
          </p:nvSpPr>
          <p:spPr bwMode="auto">
            <a:xfrm rot="8215410">
              <a:off x="1417" y="1048"/>
              <a:ext cx="138" cy="71"/>
            </a:xfrm>
            <a:prstGeom prst="rightArrow">
              <a:avLst>
                <a:gd name="adj1" fmla="val 50000"/>
                <a:gd name="adj2" fmla="val 48592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lIns="0" tIns="0" anchor="ctr"/>
            <a:lstStyle/>
            <a:p>
              <a:pPr algn="ctr"/>
              <a:endParaRPr lang="it-IT" sz="2400">
                <a:latin typeface="Times New Roman" pitchFamily="18" charset="0"/>
              </a:endParaRPr>
            </a:p>
          </p:txBody>
        </p:sp>
        <p:grpSp>
          <p:nvGrpSpPr>
            <p:cNvPr id="28730" name="Group 11"/>
            <p:cNvGrpSpPr>
              <a:grpSpLocks/>
            </p:cNvGrpSpPr>
            <p:nvPr/>
          </p:nvGrpSpPr>
          <p:grpSpPr bwMode="auto">
            <a:xfrm>
              <a:off x="1381" y="1144"/>
              <a:ext cx="97" cy="95"/>
              <a:chOff x="1088" y="217"/>
              <a:chExt cx="90" cy="101"/>
            </a:xfrm>
          </p:grpSpPr>
          <p:grpSp>
            <p:nvGrpSpPr>
              <p:cNvPr id="28731" name="Group 12"/>
              <p:cNvGrpSpPr>
                <a:grpSpLocks/>
              </p:cNvGrpSpPr>
              <p:nvPr/>
            </p:nvGrpSpPr>
            <p:grpSpPr bwMode="auto">
              <a:xfrm>
                <a:off x="1105" y="217"/>
                <a:ext cx="31" cy="86"/>
                <a:chOff x="2365" y="1103"/>
                <a:chExt cx="200" cy="520"/>
              </a:xfrm>
            </p:grpSpPr>
            <p:sp>
              <p:nvSpPr>
                <p:cNvPr id="28738" name="Freeform 13"/>
                <p:cNvSpPr>
                  <a:spLocks/>
                </p:cNvSpPr>
                <p:nvPr/>
              </p:nvSpPr>
              <p:spPr bwMode="auto">
                <a:xfrm>
                  <a:off x="2416" y="1243"/>
                  <a:ext cx="73" cy="51"/>
                </a:xfrm>
                <a:custGeom>
                  <a:avLst/>
                  <a:gdLst>
                    <a:gd name="T0" fmla="*/ 69 w 67"/>
                    <a:gd name="T1" fmla="*/ 0 h 51"/>
                    <a:gd name="T2" fmla="*/ 60 w 67"/>
                    <a:gd name="T3" fmla="*/ 24 h 51"/>
                    <a:gd name="T4" fmla="*/ 72 w 67"/>
                    <a:gd name="T5" fmla="*/ 50 h 51"/>
                    <a:gd name="T6" fmla="*/ 0 w 67"/>
                    <a:gd name="T7" fmla="*/ 26 h 51"/>
                    <a:gd name="T8" fmla="*/ 69 w 6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"/>
                    <a:gd name="T16" fmla="*/ 0 h 51"/>
                    <a:gd name="T17" fmla="*/ 67 w 6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" h="51">
                      <a:moveTo>
                        <a:pt x="63" y="0"/>
                      </a:moveTo>
                      <a:lnTo>
                        <a:pt x="55" y="24"/>
                      </a:lnTo>
                      <a:lnTo>
                        <a:pt x="66" y="50"/>
                      </a:lnTo>
                      <a:lnTo>
                        <a:pt x="0" y="26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rgbClr val="000000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39" name="Oval 14"/>
                <p:cNvSpPr>
                  <a:spLocks noChangeArrowheads="1"/>
                </p:cNvSpPr>
                <p:nvPr/>
              </p:nvSpPr>
              <p:spPr bwMode="auto">
                <a:xfrm>
                  <a:off x="2365" y="1103"/>
                  <a:ext cx="200" cy="520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8740" name="Oval 15"/>
                <p:cNvSpPr>
                  <a:spLocks noChangeArrowheads="1"/>
                </p:cNvSpPr>
                <p:nvPr/>
              </p:nvSpPr>
              <p:spPr bwMode="auto">
                <a:xfrm>
                  <a:off x="2407" y="1103"/>
                  <a:ext cx="158" cy="52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B2B2B2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sp>
            <p:nvSpPr>
              <p:cNvPr id="28732" name="Line 16"/>
              <p:cNvSpPr>
                <a:spLocks noChangeShapeType="1"/>
              </p:cNvSpPr>
              <p:nvPr/>
            </p:nvSpPr>
            <p:spPr bwMode="auto">
              <a:xfrm flipH="1">
                <a:off x="1088" y="257"/>
                <a:ext cx="15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8733" name="Line 17"/>
              <p:cNvSpPr>
                <a:spLocks noChangeShapeType="1"/>
              </p:cNvSpPr>
              <p:nvPr/>
            </p:nvSpPr>
            <p:spPr bwMode="auto">
              <a:xfrm>
                <a:off x="1088" y="257"/>
                <a:ext cx="0" cy="6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28734" name="Group 18"/>
              <p:cNvGrpSpPr>
                <a:grpSpLocks noChangeAspect="1"/>
              </p:cNvGrpSpPr>
              <p:nvPr/>
            </p:nvGrpSpPr>
            <p:grpSpPr bwMode="auto">
              <a:xfrm rot="10611896">
                <a:off x="1143" y="232"/>
                <a:ext cx="35" cy="61"/>
                <a:chOff x="2350" y="1365"/>
                <a:chExt cx="206" cy="249"/>
              </a:xfrm>
            </p:grpSpPr>
            <p:sp>
              <p:nvSpPr>
                <p:cNvPr id="28735" name="Freeform 19"/>
                <p:cNvSpPr>
                  <a:spLocks noChangeAspect="1"/>
                </p:cNvSpPr>
                <p:nvPr/>
              </p:nvSpPr>
              <p:spPr bwMode="auto">
                <a:xfrm>
                  <a:off x="2538" y="1442"/>
                  <a:ext cx="18" cy="98"/>
                </a:xfrm>
                <a:custGeom>
                  <a:avLst/>
                  <a:gdLst>
                    <a:gd name="T0" fmla="*/ 17 w 18"/>
                    <a:gd name="T1" fmla="*/ 97 h 98"/>
                    <a:gd name="T2" fmla="*/ 10 w 18"/>
                    <a:gd name="T3" fmla="*/ 86 h 98"/>
                    <a:gd name="T4" fmla="*/ 5 w 18"/>
                    <a:gd name="T5" fmla="*/ 71 h 98"/>
                    <a:gd name="T6" fmla="*/ 1 w 18"/>
                    <a:gd name="T7" fmla="*/ 62 h 98"/>
                    <a:gd name="T8" fmla="*/ 0 w 18"/>
                    <a:gd name="T9" fmla="*/ 49 h 98"/>
                    <a:gd name="T10" fmla="*/ 0 w 18"/>
                    <a:gd name="T11" fmla="*/ 36 h 98"/>
                    <a:gd name="T12" fmla="*/ 3 w 18"/>
                    <a:gd name="T13" fmla="*/ 24 h 98"/>
                    <a:gd name="T14" fmla="*/ 10 w 18"/>
                    <a:gd name="T15" fmla="*/ 13 h 98"/>
                    <a:gd name="T16" fmla="*/ 17 w 18"/>
                    <a:gd name="T17" fmla="*/ 0 h 9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98"/>
                    <a:gd name="T29" fmla="*/ 18 w 18"/>
                    <a:gd name="T30" fmla="*/ 98 h 9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98">
                      <a:moveTo>
                        <a:pt x="17" y="97"/>
                      </a:moveTo>
                      <a:lnTo>
                        <a:pt x="10" y="86"/>
                      </a:lnTo>
                      <a:lnTo>
                        <a:pt x="5" y="71"/>
                      </a:lnTo>
                      <a:lnTo>
                        <a:pt x="1" y="62"/>
                      </a:lnTo>
                      <a:lnTo>
                        <a:pt x="0" y="49"/>
                      </a:lnTo>
                      <a:lnTo>
                        <a:pt x="0" y="36"/>
                      </a:lnTo>
                      <a:lnTo>
                        <a:pt x="3" y="24"/>
                      </a:lnTo>
                      <a:lnTo>
                        <a:pt x="10" y="13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38100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36" name="Freeform 20"/>
                <p:cNvSpPr>
                  <a:spLocks noChangeAspect="1"/>
                </p:cNvSpPr>
                <p:nvPr/>
              </p:nvSpPr>
              <p:spPr bwMode="auto">
                <a:xfrm>
                  <a:off x="2442" y="1403"/>
                  <a:ext cx="35" cy="174"/>
                </a:xfrm>
                <a:custGeom>
                  <a:avLst/>
                  <a:gdLst>
                    <a:gd name="T0" fmla="*/ 34 w 35"/>
                    <a:gd name="T1" fmla="*/ 0 h 174"/>
                    <a:gd name="T2" fmla="*/ 25 w 35"/>
                    <a:gd name="T3" fmla="*/ 11 h 174"/>
                    <a:gd name="T4" fmla="*/ 18 w 35"/>
                    <a:gd name="T5" fmla="*/ 22 h 174"/>
                    <a:gd name="T6" fmla="*/ 14 w 35"/>
                    <a:gd name="T7" fmla="*/ 31 h 174"/>
                    <a:gd name="T8" fmla="*/ 9 w 35"/>
                    <a:gd name="T9" fmla="*/ 42 h 174"/>
                    <a:gd name="T10" fmla="*/ 5 w 35"/>
                    <a:gd name="T11" fmla="*/ 53 h 174"/>
                    <a:gd name="T12" fmla="*/ 4 w 35"/>
                    <a:gd name="T13" fmla="*/ 64 h 174"/>
                    <a:gd name="T14" fmla="*/ 1 w 35"/>
                    <a:gd name="T15" fmla="*/ 75 h 174"/>
                    <a:gd name="T16" fmla="*/ 0 w 35"/>
                    <a:gd name="T17" fmla="*/ 86 h 174"/>
                    <a:gd name="T18" fmla="*/ 1 w 35"/>
                    <a:gd name="T19" fmla="*/ 98 h 174"/>
                    <a:gd name="T20" fmla="*/ 4 w 35"/>
                    <a:gd name="T21" fmla="*/ 108 h 174"/>
                    <a:gd name="T22" fmla="*/ 5 w 35"/>
                    <a:gd name="T23" fmla="*/ 118 h 174"/>
                    <a:gd name="T24" fmla="*/ 9 w 35"/>
                    <a:gd name="T25" fmla="*/ 129 h 174"/>
                    <a:gd name="T26" fmla="*/ 13 w 35"/>
                    <a:gd name="T27" fmla="*/ 141 h 174"/>
                    <a:gd name="T28" fmla="*/ 18 w 35"/>
                    <a:gd name="T29" fmla="*/ 151 h 174"/>
                    <a:gd name="T30" fmla="*/ 25 w 35"/>
                    <a:gd name="T31" fmla="*/ 162 h 174"/>
                    <a:gd name="T32" fmla="*/ 34 w 35"/>
                    <a:gd name="T33" fmla="*/ 173 h 17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174"/>
                    <a:gd name="T53" fmla="*/ 35 w 35"/>
                    <a:gd name="T54" fmla="*/ 174 h 17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174">
                      <a:moveTo>
                        <a:pt x="34" y="0"/>
                      </a:moveTo>
                      <a:lnTo>
                        <a:pt x="25" y="11"/>
                      </a:lnTo>
                      <a:lnTo>
                        <a:pt x="18" y="22"/>
                      </a:lnTo>
                      <a:lnTo>
                        <a:pt x="14" y="31"/>
                      </a:lnTo>
                      <a:lnTo>
                        <a:pt x="9" y="42"/>
                      </a:lnTo>
                      <a:lnTo>
                        <a:pt x="5" y="53"/>
                      </a:lnTo>
                      <a:lnTo>
                        <a:pt x="4" y="64"/>
                      </a:lnTo>
                      <a:lnTo>
                        <a:pt x="1" y="75"/>
                      </a:lnTo>
                      <a:lnTo>
                        <a:pt x="0" y="86"/>
                      </a:lnTo>
                      <a:lnTo>
                        <a:pt x="1" y="98"/>
                      </a:lnTo>
                      <a:lnTo>
                        <a:pt x="4" y="108"/>
                      </a:lnTo>
                      <a:lnTo>
                        <a:pt x="5" y="118"/>
                      </a:lnTo>
                      <a:lnTo>
                        <a:pt x="9" y="129"/>
                      </a:lnTo>
                      <a:lnTo>
                        <a:pt x="13" y="141"/>
                      </a:lnTo>
                      <a:lnTo>
                        <a:pt x="18" y="151"/>
                      </a:lnTo>
                      <a:lnTo>
                        <a:pt x="25" y="162"/>
                      </a:lnTo>
                      <a:lnTo>
                        <a:pt x="34" y="173"/>
                      </a:lnTo>
                    </a:path>
                  </a:pathLst>
                </a:custGeom>
                <a:noFill/>
                <a:ln w="38100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37" name="Freeform 21"/>
                <p:cNvSpPr>
                  <a:spLocks noChangeAspect="1"/>
                </p:cNvSpPr>
                <p:nvPr/>
              </p:nvSpPr>
              <p:spPr bwMode="auto">
                <a:xfrm>
                  <a:off x="2350" y="1365"/>
                  <a:ext cx="47" cy="249"/>
                </a:xfrm>
                <a:custGeom>
                  <a:avLst/>
                  <a:gdLst>
                    <a:gd name="T0" fmla="*/ 46 w 47"/>
                    <a:gd name="T1" fmla="*/ 248 h 249"/>
                    <a:gd name="T2" fmla="*/ 34 w 47"/>
                    <a:gd name="T3" fmla="*/ 232 h 249"/>
                    <a:gd name="T4" fmla="*/ 24 w 47"/>
                    <a:gd name="T5" fmla="*/ 219 h 249"/>
                    <a:gd name="T6" fmla="*/ 18 w 47"/>
                    <a:gd name="T7" fmla="*/ 202 h 249"/>
                    <a:gd name="T8" fmla="*/ 10 w 47"/>
                    <a:gd name="T9" fmla="*/ 186 h 249"/>
                    <a:gd name="T10" fmla="*/ 6 w 47"/>
                    <a:gd name="T11" fmla="*/ 174 h 249"/>
                    <a:gd name="T12" fmla="*/ 1 w 47"/>
                    <a:gd name="T13" fmla="*/ 158 h 249"/>
                    <a:gd name="T14" fmla="*/ 0 w 47"/>
                    <a:gd name="T15" fmla="*/ 141 h 249"/>
                    <a:gd name="T16" fmla="*/ 0 w 47"/>
                    <a:gd name="T17" fmla="*/ 124 h 249"/>
                    <a:gd name="T18" fmla="*/ 1 w 47"/>
                    <a:gd name="T19" fmla="*/ 108 h 249"/>
                    <a:gd name="T20" fmla="*/ 2 w 47"/>
                    <a:gd name="T21" fmla="*/ 93 h 249"/>
                    <a:gd name="T22" fmla="*/ 6 w 47"/>
                    <a:gd name="T23" fmla="*/ 76 h 249"/>
                    <a:gd name="T24" fmla="*/ 10 w 47"/>
                    <a:gd name="T25" fmla="*/ 61 h 249"/>
                    <a:gd name="T26" fmla="*/ 16 w 47"/>
                    <a:gd name="T27" fmla="*/ 46 h 249"/>
                    <a:gd name="T28" fmla="*/ 25 w 47"/>
                    <a:gd name="T29" fmla="*/ 30 h 249"/>
                    <a:gd name="T30" fmla="*/ 35 w 47"/>
                    <a:gd name="T31" fmla="*/ 17 h 249"/>
                    <a:gd name="T32" fmla="*/ 46 w 47"/>
                    <a:gd name="T33" fmla="*/ 0 h 24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7"/>
                    <a:gd name="T52" fmla="*/ 0 h 249"/>
                    <a:gd name="T53" fmla="*/ 47 w 47"/>
                    <a:gd name="T54" fmla="*/ 249 h 24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7" h="249">
                      <a:moveTo>
                        <a:pt x="46" y="248"/>
                      </a:moveTo>
                      <a:lnTo>
                        <a:pt x="34" y="232"/>
                      </a:lnTo>
                      <a:lnTo>
                        <a:pt x="24" y="219"/>
                      </a:lnTo>
                      <a:lnTo>
                        <a:pt x="18" y="202"/>
                      </a:lnTo>
                      <a:lnTo>
                        <a:pt x="10" y="186"/>
                      </a:lnTo>
                      <a:lnTo>
                        <a:pt x="6" y="174"/>
                      </a:lnTo>
                      <a:lnTo>
                        <a:pt x="1" y="158"/>
                      </a:lnTo>
                      <a:lnTo>
                        <a:pt x="0" y="141"/>
                      </a:lnTo>
                      <a:lnTo>
                        <a:pt x="0" y="124"/>
                      </a:lnTo>
                      <a:lnTo>
                        <a:pt x="1" y="108"/>
                      </a:lnTo>
                      <a:lnTo>
                        <a:pt x="2" y="93"/>
                      </a:lnTo>
                      <a:lnTo>
                        <a:pt x="6" y="76"/>
                      </a:lnTo>
                      <a:lnTo>
                        <a:pt x="10" y="61"/>
                      </a:lnTo>
                      <a:lnTo>
                        <a:pt x="16" y="46"/>
                      </a:lnTo>
                      <a:lnTo>
                        <a:pt x="25" y="30"/>
                      </a:lnTo>
                      <a:lnTo>
                        <a:pt x="35" y="17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38100" cap="rnd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8681" name="Group 22"/>
          <p:cNvGrpSpPr>
            <a:grpSpLocks/>
          </p:cNvGrpSpPr>
          <p:nvPr/>
        </p:nvGrpSpPr>
        <p:grpSpPr bwMode="auto">
          <a:xfrm>
            <a:off x="1239838" y="4135438"/>
            <a:ext cx="850900" cy="1143000"/>
            <a:chOff x="1021" y="2591"/>
            <a:chExt cx="692" cy="776"/>
          </a:xfrm>
        </p:grpSpPr>
        <p:pic>
          <p:nvPicPr>
            <p:cNvPr id="28721" name="Picture 23" descr="storefront"/>
            <p:cNvPicPr>
              <a:picLocks noChangeAspect="1" noChangeArrowheads="1"/>
            </p:cNvPicPr>
            <p:nvPr/>
          </p:nvPicPr>
          <p:blipFill>
            <a:blip r:embed="rId3" cstate="print"/>
            <a:srcRect t="9337"/>
            <a:stretch>
              <a:fillRect/>
            </a:stretch>
          </p:blipFill>
          <p:spPr bwMode="auto">
            <a:xfrm>
              <a:off x="1021" y="2828"/>
              <a:ext cx="642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22" name="AutoShape 24"/>
            <p:cNvSpPr>
              <a:spLocks noChangeArrowheads="1"/>
            </p:cNvSpPr>
            <p:nvPr/>
          </p:nvSpPr>
          <p:spPr bwMode="auto">
            <a:xfrm rot="-4648711">
              <a:off x="1567" y="2840"/>
              <a:ext cx="157" cy="90"/>
            </a:xfrm>
            <a:prstGeom prst="rightArrow">
              <a:avLst>
                <a:gd name="adj1" fmla="val 50000"/>
                <a:gd name="adj2" fmla="val 43611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lIns="0" tIns="0" anchor="ctr"/>
            <a:lstStyle/>
            <a:p>
              <a:pPr algn="ctr" eaLnBrk="0" hangingPunct="0"/>
              <a:endParaRPr lang="it-IT" sz="2400">
                <a:latin typeface="Times New Roman" pitchFamily="18" charset="0"/>
              </a:endParaRPr>
            </a:p>
          </p:txBody>
        </p:sp>
        <p:sp>
          <p:nvSpPr>
            <p:cNvPr id="28723" name="AutoShape 25"/>
            <p:cNvSpPr>
              <a:spLocks noChangeAspect="1" noChangeArrowheads="1"/>
            </p:cNvSpPr>
            <p:nvPr/>
          </p:nvSpPr>
          <p:spPr bwMode="auto">
            <a:xfrm rot="1756809">
              <a:off x="1612" y="2707"/>
              <a:ext cx="101" cy="114"/>
            </a:xfrm>
            <a:prstGeom prst="roundRect">
              <a:avLst>
                <a:gd name="adj" fmla="val 13639"/>
              </a:avLst>
            </a:prstGeom>
            <a:gradFill rotWithShape="0">
              <a:gsLst>
                <a:gs pos="0">
                  <a:srgbClr val="CCCCCC"/>
                </a:gs>
                <a:gs pos="100000">
                  <a:srgbClr val="5E5E5E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BottomRight">
                <a:rot lat="1200000" lon="18900000" rev="0"/>
              </a:camera>
              <a:lightRig rig="legacyFlat3" dir="b"/>
            </a:scene3d>
            <a:sp3d extrusionH="100000" prstMaterial="legacyMetal">
              <a:bevelT w="13500" h="13500" prst="angle"/>
              <a:bevelB w="13500" h="13500" prst="angle"/>
              <a:extrusionClr>
                <a:srgbClr val="949494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28724" name="Group 26"/>
            <p:cNvGrpSpPr>
              <a:grpSpLocks noChangeAspect="1"/>
            </p:cNvGrpSpPr>
            <p:nvPr/>
          </p:nvGrpSpPr>
          <p:grpSpPr bwMode="auto">
            <a:xfrm rot="439065">
              <a:off x="1433" y="2591"/>
              <a:ext cx="128" cy="196"/>
              <a:chOff x="2350" y="1365"/>
              <a:chExt cx="206" cy="249"/>
            </a:xfrm>
          </p:grpSpPr>
          <p:sp>
            <p:nvSpPr>
              <p:cNvPr id="28725" name="Freeform 27"/>
              <p:cNvSpPr>
                <a:spLocks noChangeAspect="1"/>
              </p:cNvSpPr>
              <p:nvPr/>
            </p:nvSpPr>
            <p:spPr bwMode="auto">
              <a:xfrm>
                <a:off x="2538" y="1442"/>
                <a:ext cx="18" cy="98"/>
              </a:xfrm>
              <a:custGeom>
                <a:avLst/>
                <a:gdLst>
                  <a:gd name="T0" fmla="*/ 17 w 18"/>
                  <a:gd name="T1" fmla="*/ 97 h 98"/>
                  <a:gd name="T2" fmla="*/ 10 w 18"/>
                  <a:gd name="T3" fmla="*/ 86 h 98"/>
                  <a:gd name="T4" fmla="*/ 5 w 18"/>
                  <a:gd name="T5" fmla="*/ 71 h 98"/>
                  <a:gd name="T6" fmla="*/ 1 w 18"/>
                  <a:gd name="T7" fmla="*/ 62 h 98"/>
                  <a:gd name="T8" fmla="*/ 0 w 18"/>
                  <a:gd name="T9" fmla="*/ 49 h 98"/>
                  <a:gd name="T10" fmla="*/ 0 w 18"/>
                  <a:gd name="T11" fmla="*/ 36 h 98"/>
                  <a:gd name="T12" fmla="*/ 3 w 18"/>
                  <a:gd name="T13" fmla="*/ 24 h 98"/>
                  <a:gd name="T14" fmla="*/ 10 w 18"/>
                  <a:gd name="T15" fmla="*/ 13 h 98"/>
                  <a:gd name="T16" fmla="*/ 17 w 18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98"/>
                  <a:gd name="T29" fmla="*/ 18 w 18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98">
                    <a:moveTo>
                      <a:pt x="17" y="97"/>
                    </a:moveTo>
                    <a:lnTo>
                      <a:pt x="10" y="86"/>
                    </a:lnTo>
                    <a:lnTo>
                      <a:pt x="5" y="71"/>
                    </a:lnTo>
                    <a:lnTo>
                      <a:pt x="1" y="62"/>
                    </a:lnTo>
                    <a:lnTo>
                      <a:pt x="0" y="49"/>
                    </a:lnTo>
                    <a:lnTo>
                      <a:pt x="0" y="36"/>
                    </a:lnTo>
                    <a:lnTo>
                      <a:pt x="3" y="24"/>
                    </a:lnTo>
                    <a:lnTo>
                      <a:pt x="10" y="13"/>
                    </a:lnTo>
                    <a:lnTo>
                      <a:pt x="17" y="0"/>
                    </a:lnTo>
                  </a:path>
                </a:pathLst>
              </a:custGeom>
              <a:noFill/>
              <a:ln w="38100" cap="rnd">
                <a:solidFill>
                  <a:srgbClr val="FF17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6" name="Freeform 28"/>
              <p:cNvSpPr>
                <a:spLocks noChangeAspect="1"/>
              </p:cNvSpPr>
              <p:nvPr/>
            </p:nvSpPr>
            <p:spPr bwMode="auto">
              <a:xfrm>
                <a:off x="2442" y="1403"/>
                <a:ext cx="35" cy="174"/>
              </a:xfrm>
              <a:custGeom>
                <a:avLst/>
                <a:gdLst>
                  <a:gd name="T0" fmla="*/ 34 w 35"/>
                  <a:gd name="T1" fmla="*/ 0 h 174"/>
                  <a:gd name="T2" fmla="*/ 25 w 35"/>
                  <a:gd name="T3" fmla="*/ 11 h 174"/>
                  <a:gd name="T4" fmla="*/ 18 w 35"/>
                  <a:gd name="T5" fmla="*/ 22 h 174"/>
                  <a:gd name="T6" fmla="*/ 14 w 35"/>
                  <a:gd name="T7" fmla="*/ 31 h 174"/>
                  <a:gd name="T8" fmla="*/ 9 w 35"/>
                  <a:gd name="T9" fmla="*/ 42 h 174"/>
                  <a:gd name="T10" fmla="*/ 5 w 35"/>
                  <a:gd name="T11" fmla="*/ 53 h 174"/>
                  <a:gd name="T12" fmla="*/ 4 w 35"/>
                  <a:gd name="T13" fmla="*/ 64 h 174"/>
                  <a:gd name="T14" fmla="*/ 1 w 35"/>
                  <a:gd name="T15" fmla="*/ 75 h 174"/>
                  <a:gd name="T16" fmla="*/ 0 w 35"/>
                  <a:gd name="T17" fmla="*/ 86 h 174"/>
                  <a:gd name="T18" fmla="*/ 1 w 35"/>
                  <a:gd name="T19" fmla="*/ 98 h 174"/>
                  <a:gd name="T20" fmla="*/ 4 w 35"/>
                  <a:gd name="T21" fmla="*/ 108 h 174"/>
                  <a:gd name="T22" fmla="*/ 5 w 35"/>
                  <a:gd name="T23" fmla="*/ 118 h 174"/>
                  <a:gd name="T24" fmla="*/ 9 w 35"/>
                  <a:gd name="T25" fmla="*/ 129 h 174"/>
                  <a:gd name="T26" fmla="*/ 13 w 35"/>
                  <a:gd name="T27" fmla="*/ 141 h 174"/>
                  <a:gd name="T28" fmla="*/ 18 w 35"/>
                  <a:gd name="T29" fmla="*/ 151 h 174"/>
                  <a:gd name="T30" fmla="*/ 25 w 35"/>
                  <a:gd name="T31" fmla="*/ 162 h 174"/>
                  <a:gd name="T32" fmla="*/ 34 w 35"/>
                  <a:gd name="T33" fmla="*/ 173 h 1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174"/>
                  <a:gd name="T53" fmla="*/ 35 w 35"/>
                  <a:gd name="T54" fmla="*/ 174 h 1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174">
                    <a:moveTo>
                      <a:pt x="34" y="0"/>
                    </a:moveTo>
                    <a:lnTo>
                      <a:pt x="25" y="11"/>
                    </a:lnTo>
                    <a:lnTo>
                      <a:pt x="18" y="22"/>
                    </a:lnTo>
                    <a:lnTo>
                      <a:pt x="14" y="31"/>
                    </a:lnTo>
                    <a:lnTo>
                      <a:pt x="9" y="42"/>
                    </a:lnTo>
                    <a:lnTo>
                      <a:pt x="5" y="53"/>
                    </a:lnTo>
                    <a:lnTo>
                      <a:pt x="4" y="64"/>
                    </a:lnTo>
                    <a:lnTo>
                      <a:pt x="1" y="75"/>
                    </a:lnTo>
                    <a:lnTo>
                      <a:pt x="0" y="86"/>
                    </a:lnTo>
                    <a:lnTo>
                      <a:pt x="1" y="98"/>
                    </a:lnTo>
                    <a:lnTo>
                      <a:pt x="4" y="108"/>
                    </a:lnTo>
                    <a:lnTo>
                      <a:pt x="5" y="118"/>
                    </a:lnTo>
                    <a:lnTo>
                      <a:pt x="9" y="129"/>
                    </a:lnTo>
                    <a:lnTo>
                      <a:pt x="13" y="141"/>
                    </a:lnTo>
                    <a:lnTo>
                      <a:pt x="18" y="151"/>
                    </a:lnTo>
                    <a:lnTo>
                      <a:pt x="25" y="162"/>
                    </a:lnTo>
                    <a:lnTo>
                      <a:pt x="34" y="173"/>
                    </a:lnTo>
                  </a:path>
                </a:pathLst>
              </a:custGeom>
              <a:noFill/>
              <a:ln w="38100" cap="rnd">
                <a:solidFill>
                  <a:srgbClr val="FF17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7" name="Freeform 29"/>
              <p:cNvSpPr>
                <a:spLocks noChangeAspect="1"/>
              </p:cNvSpPr>
              <p:nvPr/>
            </p:nvSpPr>
            <p:spPr bwMode="auto">
              <a:xfrm>
                <a:off x="2350" y="1365"/>
                <a:ext cx="47" cy="249"/>
              </a:xfrm>
              <a:custGeom>
                <a:avLst/>
                <a:gdLst>
                  <a:gd name="T0" fmla="*/ 46 w 47"/>
                  <a:gd name="T1" fmla="*/ 248 h 249"/>
                  <a:gd name="T2" fmla="*/ 34 w 47"/>
                  <a:gd name="T3" fmla="*/ 232 h 249"/>
                  <a:gd name="T4" fmla="*/ 24 w 47"/>
                  <a:gd name="T5" fmla="*/ 219 h 249"/>
                  <a:gd name="T6" fmla="*/ 18 w 47"/>
                  <a:gd name="T7" fmla="*/ 202 h 249"/>
                  <a:gd name="T8" fmla="*/ 10 w 47"/>
                  <a:gd name="T9" fmla="*/ 186 h 249"/>
                  <a:gd name="T10" fmla="*/ 6 w 47"/>
                  <a:gd name="T11" fmla="*/ 174 h 249"/>
                  <a:gd name="T12" fmla="*/ 1 w 47"/>
                  <a:gd name="T13" fmla="*/ 158 h 249"/>
                  <a:gd name="T14" fmla="*/ 0 w 47"/>
                  <a:gd name="T15" fmla="*/ 141 h 249"/>
                  <a:gd name="T16" fmla="*/ 0 w 47"/>
                  <a:gd name="T17" fmla="*/ 124 h 249"/>
                  <a:gd name="T18" fmla="*/ 1 w 47"/>
                  <a:gd name="T19" fmla="*/ 108 h 249"/>
                  <a:gd name="T20" fmla="*/ 2 w 47"/>
                  <a:gd name="T21" fmla="*/ 93 h 249"/>
                  <a:gd name="T22" fmla="*/ 6 w 47"/>
                  <a:gd name="T23" fmla="*/ 76 h 249"/>
                  <a:gd name="T24" fmla="*/ 10 w 47"/>
                  <a:gd name="T25" fmla="*/ 61 h 249"/>
                  <a:gd name="T26" fmla="*/ 16 w 47"/>
                  <a:gd name="T27" fmla="*/ 46 h 249"/>
                  <a:gd name="T28" fmla="*/ 25 w 47"/>
                  <a:gd name="T29" fmla="*/ 30 h 249"/>
                  <a:gd name="T30" fmla="*/ 35 w 47"/>
                  <a:gd name="T31" fmla="*/ 17 h 249"/>
                  <a:gd name="T32" fmla="*/ 46 w 47"/>
                  <a:gd name="T33" fmla="*/ 0 h 2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49"/>
                  <a:gd name="T53" fmla="*/ 47 w 47"/>
                  <a:gd name="T54" fmla="*/ 249 h 2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49">
                    <a:moveTo>
                      <a:pt x="46" y="248"/>
                    </a:moveTo>
                    <a:lnTo>
                      <a:pt x="34" y="232"/>
                    </a:lnTo>
                    <a:lnTo>
                      <a:pt x="24" y="219"/>
                    </a:lnTo>
                    <a:lnTo>
                      <a:pt x="18" y="202"/>
                    </a:lnTo>
                    <a:lnTo>
                      <a:pt x="10" y="186"/>
                    </a:lnTo>
                    <a:lnTo>
                      <a:pt x="6" y="174"/>
                    </a:lnTo>
                    <a:lnTo>
                      <a:pt x="1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1" y="108"/>
                    </a:lnTo>
                    <a:lnTo>
                      <a:pt x="2" y="93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6" y="46"/>
                    </a:lnTo>
                    <a:lnTo>
                      <a:pt x="25" y="30"/>
                    </a:lnTo>
                    <a:lnTo>
                      <a:pt x="35" y="17"/>
                    </a:lnTo>
                    <a:lnTo>
                      <a:pt x="46" y="0"/>
                    </a:lnTo>
                  </a:path>
                </a:pathLst>
              </a:custGeom>
              <a:noFill/>
              <a:ln w="38100" cap="rnd">
                <a:solidFill>
                  <a:srgbClr val="FF17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2" name="Group 30"/>
          <p:cNvGrpSpPr>
            <a:grpSpLocks/>
          </p:cNvGrpSpPr>
          <p:nvPr/>
        </p:nvGrpSpPr>
        <p:grpSpPr bwMode="auto">
          <a:xfrm>
            <a:off x="2522538" y="3667125"/>
            <a:ext cx="1731962" cy="1274763"/>
            <a:chOff x="515" y="1253"/>
            <a:chExt cx="1097" cy="837"/>
          </a:xfrm>
        </p:grpSpPr>
        <p:sp>
          <p:nvSpPr>
            <p:cNvPr id="28719" name="Freeform 31"/>
            <p:cNvSpPr>
              <a:spLocks/>
            </p:cNvSpPr>
            <p:nvPr/>
          </p:nvSpPr>
          <p:spPr bwMode="auto">
            <a:xfrm>
              <a:off x="632" y="1359"/>
              <a:ext cx="874" cy="719"/>
            </a:xfrm>
            <a:custGeom>
              <a:avLst/>
              <a:gdLst>
                <a:gd name="T0" fmla="*/ 0 w 1764"/>
                <a:gd name="T1" fmla="*/ 714 h 1287"/>
                <a:gd name="T2" fmla="*/ 4 w 1764"/>
                <a:gd name="T3" fmla="*/ 332 h 1287"/>
                <a:gd name="T4" fmla="*/ 437 w 1764"/>
                <a:gd name="T5" fmla="*/ 0 h 1287"/>
                <a:gd name="T6" fmla="*/ 874 w 1764"/>
                <a:gd name="T7" fmla="*/ 357 h 1287"/>
                <a:gd name="T8" fmla="*/ 865 w 1764"/>
                <a:gd name="T9" fmla="*/ 719 h 1287"/>
                <a:gd name="T10" fmla="*/ 0 w 1764"/>
                <a:gd name="T11" fmla="*/ 714 h 12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4"/>
                <a:gd name="T19" fmla="*/ 0 h 1287"/>
                <a:gd name="T20" fmla="*/ 1764 w 1764"/>
                <a:gd name="T21" fmla="*/ 1287 h 12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4" h="1287">
                  <a:moveTo>
                    <a:pt x="0" y="1278"/>
                  </a:moveTo>
                  <a:lnTo>
                    <a:pt x="9" y="594"/>
                  </a:lnTo>
                  <a:lnTo>
                    <a:pt x="882" y="0"/>
                  </a:lnTo>
                  <a:lnTo>
                    <a:pt x="1764" y="639"/>
                  </a:lnTo>
                  <a:lnTo>
                    <a:pt x="1746" y="128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9D0FF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720" name="Picture 32" descr="House Diagram_Trans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5" y="1253"/>
              <a:ext cx="1097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83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3768725"/>
            <a:ext cx="939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4" name="Group 34"/>
          <p:cNvGrpSpPr>
            <a:grpSpLocks noChangeAspect="1"/>
          </p:cNvGrpSpPr>
          <p:nvPr/>
        </p:nvGrpSpPr>
        <p:grpSpPr bwMode="auto">
          <a:xfrm rot="8698604">
            <a:off x="3336925" y="3616325"/>
            <a:ext cx="196850" cy="290513"/>
            <a:chOff x="2350" y="1365"/>
            <a:chExt cx="206" cy="249"/>
          </a:xfrm>
        </p:grpSpPr>
        <p:sp>
          <p:nvSpPr>
            <p:cNvPr id="28716" name="Freeform 35"/>
            <p:cNvSpPr>
              <a:spLocks noChangeAspect="1"/>
            </p:cNvSpPr>
            <p:nvPr/>
          </p:nvSpPr>
          <p:spPr bwMode="auto">
            <a:xfrm>
              <a:off x="2538" y="1442"/>
              <a:ext cx="18" cy="98"/>
            </a:xfrm>
            <a:custGeom>
              <a:avLst/>
              <a:gdLst>
                <a:gd name="T0" fmla="*/ 17 w 18"/>
                <a:gd name="T1" fmla="*/ 97 h 98"/>
                <a:gd name="T2" fmla="*/ 10 w 18"/>
                <a:gd name="T3" fmla="*/ 86 h 98"/>
                <a:gd name="T4" fmla="*/ 5 w 18"/>
                <a:gd name="T5" fmla="*/ 71 h 98"/>
                <a:gd name="T6" fmla="*/ 1 w 18"/>
                <a:gd name="T7" fmla="*/ 62 h 98"/>
                <a:gd name="T8" fmla="*/ 0 w 18"/>
                <a:gd name="T9" fmla="*/ 49 h 98"/>
                <a:gd name="T10" fmla="*/ 0 w 18"/>
                <a:gd name="T11" fmla="*/ 36 h 98"/>
                <a:gd name="T12" fmla="*/ 3 w 18"/>
                <a:gd name="T13" fmla="*/ 24 h 98"/>
                <a:gd name="T14" fmla="*/ 10 w 18"/>
                <a:gd name="T15" fmla="*/ 13 h 98"/>
                <a:gd name="T16" fmla="*/ 17 w 18"/>
                <a:gd name="T17" fmla="*/ 0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98"/>
                <a:gd name="T29" fmla="*/ 18 w 18"/>
                <a:gd name="T30" fmla="*/ 98 h 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98">
                  <a:moveTo>
                    <a:pt x="17" y="97"/>
                  </a:moveTo>
                  <a:lnTo>
                    <a:pt x="10" y="86"/>
                  </a:lnTo>
                  <a:lnTo>
                    <a:pt x="5" y="71"/>
                  </a:lnTo>
                  <a:lnTo>
                    <a:pt x="1" y="62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3" y="24"/>
                  </a:lnTo>
                  <a:lnTo>
                    <a:pt x="10" y="13"/>
                  </a:lnTo>
                  <a:lnTo>
                    <a:pt x="17" y="0"/>
                  </a:lnTo>
                </a:path>
              </a:pathLst>
            </a:custGeom>
            <a:noFill/>
            <a:ln w="38100" cap="rnd">
              <a:solidFill>
                <a:srgbClr val="FF17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36"/>
            <p:cNvSpPr>
              <a:spLocks noChangeAspect="1"/>
            </p:cNvSpPr>
            <p:nvPr/>
          </p:nvSpPr>
          <p:spPr bwMode="auto">
            <a:xfrm>
              <a:off x="2442" y="1403"/>
              <a:ext cx="35" cy="174"/>
            </a:xfrm>
            <a:custGeom>
              <a:avLst/>
              <a:gdLst>
                <a:gd name="T0" fmla="*/ 34 w 35"/>
                <a:gd name="T1" fmla="*/ 0 h 174"/>
                <a:gd name="T2" fmla="*/ 25 w 35"/>
                <a:gd name="T3" fmla="*/ 11 h 174"/>
                <a:gd name="T4" fmla="*/ 18 w 35"/>
                <a:gd name="T5" fmla="*/ 22 h 174"/>
                <a:gd name="T6" fmla="*/ 14 w 35"/>
                <a:gd name="T7" fmla="*/ 31 h 174"/>
                <a:gd name="T8" fmla="*/ 9 w 35"/>
                <a:gd name="T9" fmla="*/ 42 h 174"/>
                <a:gd name="T10" fmla="*/ 5 w 35"/>
                <a:gd name="T11" fmla="*/ 53 h 174"/>
                <a:gd name="T12" fmla="*/ 4 w 35"/>
                <a:gd name="T13" fmla="*/ 64 h 174"/>
                <a:gd name="T14" fmla="*/ 1 w 35"/>
                <a:gd name="T15" fmla="*/ 75 h 174"/>
                <a:gd name="T16" fmla="*/ 0 w 35"/>
                <a:gd name="T17" fmla="*/ 86 h 174"/>
                <a:gd name="T18" fmla="*/ 1 w 35"/>
                <a:gd name="T19" fmla="*/ 98 h 174"/>
                <a:gd name="T20" fmla="*/ 4 w 35"/>
                <a:gd name="T21" fmla="*/ 108 h 174"/>
                <a:gd name="T22" fmla="*/ 5 w 35"/>
                <a:gd name="T23" fmla="*/ 118 h 174"/>
                <a:gd name="T24" fmla="*/ 9 w 35"/>
                <a:gd name="T25" fmla="*/ 129 h 174"/>
                <a:gd name="T26" fmla="*/ 13 w 35"/>
                <a:gd name="T27" fmla="*/ 141 h 174"/>
                <a:gd name="T28" fmla="*/ 18 w 35"/>
                <a:gd name="T29" fmla="*/ 151 h 174"/>
                <a:gd name="T30" fmla="*/ 25 w 35"/>
                <a:gd name="T31" fmla="*/ 162 h 174"/>
                <a:gd name="T32" fmla="*/ 34 w 35"/>
                <a:gd name="T33" fmla="*/ 173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174"/>
                <a:gd name="T53" fmla="*/ 35 w 35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174">
                  <a:moveTo>
                    <a:pt x="34" y="0"/>
                  </a:moveTo>
                  <a:lnTo>
                    <a:pt x="25" y="11"/>
                  </a:lnTo>
                  <a:lnTo>
                    <a:pt x="18" y="22"/>
                  </a:lnTo>
                  <a:lnTo>
                    <a:pt x="14" y="31"/>
                  </a:lnTo>
                  <a:lnTo>
                    <a:pt x="9" y="42"/>
                  </a:lnTo>
                  <a:lnTo>
                    <a:pt x="5" y="53"/>
                  </a:lnTo>
                  <a:lnTo>
                    <a:pt x="4" y="64"/>
                  </a:lnTo>
                  <a:lnTo>
                    <a:pt x="1" y="75"/>
                  </a:lnTo>
                  <a:lnTo>
                    <a:pt x="0" y="86"/>
                  </a:lnTo>
                  <a:lnTo>
                    <a:pt x="1" y="98"/>
                  </a:lnTo>
                  <a:lnTo>
                    <a:pt x="4" y="108"/>
                  </a:lnTo>
                  <a:lnTo>
                    <a:pt x="5" y="118"/>
                  </a:lnTo>
                  <a:lnTo>
                    <a:pt x="9" y="129"/>
                  </a:lnTo>
                  <a:lnTo>
                    <a:pt x="13" y="141"/>
                  </a:lnTo>
                  <a:lnTo>
                    <a:pt x="18" y="151"/>
                  </a:lnTo>
                  <a:lnTo>
                    <a:pt x="25" y="162"/>
                  </a:lnTo>
                  <a:lnTo>
                    <a:pt x="34" y="173"/>
                  </a:lnTo>
                </a:path>
              </a:pathLst>
            </a:custGeom>
            <a:noFill/>
            <a:ln w="38100" cap="rnd">
              <a:solidFill>
                <a:srgbClr val="FF17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37"/>
            <p:cNvSpPr>
              <a:spLocks noChangeAspect="1"/>
            </p:cNvSpPr>
            <p:nvPr/>
          </p:nvSpPr>
          <p:spPr bwMode="auto">
            <a:xfrm>
              <a:off x="2350" y="1365"/>
              <a:ext cx="47" cy="249"/>
            </a:xfrm>
            <a:custGeom>
              <a:avLst/>
              <a:gdLst>
                <a:gd name="T0" fmla="*/ 46 w 47"/>
                <a:gd name="T1" fmla="*/ 248 h 249"/>
                <a:gd name="T2" fmla="*/ 34 w 47"/>
                <a:gd name="T3" fmla="*/ 232 h 249"/>
                <a:gd name="T4" fmla="*/ 24 w 47"/>
                <a:gd name="T5" fmla="*/ 219 h 249"/>
                <a:gd name="T6" fmla="*/ 18 w 47"/>
                <a:gd name="T7" fmla="*/ 202 h 249"/>
                <a:gd name="T8" fmla="*/ 10 w 47"/>
                <a:gd name="T9" fmla="*/ 186 h 249"/>
                <a:gd name="T10" fmla="*/ 6 w 47"/>
                <a:gd name="T11" fmla="*/ 174 h 249"/>
                <a:gd name="T12" fmla="*/ 1 w 47"/>
                <a:gd name="T13" fmla="*/ 158 h 249"/>
                <a:gd name="T14" fmla="*/ 0 w 47"/>
                <a:gd name="T15" fmla="*/ 141 h 249"/>
                <a:gd name="T16" fmla="*/ 0 w 47"/>
                <a:gd name="T17" fmla="*/ 124 h 249"/>
                <a:gd name="T18" fmla="*/ 1 w 47"/>
                <a:gd name="T19" fmla="*/ 108 h 249"/>
                <a:gd name="T20" fmla="*/ 2 w 47"/>
                <a:gd name="T21" fmla="*/ 93 h 249"/>
                <a:gd name="T22" fmla="*/ 6 w 47"/>
                <a:gd name="T23" fmla="*/ 76 h 249"/>
                <a:gd name="T24" fmla="*/ 10 w 47"/>
                <a:gd name="T25" fmla="*/ 61 h 249"/>
                <a:gd name="T26" fmla="*/ 16 w 47"/>
                <a:gd name="T27" fmla="*/ 46 h 249"/>
                <a:gd name="T28" fmla="*/ 25 w 47"/>
                <a:gd name="T29" fmla="*/ 30 h 249"/>
                <a:gd name="T30" fmla="*/ 35 w 47"/>
                <a:gd name="T31" fmla="*/ 17 h 249"/>
                <a:gd name="T32" fmla="*/ 46 w 47"/>
                <a:gd name="T33" fmla="*/ 0 h 2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49"/>
                <a:gd name="T53" fmla="*/ 47 w 47"/>
                <a:gd name="T54" fmla="*/ 249 h 2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49">
                  <a:moveTo>
                    <a:pt x="46" y="248"/>
                  </a:moveTo>
                  <a:lnTo>
                    <a:pt x="34" y="232"/>
                  </a:lnTo>
                  <a:lnTo>
                    <a:pt x="24" y="219"/>
                  </a:lnTo>
                  <a:lnTo>
                    <a:pt x="18" y="202"/>
                  </a:lnTo>
                  <a:lnTo>
                    <a:pt x="10" y="186"/>
                  </a:lnTo>
                  <a:lnTo>
                    <a:pt x="6" y="174"/>
                  </a:lnTo>
                  <a:lnTo>
                    <a:pt x="1" y="158"/>
                  </a:lnTo>
                  <a:lnTo>
                    <a:pt x="0" y="141"/>
                  </a:lnTo>
                  <a:lnTo>
                    <a:pt x="0" y="124"/>
                  </a:lnTo>
                  <a:lnTo>
                    <a:pt x="1" y="108"/>
                  </a:lnTo>
                  <a:lnTo>
                    <a:pt x="2" y="93"/>
                  </a:lnTo>
                  <a:lnTo>
                    <a:pt x="6" y="76"/>
                  </a:lnTo>
                  <a:lnTo>
                    <a:pt x="10" y="61"/>
                  </a:lnTo>
                  <a:lnTo>
                    <a:pt x="16" y="46"/>
                  </a:lnTo>
                  <a:lnTo>
                    <a:pt x="25" y="30"/>
                  </a:lnTo>
                  <a:lnTo>
                    <a:pt x="35" y="17"/>
                  </a:lnTo>
                  <a:lnTo>
                    <a:pt x="46" y="0"/>
                  </a:lnTo>
                </a:path>
              </a:pathLst>
            </a:custGeom>
            <a:noFill/>
            <a:ln w="38100" cap="rnd">
              <a:solidFill>
                <a:srgbClr val="FF17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5" name="Rectangle 38"/>
          <p:cNvSpPr>
            <a:spLocks noChangeArrowheads="1"/>
          </p:cNvSpPr>
          <p:nvPr/>
        </p:nvSpPr>
        <p:spPr bwMode="auto">
          <a:xfrm>
            <a:off x="4406900" y="2997200"/>
            <a:ext cx="2419350" cy="3409950"/>
          </a:xfrm>
          <a:prstGeom prst="rect">
            <a:avLst/>
          </a:prstGeom>
          <a:solidFill>
            <a:srgbClr val="FFFF66">
              <a:alpha val="78038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28686" name="Picture 39" descr="Outsi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3065463"/>
            <a:ext cx="1366837" cy="1343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28687" name="Group 40"/>
          <p:cNvGrpSpPr>
            <a:grpSpLocks/>
          </p:cNvGrpSpPr>
          <p:nvPr/>
        </p:nvGrpSpPr>
        <p:grpSpPr bwMode="auto">
          <a:xfrm>
            <a:off x="5364163" y="4076700"/>
            <a:ext cx="1403350" cy="946150"/>
            <a:chOff x="1703" y="516"/>
            <a:chExt cx="159" cy="111"/>
          </a:xfrm>
        </p:grpSpPr>
        <p:sp>
          <p:nvSpPr>
            <p:cNvPr id="28708" name="Rectangle 41"/>
            <p:cNvSpPr>
              <a:spLocks noChangeArrowheads="1"/>
            </p:cNvSpPr>
            <p:nvPr/>
          </p:nvSpPr>
          <p:spPr bwMode="auto">
            <a:xfrm>
              <a:off x="1703" y="516"/>
              <a:ext cx="159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09" name="Group 42"/>
            <p:cNvGrpSpPr>
              <a:grpSpLocks/>
            </p:cNvGrpSpPr>
            <p:nvPr/>
          </p:nvGrpSpPr>
          <p:grpSpPr bwMode="auto">
            <a:xfrm>
              <a:off x="1713" y="526"/>
              <a:ext cx="136" cy="88"/>
              <a:chOff x="1821" y="557"/>
              <a:chExt cx="136" cy="88"/>
            </a:xfrm>
          </p:grpSpPr>
          <p:pic>
            <p:nvPicPr>
              <p:cNvPr id="60459" name="Picture 43" descr="Laptoip cop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35" y="568"/>
                <a:ext cx="122" cy="77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808080"/>
                </a:outerShdw>
              </a:effectLst>
            </p:spPr>
          </p:pic>
          <p:sp>
            <p:nvSpPr>
              <p:cNvPr id="28711" name="AutoShape 44"/>
              <p:cNvSpPr>
                <a:spLocks noChangeArrowheads="1"/>
              </p:cNvSpPr>
              <p:nvPr/>
            </p:nvSpPr>
            <p:spPr bwMode="auto">
              <a:xfrm rot="9280091">
                <a:off x="1907" y="566"/>
                <a:ext cx="36" cy="11"/>
              </a:xfrm>
              <a:prstGeom prst="rightArrow">
                <a:avLst>
                  <a:gd name="adj1" fmla="val 50000"/>
                  <a:gd name="adj2" fmla="val 81818"/>
                </a:avLst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anchor="ctr"/>
              <a:lstStyle/>
              <a:p>
                <a:pPr algn="ctr"/>
                <a:endParaRPr lang="it-IT" sz="2400">
                  <a:latin typeface="Times New Roman" pitchFamily="18" charset="0"/>
                </a:endParaRPr>
              </a:p>
            </p:txBody>
          </p:sp>
          <p:grpSp>
            <p:nvGrpSpPr>
              <p:cNvPr id="28712" name="Group 45"/>
              <p:cNvGrpSpPr>
                <a:grpSpLocks/>
              </p:cNvGrpSpPr>
              <p:nvPr/>
            </p:nvGrpSpPr>
            <p:grpSpPr bwMode="auto">
              <a:xfrm>
                <a:off x="1821" y="557"/>
                <a:ext cx="38" cy="35"/>
                <a:chOff x="3560" y="3158"/>
                <a:chExt cx="545" cy="556"/>
              </a:xfrm>
            </p:grpSpPr>
            <p:sp>
              <p:nvSpPr>
                <p:cNvPr id="28713" name="Oval 46"/>
                <p:cNvSpPr>
                  <a:spLocks noChangeArrowheads="1"/>
                </p:cNvSpPr>
                <p:nvPr/>
              </p:nvSpPr>
              <p:spPr bwMode="auto">
                <a:xfrm>
                  <a:off x="3560" y="3158"/>
                  <a:ext cx="545" cy="556"/>
                </a:xfrm>
                <a:prstGeom prst="ellips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8714" name="Oval 47"/>
                <p:cNvSpPr>
                  <a:spLocks noChangeArrowheads="1"/>
                </p:cNvSpPr>
                <p:nvPr/>
              </p:nvSpPr>
              <p:spPr bwMode="auto">
                <a:xfrm>
                  <a:off x="3681" y="3316"/>
                  <a:ext cx="302" cy="239"/>
                </a:xfrm>
                <a:prstGeom prst="ellips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8715" name="Oval 48"/>
                <p:cNvSpPr>
                  <a:spLocks noChangeArrowheads="1"/>
                </p:cNvSpPr>
                <p:nvPr/>
              </p:nvSpPr>
              <p:spPr bwMode="auto">
                <a:xfrm>
                  <a:off x="3787" y="3405"/>
                  <a:ext cx="90" cy="62"/>
                </a:xfrm>
                <a:prstGeom prst="ellips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688" name="Text Box 49"/>
          <p:cNvSpPr txBox="1">
            <a:spLocks noChangeArrowheads="1"/>
          </p:cNvSpPr>
          <p:nvPr/>
        </p:nvSpPr>
        <p:spPr bwMode="auto">
          <a:xfrm>
            <a:off x="4579938" y="5124450"/>
            <a:ext cx="212090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sz="2400" b="1"/>
              <a:t>Wireless  PC</a:t>
            </a:r>
          </a:p>
          <a:p>
            <a:pPr eaLnBrk="0" hangingPunct="0">
              <a:lnSpc>
                <a:spcPts val="2400"/>
              </a:lnSpc>
              <a:spcBef>
                <a:spcPct val="50000"/>
              </a:spcBef>
            </a:pPr>
            <a:r>
              <a:rPr lang="en-US" sz="2400" b="1"/>
              <a:t>Portability with Simple Mobility</a:t>
            </a:r>
          </a:p>
        </p:txBody>
      </p:sp>
      <p:sp>
        <p:nvSpPr>
          <p:cNvPr id="28689" name="Rectangle 50"/>
          <p:cNvSpPr>
            <a:spLocks noChangeArrowheads="1"/>
          </p:cNvSpPr>
          <p:nvPr/>
        </p:nvSpPr>
        <p:spPr bwMode="auto">
          <a:xfrm>
            <a:off x="6832600" y="2708275"/>
            <a:ext cx="2244725" cy="3695700"/>
          </a:xfrm>
          <a:prstGeom prst="rect">
            <a:avLst/>
          </a:prstGeom>
          <a:solidFill>
            <a:srgbClr val="CCECFF">
              <a:alpha val="78038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8690" name="Text Box 51"/>
          <p:cNvSpPr txBox="1">
            <a:spLocks noChangeArrowheads="1"/>
          </p:cNvSpPr>
          <p:nvPr/>
        </p:nvSpPr>
        <p:spPr bwMode="auto">
          <a:xfrm>
            <a:off x="6900863" y="5426075"/>
            <a:ext cx="2120900" cy="86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90000" bIns="46800">
            <a:spAutoFit/>
          </a:bodyPr>
          <a:lstStyle/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sz="2400" b="1"/>
              <a:t>Wireless  PC</a:t>
            </a:r>
          </a:p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endParaRPr lang="en-US" sz="2400" b="1"/>
          </a:p>
          <a:p>
            <a:pPr eaLnBrk="0" hangingPunct="0">
              <a:lnSpc>
                <a:spcPts val="1200"/>
              </a:lnSpc>
              <a:spcBef>
                <a:spcPct val="50000"/>
              </a:spcBef>
            </a:pPr>
            <a:r>
              <a:rPr lang="en-US" sz="2400" b="1"/>
              <a:t>Full-Mobility</a:t>
            </a:r>
          </a:p>
        </p:txBody>
      </p:sp>
      <p:grpSp>
        <p:nvGrpSpPr>
          <p:cNvPr id="28691" name="Group 52"/>
          <p:cNvGrpSpPr>
            <a:grpSpLocks/>
          </p:cNvGrpSpPr>
          <p:nvPr/>
        </p:nvGrpSpPr>
        <p:grpSpPr bwMode="auto">
          <a:xfrm>
            <a:off x="7127875" y="4246563"/>
            <a:ext cx="946150" cy="531812"/>
            <a:chOff x="1061" y="991"/>
            <a:chExt cx="667" cy="459"/>
          </a:xfrm>
        </p:grpSpPr>
        <p:pic>
          <p:nvPicPr>
            <p:cNvPr id="28705" name="Picture 53" descr="xda_tran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55" y="991"/>
              <a:ext cx="271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6" name="Picture 54" descr="Nokia N-Gag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6" y="1051"/>
              <a:ext cx="30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7" name="Picture 55" descr="CTS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1" y="1241"/>
              <a:ext cx="42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2" name="Group 56"/>
          <p:cNvGrpSpPr>
            <a:grpSpLocks/>
          </p:cNvGrpSpPr>
          <p:nvPr/>
        </p:nvGrpSpPr>
        <p:grpSpPr bwMode="auto">
          <a:xfrm>
            <a:off x="7291388" y="2894013"/>
            <a:ext cx="1403350" cy="946150"/>
            <a:chOff x="1703" y="516"/>
            <a:chExt cx="159" cy="111"/>
          </a:xfrm>
        </p:grpSpPr>
        <p:sp>
          <p:nvSpPr>
            <p:cNvPr id="28697" name="Rectangle 57"/>
            <p:cNvSpPr>
              <a:spLocks noChangeArrowheads="1"/>
            </p:cNvSpPr>
            <p:nvPr/>
          </p:nvSpPr>
          <p:spPr bwMode="auto">
            <a:xfrm>
              <a:off x="1703" y="516"/>
              <a:ext cx="159" cy="1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98" name="Group 58"/>
            <p:cNvGrpSpPr>
              <a:grpSpLocks/>
            </p:cNvGrpSpPr>
            <p:nvPr/>
          </p:nvGrpSpPr>
          <p:grpSpPr bwMode="auto">
            <a:xfrm>
              <a:off x="1713" y="526"/>
              <a:ext cx="136" cy="88"/>
              <a:chOff x="1821" y="557"/>
              <a:chExt cx="136" cy="88"/>
            </a:xfrm>
          </p:grpSpPr>
          <p:pic>
            <p:nvPicPr>
              <p:cNvPr id="60475" name="Picture 59" descr="Laptoip cop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35" y="568"/>
                <a:ext cx="122" cy="77"/>
              </a:xfrm>
              <a:prstGeom prst="rect">
                <a:avLst/>
              </a:prstGeom>
              <a:noFill/>
              <a:effectLst>
                <a:outerShdw dist="35921" dir="2700000" algn="ctr" rotWithShape="0">
                  <a:srgbClr val="808080"/>
                </a:outerShdw>
              </a:effectLst>
            </p:spPr>
          </p:pic>
          <p:sp>
            <p:nvSpPr>
              <p:cNvPr id="28700" name="AutoShape 60"/>
              <p:cNvSpPr>
                <a:spLocks noChangeArrowheads="1"/>
              </p:cNvSpPr>
              <p:nvPr/>
            </p:nvSpPr>
            <p:spPr bwMode="auto">
              <a:xfrm rot="9280091">
                <a:off x="1907" y="566"/>
                <a:ext cx="36" cy="11"/>
              </a:xfrm>
              <a:prstGeom prst="rightArrow">
                <a:avLst>
                  <a:gd name="adj1" fmla="val 50000"/>
                  <a:gd name="adj2" fmla="val 81818"/>
                </a:avLst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lIns="0" tIns="0" anchor="ctr"/>
              <a:lstStyle/>
              <a:p>
                <a:pPr algn="ctr"/>
                <a:endParaRPr lang="it-IT" sz="2400">
                  <a:latin typeface="Times New Roman" pitchFamily="18" charset="0"/>
                </a:endParaRPr>
              </a:p>
            </p:txBody>
          </p:sp>
          <p:grpSp>
            <p:nvGrpSpPr>
              <p:cNvPr id="28701" name="Group 61"/>
              <p:cNvGrpSpPr>
                <a:grpSpLocks/>
              </p:cNvGrpSpPr>
              <p:nvPr/>
            </p:nvGrpSpPr>
            <p:grpSpPr bwMode="auto">
              <a:xfrm>
                <a:off x="1821" y="557"/>
                <a:ext cx="38" cy="35"/>
                <a:chOff x="3560" y="3158"/>
                <a:chExt cx="545" cy="556"/>
              </a:xfrm>
            </p:grpSpPr>
            <p:sp>
              <p:nvSpPr>
                <p:cNvPr id="28702" name="Oval 62"/>
                <p:cNvSpPr>
                  <a:spLocks noChangeArrowheads="1"/>
                </p:cNvSpPr>
                <p:nvPr/>
              </p:nvSpPr>
              <p:spPr bwMode="auto">
                <a:xfrm>
                  <a:off x="3560" y="3158"/>
                  <a:ext cx="545" cy="556"/>
                </a:xfrm>
                <a:prstGeom prst="ellips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8703" name="Oval 63"/>
                <p:cNvSpPr>
                  <a:spLocks noChangeArrowheads="1"/>
                </p:cNvSpPr>
                <p:nvPr/>
              </p:nvSpPr>
              <p:spPr bwMode="auto">
                <a:xfrm>
                  <a:off x="3681" y="3316"/>
                  <a:ext cx="302" cy="239"/>
                </a:xfrm>
                <a:prstGeom prst="ellips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8704" name="Oval 64"/>
                <p:cNvSpPr>
                  <a:spLocks noChangeArrowheads="1"/>
                </p:cNvSpPr>
                <p:nvPr/>
              </p:nvSpPr>
              <p:spPr bwMode="auto">
                <a:xfrm>
                  <a:off x="3787" y="3405"/>
                  <a:ext cx="90" cy="62"/>
                </a:xfrm>
                <a:prstGeom prst="ellips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0481" name="Text Box 65"/>
          <p:cNvSpPr txBox="1">
            <a:spLocks noChangeArrowheads="1"/>
          </p:cNvSpPr>
          <p:nvPr/>
        </p:nvSpPr>
        <p:spPr bwMode="auto">
          <a:xfrm>
            <a:off x="2484438" y="1916113"/>
            <a:ext cx="1589087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>
            <a:spAutoFit/>
          </a:bodyPr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Nomadic</a:t>
            </a:r>
          </a:p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Hot Zone</a:t>
            </a:r>
          </a:p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 Handover</a:t>
            </a:r>
          </a:p>
        </p:txBody>
      </p:sp>
      <p:sp>
        <p:nvSpPr>
          <p:cNvPr id="60482" name="Text Box 66"/>
          <p:cNvSpPr txBox="1">
            <a:spLocks noChangeArrowheads="1"/>
          </p:cNvSpPr>
          <p:nvPr/>
        </p:nvSpPr>
        <p:spPr bwMode="auto">
          <a:xfrm>
            <a:off x="323850" y="1989138"/>
            <a:ext cx="16319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>
            <a:spAutoFit/>
          </a:bodyPr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Fixed</a:t>
            </a:r>
          </a:p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Wireless DSL</a:t>
            </a:r>
          </a:p>
        </p:txBody>
      </p:sp>
      <p:sp>
        <p:nvSpPr>
          <p:cNvPr id="60483" name="Text Box 67"/>
          <p:cNvSpPr txBox="1">
            <a:spLocks noChangeArrowheads="1"/>
          </p:cNvSpPr>
          <p:nvPr/>
        </p:nvSpPr>
        <p:spPr bwMode="auto">
          <a:xfrm>
            <a:off x="4572000" y="1844675"/>
            <a:ext cx="213995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>
            <a:spAutoFit/>
          </a:bodyPr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Portable</a:t>
            </a:r>
          </a:p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Hot Zone</a:t>
            </a:r>
          </a:p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Session continuity</a:t>
            </a:r>
          </a:p>
        </p:txBody>
      </p:sp>
      <p:sp>
        <p:nvSpPr>
          <p:cNvPr id="60484" name="Text Box 68"/>
          <p:cNvSpPr txBox="1">
            <a:spLocks noChangeArrowheads="1"/>
          </p:cNvSpPr>
          <p:nvPr/>
        </p:nvSpPr>
        <p:spPr bwMode="auto">
          <a:xfrm>
            <a:off x="7164388" y="1773238"/>
            <a:ext cx="126365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>
            <a:spAutoFit/>
          </a:bodyPr>
          <a:lstStyle/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Mobile</a:t>
            </a:r>
          </a:p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Seamless</a:t>
            </a:r>
          </a:p>
          <a:p>
            <a:pPr algn="ctr" eaLnBrk="0" hangingPunct="0">
              <a:lnSpc>
                <a:spcPts val="2400"/>
              </a:lnSpc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Handover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IEEE 802.16 Standard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err="1" smtClean="0"/>
              <a:t>Perbedaan</a:t>
            </a:r>
            <a:r>
              <a:rPr lang="en-US" sz="4000" dirty="0" smtClean="0"/>
              <a:t> </a:t>
            </a:r>
            <a:r>
              <a:rPr lang="en-US" sz="4000" dirty="0" err="1" smtClean="0"/>
              <a:t>Teknologi</a:t>
            </a:r>
            <a:endParaRPr lang="en-US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596" y="1098550"/>
            <a:ext cx="7801004" cy="5759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latin typeface="Times New Roman" pitchFamily="18" charset="0"/>
              </a:rPr>
              <a:t>II.1 </a:t>
            </a:r>
            <a:r>
              <a:rPr lang="en-US" sz="2000" dirty="0" err="1" smtClean="0">
                <a:latin typeface="Times New Roman" pitchFamily="18" charset="0"/>
              </a:rPr>
              <a:t>Perbedaan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Teknologi</a:t>
            </a:r>
            <a:r>
              <a:rPr lang="en-US" sz="2000" dirty="0" smtClean="0">
                <a:latin typeface="Times New Roman" pitchFamily="18" charset="0"/>
              </a:rPr>
              <a:t> IEEE 802.11 Dan </a:t>
            </a:r>
            <a:r>
              <a:rPr lang="en-US" sz="2000" dirty="0" err="1" smtClean="0">
                <a:latin typeface="Times New Roman" pitchFamily="18" charset="0"/>
              </a:rPr>
              <a:t>Teknologi</a:t>
            </a:r>
            <a:r>
              <a:rPr lang="en-US" sz="2000" dirty="0" smtClean="0">
                <a:latin typeface="Times New Roman" pitchFamily="18" charset="0"/>
              </a:rPr>
              <a:t> IEEE 802.16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1359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229600" cy="476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>
                <a:latin typeface="Times New Roman" pitchFamily="18" charset="0"/>
              </a:rPr>
              <a:t>II.2 Varian-Varian IEEE 802.16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85693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WiFi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IEEE 802.11a</a:t>
            </a:r>
          </a:p>
          <a:p>
            <a:pPr eaLnBrk="1" hangingPunct="1"/>
            <a:r>
              <a:rPr lang="en-US" smtClean="0"/>
              <a:t>IEEE 802.11b</a:t>
            </a:r>
          </a:p>
          <a:p>
            <a:pPr eaLnBrk="1" hangingPunct="1"/>
            <a:r>
              <a:rPr lang="en-US" smtClean="0"/>
              <a:t>IEEE 802.11g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WiMAX</a:t>
            </a:r>
            <a:br>
              <a:rPr lang="en-US" sz="3600" smtClean="0"/>
            </a:br>
            <a:r>
              <a:rPr lang="en-US" sz="3200" smtClean="0"/>
              <a:t>Another Broadband Access Technology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914400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357166"/>
            <a:ext cx="8229600" cy="1250950"/>
          </a:xfrm>
        </p:spPr>
        <p:txBody>
          <a:bodyPr/>
          <a:lstStyle/>
          <a:p>
            <a:pPr eaLnBrk="1" hangingPunct="1"/>
            <a:r>
              <a:rPr lang="en-US" smtClean="0"/>
              <a:t>Combine DSL WiMAX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12875"/>
            <a:ext cx="794385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DSL vs WiMAX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4866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Interworking WiMAX &amp; 3GPP2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248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Propagation : LOS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60674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Propagation : Non-LOS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66532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505200" y="2362200"/>
            <a:ext cx="1049338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bg2"/>
                </a:solidFill>
                <a:latin typeface="Tahoma" pitchFamily="34" charset="0"/>
              </a:rPr>
              <a:t>LOS</a:t>
            </a:r>
            <a:r>
              <a:rPr lang="en-US">
                <a:latin typeface="Tahoma" pitchFamily="34" charset="0"/>
              </a:rPr>
              <a:t> </a:t>
            </a:r>
            <a:r>
              <a:rPr lang="en-US">
                <a:solidFill>
                  <a:schemeClr val="bg2"/>
                </a:solidFill>
                <a:latin typeface="Tahoma" pitchFamily="34" charset="0"/>
              </a:rPr>
              <a:t>CPE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191000" y="5029200"/>
            <a:ext cx="1201738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2"/>
                </a:solidFill>
                <a:latin typeface="Tahoma" pitchFamily="34" charset="0"/>
              </a:rPr>
              <a:t>NLOS CPE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886200" y="2133600"/>
            <a:ext cx="533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Freeform 7"/>
          <p:cNvSpPr>
            <a:spLocks/>
          </p:cNvSpPr>
          <p:nvPr/>
        </p:nvSpPr>
        <p:spPr bwMode="auto">
          <a:xfrm>
            <a:off x="4343400" y="2493963"/>
            <a:ext cx="2552700" cy="342900"/>
          </a:xfrm>
          <a:custGeom>
            <a:avLst/>
            <a:gdLst>
              <a:gd name="T0" fmla="*/ 0 w 1608"/>
              <a:gd name="T1" fmla="*/ 338138 h 216"/>
              <a:gd name="T2" fmla="*/ 127000 w 1608"/>
              <a:gd name="T3" fmla="*/ 312738 h 216"/>
              <a:gd name="T4" fmla="*/ 266700 w 1608"/>
              <a:gd name="T5" fmla="*/ 223838 h 216"/>
              <a:gd name="T6" fmla="*/ 419100 w 1608"/>
              <a:gd name="T7" fmla="*/ 173037 h 216"/>
              <a:gd name="T8" fmla="*/ 457200 w 1608"/>
              <a:gd name="T9" fmla="*/ 147638 h 216"/>
              <a:gd name="T10" fmla="*/ 673100 w 1608"/>
              <a:gd name="T11" fmla="*/ 122238 h 216"/>
              <a:gd name="T12" fmla="*/ 876300 w 1608"/>
              <a:gd name="T13" fmla="*/ 71438 h 216"/>
              <a:gd name="T14" fmla="*/ 1993900 w 1608"/>
              <a:gd name="T15" fmla="*/ 109538 h 216"/>
              <a:gd name="T16" fmla="*/ 2146300 w 1608"/>
              <a:gd name="T17" fmla="*/ 147638 h 216"/>
              <a:gd name="T18" fmla="*/ 2184400 w 1608"/>
              <a:gd name="T19" fmla="*/ 173037 h 216"/>
              <a:gd name="T20" fmla="*/ 2260600 w 1608"/>
              <a:gd name="T21" fmla="*/ 185737 h 216"/>
              <a:gd name="T22" fmla="*/ 2387600 w 1608"/>
              <a:gd name="T23" fmla="*/ 236538 h 216"/>
              <a:gd name="T24" fmla="*/ 2552700 w 1608"/>
              <a:gd name="T25" fmla="*/ 287338 h 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08"/>
              <a:gd name="T40" fmla="*/ 0 h 216"/>
              <a:gd name="T41" fmla="*/ 1608 w 1608"/>
              <a:gd name="T42" fmla="*/ 216 h 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08" h="216">
                <a:moveTo>
                  <a:pt x="0" y="213"/>
                </a:moveTo>
                <a:cubicBezTo>
                  <a:pt x="27" y="209"/>
                  <a:pt x="61" y="216"/>
                  <a:pt x="80" y="197"/>
                </a:cubicBezTo>
                <a:cubicBezTo>
                  <a:pt x="147" y="130"/>
                  <a:pt x="69" y="155"/>
                  <a:pt x="168" y="141"/>
                </a:cubicBezTo>
                <a:cubicBezTo>
                  <a:pt x="200" y="130"/>
                  <a:pt x="232" y="120"/>
                  <a:pt x="264" y="109"/>
                </a:cubicBezTo>
                <a:cubicBezTo>
                  <a:pt x="273" y="106"/>
                  <a:pt x="279" y="96"/>
                  <a:pt x="288" y="93"/>
                </a:cubicBezTo>
                <a:cubicBezTo>
                  <a:pt x="317" y="82"/>
                  <a:pt x="416" y="78"/>
                  <a:pt x="424" y="77"/>
                </a:cubicBezTo>
                <a:cubicBezTo>
                  <a:pt x="469" y="47"/>
                  <a:pt x="491" y="51"/>
                  <a:pt x="552" y="45"/>
                </a:cubicBezTo>
                <a:cubicBezTo>
                  <a:pt x="687" y="0"/>
                  <a:pt x="1073" y="62"/>
                  <a:pt x="1256" y="69"/>
                </a:cubicBezTo>
                <a:cubicBezTo>
                  <a:pt x="1311" y="106"/>
                  <a:pt x="1243" y="66"/>
                  <a:pt x="1352" y="93"/>
                </a:cubicBezTo>
                <a:cubicBezTo>
                  <a:pt x="1361" y="95"/>
                  <a:pt x="1367" y="106"/>
                  <a:pt x="1376" y="109"/>
                </a:cubicBezTo>
                <a:cubicBezTo>
                  <a:pt x="1391" y="114"/>
                  <a:pt x="1408" y="114"/>
                  <a:pt x="1424" y="117"/>
                </a:cubicBezTo>
                <a:cubicBezTo>
                  <a:pt x="1451" y="135"/>
                  <a:pt x="1476" y="135"/>
                  <a:pt x="1504" y="149"/>
                </a:cubicBezTo>
                <a:cubicBezTo>
                  <a:pt x="1536" y="165"/>
                  <a:pt x="1571" y="181"/>
                  <a:pt x="1608" y="181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Freeform 8"/>
          <p:cNvSpPr>
            <a:spLocks/>
          </p:cNvSpPr>
          <p:nvPr/>
        </p:nvSpPr>
        <p:spPr bwMode="auto">
          <a:xfrm>
            <a:off x="4521200" y="2895600"/>
            <a:ext cx="2328863" cy="1739900"/>
          </a:xfrm>
          <a:custGeom>
            <a:avLst/>
            <a:gdLst>
              <a:gd name="T0" fmla="*/ 0 w 1467"/>
              <a:gd name="T1" fmla="*/ 1739900 h 1096"/>
              <a:gd name="T2" fmla="*/ 152400 w 1467"/>
              <a:gd name="T3" fmla="*/ 1676400 h 1096"/>
              <a:gd name="T4" fmla="*/ 177800 w 1467"/>
              <a:gd name="T5" fmla="*/ 1638300 h 1096"/>
              <a:gd name="T6" fmla="*/ 254000 w 1467"/>
              <a:gd name="T7" fmla="*/ 1587500 h 1096"/>
              <a:gd name="T8" fmla="*/ 406400 w 1467"/>
              <a:gd name="T9" fmla="*/ 1409700 h 1096"/>
              <a:gd name="T10" fmla="*/ 622300 w 1467"/>
              <a:gd name="T11" fmla="*/ 1346200 h 1096"/>
              <a:gd name="T12" fmla="*/ 673100 w 1467"/>
              <a:gd name="T13" fmla="*/ 1219200 h 1096"/>
              <a:gd name="T14" fmla="*/ 698500 w 1467"/>
              <a:gd name="T15" fmla="*/ 1143000 h 1096"/>
              <a:gd name="T16" fmla="*/ 800100 w 1467"/>
              <a:gd name="T17" fmla="*/ 1041400 h 1096"/>
              <a:gd name="T18" fmla="*/ 850900 w 1467"/>
              <a:gd name="T19" fmla="*/ 1003300 h 1096"/>
              <a:gd name="T20" fmla="*/ 876300 w 1467"/>
              <a:gd name="T21" fmla="*/ 965200 h 1096"/>
              <a:gd name="T22" fmla="*/ 1016000 w 1467"/>
              <a:gd name="T23" fmla="*/ 901700 h 1096"/>
              <a:gd name="T24" fmla="*/ 1079500 w 1467"/>
              <a:gd name="T25" fmla="*/ 825500 h 1096"/>
              <a:gd name="T26" fmla="*/ 1473200 w 1467"/>
              <a:gd name="T27" fmla="*/ 749300 h 1096"/>
              <a:gd name="T28" fmla="*/ 1562100 w 1467"/>
              <a:gd name="T29" fmla="*/ 635000 h 1096"/>
              <a:gd name="T30" fmla="*/ 1714501 w 1467"/>
              <a:gd name="T31" fmla="*/ 457200 h 1096"/>
              <a:gd name="T32" fmla="*/ 1765301 w 1467"/>
              <a:gd name="T33" fmla="*/ 381000 h 1096"/>
              <a:gd name="T34" fmla="*/ 1816101 w 1467"/>
              <a:gd name="T35" fmla="*/ 304800 h 1096"/>
              <a:gd name="T36" fmla="*/ 2044701 w 1467"/>
              <a:gd name="T37" fmla="*/ 190500 h 1096"/>
              <a:gd name="T38" fmla="*/ 2298701 w 1467"/>
              <a:gd name="T39" fmla="*/ 63500 h 1096"/>
              <a:gd name="T40" fmla="*/ 2324101 w 1467"/>
              <a:gd name="T41" fmla="*/ 0 h 10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67"/>
              <a:gd name="T64" fmla="*/ 0 h 1096"/>
              <a:gd name="T65" fmla="*/ 1467 w 1467"/>
              <a:gd name="T66" fmla="*/ 1096 h 109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67" h="1096">
                <a:moveTo>
                  <a:pt x="0" y="1096"/>
                </a:moveTo>
                <a:cubicBezTo>
                  <a:pt x="39" y="1088"/>
                  <a:pt x="63" y="1078"/>
                  <a:pt x="96" y="1056"/>
                </a:cubicBezTo>
                <a:cubicBezTo>
                  <a:pt x="101" y="1048"/>
                  <a:pt x="105" y="1038"/>
                  <a:pt x="112" y="1032"/>
                </a:cubicBezTo>
                <a:cubicBezTo>
                  <a:pt x="126" y="1019"/>
                  <a:pt x="160" y="1000"/>
                  <a:pt x="160" y="1000"/>
                </a:cubicBezTo>
                <a:cubicBezTo>
                  <a:pt x="190" y="956"/>
                  <a:pt x="212" y="918"/>
                  <a:pt x="256" y="888"/>
                </a:cubicBezTo>
                <a:cubicBezTo>
                  <a:pt x="285" y="868"/>
                  <a:pt x="356" y="860"/>
                  <a:pt x="392" y="848"/>
                </a:cubicBezTo>
                <a:cubicBezTo>
                  <a:pt x="402" y="819"/>
                  <a:pt x="415" y="798"/>
                  <a:pt x="424" y="768"/>
                </a:cubicBezTo>
                <a:cubicBezTo>
                  <a:pt x="429" y="752"/>
                  <a:pt x="426" y="729"/>
                  <a:pt x="440" y="720"/>
                </a:cubicBezTo>
                <a:cubicBezTo>
                  <a:pt x="468" y="701"/>
                  <a:pt x="481" y="679"/>
                  <a:pt x="504" y="656"/>
                </a:cubicBezTo>
                <a:cubicBezTo>
                  <a:pt x="513" y="647"/>
                  <a:pt x="527" y="641"/>
                  <a:pt x="536" y="632"/>
                </a:cubicBezTo>
                <a:cubicBezTo>
                  <a:pt x="543" y="625"/>
                  <a:pt x="545" y="614"/>
                  <a:pt x="552" y="608"/>
                </a:cubicBezTo>
                <a:cubicBezTo>
                  <a:pt x="593" y="572"/>
                  <a:pt x="594" y="577"/>
                  <a:pt x="640" y="568"/>
                </a:cubicBezTo>
                <a:cubicBezTo>
                  <a:pt x="655" y="553"/>
                  <a:pt x="665" y="535"/>
                  <a:pt x="680" y="520"/>
                </a:cubicBezTo>
                <a:cubicBezTo>
                  <a:pt x="725" y="475"/>
                  <a:pt x="882" y="475"/>
                  <a:pt x="928" y="472"/>
                </a:cubicBezTo>
                <a:cubicBezTo>
                  <a:pt x="986" y="453"/>
                  <a:pt x="963" y="446"/>
                  <a:pt x="984" y="400"/>
                </a:cubicBezTo>
                <a:cubicBezTo>
                  <a:pt x="1002" y="361"/>
                  <a:pt x="1045" y="311"/>
                  <a:pt x="1080" y="288"/>
                </a:cubicBezTo>
                <a:cubicBezTo>
                  <a:pt x="1095" y="242"/>
                  <a:pt x="1077" y="285"/>
                  <a:pt x="1112" y="240"/>
                </a:cubicBezTo>
                <a:cubicBezTo>
                  <a:pt x="1124" y="225"/>
                  <a:pt x="1128" y="203"/>
                  <a:pt x="1144" y="192"/>
                </a:cubicBezTo>
                <a:cubicBezTo>
                  <a:pt x="1189" y="162"/>
                  <a:pt x="1243" y="150"/>
                  <a:pt x="1288" y="120"/>
                </a:cubicBezTo>
                <a:cubicBezTo>
                  <a:pt x="1323" y="68"/>
                  <a:pt x="1389" y="50"/>
                  <a:pt x="1448" y="40"/>
                </a:cubicBezTo>
                <a:cubicBezTo>
                  <a:pt x="1467" y="12"/>
                  <a:pt x="1464" y="26"/>
                  <a:pt x="146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Freeform 9"/>
          <p:cNvSpPr>
            <a:spLocks/>
          </p:cNvSpPr>
          <p:nvPr/>
        </p:nvSpPr>
        <p:spPr bwMode="auto">
          <a:xfrm>
            <a:off x="4521200" y="2971800"/>
            <a:ext cx="2374900" cy="1803400"/>
          </a:xfrm>
          <a:custGeom>
            <a:avLst/>
            <a:gdLst>
              <a:gd name="T0" fmla="*/ 0 w 1496"/>
              <a:gd name="T1" fmla="*/ 1803400 h 1136"/>
              <a:gd name="T2" fmla="*/ 152400 w 1496"/>
              <a:gd name="T3" fmla="*/ 1790700 h 1136"/>
              <a:gd name="T4" fmla="*/ 266700 w 1496"/>
              <a:gd name="T5" fmla="*/ 1739900 h 1136"/>
              <a:gd name="T6" fmla="*/ 584200 w 1496"/>
              <a:gd name="T7" fmla="*/ 1651000 h 1136"/>
              <a:gd name="T8" fmla="*/ 889000 w 1496"/>
              <a:gd name="T9" fmla="*/ 1562100 h 1136"/>
              <a:gd name="T10" fmla="*/ 1155700 w 1496"/>
              <a:gd name="T11" fmla="*/ 1498600 h 1136"/>
              <a:gd name="T12" fmla="*/ 1231900 w 1496"/>
              <a:gd name="T13" fmla="*/ 1384300 h 1136"/>
              <a:gd name="T14" fmla="*/ 1270000 w 1496"/>
              <a:gd name="T15" fmla="*/ 1308100 h 1136"/>
              <a:gd name="T16" fmla="*/ 1422400 w 1496"/>
              <a:gd name="T17" fmla="*/ 1130300 h 1136"/>
              <a:gd name="T18" fmla="*/ 1435100 w 1496"/>
              <a:gd name="T19" fmla="*/ 1003300 h 1136"/>
              <a:gd name="T20" fmla="*/ 1803400 w 1496"/>
              <a:gd name="T21" fmla="*/ 876300 h 1136"/>
              <a:gd name="T22" fmla="*/ 1981200 w 1496"/>
              <a:gd name="T23" fmla="*/ 863600 h 1136"/>
              <a:gd name="T24" fmla="*/ 2260600 w 1496"/>
              <a:gd name="T25" fmla="*/ 800100 h 1136"/>
              <a:gd name="T26" fmla="*/ 2298700 w 1496"/>
              <a:gd name="T27" fmla="*/ 469900 h 1136"/>
              <a:gd name="T28" fmla="*/ 2311400 w 1496"/>
              <a:gd name="T29" fmla="*/ 330200 h 1136"/>
              <a:gd name="T30" fmla="*/ 2336800 w 1496"/>
              <a:gd name="T31" fmla="*/ 254000 h 1136"/>
              <a:gd name="T32" fmla="*/ 2374900 w 1496"/>
              <a:gd name="T33" fmla="*/ 0 h 11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96"/>
              <a:gd name="T52" fmla="*/ 0 h 1136"/>
              <a:gd name="T53" fmla="*/ 1496 w 1496"/>
              <a:gd name="T54" fmla="*/ 1136 h 11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96" h="1136">
                <a:moveTo>
                  <a:pt x="0" y="1136"/>
                </a:moveTo>
                <a:cubicBezTo>
                  <a:pt x="32" y="1133"/>
                  <a:pt x="64" y="1133"/>
                  <a:pt x="96" y="1128"/>
                </a:cubicBezTo>
                <a:cubicBezTo>
                  <a:pt x="172" y="1115"/>
                  <a:pt x="119" y="1118"/>
                  <a:pt x="168" y="1096"/>
                </a:cubicBezTo>
                <a:cubicBezTo>
                  <a:pt x="229" y="1069"/>
                  <a:pt x="303" y="1056"/>
                  <a:pt x="368" y="1040"/>
                </a:cubicBezTo>
                <a:cubicBezTo>
                  <a:pt x="426" y="1001"/>
                  <a:pt x="493" y="991"/>
                  <a:pt x="560" y="984"/>
                </a:cubicBezTo>
                <a:cubicBezTo>
                  <a:pt x="622" y="963"/>
                  <a:pt x="663" y="951"/>
                  <a:pt x="728" y="944"/>
                </a:cubicBezTo>
                <a:cubicBezTo>
                  <a:pt x="744" y="920"/>
                  <a:pt x="767" y="899"/>
                  <a:pt x="776" y="872"/>
                </a:cubicBezTo>
                <a:cubicBezTo>
                  <a:pt x="783" y="852"/>
                  <a:pt x="784" y="840"/>
                  <a:pt x="800" y="824"/>
                </a:cubicBezTo>
                <a:cubicBezTo>
                  <a:pt x="839" y="785"/>
                  <a:pt x="878" y="766"/>
                  <a:pt x="896" y="712"/>
                </a:cubicBezTo>
                <a:cubicBezTo>
                  <a:pt x="899" y="685"/>
                  <a:pt x="900" y="658"/>
                  <a:pt x="904" y="632"/>
                </a:cubicBezTo>
                <a:cubicBezTo>
                  <a:pt x="920" y="529"/>
                  <a:pt x="1075" y="556"/>
                  <a:pt x="1136" y="552"/>
                </a:cubicBezTo>
                <a:cubicBezTo>
                  <a:pt x="1173" y="550"/>
                  <a:pt x="1211" y="547"/>
                  <a:pt x="1248" y="544"/>
                </a:cubicBezTo>
                <a:cubicBezTo>
                  <a:pt x="1375" y="551"/>
                  <a:pt x="1395" y="592"/>
                  <a:pt x="1424" y="504"/>
                </a:cubicBezTo>
                <a:cubicBezTo>
                  <a:pt x="1429" y="438"/>
                  <a:pt x="1427" y="360"/>
                  <a:pt x="1448" y="296"/>
                </a:cubicBezTo>
                <a:cubicBezTo>
                  <a:pt x="1451" y="267"/>
                  <a:pt x="1451" y="237"/>
                  <a:pt x="1456" y="208"/>
                </a:cubicBezTo>
                <a:cubicBezTo>
                  <a:pt x="1459" y="191"/>
                  <a:pt x="1472" y="160"/>
                  <a:pt x="1472" y="160"/>
                </a:cubicBezTo>
                <a:cubicBezTo>
                  <a:pt x="1478" y="104"/>
                  <a:pt x="1496" y="56"/>
                  <a:pt x="149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343400" y="4648200"/>
            <a:ext cx="152400" cy="228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4114800" y="2819400"/>
            <a:ext cx="152400" cy="228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038600" y="2743200"/>
            <a:ext cx="762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6934200" y="2743200"/>
            <a:ext cx="76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Technology Solutions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WiMAX</a:t>
            </a:r>
            <a:r>
              <a:rPr lang="en-US" sz="2800" dirty="0" smtClean="0"/>
              <a:t> </a:t>
            </a:r>
            <a:r>
              <a:rPr lang="en-US" sz="2800" dirty="0" smtClean="0"/>
              <a:t>technology, solves or mitigates the problems resulting from NLOS conditions by using: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OFDM technology.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Sub-Channelization.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Directional antennas.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Transmit and receive diversity.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Adaptive modulation.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Error correction techniques.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Power control.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III.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Layanan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Adapun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 </a:t>
            </a:r>
            <a:r>
              <a:rPr lang="en-US" sz="2800" dirty="0" err="1" smtClean="0"/>
              <a:t>layanan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didukung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</a:t>
            </a:r>
            <a:r>
              <a:rPr lang="en-US" sz="2800" dirty="0" err="1" smtClean="0"/>
              <a:t>WiMax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dikelompokkan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prioritas</a:t>
            </a:r>
            <a:r>
              <a:rPr lang="en-US" sz="2800" dirty="0" smtClean="0"/>
              <a:t> yang paling </a:t>
            </a:r>
            <a:r>
              <a:rPr lang="en-US" sz="2800" dirty="0" err="1" smtClean="0"/>
              <a:t>utama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1.	UGS ( Unsolicited Grant Service 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	UGS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jaminan</a:t>
            </a:r>
            <a:r>
              <a:rPr lang="en-US" sz="2400" dirty="0" smtClean="0"/>
              <a:t> transfer data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prioritas</a:t>
            </a:r>
            <a:r>
              <a:rPr lang="en-US" sz="2400" dirty="0" smtClean="0"/>
              <a:t> yang paling </a:t>
            </a:r>
            <a:r>
              <a:rPr lang="en-US" sz="2400" dirty="0" err="1" smtClean="0"/>
              <a:t>utama</a:t>
            </a:r>
            <a:r>
              <a:rPr lang="en-US" sz="2400" dirty="0" smtClean="0"/>
              <a:t>. </a:t>
            </a:r>
            <a:r>
              <a:rPr lang="en-US" sz="2400" dirty="0" err="1" smtClean="0"/>
              <a:t>Adapun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 smtClean="0"/>
              <a:t>•	</a:t>
            </a:r>
            <a:r>
              <a:rPr lang="en-US" sz="2000" dirty="0" err="1" smtClean="0"/>
              <a:t>Maximun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minimum </a:t>
            </a:r>
            <a:r>
              <a:rPr lang="en-US" sz="2000" dirty="0" err="1" smtClean="0"/>
              <a:t>bandwith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ditawarkan</a:t>
            </a:r>
            <a:r>
              <a:rPr lang="en-US" sz="2000" dirty="0" smtClean="0"/>
              <a:t>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 smtClean="0"/>
              <a:t>•	</a:t>
            </a:r>
            <a:r>
              <a:rPr lang="en-US" sz="2000" dirty="0" err="1" smtClean="0"/>
              <a:t>Membutuhkan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jaminan</a:t>
            </a:r>
            <a:r>
              <a:rPr lang="en-US" sz="2000" dirty="0" smtClean="0"/>
              <a:t> Real-Time.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 smtClean="0"/>
              <a:t>•	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yang sensitive </a:t>
            </a:r>
            <a:r>
              <a:rPr lang="en-US" sz="2000" dirty="0" err="1" smtClean="0"/>
              <a:t>pada</a:t>
            </a:r>
            <a:r>
              <a:rPr lang="en-US" sz="2000" dirty="0" smtClean="0"/>
              <a:t> throughput, latency </a:t>
            </a:r>
            <a:r>
              <a:rPr lang="en-US" sz="2000" dirty="0" err="1" smtClean="0"/>
              <a:t>dan</a:t>
            </a:r>
            <a:r>
              <a:rPr lang="en-US" sz="2000" dirty="0" smtClean="0"/>
              <a:t> jitter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TDM ( Time Division Multiplexing ).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 smtClean="0"/>
              <a:t>•	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layanan</a:t>
            </a:r>
            <a:r>
              <a:rPr lang="en-US" sz="2000" dirty="0" smtClean="0"/>
              <a:t> : </a:t>
            </a:r>
            <a:r>
              <a:rPr lang="en-US" sz="2000" dirty="0" err="1" smtClean="0"/>
              <a:t>VoiP</a:t>
            </a:r>
            <a:r>
              <a:rPr lang="en-US" sz="2000" dirty="0" smtClean="0"/>
              <a:t>, T1/E1 </a:t>
            </a:r>
            <a:r>
              <a:rPr lang="en-US" sz="2000" dirty="0" err="1" smtClean="0"/>
              <a:t>dan</a:t>
            </a:r>
            <a:r>
              <a:rPr lang="en-US" sz="2000" dirty="0" smtClean="0"/>
              <a:t> ATM CBR.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</a:rPr>
              <a:t>2.	Non-Real Time Polling Service (NRTPS)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Kriteria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jenis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layanan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dapat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dikarakteristikkan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sebagai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berikut</a:t>
            </a:r>
            <a:r>
              <a:rPr lang="en-US" sz="2800" dirty="0" smtClean="0">
                <a:latin typeface="+mj-lt"/>
              </a:rPr>
              <a:t> :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Membutuhkan</a:t>
            </a:r>
            <a:r>
              <a:rPr lang="en-US" sz="2400" dirty="0" smtClean="0">
                <a:latin typeface="+mj-lt"/>
              </a:rPr>
              <a:t> throughput yang </a:t>
            </a:r>
            <a:r>
              <a:rPr lang="en-US" sz="2400" dirty="0" err="1" smtClean="0">
                <a:latin typeface="+mj-lt"/>
              </a:rPr>
              <a:t>intensif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dengan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jaminan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garansi</a:t>
            </a:r>
            <a:r>
              <a:rPr lang="en-US" sz="2400" dirty="0" smtClean="0">
                <a:latin typeface="+mj-lt"/>
              </a:rPr>
              <a:t> minimal </a:t>
            </a:r>
            <a:r>
              <a:rPr lang="en-US" sz="2400" dirty="0" err="1" smtClean="0">
                <a:latin typeface="+mj-lt"/>
              </a:rPr>
              <a:t>pada</a:t>
            </a:r>
            <a:r>
              <a:rPr lang="en-US" sz="2400" dirty="0" smtClean="0">
                <a:latin typeface="+mj-lt"/>
              </a:rPr>
              <a:t> latency.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Jenisnya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harus</a:t>
            </a:r>
            <a:r>
              <a:rPr lang="en-US" sz="2400" dirty="0" smtClean="0">
                <a:latin typeface="+mj-lt"/>
              </a:rPr>
              <a:t> non-real-time </a:t>
            </a:r>
            <a:r>
              <a:rPr lang="en-US" sz="2400" dirty="0" err="1" smtClean="0">
                <a:latin typeface="+mj-lt"/>
              </a:rPr>
              <a:t>dengan</a:t>
            </a:r>
            <a:r>
              <a:rPr lang="en-US" sz="2400" dirty="0" smtClean="0">
                <a:latin typeface="+mj-lt"/>
              </a:rPr>
              <a:t> regular variable size burst.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Layanan</a:t>
            </a:r>
            <a:r>
              <a:rPr lang="en-US" sz="2400" dirty="0" smtClean="0">
                <a:latin typeface="+mj-lt"/>
              </a:rPr>
              <a:t> yang </a:t>
            </a:r>
            <a:r>
              <a:rPr lang="en-US" sz="2400" dirty="0" err="1" smtClean="0">
                <a:latin typeface="+mj-lt"/>
              </a:rPr>
              <a:t>mungkin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diperluas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samapai</a:t>
            </a:r>
            <a:r>
              <a:rPr lang="en-US" sz="2400" dirty="0" smtClean="0">
                <a:latin typeface="+mj-lt"/>
              </a:rPr>
              <a:t> full-bandwidth </a:t>
            </a:r>
            <a:r>
              <a:rPr lang="en-US" sz="2400" dirty="0" err="1" smtClean="0">
                <a:latin typeface="+mj-lt"/>
              </a:rPr>
              <a:t>tetapi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dibatasi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oleh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kecepatan</a:t>
            </a:r>
            <a:r>
              <a:rPr lang="en-US" sz="2400" dirty="0" smtClean="0">
                <a:latin typeface="+mj-lt"/>
              </a:rPr>
              <a:t> maximum yang </a:t>
            </a:r>
            <a:r>
              <a:rPr lang="en-US" sz="2400" dirty="0" err="1" smtClean="0">
                <a:latin typeface="+mj-lt"/>
              </a:rPr>
              <a:t>sudah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ditentukan</a:t>
            </a:r>
            <a:r>
              <a:rPr lang="en-US" sz="2400" dirty="0" smtClean="0">
                <a:latin typeface="+mj-lt"/>
              </a:rPr>
              <a:t>.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Garansi</a:t>
            </a:r>
            <a:r>
              <a:rPr lang="en-US" sz="2400" dirty="0" smtClean="0">
                <a:latin typeface="+mj-lt"/>
              </a:rPr>
              <a:t> rate </a:t>
            </a:r>
            <a:r>
              <a:rPr lang="en-US" sz="2400" dirty="0" err="1" smtClean="0">
                <a:latin typeface="+mj-lt"/>
              </a:rPr>
              <a:t>diperlukan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tetapi</a:t>
            </a:r>
            <a:r>
              <a:rPr lang="en-US" sz="2400" dirty="0" smtClean="0">
                <a:latin typeface="+mj-lt"/>
              </a:rPr>
              <a:t> delay </a:t>
            </a:r>
            <a:r>
              <a:rPr lang="en-US" sz="2400" dirty="0" err="1" smtClean="0">
                <a:latin typeface="+mj-lt"/>
              </a:rPr>
              <a:t>tidak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digaransi</a:t>
            </a:r>
            <a:r>
              <a:rPr lang="en-US" sz="2400" dirty="0" smtClean="0">
                <a:latin typeface="+mj-lt"/>
              </a:rPr>
              <a:t>.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Contoh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layanan</a:t>
            </a:r>
            <a:r>
              <a:rPr lang="en-US" sz="2400" dirty="0" smtClean="0">
                <a:latin typeface="+mj-lt"/>
              </a:rPr>
              <a:t> : video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audio streaming.</a:t>
            </a:r>
          </a:p>
          <a:p>
            <a:pPr eaLnBrk="1" hangingPunct="1">
              <a:buFontTx/>
              <a:buNone/>
            </a:pP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</a:rPr>
              <a:t>3. Real Time Polling Service (RTPS)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Kriteria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jenis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layanan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dapat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dikarakteristikkan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sebagai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berikut</a:t>
            </a:r>
            <a:r>
              <a:rPr lang="en-US" sz="2800" dirty="0" smtClean="0">
                <a:latin typeface="+mj-lt"/>
              </a:rPr>
              <a:t> :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Sensitif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terhadap</a:t>
            </a:r>
            <a:r>
              <a:rPr lang="en-US" sz="2400" dirty="0" smtClean="0">
                <a:latin typeface="+mj-lt"/>
              </a:rPr>
              <a:t> throughput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latency </a:t>
            </a:r>
            <a:r>
              <a:rPr lang="en-US" sz="2400" dirty="0" err="1" smtClean="0">
                <a:latin typeface="+mj-lt"/>
              </a:rPr>
              <a:t>dengan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toleransi</a:t>
            </a:r>
            <a:r>
              <a:rPr lang="en-US" sz="2400" dirty="0" smtClean="0">
                <a:latin typeface="+mj-lt"/>
              </a:rPr>
              <a:t> yang </a:t>
            </a:r>
            <a:r>
              <a:rPr lang="en-US" sz="2400" dirty="0" err="1" smtClean="0">
                <a:latin typeface="+mj-lt"/>
              </a:rPr>
              <a:t>longgar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jika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dibandingkan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dengan</a:t>
            </a:r>
            <a:r>
              <a:rPr lang="en-US" sz="2400" dirty="0" smtClean="0">
                <a:latin typeface="+mj-lt"/>
              </a:rPr>
              <a:t> UGS.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Jenis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layanan</a:t>
            </a:r>
            <a:r>
              <a:rPr lang="en-US" sz="2400" dirty="0" smtClean="0">
                <a:latin typeface="+mj-lt"/>
              </a:rPr>
              <a:t> yang </a:t>
            </a:r>
            <a:r>
              <a:rPr lang="en-US" sz="2400" dirty="0" err="1" smtClean="0">
                <a:latin typeface="+mj-lt"/>
              </a:rPr>
              <a:t>bersifat</a:t>
            </a:r>
            <a:r>
              <a:rPr lang="en-US" sz="2400" dirty="0" smtClean="0">
                <a:latin typeface="+mj-lt"/>
              </a:rPr>
              <a:t> : real-time service flows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periodic variable size data packets ( variable bit rate ).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Garansi</a:t>
            </a:r>
            <a:r>
              <a:rPr lang="en-US" sz="2400" dirty="0" smtClean="0">
                <a:latin typeface="+mj-lt"/>
              </a:rPr>
              <a:t> rate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syarat</a:t>
            </a:r>
            <a:r>
              <a:rPr lang="en-US" sz="2400" dirty="0" smtClean="0">
                <a:latin typeface="+mj-lt"/>
              </a:rPr>
              <a:t> delay </a:t>
            </a:r>
            <a:r>
              <a:rPr lang="en-US" sz="2400" dirty="0" err="1" smtClean="0">
                <a:latin typeface="+mj-lt"/>
              </a:rPr>
              <a:t>telah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ditentukan</a:t>
            </a:r>
            <a:r>
              <a:rPr lang="en-US" sz="2400" dirty="0" smtClean="0">
                <a:latin typeface="+mj-lt"/>
              </a:rPr>
              <a:t>.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Contoh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layanan</a:t>
            </a:r>
            <a:r>
              <a:rPr lang="en-US" sz="2400" dirty="0" smtClean="0">
                <a:latin typeface="+mj-lt"/>
              </a:rPr>
              <a:t> : MPEG video, VoIP, video conference</a:t>
            </a:r>
            <a:r>
              <a:rPr lang="en-US" sz="1600" dirty="0" smtClean="0">
                <a:latin typeface="+mj-lt"/>
              </a:rPr>
              <a:t>.</a:t>
            </a:r>
          </a:p>
          <a:p>
            <a:pPr eaLnBrk="1" hangingPunct="1">
              <a:buFontTx/>
              <a:buNone/>
            </a:pP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IEEE 802.11a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50"/>
            <a:ext cx="8329642" cy="5214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ko-KR" sz="2800" dirty="0" smtClean="0">
                <a:ea typeface="굴림" pitchFamily="50" charset="-127"/>
              </a:rPr>
              <a:t>Maximum Data Rate is 54 Mbps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ko-KR" sz="2800" dirty="0" err="1" smtClean="0">
                <a:solidFill>
                  <a:srgbClr val="FF0000"/>
                </a:solidFill>
                <a:ea typeface="굴림" pitchFamily="50" charset="-127"/>
              </a:rPr>
              <a:t>Frequency</a:t>
            </a:r>
            <a:r>
              <a:rPr lang="es-ES" altLang="ko-KR" sz="2800" dirty="0" smtClean="0">
                <a:solidFill>
                  <a:srgbClr val="FF0000"/>
                </a:solidFill>
                <a:ea typeface="굴림" pitchFamily="50" charset="-127"/>
              </a:rPr>
              <a:t> Band: 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ko-KR" dirty="0" smtClean="0">
                <a:solidFill>
                  <a:srgbClr val="FF0000"/>
                </a:solidFill>
                <a:ea typeface="굴림" pitchFamily="50" charset="-127"/>
              </a:rPr>
              <a:t>5,15 – 5,35 </a:t>
            </a:r>
            <a:r>
              <a:rPr lang="es-ES" altLang="ko-KR" dirty="0" err="1" smtClean="0">
                <a:solidFill>
                  <a:srgbClr val="FF0000"/>
                </a:solidFill>
                <a:ea typeface="굴림" pitchFamily="50" charset="-127"/>
              </a:rPr>
              <a:t>Ghz</a:t>
            </a:r>
            <a:r>
              <a:rPr lang="es-ES" altLang="ko-KR" dirty="0" smtClean="0">
                <a:solidFill>
                  <a:srgbClr val="FF0000"/>
                </a:solidFill>
                <a:ea typeface="굴림" pitchFamily="50" charset="-127"/>
              </a:rPr>
              <a:t> (U-NII 1) in USA</a:t>
            </a:r>
            <a:r>
              <a:rPr lang="en-US" altLang="ko-KR" dirty="0" smtClean="0">
                <a:solidFill>
                  <a:srgbClr val="FF0000"/>
                </a:solidFill>
                <a:ea typeface="굴림" pitchFamily="50" charset="-127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ko-KR" dirty="0" smtClean="0">
                <a:solidFill>
                  <a:srgbClr val="FF0000"/>
                </a:solidFill>
                <a:ea typeface="굴림" pitchFamily="50" charset="-127"/>
              </a:rPr>
              <a:t>5,47 – 5,725 GHz (</a:t>
            </a:r>
            <a:r>
              <a:rPr lang="es-ES" altLang="ko-KR" dirty="0" err="1" smtClean="0">
                <a:solidFill>
                  <a:srgbClr val="FF0000"/>
                </a:solidFill>
                <a:ea typeface="굴림" pitchFamily="50" charset="-127"/>
              </a:rPr>
              <a:t>Eropa</a:t>
            </a:r>
            <a:r>
              <a:rPr lang="es-ES" altLang="ko-KR" dirty="0" smtClean="0">
                <a:solidFill>
                  <a:srgbClr val="FF0000"/>
                </a:solidFill>
                <a:ea typeface="굴림" pitchFamily="50" charset="-127"/>
              </a:rPr>
              <a:t>)</a:t>
            </a:r>
            <a:r>
              <a:rPr lang="en-US" altLang="ko-KR" dirty="0" smtClean="0">
                <a:solidFill>
                  <a:srgbClr val="FF0000"/>
                </a:solidFill>
                <a:ea typeface="굴림" pitchFamily="50" charset="-127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ko-KR" dirty="0" smtClean="0">
                <a:solidFill>
                  <a:srgbClr val="FF0000"/>
                </a:solidFill>
                <a:ea typeface="굴림" pitchFamily="50" charset="-127"/>
              </a:rPr>
              <a:t>5,725 – 5,85 </a:t>
            </a:r>
            <a:r>
              <a:rPr lang="es-ES" altLang="ko-KR" dirty="0" err="1" smtClean="0">
                <a:solidFill>
                  <a:srgbClr val="FF0000"/>
                </a:solidFill>
                <a:ea typeface="굴림" pitchFamily="50" charset="-127"/>
              </a:rPr>
              <a:t>Ghz</a:t>
            </a:r>
            <a:r>
              <a:rPr lang="es-ES" altLang="ko-KR" dirty="0" smtClean="0">
                <a:solidFill>
                  <a:srgbClr val="FF0000"/>
                </a:solidFill>
                <a:ea typeface="굴림" pitchFamily="50" charset="-127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ko-KR" sz="2800" dirty="0" err="1" smtClean="0">
                <a:ea typeface="굴림" pitchFamily="50" charset="-127"/>
              </a:rPr>
              <a:t>Modulation</a:t>
            </a:r>
            <a:r>
              <a:rPr lang="es-ES" altLang="ko-KR" sz="2800" dirty="0" smtClean="0">
                <a:ea typeface="굴림" pitchFamily="50" charset="-127"/>
              </a:rPr>
              <a:t>: </a:t>
            </a:r>
            <a:r>
              <a:rPr lang="es-ES" altLang="ko-KR" sz="2800" dirty="0" err="1" smtClean="0">
                <a:ea typeface="굴림" pitchFamily="50" charset="-127"/>
              </a:rPr>
              <a:t>Orthogonal</a:t>
            </a:r>
            <a:r>
              <a:rPr lang="es-ES" altLang="ko-KR" sz="2800" dirty="0" smtClean="0">
                <a:ea typeface="굴림" pitchFamily="50" charset="-127"/>
              </a:rPr>
              <a:t> </a:t>
            </a:r>
            <a:r>
              <a:rPr lang="es-ES" altLang="ko-KR" sz="2800" dirty="0" err="1" smtClean="0">
                <a:ea typeface="굴림" pitchFamily="50" charset="-127"/>
              </a:rPr>
              <a:t>Frequency</a:t>
            </a:r>
            <a:r>
              <a:rPr lang="es-ES" altLang="ko-KR" sz="2800" dirty="0" smtClean="0">
                <a:ea typeface="굴림" pitchFamily="50" charset="-127"/>
              </a:rPr>
              <a:t> </a:t>
            </a:r>
            <a:r>
              <a:rPr lang="es-ES" altLang="ko-KR" sz="2800" dirty="0" err="1" smtClean="0">
                <a:ea typeface="굴림" pitchFamily="50" charset="-127"/>
              </a:rPr>
              <a:t>Division</a:t>
            </a:r>
            <a:r>
              <a:rPr lang="es-ES" altLang="ko-KR" sz="2800" dirty="0" smtClean="0">
                <a:ea typeface="굴림" pitchFamily="50" charset="-127"/>
              </a:rPr>
              <a:t> Multiplex (OFDM)</a:t>
            </a:r>
            <a:r>
              <a:rPr lang="en-US" altLang="ko-KR" sz="2800" dirty="0" smtClean="0">
                <a:ea typeface="굴림" pitchFamily="50" charset="-127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ko-KR" sz="2800" dirty="0" smtClean="0">
                <a:ea typeface="굴림" pitchFamily="50" charset="-127"/>
              </a:rPr>
              <a:t>Nominal ERP : +16 </a:t>
            </a:r>
            <a:r>
              <a:rPr lang="es-ES" altLang="ko-KR" sz="2800" dirty="0" err="1" smtClean="0">
                <a:ea typeface="굴림" pitchFamily="50" charset="-127"/>
              </a:rPr>
              <a:t>dBm</a:t>
            </a:r>
            <a:r>
              <a:rPr lang="es-ES" altLang="ko-KR" sz="2800" dirty="0" smtClean="0">
                <a:ea typeface="굴림" pitchFamily="50" charset="-127"/>
              </a:rPr>
              <a:t> </a:t>
            </a:r>
            <a:r>
              <a:rPr lang="es-ES" altLang="ko-KR" sz="2800" dirty="0" err="1" smtClean="0">
                <a:ea typeface="굴림" pitchFamily="50" charset="-127"/>
              </a:rPr>
              <a:t>with</a:t>
            </a:r>
            <a:r>
              <a:rPr lang="es-ES" altLang="ko-KR" sz="2800" dirty="0" smtClean="0">
                <a:ea typeface="굴림" pitchFamily="50" charset="-127"/>
              </a:rPr>
              <a:t> 6 </a:t>
            </a:r>
            <a:r>
              <a:rPr lang="es-ES" altLang="ko-KR" sz="2800" dirty="0" err="1" smtClean="0">
                <a:ea typeface="굴림" pitchFamily="50" charset="-127"/>
              </a:rPr>
              <a:t>dBi</a:t>
            </a:r>
            <a:r>
              <a:rPr lang="es-ES" altLang="ko-KR" sz="2800" dirty="0" smtClean="0">
                <a:ea typeface="굴림" pitchFamily="50" charset="-127"/>
              </a:rPr>
              <a:t> </a:t>
            </a:r>
            <a:r>
              <a:rPr lang="es-ES" altLang="ko-KR" sz="2800" dirty="0" err="1" smtClean="0">
                <a:ea typeface="굴림" pitchFamily="50" charset="-127"/>
              </a:rPr>
              <a:t>Antenna</a:t>
            </a:r>
            <a:endParaRPr lang="es-ES" altLang="ko-KR" sz="2800" dirty="0" smtClean="0">
              <a:ea typeface="굴림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ko-KR" sz="2800" dirty="0" err="1" smtClean="0">
                <a:ea typeface="굴림" pitchFamily="50" charset="-127"/>
              </a:rPr>
              <a:t>Range</a:t>
            </a:r>
            <a:r>
              <a:rPr lang="es-ES" altLang="ko-KR" sz="2800" dirty="0" smtClean="0">
                <a:ea typeface="굴림" pitchFamily="50" charset="-127"/>
              </a:rPr>
              <a:t>: 30 m</a:t>
            </a:r>
            <a:r>
              <a:rPr lang="en-US" altLang="ko-KR" sz="2800" dirty="0" smtClean="0">
                <a:ea typeface="굴림" pitchFamily="50" charset="-127"/>
              </a:rPr>
              <a:t> (indoor) and 300m (Outdoor)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800" dirty="0" smtClean="0">
                <a:ea typeface="굴림" pitchFamily="50" charset="-127"/>
              </a:rPr>
              <a:t>Maximum number user: up to 256 per Access Point,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800" dirty="0" smtClean="0">
                <a:ea typeface="굴림" pitchFamily="50" charset="-127"/>
              </a:rPr>
              <a:t>Roaming between Access Point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+mj-lt"/>
              </a:rPr>
              <a:t>4.	Best Effort (BE)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Kriteria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jenis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layanan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dapat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dikarakteristikkan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sebagai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berikut</a:t>
            </a:r>
            <a:r>
              <a:rPr lang="en-US" sz="2800" dirty="0" smtClean="0">
                <a:latin typeface="+mj-lt"/>
              </a:rPr>
              <a:t> 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Layanan</a:t>
            </a:r>
            <a:r>
              <a:rPr lang="en-US" sz="2400" dirty="0" smtClean="0">
                <a:latin typeface="+mj-lt"/>
              </a:rPr>
              <a:t> yang </a:t>
            </a:r>
            <a:r>
              <a:rPr lang="en-US" sz="2400" dirty="0" err="1" smtClean="0">
                <a:latin typeface="+mj-lt"/>
              </a:rPr>
              <a:t>kurang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memprioritaskan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kecepatan</a:t>
            </a:r>
            <a:r>
              <a:rPr lang="en-US" sz="2400" dirty="0" smtClean="0">
                <a:latin typeface="+mj-lt"/>
              </a:rPr>
              <a:t> data ( best effort ).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Tidak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ada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jaminan</a:t>
            </a:r>
            <a:r>
              <a:rPr lang="en-US" sz="2400" dirty="0" smtClean="0">
                <a:latin typeface="+mj-lt"/>
              </a:rPr>
              <a:t> ( requirement ) </a:t>
            </a:r>
            <a:r>
              <a:rPr lang="en-US" sz="2400" dirty="0" err="1" smtClean="0">
                <a:latin typeface="+mj-lt"/>
              </a:rPr>
              <a:t>pada</a:t>
            </a:r>
            <a:r>
              <a:rPr lang="en-US" sz="2400" dirty="0" smtClean="0">
                <a:latin typeface="+mj-lt"/>
              </a:rPr>
              <a:t> rate </a:t>
            </a:r>
            <a:r>
              <a:rPr lang="en-US" sz="2400" dirty="0" err="1" smtClean="0">
                <a:latin typeface="+mj-lt"/>
              </a:rPr>
              <a:t>atau</a:t>
            </a:r>
            <a:r>
              <a:rPr lang="en-US" sz="2400" dirty="0" smtClean="0">
                <a:latin typeface="+mj-lt"/>
              </a:rPr>
              <a:t> delay-</a:t>
            </a:r>
            <a:r>
              <a:rPr lang="en-US" sz="2400" dirty="0" err="1" smtClean="0">
                <a:latin typeface="+mj-lt"/>
              </a:rPr>
              <a:t>nya</a:t>
            </a:r>
            <a:r>
              <a:rPr lang="en-US" sz="2400" dirty="0" smtClean="0">
                <a:latin typeface="+mj-lt"/>
              </a:rPr>
              <a:t>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+mj-lt"/>
              </a:rPr>
              <a:t>•	</a:t>
            </a:r>
            <a:r>
              <a:rPr lang="en-US" sz="2400" dirty="0" err="1" smtClean="0">
                <a:latin typeface="+mj-lt"/>
              </a:rPr>
              <a:t>Contoh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layanan</a:t>
            </a:r>
            <a:r>
              <a:rPr lang="en-US" sz="2400" dirty="0" smtClean="0">
                <a:latin typeface="+mj-lt"/>
              </a:rPr>
              <a:t> : internet ( web browsing ), email </a:t>
            </a:r>
            <a:r>
              <a:rPr lang="en-US" sz="2400" dirty="0" err="1" smtClean="0">
                <a:latin typeface="+mj-lt"/>
              </a:rPr>
              <a:t>dan</a:t>
            </a:r>
            <a:r>
              <a:rPr lang="en-US" sz="2400" dirty="0" smtClean="0">
                <a:latin typeface="+mj-lt"/>
              </a:rPr>
              <a:t> FTP.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+mj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QoS Layanan WiMax</a:t>
            </a:r>
          </a:p>
        </p:txBody>
      </p:sp>
      <p:pic>
        <p:nvPicPr>
          <p:cNvPr id="44035" name="Picture 3" descr="98869_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684338"/>
            <a:ext cx="7239000" cy="4273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Mobile Broadband Infrastructure</a:t>
            </a:r>
          </a:p>
        </p:txBody>
      </p:sp>
      <p:pic>
        <p:nvPicPr>
          <p:cNvPr id="48131" name="Picture 3" descr="Wireless%20Networks%20Integra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016" y="1774825"/>
            <a:ext cx="6167967" cy="4625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211138"/>
            <a:ext cx="8237537" cy="538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700" smtClean="0"/>
              <a:t>Mobile WiMAX Media Access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3" y="1700213"/>
            <a:ext cx="2420937" cy="3810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 </a:t>
            </a:r>
            <a:r>
              <a:rPr lang="en-US" sz="1800" smtClean="0"/>
              <a:t>CSMA/CA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smtClean="0"/>
              <a:t> Efficient for unpredictable traffic in an unlicensed band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smtClean="0"/>
              <a:t> Inefficient for predictable traffic (voice)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smtClean="0"/>
              <a:t> “Sharing model” designed for unlicensed band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1800" smtClean="0"/>
              <a:t> No control of resource allocation policy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539750" y="908050"/>
            <a:ext cx="7789863" cy="650875"/>
            <a:chOff x="399" y="1274"/>
            <a:chExt cx="4907" cy="410"/>
          </a:xfrm>
        </p:grpSpPr>
        <p:sp>
          <p:nvSpPr>
            <p:cNvPr id="49160" name="Rectangle 5"/>
            <p:cNvSpPr>
              <a:spLocks noChangeArrowheads="1"/>
            </p:cNvSpPr>
            <p:nvPr/>
          </p:nvSpPr>
          <p:spPr bwMode="auto">
            <a:xfrm>
              <a:off x="399" y="1274"/>
              <a:ext cx="4907" cy="41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508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Text Box 6"/>
            <p:cNvSpPr txBox="1">
              <a:spLocks noChangeArrowheads="1"/>
            </p:cNvSpPr>
            <p:nvPr/>
          </p:nvSpPr>
          <p:spPr bwMode="auto">
            <a:xfrm>
              <a:off x="2058" y="1331"/>
              <a:ext cx="1471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latin typeface="Verdana" pitchFamily="34" charset="0"/>
                  <a:cs typeface="Arial" charset="0"/>
                </a:rPr>
                <a:t>Mobile WiMAX</a:t>
              </a:r>
            </a:p>
          </p:txBody>
        </p:sp>
        <p:sp>
          <p:nvSpPr>
            <p:cNvPr id="49162" name="Text Box 7"/>
            <p:cNvSpPr txBox="1">
              <a:spLocks noChangeArrowheads="1"/>
            </p:cNvSpPr>
            <p:nvPr/>
          </p:nvSpPr>
          <p:spPr bwMode="auto">
            <a:xfrm>
              <a:off x="602" y="1339"/>
              <a:ext cx="522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latin typeface="Verdana" pitchFamily="34" charset="0"/>
                  <a:cs typeface="Arial" charset="0"/>
                </a:rPr>
                <a:t>WiFi</a:t>
              </a:r>
            </a:p>
          </p:txBody>
        </p:sp>
        <p:sp>
          <p:nvSpPr>
            <p:cNvPr id="49163" name="Text Box 8"/>
            <p:cNvSpPr txBox="1">
              <a:spLocks noChangeArrowheads="1"/>
            </p:cNvSpPr>
            <p:nvPr/>
          </p:nvSpPr>
          <p:spPr bwMode="auto">
            <a:xfrm>
              <a:off x="4252" y="1328"/>
              <a:ext cx="842" cy="288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latin typeface="Verdana" pitchFamily="34" charset="0"/>
                  <a:cs typeface="Arial" charset="0"/>
                </a:rPr>
                <a:t>Cellular</a:t>
              </a:r>
            </a:p>
          </p:txBody>
        </p:sp>
      </p:grp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6227763" y="1700213"/>
            <a:ext cx="24241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/>
              <a:t> </a:t>
            </a:r>
            <a:r>
              <a:rPr lang="en-US"/>
              <a:t>Static Allocation (slot or code based)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Efficient for voice traffic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Inefficient for bursty traffic (email, http)</a:t>
            </a:r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3563938" y="1700213"/>
            <a:ext cx="24241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/>
              <a:t> </a:t>
            </a:r>
            <a:r>
              <a:rPr lang="en-US"/>
              <a:t>Fast dynamic scheduling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Contention access for bandwidth requests only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Resource allocation exclusively by BS – retains tight policy control by network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Efficient for both bursty, unpredictable traffic and voice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1889125" y="5629275"/>
            <a:ext cx="5321300" cy="457200"/>
          </a:xfrm>
          <a:prstGeom prst="rect">
            <a:avLst/>
          </a:prstGeom>
          <a:solidFill>
            <a:srgbClr val="FF9900"/>
          </a:solidFill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굴림" pitchFamily="50" charset="-127"/>
                <a:cs typeface="Arial" charset="0"/>
              </a:rPr>
              <a:t>Optimal MAC for Mobile Internet</a:t>
            </a:r>
            <a:endParaRPr lang="en-US" sz="2400" b="1" i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굴림" pitchFamily="50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66950" y="1495425"/>
            <a:ext cx="2114550" cy="1720850"/>
          </a:xfrm>
          <a:prstGeom prst="rect">
            <a:avLst/>
          </a:prstGeom>
          <a:solidFill>
            <a:srgbClr val="CC99FF"/>
          </a:solidFill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209550"/>
            <a:ext cx="8921750" cy="538163"/>
          </a:xfrm>
        </p:spPr>
        <p:txBody>
          <a:bodyPr/>
          <a:lstStyle/>
          <a:p>
            <a:pPr eaLnBrk="1" hangingPunct="1"/>
            <a:r>
              <a:rPr lang="en-US" sz="2800" smtClean="0"/>
              <a:t>Mobile WiMAX Network Flat &amp; Very-Flat Architectures</a:t>
            </a:r>
          </a:p>
        </p:txBody>
      </p:sp>
      <p:pic>
        <p:nvPicPr>
          <p:cNvPr id="50180" name="Picture 4" descr="Cell T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5413" y="2551113"/>
            <a:ext cx="1571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Cell T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5575" y="1724025"/>
            <a:ext cx="15716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2784475" y="2386013"/>
            <a:ext cx="955675" cy="465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2828925" y="2049463"/>
            <a:ext cx="928688" cy="230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335213" y="1930400"/>
            <a:ext cx="407987" cy="274638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BS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284413" y="2700338"/>
            <a:ext cx="407987" cy="274637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BS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2757488" y="2152650"/>
            <a:ext cx="0" cy="396875"/>
          </a:xfrm>
          <a:prstGeom prst="line">
            <a:avLst/>
          </a:prstGeom>
          <a:noFill/>
          <a:ln w="12700">
            <a:solidFill>
              <a:srgbClr val="5F5F5F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708275" y="2257425"/>
            <a:ext cx="354013" cy="2286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R8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3092450" y="1935163"/>
            <a:ext cx="354013" cy="2286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R6</a:t>
            </a:r>
          </a:p>
        </p:txBody>
      </p:sp>
      <p:pic>
        <p:nvPicPr>
          <p:cNvPr id="50189" name="Picture 13" descr="samsung-m80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925" y="2989263"/>
            <a:ext cx="4270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373063" y="3884613"/>
            <a:ext cx="479425" cy="3048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Verdana" pitchFamily="34" charset="0"/>
                <a:cs typeface="Arial" charset="0"/>
              </a:rPr>
              <a:t>MS</a:t>
            </a:r>
          </a:p>
        </p:txBody>
      </p:sp>
      <p:sp>
        <p:nvSpPr>
          <p:cNvPr id="50191" name="Cloud"/>
          <p:cNvSpPr>
            <a:spLocks noChangeAspect="1" noEditPoints="1" noChangeArrowheads="1"/>
          </p:cNvSpPr>
          <p:nvPr/>
        </p:nvSpPr>
        <p:spPr bwMode="auto">
          <a:xfrm>
            <a:off x="5665788" y="1592263"/>
            <a:ext cx="3089275" cy="1571625"/>
          </a:xfrm>
          <a:custGeom>
            <a:avLst/>
            <a:gdLst>
              <a:gd name="T0" fmla="*/ 1370437 w 21600"/>
              <a:gd name="T1" fmla="*/ 57176079 h 21600"/>
              <a:gd name="T2" fmla="*/ 220917050 w 21600"/>
              <a:gd name="T3" fmla="*/ 114230357 h 21600"/>
              <a:gd name="T4" fmla="*/ 441465962 w 21600"/>
              <a:gd name="T5" fmla="*/ 57176079 h 21600"/>
              <a:gd name="T6" fmla="*/ 220917050 w 21600"/>
              <a:gd name="T7" fmla="*/ 6538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>
              <a:alpha val="79999"/>
            </a:srgbClr>
          </a:solidFill>
          <a:ln w="19050" algn="ctr">
            <a:solidFill>
              <a:srgbClr val="C0C0C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/>
            <a:endParaRPr lang="en-US" sz="1200" b="1">
              <a:solidFill>
                <a:srgbClr val="114A02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4052888" y="2346325"/>
            <a:ext cx="1611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674938" y="1455738"/>
            <a:ext cx="1271587" cy="3048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ASN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105150" y="2603500"/>
            <a:ext cx="354013" cy="2286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R6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4719638" y="2084388"/>
            <a:ext cx="450850" cy="3048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Verdana" pitchFamily="34" charset="0"/>
                <a:cs typeface="Arial" charset="0"/>
              </a:rPr>
              <a:t>R3</a:t>
            </a:r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flipV="1">
            <a:off x="3878263" y="2827338"/>
            <a:ext cx="1993900" cy="1622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 rot="-2783829">
            <a:off x="4848225" y="3124200"/>
            <a:ext cx="450850" cy="3048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Verdana" pitchFamily="34" charset="0"/>
                <a:cs typeface="Arial" charset="0"/>
              </a:rPr>
              <a:t>R3</a:t>
            </a: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3051175" y="3892550"/>
            <a:ext cx="1350963" cy="915988"/>
          </a:xfrm>
          <a:prstGeom prst="rect">
            <a:avLst/>
          </a:prstGeom>
          <a:solidFill>
            <a:srgbClr val="CC99FF"/>
          </a:solidFill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99" name="Group 23"/>
          <p:cNvGrpSpPr>
            <a:grpSpLocks/>
          </p:cNvGrpSpPr>
          <p:nvPr/>
        </p:nvGrpSpPr>
        <p:grpSpPr bwMode="auto">
          <a:xfrm>
            <a:off x="3571875" y="4181475"/>
            <a:ext cx="320675" cy="525463"/>
            <a:chOff x="2095" y="2549"/>
            <a:chExt cx="202" cy="331"/>
          </a:xfrm>
        </p:grpSpPr>
        <p:grpSp>
          <p:nvGrpSpPr>
            <p:cNvPr id="50250" name="Group 24"/>
            <p:cNvGrpSpPr>
              <a:grpSpLocks/>
            </p:cNvGrpSpPr>
            <p:nvPr/>
          </p:nvGrpSpPr>
          <p:grpSpPr bwMode="auto">
            <a:xfrm>
              <a:off x="2095" y="2759"/>
              <a:ext cx="202" cy="121"/>
              <a:chOff x="2543" y="751"/>
              <a:chExt cx="388" cy="459"/>
            </a:xfrm>
          </p:grpSpPr>
          <p:pic>
            <p:nvPicPr>
              <p:cNvPr id="50252" name="Picture 25" descr="MSC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43" y="751"/>
                <a:ext cx="167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53" name="Picture 26" descr="MSC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54" y="780"/>
                <a:ext cx="166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254" name="Picture 27" descr="MSC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64" y="811"/>
                <a:ext cx="167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0251" name="Picture 28" descr="Cell T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5" y="2549"/>
              <a:ext cx="9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200" name="Text Box 29"/>
          <p:cNvSpPr txBox="1">
            <a:spLocks noChangeArrowheads="1"/>
          </p:cNvSpPr>
          <p:nvPr/>
        </p:nvSpPr>
        <p:spPr bwMode="auto">
          <a:xfrm>
            <a:off x="3105150" y="3867150"/>
            <a:ext cx="1271588" cy="3048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ASN</a:t>
            </a:r>
          </a:p>
        </p:txBody>
      </p:sp>
      <p:sp>
        <p:nvSpPr>
          <p:cNvPr id="50201" name="Line 30"/>
          <p:cNvSpPr>
            <a:spLocks noChangeShapeType="1"/>
          </p:cNvSpPr>
          <p:nvPr/>
        </p:nvSpPr>
        <p:spPr bwMode="auto">
          <a:xfrm flipH="1" flipV="1">
            <a:off x="3910013" y="2409825"/>
            <a:ext cx="26987" cy="1500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202" name="Text Box 31"/>
          <p:cNvSpPr txBox="1">
            <a:spLocks noChangeArrowheads="1"/>
          </p:cNvSpPr>
          <p:nvPr/>
        </p:nvSpPr>
        <p:spPr bwMode="auto">
          <a:xfrm>
            <a:off x="3892550" y="3357563"/>
            <a:ext cx="450850" cy="3048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Verdana" pitchFamily="34" charset="0"/>
                <a:cs typeface="Arial" charset="0"/>
              </a:rPr>
              <a:t>R4</a:t>
            </a:r>
          </a:p>
        </p:txBody>
      </p:sp>
      <p:grpSp>
        <p:nvGrpSpPr>
          <p:cNvPr id="50203" name="Group 32"/>
          <p:cNvGrpSpPr>
            <a:grpSpLocks/>
          </p:cNvGrpSpPr>
          <p:nvPr/>
        </p:nvGrpSpPr>
        <p:grpSpPr bwMode="auto">
          <a:xfrm>
            <a:off x="3743325" y="2095500"/>
            <a:ext cx="349250" cy="463550"/>
            <a:chOff x="2543" y="751"/>
            <a:chExt cx="388" cy="459"/>
          </a:xfrm>
        </p:grpSpPr>
        <p:pic>
          <p:nvPicPr>
            <p:cNvPr id="50247" name="Picture 33" descr="MS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43" y="751"/>
              <a:ext cx="16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48" name="Picture 34" descr="MS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4" y="780"/>
              <a:ext cx="166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49" name="Picture 35" descr="MS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64" y="811"/>
              <a:ext cx="16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204" name="Text Box 36"/>
          <p:cNvSpPr txBox="1">
            <a:spLocks noChangeArrowheads="1"/>
          </p:cNvSpPr>
          <p:nvPr/>
        </p:nvSpPr>
        <p:spPr bwMode="auto">
          <a:xfrm>
            <a:off x="3633788" y="1903413"/>
            <a:ext cx="769937" cy="244475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0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ASN GW</a:t>
            </a:r>
          </a:p>
        </p:txBody>
      </p:sp>
      <p:sp>
        <p:nvSpPr>
          <p:cNvPr id="50205" name="Cloud"/>
          <p:cNvSpPr>
            <a:spLocks noChangeAspect="1" noEditPoints="1" noChangeArrowheads="1"/>
          </p:cNvSpPr>
          <p:nvPr/>
        </p:nvSpPr>
        <p:spPr bwMode="auto">
          <a:xfrm>
            <a:off x="5710238" y="3662363"/>
            <a:ext cx="3089275" cy="1571625"/>
          </a:xfrm>
          <a:custGeom>
            <a:avLst/>
            <a:gdLst>
              <a:gd name="T0" fmla="*/ 1370437 w 21600"/>
              <a:gd name="T1" fmla="*/ 57176079 h 21600"/>
              <a:gd name="T2" fmla="*/ 220917050 w 21600"/>
              <a:gd name="T3" fmla="*/ 114230357 h 21600"/>
              <a:gd name="T4" fmla="*/ 441465962 w 21600"/>
              <a:gd name="T5" fmla="*/ 57176079 h 21600"/>
              <a:gd name="T6" fmla="*/ 220917050 w 21600"/>
              <a:gd name="T7" fmla="*/ 65381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>
              <a:alpha val="79999"/>
            </a:srgbClr>
          </a:solidFill>
          <a:ln w="19050" algn="ctr">
            <a:solidFill>
              <a:srgbClr val="C0C0C0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eaLnBrk="0" hangingPunct="0"/>
            <a:endParaRPr lang="en-US" sz="1200" b="1">
              <a:solidFill>
                <a:srgbClr val="114A02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0206" name="Text Box 38"/>
          <p:cNvSpPr txBox="1">
            <a:spLocks noChangeArrowheads="1"/>
          </p:cNvSpPr>
          <p:nvPr/>
        </p:nvSpPr>
        <p:spPr bwMode="auto">
          <a:xfrm>
            <a:off x="6092825" y="3879850"/>
            <a:ext cx="2398713" cy="2905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3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Another Operator’s CSN</a:t>
            </a:r>
            <a:endParaRPr lang="en-US" sz="900" b="1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0207" name="Picture 39" descr="MS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6313" y="4284663"/>
            <a:ext cx="3190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208" name="Group 40"/>
          <p:cNvGrpSpPr>
            <a:grpSpLocks/>
          </p:cNvGrpSpPr>
          <p:nvPr/>
        </p:nvGrpSpPr>
        <p:grpSpPr bwMode="auto">
          <a:xfrm>
            <a:off x="7553325" y="4357688"/>
            <a:ext cx="339725" cy="336550"/>
            <a:chOff x="2543" y="751"/>
            <a:chExt cx="388" cy="459"/>
          </a:xfrm>
        </p:grpSpPr>
        <p:pic>
          <p:nvPicPr>
            <p:cNvPr id="50244" name="Picture 41" descr="MS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43" y="751"/>
              <a:ext cx="16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45" name="Picture 42" descr="MS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4" y="780"/>
              <a:ext cx="166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46" name="Picture 43" descr="MS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64" y="811"/>
              <a:ext cx="16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209" name="Picture 44" descr="chassis_stuffed_xeon_logo_left"/>
          <p:cNvPicPr>
            <a:picLocks noChangeAspect="1" noChangeArrowheads="1"/>
          </p:cNvPicPr>
          <p:nvPr/>
        </p:nvPicPr>
        <p:blipFill>
          <a:blip r:embed="rId6"/>
          <a:srcRect l="13319" r="17039"/>
          <a:stretch>
            <a:fillRect/>
          </a:stretch>
        </p:blipFill>
        <p:spPr bwMode="auto">
          <a:xfrm>
            <a:off x="6496050" y="4332288"/>
            <a:ext cx="43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0" name="Text Box 45"/>
          <p:cNvSpPr txBox="1">
            <a:spLocks noChangeArrowheads="1"/>
          </p:cNvSpPr>
          <p:nvPr/>
        </p:nvSpPr>
        <p:spPr bwMode="auto">
          <a:xfrm>
            <a:off x="5984875" y="4606925"/>
            <a:ext cx="438150" cy="3651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MIP</a:t>
            </a:r>
          </a:p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HA</a:t>
            </a:r>
          </a:p>
        </p:txBody>
      </p:sp>
      <p:sp>
        <p:nvSpPr>
          <p:cNvPr id="50211" name="Text Box 46"/>
          <p:cNvSpPr txBox="1">
            <a:spLocks noChangeArrowheads="1"/>
          </p:cNvSpPr>
          <p:nvPr/>
        </p:nvSpPr>
        <p:spPr bwMode="auto">
          <a:xfrm>
            <a:off x="6477000" y="4743450"/>
            <a:ext cx="450850" cy="2286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AAA</a:t>
            </a:r>
          </a:p>
        </p:txBody>
      </p:sp>
      <p:pic>
        <p:nvPicPr>
          <p:cNvPr id="50212" name="Picture 47" descr="chassis_stuffed_xeon_logo_left"/>
          <p:cNvPicPr>
            <a:picLocks noChangeAspect="1" noChangeArrowheads="1"/>
          </p:cNvPicPr>
          <p:nvPr/>
        </p:nvPicPr>
        <p:blipFill>
          <a:blip r:embed="rId6"/>
          <a:srcRect l="13319" r="17039"/>
          <a:stretch>
            <a:fillRect/>
          </a:stretch>
        </p:blipFill>
        <p:spPr bwMode="auto">
          <a:xfrm>
            <a:off x="7035800" y="4211638"/>
            <a:ext cx="43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3" name="Text Box 48"/>
          <p:cNvSpPr txBox="1">
            <a:spLocks noChangeArrowheads="1"/>
          </p:cNvSpPr>
          <p:nvPr/>
        </p:nvSpPr>
        <p:spPr bwMode="auto">
          <a:xfrm>
            <a:off x="7008813" y="4595813"/>
            <a:ext cx="441325" cy="3651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HLR</a:t>
            </a:r>
          </a:p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HSS</a:t>
            </a:r>
          </a:p>
        </p:txBody>
      </p:sp>
      <p:sp>
        <p:nvSpPr>
          <p:cNvPr id="50214" name="Text Box 49"/>
          <p:cNvSpPr txBox="1">
            <a:spLocks noChangeArrowheads="1"/>
          </p:cNvSpPr>
          <p:nvPr/>
        </p:nvSpPr>
        <p:spPr bwMode="auto">
          <a:xfrm>
            <a:off x="7440613" y="4675188"/>
            <a:ext cx="541337" cy="2286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DHCP</a:t>
            </a:r>
          </a:p>
        </p:txBody>
      </p:sp>
      <p:pic>
        <p:nvPicPr>
          <p:cNvPr id="50215" name="Picture 50" descr="MS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6100" y="4179888"/>
            <a:ext cx="3190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6" name="Text Box 51"/>
          <p:cNvSpPr txBox="1">
            <a:spLocks noChangeArrowheads="1"/>
          </p:cNvSpPr>
          <p:nvPr/>
        </p:nvSpPr>
        <p:spPr bwMode="auto">
          <a:xfrm>
            <a:off x="7993063" y="4470400"/>
            <a:ext cx="606425" cy="3651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Policy</a:t>
            </a:r>
          </a:p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Server</a:t>
            </a:r>
          </a:p>
        </p:txBody>
      </p:sp>
      <p:sp>
        <p:nvSpPr>
          <p:cNvPr id="50217" name="Line 52"/>
          <p:cNvSpPr>
            <a:spLocks noChangeShapeType="1"/>
          </p:cNvSpPr>
          <p:nvPr/>
        </p:nvSpPr>
        <p:spPr bwMode="auto">
          <a:xfrm flipV="1">
            <a:off x="7296150" y="3171825"/>
            <a:ext cx="0" cy="598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218" name="Text Box 53"/>
          <p:cNvSpPr txBox="1">
            <a:spLocks noChangeArrowheads="1"/>
          </p:cNvSpPr>
          <p:nvPr/>
        </p:nvSpPr>
        <p:spPr bwMode="auto">
          <a:xfrm>
            <a:off x="7316788" y="3208338"/>
            <a:ext cx="1585912" cy="3048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Verdana" pitchFamily="34" charset="0"/>
                <a:cs typeface="Arial" charset="0"/>
              </a:rPr>
              <a:t>R5 (Roaming)</a:t>
            </a:r>
          </a:p>
        </p:txBody>
      </p:sp>
      <p:sp>
        <p:nvSpPr>
          <p:cNvPr id="50219" name="Line 54"/>
          <p:cNvSpPr>
            <a:spLocks noChangeShapeType="1"/>
          </p:cNvSpPr>
          <p:nvPr/>
        </p:nvSpPr>
        <p:spPr bwMode="auto">
          <a:xfrm flipV="1">
            <a:off x="806450" y="2357438"/>
            <a:ext cx="1420813" cy="91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220" name="Text Box 55"/>
          <p:cNvSpPr txBox="1">
            <a:spLocks noChangeArrowheads="1"/>
          </p:cNvSpPr>
          <p:nvPr/>
        </p:nvSpPr>
        <p:spPr bwMode="auto">
          <a:xfrm rot="-2173805">
            <a:off x="1285875" y="2484438"/>
            <a:ext cx="450850" cy="3048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Verdana" pitchFamily="34" charset="0"/>
                <a:cs typeface="Arial" charset="0"/>
              </a:rPr>
              <a:t>R1</a:t>
            </a:r>
          </a:p>
        </p:txBody>
      </p:sp>
      <p:sp>
        <p:nvSpPr>
          <p:cNvPr id="50221" name="Text Box 56"/>
          <p:cNvSpPr txBox="1">
            <a:spLocks noChangeArrowheads="1"/>
          </p:cNvSpPr>
          <p:nvPr/>
        </p:nvSpPr>
        <p:spPr bwMode="auto">
          <a:xfrm rot="993635">
            <a:off x="1533525" y="3525838"/>
            <a:ext cx="450850" cy="304800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Verdana" pitchFamily="34" charset="0"/>
                <a:cs typeface="Arial" charset="0"/>
              </a:rPr>
              <a:t>R1</a:t>
            </a:r>
          </a:p>
        </p:txBody>
      </p:sp>
      <p:sp>
        <p:nvSpPr>
          <p:cNvPr id="50222" name="Line 57"/>
          <p:cNvSpPr>
            <a:spLocks noChangeShapeType="1"/>
          </p:cNvSpPr>
          <p:nvPr/>
        </p:nvSpPr>
        <p:spPr bwMode="auto">
          <a:xfrm>
            <a:off x="879475" y="3522663"/>
            <a:ext cx="2224088" cy="79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223" name="Line 58"/>
          <p:cNvSpPr>
            <a:spLocks noChangeShapeType="1"/>
          </p:cNvSpPr>
          <p:nvPr/>
        </p:nvSpPr>
        <p:spPr bwMode="auto">
          <a:xfrm>
            <a:off x="2044700" y="5611813"/>
            <a:ext cx="3263900" cy="1587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 type="stealth" w="med" len="med"/>
            <a:tailEnd type="stealth" w="med" len="med"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224" name="Text Box 59"/>
          <p:cNvSpPr txBox="1">
            <a:spLocks noChangeArrowheads="1"/>
          </p:cNvSpPr>
          <p:nvPr/>
        </p:nvSpPr>
        <p:spPr bwMode="auto">
          <a:xfrm>
            <a:off x="2184400" y="5324475"/>
            <a:ext cx="2903538" cy="274638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FF00"/>
                </a:solidFill>
                <a:latin typeface="Verdana" pitchFamily="34" charset="0"/>
                <a:cs typeface="Arial" charset="0"/>
              </a:rPr>
              <a:t>NAP (Network Access Provider)</a:t>
            </a:r>
          </a:p>
        </p:txBody>
      </p:sp>
      <p:sp>
        <p:nvSpPr>
          <p:cNvPr id="50225" name="Line 60"/>
          <p:cNvSpPr>
            <a:spLocks noChangeShapeType="1"/>
          </p:cNvSpPr>
          <p:nvPr/>
        </p:nvSpPr>
        <p:spPr bwMode="auto">
          <a:xfrm>
            <a:off x="5364163" y="5588000"/>
            <a:ext cx="3481387" cy="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 type="stealth" w="med" len="med"/>
            <a:tailEnd type="stealth" w="med" len="med"/>
          </a:ln>
        </p:spPr>
        <p:txBody>
          <a:bodyPr anchor="ctr"/>
          <a:lstStyle/>
          <a:p>
            <a:endParaRPr lang="en-SG"/>
          </a:p>
        </p:txBody>
      </p:sp>
      <p:sp>
        <p:nvSpPr>
          <p:cNvPr id="50226" name="Text Box 61"/>
          <p:cNvSpPr txBox="1">
            <a:spLocks noChangeArrowheads="1"/>
          </p:cNvSpPr>
          <p:nvPr/>
        </p:nvSpPr>
        <p:spPr bwMode="auto">
          <a:xfrm>
            <a:off x="5641975" y="5297488"/>
            <a:ext cx="2940050" cy="274637"/>
          </a:xfrm>
          <a:prstGeom prst="rect">
            <a:avLst/>
          </a:prstGeom>
          <a:noFill/>
          <a:ln w="12700" algn="ctr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solidFill>
                  <a:srgbClr val="00FF00"/>
                </a:solidFill>
                <a:latin typeface="Verdana" pitchFamily="34" charset="0"/>
                <a:cs typeface="Arial" charset="0"/>
              </a:rPr>
              <a:t>NSP (Network Service Provider)</a:t>
            </a:r>
          </a:p>
        </p:txBody>
      </p:sp>
      <p:sp>
        <p:nvSpPr>
          <p:cNvPr id="50227" name="AutoShape 62"/>
          <p:cNvSpPr>
            <a:spLocks noChangeArrowheads="1"/>
          </p:cNvSpPr>
          <p:nvPr/>
        </p:nvSpPr>
        <p:spPr bwMode="auto">
          <a:xfrm>
            <a:off x="4460875" y="963613"/>
            <a:ext cx="1704975" cy="654050"/>
          </a:xfrm>
          <a:prstGeom prst="cloudCallout">
            <a:avLst>
              <a:gd name="adj1" fmla="val -61269"/>
              <a:gd name="adj2" fmla="val 79125"/>
            </a:avLst>
          </a:prstGeom>
          <a:solidFill>
            <a:srgbClr val="00FF00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Flat Architecture</a:t>
            </a:r>
          </a:p>
        </p:txBody>
      </p:sp>
      <p:sp>
        <p:nvSpPr>
          <p:cNvPr id="50228" name="AutoShape 63"/>
          <p:cNvSpPr>
            <a:spLocks noChangeArrowheads="1"/>
          </p:cNvSpPr>
          <p:nvPr/>
        </p:nvSpPr>
        <p:spPr bwMode="auto">
          <a:xfrm>
            <a:off x="712788" y="4527550"/>
            <a:ext cx="1704975" cy="654050"/>
          </a:xfrm>
          <a:prstGeom prst="cloudCallout">
            <a:avLst>
              <a:gd name="adj1" fmla="val 90782"/>
              <a:gd name="adj2" fmla="val -31069"/>
            </a:avLst>
          </a:prstGeom>
          <a:solidFill>
            <a:srgbClr val="00FF00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Very Flat Architecture</a:t>
            </a:r>
          </a:p>
        </p:txBody>
      </p:sp>
      <p:sp>
        <p:nvSpPr>
          <p:cNvPr id="53312" name="AutoShape 64"/>
          <p:cNvSpPr>
            <a:spLocks noChangeArrowheads="1"/>
          </p:cNvSpPr>
          <p:nvPr/>
        </p:nvSpPr>
        <p:spPr bwMode="auto">
          <a:xfrm>
            <a:off x="1420813" y="5792788"/>
            <a:ext cx="6307137" cy="5302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508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7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Mobile WiMAX networks offer co-existence &amp; </a:t>
            </a:r>
          </a:p>
          <a:p>
            <a:pPr algn="ctr" eaLnBrk="0" hangingPunct="0"/>
            <a:r>
              <a:rPr lang="en-US" sz="1700" b="1" i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interoperability of Flat and Very-Flat solutions</a:t>
            </a:r>
          </a:p>
        </p:txBody>
      </p:sp>
      <p:sp>
        <p:nvSpPr>
          <p:cNvPr id="50230" name="Text Box 65"/>
          <p:cNvSpPr txBox="1">
            <a:spLocks noChangeArrowheads="1"/>
          </p:cNvSpPr>
          <p:nvPr/>
        </p:nvSpPr>
        <p:spPr bwMode="auto">
          <a:xfrm>
            <a:off x="6958013" y="1708150"/>
            <a:ext cx="560387" cy="2905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3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CSN</a:t>
            </a:r>
            <a:endParaRPr lang="en-US" sz="900" b="1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0231" name="Picture 66" descr="MS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5513" y="2141538"/>
            <a:ext cx="3190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232" name="Group 67"/>
          <p:cNvGrpSpPr>
            <a:grpSpLocks/>
          </p:cNvGrpSpPr>
          <p:nvPr/>
        </p:nvGrpSpPr>
        <p:grpSpPr bwMode="auto">
          <a:xfrm>
            <a:off x="7502525" y="2214563"/>
            <a:ext cx="339725" cy="336550"/>
            <a:chOff x="2543" y="751"/>
            <a:chExt cx="388" cy="459"/>
          </a:xfrm>
        </p:grpSpPr>
        <p:pic>
          <p:nvPicPr>
            <p:cNvPr id="50241" name="Picture 68" descr="MS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43" y="751"/>
              <a:ext cx="16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42" name="Picture 69" descr="MS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4" y="780"/>
              <a:ext cx="166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43" name="Picture 70" descr="MS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64" y="811"/>
              <a:ext cx="167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0233" name="Picture 71" descr="chassis_stuffed_xeon_logo_left"/>
          <p:cNvPicPr>
            <a:picLocks noChangeAspect="1" noChangeArrowheads="1"/>
          </p:cNvPicPr>
          <p:nvPr/>
        </p:nvPicPr>
        <p:blipFill>
          <a:blip r:embed="rId6"/>
          <a:srcRect l="13319" r="17039"/>
          <a:stretch>
            <a:fillRect/>
          </a:stretch>
        </p:blipFill>
        <p:spPr bwMode="auto">
          <a:xfrm>
            <a:off x="6445250" y="2189163"/>
            <a:ext cx="43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34" name="Text Box 72"/>
          <p:cNvSpPr txBox="1">
            <a:spLocks noChangeArrowheads="1"/>
          </p:cNvSpPr>
          <p:nvPr/>
        </p:nvSpPr>
        <p:spPr bwMode="auto">
          <a:xfrm>
            <a:off x="5934075" y="2463800"/>
            <a:ext cx="438150" cy="3651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MIP</a:t>
            </a:r>
          </a:p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HA</a:t>
            </a:r>
          </a:p>
        </p:txBody>
      </p:sp>
      <p:sp>
        <p:nvSpPr>
          <p:cNvPr id="50235" name="Text Box 73"/>
          <p:cNvSpPr txBox="1">
            <a:spLocks noChangeArrowheads="1"/>
          </p:cNvSpPr>
          <p:nvPr/>
        </p:nvSpPr>
        <p:spPr bwMode="auto">
          <a:xfrm>
            <a:off x="6426200" y="2600325"/>
            <a:ext cx="450850" cy="2286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AAA</a:t>
            </a:r>
          </a:p>
        </p:txBody>
      </p:sp>
      <p:pic>
        <p:nvPicPr>
          <p:cNvPr id="50236" name="Picture 74" descr="chassis_stuffed_xeon_logo_left"/>
          <p:cNvPicPr>
            <a:picLocks noChangeAspect="1" noChangeArrowheads="1"/>
          </p:cNvPicPr>
          <p:nvPr/>
        </p:nvPicPr>
        <p:blipFill>
          <a:blip r:embed="rId6"/>
          <a:srcRect l="13319" r="17039"/>
          <a:stretch>
            <a:fillRect/>
          </a:stretch>
        </p:blipFill>
        <p:spPr bwMode="auto">
          <a:xfrm>
            <a:off x="6985000" y="2068513"/>
            <a:ext cx="43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37" name="Text Box 75"/>
          <p:cNvSpPr txBox="1">
            <a:spLocks noChangeArrowheads="1"/>
          </p:cNvSpPr>
          <p:nvPr/>
        </p:nvSpPr>
        <p:spPr bwMode="auto">
          <a:xfrm>
            <a:off x="6958013" y="2452688"/>
            <a:ext cx="441325" cy="3651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HLR</a:t>
            </a:r>
          </a:p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HSS</a:t>
            </a:r>
          </a:p>
        </p:txBody>
      </p:sp>
      <p:sp>
        <p:nvSpPr>
          <p:cNvPr id="50238" name="Text Box 76"/>
          <p:cNvSpPr txBox="1">
            <a:spLocks noChangeArrowheads="1"/>
          </p:cNvSpPr>
          <p:nvPr/>
        </p:nvSpPr>
        <p:spPr bwMode="auto">
          <a:xfrm>
            <a:off x="7389813" y="2532063"/>
            <a:ext cx="541337" cy="2286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DHCP</a:t>
            </a:r>
          </a:p>
        </p:txBody>
      </p:sp>
      <p:pic>
        <p:nvPicPr>
          <p:cNvPr id="50239" name="Picture 77" descr="MS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5300" y="2036763"/>
            <a:ext cx="3190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40" name="Text Box 78"/>
          <p:cNvSpPr txBox="1">
            <a:spLocks noChangeArrowheads="1"/>
          </p:cNvSpPr>
          <p:nvPr/>
        </p:nvSpPr>
        <p:spPr bwMode="auto">
          <a:xfrm>
            <a:off x="7942263" y="2327275"/>
            <a:ext cx="606425" cy="3651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Policy</a:t>
            </a:r>
          </a:p>
          <a:p>
            <a:pPr algn="ctr" eaLnBrk="0" hangingPunct="0"/>
            <a:r>
              <a:rPr lang="en-US" sz="9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44613" y="1371600"/>
            <a:ext cx="3514725" cy="1524000"/>
            <a:chOff x="774" y="768"/>
            <a:chExt cx="2287" cy="960"/>
          </a:xfrm>
        </p:grpSpPr>
        <p:sp>
          <p:nvSpPr>
            <p:cNvPr id="51296" name="Line 3"/>
            <p:cNvSpPr>
              <a:spLocks noChangeShapeType="1"/>
            </p:cNvSpPr>
            <p:nvPr/>
          </p:nvSpPr>
          <p:spPr bwMode="auto">
            <a:xfrm>
              <a:off x="2065" y="1210"/>
              <a:ext cx="996" cy="5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297" name="Cloud"/>
            <p:cNvSpPr>
              <a:spLocks noChangeAspect="1" noEditPoints="1" noChangeArrowheads="1"/>
            </p:cNvSpPr>
            <p:nvPr/>
          </p:nvSpPr>
          <p:spPr bwMode="auto">
            <a:xfrm>
              <a:off x="783" y="768"/>
              <a:ext cx="1290" cy="800"/>
            </a:xfrm>
            <a:custGeom>
              <a:avLst/>
              <a:gdLst>
                <a:gd name="T0" fmla="*/ 0 w 21600"/>
                <a:gd name="T1" fmla="*/ 15 h 21600"/>
                <a:gd name="T2" fmla="*/ 39 w 21600"/>
                <a:gd name="T3" fmla="*/ 30 h 21600"/>
                <a:gd name="T4" fmla="*/ 77 w 21600"/>
                <a:gd name="T5" fmla="*/ 15 h 21600"/>
                <a:gd name="T6" fmla="*/ 39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0 w 21600"/>
                <a:gd name="T13" fmla="*/ 3267 h 21600"/>
                <a:gd name="T14" fmla="*/ 17079 w 21600"/>
                <a:gd name="T15" fmla="*/ 173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99">
                <a:alpha val="70195"/>
              </a:srgbClr>
            </a:solidFill>
            <a:ln w="190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eaLnBrk="0" hangingPunct="0"/>
              <a:endParaRPr lang="en-US" sz="1200" b="1">
                <a:solidFill>
                  <a:srgbClr val="114A02"/>
                </a:solidFill>
                <a:latin typeface="Century Gothic" pitchFamily="34" charset="0"/>
                <a:cs typeface="Arial" charset="0"/>
              </a:endParaRPr>
            </a:p>
          </p:txBody>
        </p:sp>
        <p:sp>
          <p:nvSpPr>
            <p:cNvPr id="51298" name="Text Box 5"/>
            <p:cNvSpPr txBox="1">
              <a:spLocks noChangeArrowheads="1"/>
            </p:cNvSpPr>
            <p:nvPr/>
          </p:nvSpPr>
          <p:spPr bwMode="auto">
            <a:xfrm>
              <a:off x="774" y="856"/>
              <a:ext cx="1271" cy="288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WLAN Access</a:t>
              </a:r>
            </a:p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IWK</a:t>
              </a:r>
            </a:p>
          </p:txBody>
        </p:sp>
        <p:pic>
          <p:nvPicPr>
            <p:cNvPr id="51299" name="Picture 6" descr="350-ap"/>
            <p:cNvPicPr>
              <a:picLocks noChangeAspect="1" noChangeArrowheads="1"/>
            </p:cNvPicPr>
            <p:nvPr/>
          </p:nvPicPr>
          <p:blipFill>
            <a:blip r:embed="rId2"/>
            <a:srcRect l="14400" t="9525" r="17647" b="5464"/>
            <a:stretch>
              <a:fillRect/>
            </a:stretch>
          </p:blipFill>
          <p:spPr bwMode="auto">
            <a:xfrm>
              <a:off x="1003" y="1200"/>
              <a:ext cx="22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0" name="Picture 7" descr="350-ap"/>
            <p:cNvPicPr>
              <a:picLocks noChangeAspect="1" noChangeArrowheads="1"/>
            </p:cNvPicPr>
            <p:nvPr/>
          </p:nvPicPr>
          <p:blipFill>
            <a:blip r:embed="rId2"/>
            <a:srcRect l="14400" t="9525" r="17647" b="5464"/>
            <a:stretch>
              <a:fillRect/>
            </a:stretch>
          </p:blipFill>
          <p:spPr bwMode="auto">
            <a:xfrm>
              <a:off x="1328" y="1281"/>
              <a:ext cx="22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1" name="Picture 8" descr="350-ap"/>
            <p:cNvPicPr>
              <a:picLocks noChangeAspect="1" noChangeArrowheads="1"/>
            </p:cNvPicPr>
            <p:nvPr/>
          </p:nvPicPr>
          <p:blipFill>
            <a:blip r:embed="rId2"/>
            <a:srcRect l="14400" t="9525" r="17647" b="5464"/>
            <a:stretch>
              <a:fillRect/>
            </a:stretch>
          </p:blipFill>
          <p:spPr bwMode="auto">
            <a:xfrm>
              <a:off x="1644" y="1134"/>
              <a:ext cx="22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500188" y="3990975"/>
            <a:ext cx="3167062" cy="1754188"/>
            <a:chOff x="1107" y="2418"/>
            <a:chExt cx="1833" cy="1105"/>
          </a:xfrm>
        </p:grpSpPr>
        <p:sp>
          <p:nvSpPr>
            <p:cNvPr id="51275" name="Line 10"/>
            <p:cNvSpPr>
              <a:spLocks noChangeShapeType="1"/>
            </p:cNvSpPr>
            <p:nvPr/>
          </p:nvSpPr>
          <p:spPr bwMode="auto">
            <a:xfrm flipV="1">
              <a:off x="2251" y="2418"/>
              <a:ext cx="689" cy="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51276" name="Cloud"/>
            <p:cNvSpPr>
              <a:spLocks noChangeAspect="1" noEditPoints="1" noChangeArrowheads="1"/>
            </p:cNvSpPr>
            <p:nvPr/>
          </p:nvSpPr>
          <p:spPr bwMode="auto">
            <a:xfrm>
              <a:off x="1107" y="2723"/>
              <a:ext cx="1372" cy="800"/>
            </a:xfrm>
            <a:custGeom>
              <a:avLst/>
              <a:gdLst>
                <a:gd name="T0" fmla="*/ 0 w 21600"/>
                <a:gd name="T1" fmla="*/ 15 h 21600"/>
                <a:gd name="T2" fmla="*/ 44 w 21600"/>
                <a:gd name="T3" fmla="*/ 30 h 21600"/>
                <a:gd name="T4" fmla="*/ 87 w 21600"/>
                <a:gd name="T5" fmla="*/ 15 h 21600"/>
                <a:gd name="T6" fmla="*/ 44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7 h 21600"/>
                <a:gd name="T14" fmla="*/ 17082 w 21600"/>
                <a:gd name="T15" fmla="*/ 173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99"/>
            </a:solidFill>
            <a:ln w="190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eaLnBrk="0" hangingPunct="0"/>
              <a:endParaRPr lang="en-US" sz="1200" b="1">
                <a:solidFill>
                  <a:srgbClr val="114A02"/>
                </a:solidFill>
                <a:latin typeface="Century Gothic" pitchFamily="34" charset="0"/>
                <a:cs typeface="Arial" charset="0"/>
              </a:endParaRPr>
            </a:p>
          </p:txBody>
        </p:sp>
        <p:grpSp>
          <p:nvGrpSpPr>
            <p:cNvPr id="51277" name="Group 12"/>
            <p:cNvGrpSpPr>
              <a:grpSpLocks/>
            </p:cNvGrpSpPr>
            <p:nvPr/>
          </p:nvGrpSpPr>
          <p:grpSpPr bwMode="auto">
            <a:xfrm>
              <a:off x="1422" y="3103"/>
              <a:ext cx="205" cy="233"/>
              <a:chOff x="2095" y="2549"/>
              <a:chExt cx="202" cy="331"/>
            </a:xfrm>
          </p:grpSpPr>
          <p:grpSp>
            <p:nvGrpSpPr>
              <p:cNvPr id="51291" name="Group 13"/>
              <p:cNvGrpSpPr>
                <a:grpSpLocks/>
              </p:cNvGrpSpPr>
              <p:nvPr/>
            </p:nvGrpSpPr>
            <p:grpSpPr bwMode="auto">
              <a:xfrm>
                <a:off x="2095" y="2759"/>
                <a:ext cx="202" cy="121"/>
                <a:chOff x="2543" y="751"/>
                <a:chExt cx="388" cy="459"/>
              </a:xfrm>
            </p:grpSpPr>
            <p:pic>
              <p:nvPicPr>
                <p:cNvPr id="51293" name="Picture 14" descr="MSC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43" y="75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94" name="Picture 15" descr="MSC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654" y="780"/>
                  <a:ext cx="166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95" name="Picture 16" descr="MSC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764" y="81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1292" name="Picture 17" descr="Cell Towe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5" y="2549"/>
                <a:ext cx="99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278" name="Group 18"/>
            <p:cNvGrpSpPr>
              <a:grpSpLocks/>
            </p:cNvGrpSpPr>
            <p:nvPr/>
          </p:nvGrpSpPr>
          <p:grpSpPr bwMode="auto">
            <a:xfrm>
              <a:off x="1706" y="3208"/>
              <a:ext cx="205" cy="233"/>
              <a:chOff x="2095" y="2549"/>
              <a:chExt cx="202" cy="331"/>
            </a:xfrm>
          </p:grpSpPr>
          <p:grpSp>
            <p:nvGrpSpPr>
              <p:cNvPr id="51286" name="Group 19"/>
              <p:cNvGrpSpPr>
                <a:grpSpLocks/>
              </p:cNvGrpSpPr>
              <p:nvPr/>
            </p:nvGrpSpPr>
            <p:grpSpPr bwMode="auto">
              <a:xfrm>
                <a:off x="2095" y="2759"/>
                <a:ext cx="202" cy="121"/>
                <a:chOff x="2543" y="751"/>
                <a:chExt cx="388" cy="459"/>
              </a:xfrm>
            </p:grpSpPr>
            <p:pic>
              <p:nvPicPr>
                <p:cNvPr id="51288" name="Picture 20" descr="MSC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43" y="75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89" name="Picture 21" descr="MSC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654" y="780"/>
                  <a:ext cx="166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90" name="Picture 22" descr="MSC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764" y="81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1287" name="Picture 23" descr="Cell Towe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5" y="2549"/>
                <a:ext cx="99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279" name="Group 24"/>
            <p:cNvGrpSpPr>
              <a:grpSpLocks/>
            </p:cNvGrpSpPr>
            <p:nvPr/>
          </p:nvGrpSpPr>
          <p:grpSpPr bwMode="auto">
            <a:xfrm>
              <a:off x="1964" y="3127"/>
              <a:ext cx="205" cy="233"/>
              <a:chOff x="2095" y="2549"/>
              <a:chExt cx="202" cy="331"/>
            </a:xfrm>
          </p:grpSpPr>
          <p:grpSp>
            <p:nvGrpSpPr>
              <p:cNvPr id="51281" name="Group 25"/>
              <p:cNvGrpSpPr>
                <a:grpSpLocks/>
              </p:cNvGrpSpPr>
              <p:nvPr/>
            </p:nvGrpSpPr>
            <p:grpSpPr bwMode="auto">
              <a:xfrm>
                <a:off x="2095" y="2759"/>
                <a:ext cx="202" cy="121"/>
                <a:chOff x="2543" y="751"/>
                <a:chExt cx="388" cy="459"/>
              </a:xfrm>
            </p:grpSpPr>
            <p:pic>
              <p:nvPicPr>
                <p:cNvPr id="51283" name="Picture 26" descr="MSC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43" y="75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84" name="Picture 27" descr="MSC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654" y="780"/>
                  <a:ext cx="166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85" name="Picture 28" descr="MSC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764" y="81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1282" name="Picture 29" descr="Cell Towe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5" y="2549"/>
                <a:ext cx="99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80" name="Text Box 30"/>
            <p:cNvSpPr txBox="1">
              <a:spLocks noChangeArrowheads="1"/>
            </p:cNvSpPr>
            <p:nvPr/>
          </p:nvSpPr>
          <p:spPr bwMode="auto">
            <a:xfrm>
              <a:off x="1180" y="2795"/>
              <a:ext cx="1271" cy="269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3GPP Access</a:t>
              </a:r>
            </a:p>
            <a:p>
              <a:pPr algn="ctr" eaLnBrk="0" hangingPunct="0"/>
              <a:r>
                <a:rPr 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(GSM, UMTS, HSPA, LTE)</a:t>
              </a:r>
            </a:p>
          </p:txBody>
        </p:sp>
      </p:grpSp>
      <p:sp>
        <p:nvSpPr>
          <p:cNvPr id="51204" name="Line 31"/>
          <p:cNvSpPr>
            <a:spLocks noChangeShapeType="1"/>
          </p:cNvSpPr>
          <p:nvPr/>
        </p:nvSpPr>
        <p:spPr bwMode="auto">
          <a:xfrm>
            <a:off x="7648575" y="3600450"/>
            <a:ext cx="411163" cy="20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1205" name="Line 32"/>
          <p:cNvSpPr>
            <a:spLocks noChangeShapeType="1"/>
          </p:cNvSpPr>
          <p:nvPr/>
        </p:nvSpPr>
        <p:spPr bwMode="auto">
          <a:xfrm flipV="1">
            <a:off x="7635875" y="3254375"/>
            <a:ext cx="398463" cy="36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1206" name="Line 33"/>
          <p:cNvSpPr>
            <a:spLocks noChangeShapeType="1"/>
          </p:cNvSpPr>
          <p:nvPr/>
        </p:nvSpPr>
        <p:spPr bwMode="auto">
          <a:xfrm flipV="1">
            <a:off x="7521575" y="2740025"/>
            <a:ext cx="411163" cy="1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1207" name="Line 34"/>
          <p:cNvSpPr>
            <a:spLocks noChangeShapeType="1"/>
          </p:cNvSpPr>
          <p:nvPr/>
        </p:nvSpPr>
        <p:spPr bwMode="auto">
          <a:xfrm>
            <a:off x="2840038" y="3476625"/>
            <a:ext cx="1441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51208" name="Rectangle 35"/>
          <p:cNvSpPr>
            <a:spLocks noGrp="1" noChangeArrowheads="1"/>
          </p:cNvSpPr>
          <p:nvPr>
            <p:ph type="title"/>
          </p:nvPr>
        </p:nvSpPr>
        <p:spPr>
          <a:xfrm>
            <a:off x="288925" y="260350"/>
            <a:ext cx="8855075" cy="744538"/>
          </a:xfrm>
        </p:spPr>
        <p:txBody>
          <a:bodyPr/>
          <a:lstStyle/>
          <a:p>
            <a:pPr eaLnBrk="1" hangingPunct="1"/>
            <a:r>
              <a:rPr lang="en-US" sz="2800" smtClean="0"/>
              <a:t>Mobile WiMAX- 3GPP SAE Interworking</a:t>
            </a:r>
          </a:p>
        </p:txBody>
      </p:sp>
      <p:grpSp>
        <p:nvGrpSpPr>
          <p:cNvPr id="51209" name="Group 36"/>
          <p:cNvGrpSpPr>
            <a:grpSpLocks/>
          </p:cNvGrpSpPr>
          <p:nvPr/>
        </p:nvGrpSpPr>
        <p:grpSpPr bwMode="auto">
          <a:xfrm>
            <a:off x="1449388" y="2892425"/>
            <a:ext cx="1720850" cy="1192213"/>
            <a:chOff x="877" y="1258"/>
            <a:chExt cx="1084" cy="751"/>
          </a:xfrm>
        </p:grpSpPr>
        <p:sp>
          <p:nvSpPr>
            <p:cNvPr id="51255" name="Cloud"/>
            <p:cNvSpPr>
              <a:spLocks noChangeAspect="1" noEditPoints="1" noChangeArrowheads="1"/>
            </p:cNvSpPr>
            <p:nvPr/>
          </p:nvSpPr>
          <p:spPr bwMode="auto">
            <a:xfrm>
              <a:off x="877" y="1258"/>
              <a:ext cx="1056" cy="751"/>
            </a:xfrm>
            <a:custGeom>
              <a:avLst/>
              <a:gdLst>
                <a:gd name="T0" fmla="*/ 0 w 21600"/>
                <a:gd name="T1" fmla="*/ 13 h 21600"/>
                <a:gd name="T2" fmla="*/ 26 w 21600"/>
                <a:gd name="T3" fmla="*/ 26 h 21600"/>
                <a:gd name="T4" fmla="*/ 52 w 21600"/>
                <a:gd name="T5" fmla="*/ 13 h 21600"/>
                <a:gd name="T6" fmla="*/ 26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0 h 21600"/>
                <a:gd name="T14" fmla="*/ 17080 w 21600"/>
                <a:gd name="T15" fmla="*/ 173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CC00"/>
            </a:solidFill>
            <a:ln w="190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eaLnBrk="0" hangingPunct="0"/>
              <a:endParaRPr lang="en-US" sz="1200" b="1">
                <a:solidFill>
                  <a:srgbClr val="114A02"/>
                </a:solidFill>
                <a:latin typeface="Century Gothic" pitchFamily="34" charset="0"/>
                <a:cs typeface="Arial" charset="0"/>
              </a:endParaRPr>
            </a:p>
          </p:txBody>
        </p:sp>
        <p:grpSp>
          <p:nvGrpSpPr>
            <p:cNvPr id="51256" name="Group 38"/>
            <p:cNvGrpSpPr>
              <a:grpSpLocks/>
            </p:cNvGrpSpPr>
            <p:nvPr/>
          </p:nvGrpSpPr>
          <p:grpSpPr bwMode="auto">
            <a:xfrm>
              <a:off x="1032" y="1582"/>
              <a:ext cx="205" cy="233"/>
              <a:chOff x="2095" y="2549"/>
              <a:chExt cx="202" cy="331"/>
            </a:xfrm>
          </p:grpSpPr>
          <p:grpSp>
            <p:nvGrpSpPr>
              <p:cNvPr id="51270" name="Group 39"/>
              <p:cNvGrpSpPr>
                <a:grpSpLocks/>
              </p:cNvGrpSpPr>
              <p:nvPr/>
            </p:nvGrpSpPr>
            <p:grpSpPr bwMode="auto">
              <a:xfrm>
                <a:off x="2095" y="2759"/>
                <a:ext cx="202" cy="121"/>
                <a:chOff x="2543" y="751"/>
                <a:chExt cx="388" cy="459"/>
              </a:xfrm>
            </p:grpSpPr>
            <p:pic>
              <p:nvPicPr>
                <p:cNvPr id="51272" name="Picture 40" descr="MSC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543" y="75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73" name="Picture 41" descr="MSC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654" y="780"/>
                  <a:ext cx="166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74" name="Picture 42" descr="MSC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764" y="81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1271" name="Picture 43" descr="Cell Towe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5" y="2549"/>
                <a:ext cx="99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257" name="Group 44"/>
            <p:cNvGrpSpPr>
              <a:grpSpLocks/>
            </p:cNvGrpSpPr>
            <p:nvPr/>
          </p:nvGrpSpPr>
          <p:grpSpPr bwMode="auto">
            <a:xfrm>
              <a:off x="1316" y="1687"/>
              <a:ext cx="205" cy="233"/>
              <a:chOff x="2095" y="2549"/>
              <a:chExt cx="202" cy="331"/>
            </a:xfrm>
          </p:grpSpPr>
          <p:grpSp>
            <p:nvGrpSpPr>
              <p:cNvPr id="51265" name="Group 45"/>
              <p:cNvGrpSpPr>
                <a:grpSpLocks/>
              </p:cNvGrpSpPr>
              <p:nvPr/>
            </p:nvGrpSpPr>
            <p:grpSpPr bwMode="auto">
              <a:xfrm>
                <a:off x="2095" y="2759"/>
                <a:ext cx="202" cy="121"/>
                <a:chOff x="2543" y="751"/>
                <a:chExt cx="388" cy="459"/>
              </a:xfrm>
            </p:grpSpPr>
            <p:pic>
              <p:nvPicPr>
                <p:cNvPr id="51267" name="Picture 46" descr="MSC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543" y="75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68" name="Picture 47" descr="MSC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654" y="780"/>
                  <a:ext cx="166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69" name="Picture 48" descr="MSC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764" y="81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1266" name="Picture 49" descr="Cell Towe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5" y="2549"/>
                <a:ext cx="99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258" name="Group 50"/>
            <p:cNvGrpSpPr>
              <a:grpSpLocks/>
            </p:cNvGrpSpPr>
            <p:nvPr/>
          </p:nvGrpSpPr>
          <p:grpSpPr bwMode="auto">
            <a:xfrm>
              <a:off x="1542" y="1606"/>
              <a:ext cx="205" cy="233"/>
              <a:chOff x="2095" y="2549"/>
              <a:chExt cx="202" cy="331"/>
            </a:xfrm>
          </p:grpSpPr>
          <p:grpSp>
            <p:nvGrpSpPr>
              <p:cNvPr id="51260" name="Group 51"/>
              <p:cNvGrpSpPr>
                <a:grpSpLocks/>
              </p:cNvGrpSpPr>
              <p:nvPr/>
            </p:nvGrpSpPr>
            <p:grpSpPr bwMode="auto">
              <a:xfrm>
                <a:off x="2095" y="2759"/>
                <a:ext cx="202" cy="121"/>
                <a:chOff x="2543" y="751"/>
                <a:chExt cx="388" cy="459"/>
              </a:xfrm>
            </p:grpSpPr>
            <p:pic>
              <p:nvPicPr>
                <p:cNvPr id="51262" name="Picture 52" descr="MSC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543" y="75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63" name="Picture 53" descr="MSC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654" y="780"/>
                  <a:ext cx="166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264" name="Picture 54" descr="MSC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764" y="811"/>
                  <a:ext cx="167" cy="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1261" name="Picture 55" descr="Cell Tower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45" y="2549"/>
                <a:ext cx="99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59" name="Text Box 56"/>
            <p:cNvSpPr txBox="1">
              <a:spLocks noChangeArrowheads="1"/>
            </p:cNvSpPr>
            <p:nvPr/>
          </p:nvSpPr>
          <p:spPr bwMode="auto">
            <a:xfrm>
              <a:off x="893" y="1354"/>
              <a:ext cx="1068" cy="173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WiMAX ASN</a:t>
              </a:r>
            </a:p>
          </p:txBody>
        </p:sp>
      </p:grp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4202113" y="2497138"/>
            <a:ext cx="3584575" cy="1892300"/>
            <a:chOff x="2647" y="1477"/>
            <a:chExt cx="2258" cy="1192"/>
          </a:xfrm>
        </p:grpSpPr>
        <p:sp>
          <p:nvSpPr>
            <p:cNvPr id="51240" name="Cloud"/>
            <p:cNvSpPr>
              <a:spLocks noChangeAspect="1" noEditPoints="1" noChangeArrowheads="1"/>
            </p:cNvSpPr>
            <p:nvPr/>
          </p:nvSpPr>
          <p:spPr bwMode="auto">
            <a:xfrm>
              <a:off x="2647" y="1477"/>
              <a:ext cx="2258" cy="1192"/>
            </a:xfrm>
            <a:custGeom>
              <a:avLst/>
              <a:gdLst>
                <a:gd name="T0" fmla="*/ 1 w 21600"/>
                <a:gd name="T1" fmla="*/ 33 h 21600"/>
                <a:gd name="T2" fmla="*/ 118 w 21600"/>
                <a:gd name="T3" fmla="*/ 66 h 21600"/>
                <a:gd name="T4" fmla="*/ 236 w 21600"/>
                <a:gd name="T5" fmla="*/ 33 h 21600"/>
                <a:gd name="T6" fmla="*/ 118 w 21600"/>
                <a:gd name="T7" fmla="*/ 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5 w 21600"/>
                <a:gd name="T13" fmla="*/ 3262 h 21600"/>
                <a:gd name="T14" fmla="*/ 17085 w 21600"/>
                <a:gd name="T15" fmla="*/ 173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CC99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eaLnBrk="0" hangingPunct="0"/>
              <a:endParaRPr lang="en-US" sz="1200" b="1">
                <a:solidFill>
                  <a:srgbClr val="114A02"/>
                </a:solidFill>
                <a:latin typeface="Century Gothic" pitchFamily="34" charset="0"/>
                <a:cs typeface="Arial" charset="0"/>
              </a:endParaRPr>
            </a:p>
          </p:txBody>
        </p:sp>
        <p:pic>
          <p:nvPicPr>
            <p:cNvPr id="51241" name="Picture 59" descr="MS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34" y="1861"/>
              <a:ext cx="20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42" name="Group 60"/>
            <p:cNvGrpSpPr>
              <a:grpSpLocks/>
            </p:cNvGrpSpPr>
            <p:nvPr/>
          </p:nvGrpSpPr>
          <p:grpSpPr bwMode="auto">
            <a:xfrm>
              <a:off x="4118" y="1978"/>
              <a:ext cx="214" cy="212"/>
              <a:chOff x="2543" y="751"/>
              <a:chExt cx="388" cy="459"/>
            </a:xfrm>
          </p:grpSpPr>
          <p:pic>
            <p:nvPicPr>
              <p:cNvPr id="51252" name="Picture 61" descr="MSC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43" y="751"/>
                <a:ext cx="167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53" name="Picture 62" descr="MSC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654" y="780"/>
                <a:ext cx="166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54" name="Picture 63" descr="MSC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64" y="811"/>
                <a:ext cx="167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243" name="Picture 64" descr="chassis_stuffed_xeon_logo_left"/>
            <p:cNvPicPr>
              <a:picLocks noChangeAspect="1" noChangeArrowheads="1"/>
            </p:cNvPicPr>
            <p:nvPr/>
          </p:nvPicPr>
          <p:blipFill>
            <a:blip r:embed="rId9"/>
            <a:srcRect l="13319" r="17039"/>
            <a:stretch>
              <a:fillRect/>
            </a:stretch>
          </p:blipFill>
          <p:spPr bwMode="auto">
            <a:xfrm>
              <a:off x="3354" y="1897"/>
              <a:ext cx="27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4" name="Text Box 65"/>
            <p:cNvSpPr txBox="1">
              <a:spLocks noChangeArrowheads="1"/>
            </p:cNvSpPr>
            <p:nvPr/>
          </p:nvSpPr>
          <p:spPr bwMode="auto">
            <a:xfrm>
              <a:off x="2812" y="2071"/>
              <a:ext cx="438" cy="230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Mobility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Anchor</a:t>
              </a:r>
            </a:p>
          </p:txBody>
        </p:sp>
        <p:sp>
          <p:nvSpPr>
            <p:cNvPr id="51245" name="Text Box 66"/>
            <p:cNvSpPr txBox="1">
              <a:spLocks noChangeArrowheads="1"/>
            </p:cNvSpPr>
            <p:nvPr/>
          </p:nvSpPr>
          <p:spPr bwMode="auto">
            <a:xfrm>
              <a:off x="3284" y="2180"/>
              <a:ext cx="382" cy="230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Auth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Server</a:t>
              </a:r>
            </a:p>
          </p:txBody>
        </p:sp>
        <p:pic>
          <p:nvPicPr>
            <p:cNvPr id="51246" name="Picture 67" descr="chassis_stuffed_xeon_logo_left"/>
            <p:cNvPicPr>
              <a:picLocks noChangeAspect="1" noChangeArrowheads="1"/>
            </p:cNvPicPr>
            <p:nvPr/>
          </p:nvPicPr>
          <p:blipFill>
            <a:blip r:embed="rId9"/>
            <a:srcRect l="13319" r="17039"/>
            <a:stretch>
              <a:fillRect/>
            </a:stretch>
          </p:blipFill>
          <p:spPr bwMode="auto">
            <a:xfrm>
              <a:off x="3736" y="2107"/>
              <a:ext cx="27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7" name="Text Box 68"/>
            <p:cNvSpPr txBox="1">
              <a:spLocks noChangeArrowheads="1"/>
            </p:cNvSpPr>
            <p:nvPr/>
          </p:nvSpPr>
          <p:spPr bwMode="auto">
            <a:xfrm>
              <a:off x="3576" y="2347"/>
              <a:ext cx="620" cy="230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Provisioning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System</a:t>
              </a:r>
            </a:p>
          </p:txBody>
        </p:sp>
        <p:sp>
          <p:nvSpPr>
            <p:cNvPr id="51248" name="Text Box 69"/>
            <p:cNvSpPr txBox="1">
              <a:spLocks noChangeArrowheads="1"/>
            </p:cNvSpPr>
            <p:nvPr/>
          </p:nvSpPr>
          <p:spPr bwMode="auto">
            <a:xfrm>
              <a:off x="4058" y="2210"/>
              <a:ext cx="372" cy="144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Billing</a:t>
              </a:r>
            </a:p>
          </p:txBody>
        </p:sp>
        <p:pic>
          <p:nvPicPr>
            <p:cNvPr id="51249" name="Picture 70" descr="MS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15" y="1689"/>
              <a:ext cx="20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50" name="Text Box 71"/>
            <p:cNvSpPr txBox="1">
              <a:spLocks noChangeArrowheads="1"/>
            </p:cNvSpPr>
            <p:nvPr/>
          </p:nvSpPr>
          <p:spPr bwMode="auto">
            <a:xfrm>
              <a:off x="4362" y="1912"/>
              <a:ext cx="382" cy="230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Policy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Server</a:t>
              </a:r>
            </a:p>
          </p:txBody>
        </p:sp>
        <p:sp>
          <p:nvSpPr>
            <p:cNvPr id="51251" name="Text Box 72"/>
            <p:cNvSpPr txBox="1">
              <a:spLocks noChangeArrowheads="1"/>
            </p:cNvSpPr>
            <p:nvPr/>
          </p:nvSpPr>
          <p:spPr bwMode="auto">
            <a:xfrm>
              <a:off x="3251" y="1637"/>
              <a:ext cx="1068" cy="192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WiMAX CSN</a:t>
              </a:r>
            </a:p>
          </p:txBody>
        </p:sp>
      </p:grpSp>
      <p:sp>
        <p:nvSpPr>
          <p:cNvPr id="52297" name="AutoShape 73"/>
          <p:cNvSpPr>
            <a:spLocks noChangeArrowheads="1"/>
          </p:cNvSpPr>
          <p:nvPr/>
        </p:nvSpPr>
        <p:spPr bwMode="auto">
          <a:xfrm>
            <a:off x="7243763" y="1417638"/>
            <a:ext cx="1481137" cy="693737"/>
          </a:xfrm>
          <a:prstGeom prst="cloudCallout">
            <a:avLst>
              <a:gd name="adj1" fmla="val -62218"/>
              <a:gd name="adj2" fmla="val 97370"/>
            </a:avLst>
          </a:prstGeom>
          <a:solidFill>
            <a:srgbClr val="CC99FF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Arial" charset="0"/>
              </a:rPr>
              <a:t>All-IP Core Network</a:t>
            </a:r>
          </a:p>
        </p:txBody>
      </p:sp>
      <p:sp>
        <p:nvSpPr>
          <p:cNvPr id="51212" name="Cloud"/>
          <p:cNvSpPr>
            <a:spLocks noChangeAspect="1" noEditPoints="1" noChangeArrowheads="1"/>
          </p:cNvSpPr>
          <p:nvPr/>
        </p:nvSpPr>
        <p:spPr bwMode="auto">
          <a:xfrm>
            <a:off x="7907338" y="2989263"/>
            <a:ext cx="1066800" cy="517525"/>
          </a:xfrm>
          <a:custGeom>
            <a:avLst/>
            <a:gdLst>
              <a:gd name="T0" fmla="*/ 163428 w 21600"/>
              <a:gd name="T1" fmla="*/ 6199829 h 21600"/>
              <a:gd name="T2" fmla="*/ 26344036 w 21600"/>
              <a:gd name="T3" fmla="*/ 12386432 h 21600"/>
              <a:gd name="T4" fmla="*/ 52644166 w 21600"/>
              <a:gd name="T5" fmla="*/ 6199829 h 21600"/>
              <a:gd name="T6" fmla="*/ 26344036 w 21600"/>
              <a:gd name="T7" fmla="*/ 70896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/>
            <a:r>
              <a:rPr lang="en-US" sz="1400" b="1">
                <a:solidFill>
                  <a:srgbClr val="114A02"/>
                </a:solidFill>
                <a:latin typeface="Century Gothic" pitchFamily="34" charset="0"/>
                <a:cs typeface="Arial" charset="0"/>
              </a:rPr>
              <a:t>IMS</a:t>
            </a:r>
          </a:p>
        </p:txBody>
      </p:sp>
      <p:sp>
        <p:nvSpPr>
          <p:cNvPr id="51213" name="Cloud"/>
          <p:cNvSpPr>
            <a:spLocks noChangeAspect="1" noEditPoints="1" noChangeArrowheads="1"/>
          </p:cNvSpPr>
          <p:nvPr/>
        </p:nvSpPr>
        <p:spPr bwMode="auto">
          <a:xfrm>
            <a:off x="7877175" y="2428875"/>
            <a:ext cx="1066800" cy="517525"/>
          </a:xfrm>
          <a:custGeom>
            <a:avLst/>
            <a:gdLst>
              <a:gd name="T0" fmla="*/ 163428 w 21600"/>
              <a:gd name="T1" fmla="*/ 6199829 h 21600"/>
              <a:gd name="T2" fmla="*/ 26344036 w 21600"/>
              <a:gd name="T3" fmla="*/ 12386432 h 21600"/>
              <a:gd name="T4" fmla="*/ 52644166 w 21600"/>
              <a:gd name="T5" fmla="*/ 6199829 h 21600"/>
              <a:gd name="T6" fmla="*/ 26344036 w 21600"/>
              <a:gd name="T7" fmla="*/ 70896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/>
            <a:r>
              <a:rPr lang="en-US" sz="1400" b="1">
                <a:solidFill>
                  <a:srgbClr val="114A02"/>
                </a:solidFill>
                <a:latin typeface="Century Gothic" pitchFamily="34" charset="0"/>
                <a:cs typeface="Arial" charset="0"/>
              </a:rPr>
              <a:t>PDN</a:t>
            </a:r>
          </a:p>
        </p:txBody>
      </p:sp>
      <p:sp>
        <p:nvSpPr>
          <p:cNvPr id="51214" name="Cloud"/>
          <p:cNvSpPr>
            <a:spLocks noChangeAspect="1" noEditPoints="1" noChangeArrowheads="1"/>
          </p:cNvSpPr>
          <p:nvPr/>
        </p:nvSpPr>
        <p:spPr bwMode="auto">
          <a:xfrm>
            <a:off x="7942263" y="3602038"/>
            <a:ext cx="1066800" cy="517525"/>
          </a:xfrm>
          <a:custGeom>
            <a:avLst/>
            <a:gdLst>
              <a:gd name="T0" fmla="*/ 163428 w 21600"/>
              <a:gd name="T1" fmla="*/ 6199829 h 21600"/>
              <a:gd name="T2" fmla="*/ 26344036 w 21600"/>
              <a:gd name="T3" fmla="*/ 12386432 h 21600"/>
              <a:gd name="T4" fmla="*/ 52644166 w 21600"/>
              <a:gd name="T5" fmla="*/ 6199829 h 21600"/>
              <a:gd name="T6" fmla="*/ 26344036 w 21600"/>
              <a:gd name="T7" fmla="*/ 70896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/>
            <a:r>
              <a:rPr lang="en-US" sz="1400" b="1">
                <a:solidFill>
                  <a:srgbClr val="114A02"/>
                </a:solidFill>
                <a:latin typeface="Century Gothic" pitchFamily="34" charset="0"/>
                <a:cs typeface="Arial" charset="0"/>
              </a:rPr>
              <a:t>Internet</a:t>
            </a:r>
          </a:p>
        </p:txBody>
      </p: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-63500" y="3160713"/>
            <a:ext cx="1389063" cy="838200"/>
            <a:chOff x="0" y="1895"/>
            <a:chExt cx="875" cy="528"/>
          </a:xfrm>
        </p:grpSpPr>
        <p:pic>
          <p:nvPicPr>
            <p:cNvPr id="51234" name="Picture 78" descr="7826604_rc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6" y="1895"/>
              <a:ext cx="50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303" name="Text Box 79"/>
            <p:cNvSpPr txBox="1">
              <a:spLocks noChangeArrowheads="1"/>
            </p:cNvSpPr>
            <p:nvPr/>
          </p:nvSpPr>
          <p:spPr bwMode="auto">
            <a:xfrm>
              <a:off x="0" y="2269"/>
              <a:ext cx="7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rPr>
                <a:t>Mobile Device</a:t>
              </a:r>
            </a:p>
          </p:txBody>
        </p:sp>
        <p:grpSp>
          <p:nvGrpSpPr>
            <p:cNvPr id="51236" name="Group 80"/>
            <p:cNvGrpSpPr>
              <a:grpSpLocks/>
            </p:cNvGrpSpPr>
            <p:nvPr/>
          </p:nvGrpSpPr>
          <p:grpSpPr bwMode="auto">
            <a:xfrm>
              <a:off x="624" y="1979"/>
              <a:ext cx="251" cy="80"/>
              <a:chOff x="608" y="1947"/>
              <a:chExt cx="251" cy="80"/>
            </a:xfrm>
          </p:grpSpPr>
          <p:sp>
            <p:nvSpPr>
              <p:cNvPr id="51237" name="Line 81"/>
              <p:cNvSpPr>
                <a:spLocks noChangeShapeType="1"/>
              </p:cNvSpPr>
              <p:nvPr/>
            </p:nvSpPr>
            <p:spPr bwMode="auto">
              <a:xfrm flipV="1">
                <a:off x="608" y="1947"/>
                <a:ext cx="138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51238" name="Line 82"/>
              <p:cNvSpPr>
                <a:spLocks noChangeShapeType="1"/>
              </p:cNvSpPr>
              <p:nvPr/>
            </p:nvSpPr>
            <p:spPr bwMode="auto">
              <a:xfrm flipH="1">
                <a:off x="722" y="1947"/>
                <a:ext cx="24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51239" name="Line 83"/>
              <p:cNvSpPr>
                <a:spLocks noChangeShapeType="1"/>
              </p:cNvSpPr>
              <p:nvPr/>
            </p:nvSpPr>
            <p:spPr bwMode="auto">
              <a:xfrm flipV="1">
                <a:off x="721" y="1955"/>
                <a:ext cx="138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SG"/>
              </a:p>
            </p:txBody>
          </p:sp>
        </p:grpSp>
      </p:grpSp>
      <p:grpSp>
        <p:nvGrpSpPr>
          <p:cNvPr id="21" name="Group 84"/>
          <p:cNvGrpSpPr>
            <a:grpSpLocks/>
          </p:cNvGrpSpPr>
          <p:nvPr/>
        </p:nvGrpSpPr>
        <p:grpSpPr bwMode="auto">
          <a:xfrm>
            <a:off x="4202113" y="2490788"/>
            <a:ext cx="3584575" cy="1892300"/>
            <a:chOff x="2744" y="2660"/>
            <a:chExt cx="2258" cy="1192"/>
          </a:xfrm>
        </p:grpSpPr>
        <p:sp>
          <p:nvSpPr>
            <p:cNvPr id="51219" name="Cloud"/>
            <p:cNvSpPr>
              <a:spLocks noChangeAspect="1" noEditPoints="1" noChangeArrowheads="1"/>
            </p:cNvSpPr>
            <p:nvPr/>
          </p:nvSpPr>
          <p:spPr bwMode="auto">
            <a:xfrm>
              <a:off x="2744" y="2660"/>
              <a:ext cx="2258" cy="1192"/>
            </a:xfrm>
            <a:custGeom>
              <a:avLst/>
              <a:gdLst>
                <a:gd name="T0" fmla="*/ 1 w 21600"/>
                <a:gd name="T1" fmla="*/ 33 h 21600"/>
                <a:gd name="T2" fmla="*/ 118 w 21600"/>
                <a:gd name="T3" fmla="*/ 66 h 21600"/>
                <a:gd name="T4" fmla="*/ 236 w 21600"/>
                <a:gd name="T5" fmla="*/ 33 h 21600"/>
                <a:gd name="T6" fmla="*/ 118 w 21600"/>
                <a:gd name="T7" fmla="*/ 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5 w 21600"/>
                <a:gd name="T13" fmla="*/ 3262 h 21600"/>
                <a:gd name="T14" fmla="*/ 17085 w 21600"/>
                <a:gd name="T15" fmla="*/ 173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eaLnBrk="0" hangingPunct="0"/>
              <a:endParaRPr lang="en-US" sz="1200" b="1">
                <a:solidFill>
                  <a:srgbClr val="114A02"/>
                </a:solidFill>
                <a:latin typeface="Century Gothic" pitchFamily="34" charset="0"/>
                <a:cs typeface="Arial" charset="0"/>
              </a:endParaRPr>
            </a:p>
          </p:txBody>
        </p:sp>
        <p:pic>
          <p:nvPicPr>
            <p:cNvPr id="51220" name="Picture 86" descr="MS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7" y="3085"/>
              <a:ext cx="20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21" name="Group 87"/>
            <p:cNvGrpSpPr>
              <a:grpSpLocks/>
            </p:cNvGrpSpPr>
            <p:nvPr/>
          </p:nvGrpSpPr>
          <p:grpSpPr bwMode="auto">
            <a:xfrm>
              <a:off x="4231" y="3202"/>
              <a:ext cx="214" cy="212"/>
              <a:chOff x="2543" y="751"/>
              <a:chExt cx="388" cy="459"/>
            </a:xfrm>
          </p:grpSpPr>
          <p:pic>
            <p:nvPicPr>
              <p:cNvPr id="51231" name="Picture 88" descr="MSC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543" y="751"/>
                <a:ext cx="167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32" name="Picture 89" descr="MSC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654" y="780"/>
                <a:ext cx="166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33" name="Picture 90" descr="MSC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764" y="811"/>
                <a:ext cx="167" cy="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222" name="Picture 91" descr="chassis_stuffed_xeon_logo_left"/>
            <p:cNvPicPr>
              <a:picLocks noChangeAspect="1" noChangeArrowheads="1"/>
            </p:cNvPicPr>
            <p:nvPr/>
          </p:nvPicPr>
          <p:blipFill>
            <a:blip r:embed="rId9"/>
            <a:srcRect l="13319" r="17039"/>
            <a:stretch>
              <a:fillRect/>
            </a:stretch>
          </p:blipFill>
          <p:spPr bwMode="auto">
            <a:xfrm>
              <a:off x="3467" y="3121"/>
              <a:ext cx="27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3" name="Text Box 92"/>
            <p:cNvSpPr txBox="1">
              <a:spLocks noChangeArrowheads="1"/>
            </p:cNvSpPr>
            <p:nvPr/>
          </p:nvSpPr>
          <p:spPr bwMode="auto">
            <a:xfrm>
              <a:off x="3007" y="3295"/>
              <a:ext cx="272" cy="230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SAE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GW</a:t>
              </a:r>
            </a:p>
          </p:txBody>
        </p:sp>
        <p:sp>
          <p:nvSpPr>
            <p:cNvPr id="51224" name="Text Box 93"/>
            <p:cNvSpPr txBox="1">
              <a:spLocks noChangeArrowheads="1"/>
            </p:cNvSpPr>
            <p:nvPr/>
          </p:nvSpPr>
          <p:spPr bwMode="auto">
            <a:xfrm>
              <a:off x="3448" y="3404"/>
              <a:ext cx="278" cy="144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HSS</a:t>
              </a:r>
            </a:p>
          </p:txBody>
        </p:sp>
        <p:pic>
          <p:nvPicPr>
            <p:cNvPr id="51225" name="Picture 94" descr="chassis_stuffed_xeon_logo_left"/>
            <p:cNvPicPr>
              <a:picLocks noChangeAspect="1" noChangeArrowheads="1"/>
            </p:cNvPicPr>
            <p:nvPr/>
          </p:nvPicPr>
          <p:blipFill>
            <a:blip r:embed="rId9"/>
            <a:srcRect l="13319" r="17039"/>
            <a:stretch>
              <a:fillRect/>
            </a:stretch>
          </p:blipFill>
          <p:spPr bwMode="auto">
            <a:xfrm>
              <a:off x="3833" y="3315"/>
              <a:ext cx="27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6" name="Text Box 95"/>
            <p:cNvSpPr txBox="1">
              <a:spLocks noChangeArrowheads="1"/>
            </p:cNvSpPr>
            <p:nvPr/>
          </p:nvSpPr>
          <p:spPr bwMode="auto">
            <a:xfrm>
              <a:off x="3745" y="3571"/>
              <a:ext cx="511" cy="144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MME/UPE</a:t>
              </a:r>
            </a:p>
          </p:txBody>
        </p:sp>
        <p:sp>
          <p:nvSpPr>
            <p:cNvPr id="51227" name="Text Box 96"/>
            <p:cNvSpPr txBox="1">
              <a:spLocks noChangeArrowheads="1"/>
            </p:cNvSpPr>
            <p:nvPr/>
          </p:nvSpPr>
          <p:spPr bwMode="auto">
            <a:xfrm>
              <a:off x="4217" y="3434"/>
              <a:ext cx="280" cy="144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OCS</a:t>
              </a:r>
            </a:p>
          </p:txBody>
        </p:sp>
        <p:pic>
          <p:nvPicPr>
            <p:cNvPr id="51228" name="Picture 97" descr="MSC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28" y="2913"/>
              <a:ext cx="201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9" name="Text Box 98"/>
            <p:cNvSpPr txBox="1">
              <a:spLocks noChangeArrowheads="1"/>
            </p:cNvSpPr>
            <p:nvPr/>
          </p:nvSpPr>
          <p:spPr bwMode="auto">
            <a:xfrm>
              <a:off x="4503" y="3136"/>
              <a:ext cx="324" cy="144"/>
            </a:xfrm>
            <a:prstGeom prst="rect">
              <a:avLst/>
            </a:prstGeom>
            <a:noFill/>
            <a:ln w="508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PCRF</a:t>
              </a:r>
            </a:p>
          </p:txBody>
        </p:sp>
        <p:sp>
          <p:nvSpPr>
            <p:cNvPr id="51230" name="Text Box 99"/>
            <p:cNvSpPr txBox="1">
              <a:spLocks noChangeArrowheads="1"/>
            </p:cNvSpPr>
            <p:nvPr/>
          </p:nvSpPr>
          <p:spPr bwMode="auto">
            <a:xfrm>
              <a:off x="3300" y="2837"/>
              <a:ext cx="1068" cy="192"/>
            </a:xfrm>
            <a:prstGeom prst="rect">
              <a:avLst/>
            </a:prstGeom>
            <a:noFill/>
            <a:ln w="1270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4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3GPP SAE Core</a:t>
              </a:r>
            </a:p>
          </p:txBody>
        </p:sp>
      </p:grpSp>
      <p:sp>
        <p:nvSpPr>
          <p:cNvPr id="52324" name="AutoShape 100"/>
          <p:cNvSpPr>
            <a:spLocks noChangeArrowheads="1"/>
          </p:cNvSpPr>
          <p:nvPr/>
        </p:nvSpPr>
        <p:spPr bwMode="auto">
          <a:xfrm>
            <a:off x="3238500" y="1903413"/>
            <a:ext cx="1339850" cy="912812"/>
          </a:xfrm>
          <a:prstGeom prst="cloudCallout">
            <a:avLst>
              <a:gd name="adj1" fmla="val -64454"/>
              <a:gd name="adj2" fmla="val 73306"/>
            </a:avLst>
          </a:prstGeom>
          <a:solidFill>
            <a:srgbClr val="FFCC00">
              <a:alpha val="3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Arial" charset="0"/>
              </a:rPr>
              <a:t>BS &amp;  Radio Functions</a:t>
            </a:r>
          </a:p>
        </p:txBody>
      </p:sp>
      <p:sp>
        <p:nvSpPr>
          <p:cNvPr id="51218" name="AutoShape 101"/>
          <p:cNvSpPr>
            <a:spLocks noChangeArrowheads="1"/>
          </p:cNvSpPr>
          <p:nvPr/>
        </p:nvSpPr>
        <p:spPr bwMode="auto">
          <a:xfrm>
            <a:off x="530225" y="5916613"/>
            <a:ext cx="8128000" cy="8048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  <a:cs typeface="Arial" charset="0"/>
              </a:rPr>
              <a:t>SAE integrates WiMAX to operator’s core network as </a:t>
            </a:r>
          </a:p>
          <a:p>
            <a:pPr algn="ctr"/>
            <a:r>
              <a:rPr lang="en-US">
                <a:latin typeface="Verdana" pitchFamily="34" charset="0"/>
                <a:cs typeface="Arial" charset="0"/>
              </a:rPr>
              <a:t>other 3GPP access technologies are with seamless vertical mobility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118 -0.21231 C -0.01701 -0.1575 -0.01198 -0.10176 -0.00382 -0.04024 C 0.00434 0.01989 0.01997 0.10684 0.02813 0.15286 C 0.03594 0.19773 0.03993 0.216 0.04514 0.2345 " pathEditMode="relative" rAng="0" ptsTypes="aaaA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600" b="1" smtClean="0">
                <a:latin typeface="Candara" pitchFamily="34" charset="0"/>
              </a:rPr>
              <a:t>Dasar Teori</a:t>
            </a:r>
            <a:r>
              <a:rPr lang="en-US" sz="3600" b="1" smtClean="0">
                <a:latin typeface="Candara" pitchFamily="34" charset="0"/>
              </a:rPr>
              <a:t> ( Mobile </a:t>
            </a:r>
            <a:r>
              <a:rPr lang="id-ID" sz="3600" b="1" smtClean="0">
                <a:latin typeface="Candara" pitchFamily="34" charset="0"/>
              </a:rPr>
              <a:t>WiMAX</a:t>
            </a:r>
            <a:r>
              <a:rPr lang="en-US" sz="3600" b="1" smtClean="0">
                <a:latin typeface="Candara" pitchFamily="34" charset="0"/>
              </a:rPr>
              <a:t> )</a:t>
            </a:r>
            <a:endParaRPr lang="id-ID" sz="3600" smtClean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id-ID" smtClean="0"/>
              <a:t>Konfigurasi Jaringan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28596" y="2500306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id-ID" sz="2400" i="1" dirty="0">
                <a:latin typeface="Times New Roman" pitchFamily="18" charset="0"/>
              </a:rPr>
              <a:t>Mobile Station </a:t>
            </a:r>
            <a:r>
              <a:rPr lang="id-ID" sz="2400" dirty="0">
                <a:latin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</a:rPr>
              <a:t>M</a:t>
            </a:r>
            <a:r>
              <a:rPr lang="id-ID" sz="2400" dirty="0">
                <a:latin typeface="Times New Roman" pitchFamily="18" charset="0"/>
              </a:rPr>
              <a:t>S)</a:t>
            </a:r>
            <a:endParaRPr lang="en-US" sz="2400" dirty="0">
              <a:latin typeface="Times New Roman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id-ID" sz="2400" i="1" dirty="0">
                <a:latin typeface="Times New Roman" pitchFamily="18" charset="0"/>
              </a:rPr>
              <a:t>Access Service Network</a:t>
            </a:r>
            <a:r>
              <a:rPr lang="id-ID" sz="2400" dirty="0">
                <a:latin typeface="Times New Roman" pitchFamily="18" charset="0"/>
              </a:rPr>
              <a:t> (ASN)</a:t>
            </a:r>
            <a:endParaRPr lang="en-US" sz="2400" dirty="0">
              <a:latin typeface="Times New Roman" pitchFamily="18" charset="0"/>
            </a:endParaRPr>
          </a:p>
          <a:p>
            <a:pPr marL="1200150" lvl="2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i="1" dirty="0">
                <a:latin typeface="Times New Roman" pitchFamily="18" charset="0"/>
              </a:rPr>
              <a:t>Base Station</a:t>
            </a:r>
            <a:r>
              <a:rPr lang="en-US" dirty="0">
                <a:latin typeface="Times New Roman" pitchFamily="18" charset="0"/>
              </a:rPr>
              <a:t> (BS)</a:t>
            </a:r>
          </a:p>
          <a:p>
            <a:pPr marL="1200150" lvl="2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i="1" dirty="0">
                <a:latin typeface="Times New Roman" pitchFamily="18" charset="0"/>
              </a:rPr>
              <a:t>Access Network</a:t>
            </a:r>
          </a:p>
          <a:p>
            <a:pPr marL="1200150" lvl="2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id-ID" i="1" dirty="0">
                <a:latin typeface="Times New Roman" pitchFamily="18" charset="0"/>
              </a:rPr>
              <a:t>Access Service Network</a:t>
            </a:r>
            <a:r>
              <a:rPr lang="id-ID" dirty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</a:rPr>
              <a:t>Gateway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</a:rPr>
              <a:t>(ASN</a:t>
            </a:r>
            <a:r>
              <a:rPr lang="en-US" dirty="0">
                <a:latin typeface="Times New Roman" pitchFamily="18" charset="0"/>
              </a:rPr>
              <a:t>-GW</a:t>
            </a:r>
            <a:r>
              <a:rPr lang="id-ID" dirty="0">
                <a:latin typeface="Times New Roman" pitchFamily="18" charset="0"/>
              </a:rPr>
              <a:t>)</a:t>
            </a:r>
            <a:endParaRPr lang="en-US" dirty="0">
              <a:latin typeface="Times New Roman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id-ID" sz="2400" i="1" dirty="0">
                <a:latin typeface="Times New Roman" pitchFamily="18" charset="0"/>
              </a:rPr>
              <a:t>Connectivity Service Network </a:t>
            </a:r>
            <a:r>
              <a:rPr lang="id-ID" sz="2400" dirty="0">
                <a:latin typeface="Times New Roman" pitchFamily="18" charset="0"/>
              </a:rPr>
              <a:t>(CSN)</a:t>
            </a:r>
            <a:endParaRPr lang="en-US" sz="2400" dirty="0">
              <a:latin typeface="Times New Roman" pitchFamily="18" charset="0"/>
            </a:endParaRPr>
          </a:p>
          <a:p>
            <a:pPr marL="1200150" lvl="2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id-ID" i="1" dirty="0">
                <a:latin typeface="Times New Roman" pitchFamily="18" charset="0"/>
              </a:rPr>
              <a:t>Authentication, Authorization, and Accounting </a:t>
            </a:r>
            <a:r>
              <a:rPr lang="en-US" i="1" dirty="0">
                <a:latin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</a:rPr>
              <a:t>AAA)</a:t>
            </a:r>
          </a:p>
          <a:p>
            <a:pPr marL="1200150" lvl="2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i="1" dirty="0">
                <a:latin typeface="Times New Roman" pitchFamily="18" charset="0"/>
              </a:rPr>
              <a:t>Mobile IP-Home Agent </a:t>
            </a:r>
            <a:r>
              <a:rPr lang="en-US" dirty="0">
                <a:latin typeface="Times New Roman" pitchFamily="18" charset="0"/>
              </a:rPr>
              <a:t>(MIP-HA)</a:t>
            </a:r>
          </a:p>
          <a:p>
            <a:pPr marL="1200150" lvl="2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i="1" dirty="0">
                <a:latin typeface="Times New Roman" pitchFamily="18" charset="0"/>
              </a:rPr>
              <a:t>Operational Support System</a:t>
            </a:r>
            <a:r>
              <a:rPr lang="en-US" dirty="0">
                <a:latin typeface="Times New Roman" pitchFamily="18" charset="0"/>
              </a:rPr>
              <a:t> (OSS)</a:t>
            </a:r>
          </a:p>
          <a:p>
            <a:pPr marL="1200150" lvl="2" indent="-2857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i="1" dirty="0">
                <a:latin typeface="Times New Roman" pitchFamily="18" charset="0"/>
              </a:rPr>
              <a:t>Gateway</a:t>
            </a:r>
            <a:endParaRPr lang="id-ID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46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Komponen Dasar Mobile WiMAX</a:t>
            </a:r>
            <a:endParaRPr lang="id-ID" sz="4000" smtClean="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1434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3734" y="908050"/>
          <a:ext cx="8640762" cy="5689600"/>
        </p:xfrm>
        <a:graphic>
          <a:graphicData uri="http://schemas.openxmlformats.org/presentationml/2006/ole">
            <p:oleObj spid="_x0000_s2050" r:id="rId3" imgW="10484075" imgH="545748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Arsitektur Mobile WiMAX</a:t>
            </a:r>
            <a:endParaRPr lang="id-ID" sz="4000" smtClean="0"/>
          </a:p>
        </p:txBody>
      </p:sp>
      <p:pic>
        <p:nvPicPr>
          <p:cNvPr id="53251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765175"/>
            <a:ext cx="8713787" cy="583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latin typeface="Candara" pitchFamily="34" charset="0"/>
              </a:rPr>
              <a:t>Mobile </a:t>
            </a:r>
            <a:r>
              <a:rPr lang="id-ID" sz="3600" b="1" dirty="0" smtClean="0">
                <a:latin typeface="Candara" pitchFamily="34" charset="0"/>
              </a:rPr>
              <a:t>WiMAX</a:t>
            </a:r>
            <a:endParaRPr lang="id-ID" sz="3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id-ID" sz="2600" b="1" smtClean="0"/>
              <a:t>Kelebihan jaringan</a:t>
            </a:r>
            <a:r>
              <a:rPr lang="en-US" sz="2600" b="1" smtClean="0"/>
              <a:t> Mobile </a:t>
            </a:r>
            <a:r>
              <a:rPr lang="id-ID" sz="2600" b="1" smtClean="0"/>
              <a:t>WiMAX</a:t>
            </a:r>
            <a:r>
              <a:rPr lang="en-US" sz="2600" b="1" smtClean="0"/>
              <a:t> (</a:t>
            </a:r>
            <a:r>
              <a:rPr lang="id-ID" sz="2600" b="1" smtClean="0"/>
              <a:t>IEEE.802.16e</a:t>
            </a:r>
            <a:r>
              <a:rPr lang="en-US" sz="2600" b="1" smtClean="0"/>
              <a:t>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id-ID" sz="2400" smtClean="0"/>
              <a:t>Pencapaian Superior (Superior Performance)</a:t>
            </a:r>
            <a:endParaRPr lang="en-US" sz="2400" smtClean="0"/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id-ID" sz="2000" smtClean="0"/>
              <a:t>Mendukung mekanisme handoff, penyimpanan daya untuk mobile device, mengedepankan QoS &amp; latensi rendah untuk aplikasi real time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id-ID" sz="2000" smtClean="0"/>
              <a:t>Menggunakan OFDMA </a:t>
            </a:r>
            <a:r>
              <a:rPr lang="id-ID" sz="2000" smtClean="0">
                <a:sym typeface="Wingdings" pitchFamily="2" charset="2"/>
              </a:rPr>
              <a:t>kapasitas &amp; throughput lebih tinggi, cocok untuk lingkungan LOS &amp; NLOS</a:t>
            </a:r>
          </a:p>
          <a:p>
            <a:pPr marL="1314450" lvl="2" indent="-457200" eaLnBrk="1" hangingPunct="1">
              <a:buFontTx/>
              <a:buNone/>
            </a:pPr>
            <a:endParaRPr lang="id-ID" sz="20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id-ID" sz="2400" smtClean="0"/>
              <a:t>Fleksibilitas (Flexibility)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id-ID" sz="2000" smtClean="0"/>
              <a:t>Spektrum merupakan sumber daya terbatas </a:t>
            </a:r>
            <a:r>
              <a:rPr lang="id-ID" sz="2000" smtClean="0">
                <a:sym typeface="Wingdings" pitchFamily="2" charset="2"/>
              </a:rPr>
              <a:t> Mobile WiMAX dapat digunakan pada band frek terlisensi</a:t>
            </a:r>
          </a:p>
          <a:p>
            <a:pPr marL="1314450" lvl="2" indent="-457200" eaLnBrk="1" hangingPunct="1">
              <a:buFont typeface="Wingdings" pitchFamily="2" charset="2"/>
              <a:buChar char="§"/>
            </a:pPr>
            <a:r>
              <a:rPr lang="id-ID" sz="2000" smtClean="0">
                <a:sym typeface="Wingdings" pitchFamily="2" charset="2"/>
              </a:rPr>
              <a:t>WiMAX Forum menjamin perangkat yang digunakan pada band frekuensi</a:t>
            </a:r>
            <a:endParaRPr lang="id-ID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IEEE 802.11b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z="2900" dirty="0" smtClean="0">
                <a:ea typeface="굴림" pitchFamily="50" charset="-127"/>
              </a:rPr>
              <a:t>11 Mbps Maximum data rate per </a:t>
            </a:r>
            <a:r>
              <a:rPr lang="en-US" altLang="ko-KR" sz="2900" dirty="0" err="1" smtClean="0">
                <a:ea typeface="굴림" pitchFamily="50" charset="-127"/>
              </a:rPr>
              <a:t>kanal</a:t>
            </a:r>
            <a:r>
              <a:rPr lang="en-US" altLang="ko-KR" sz="2900" dirty="0" smtClean="0">
                <a:ea typeface="굴림" pitchFamily="50" charset="-127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900" b="1" dirty="0" smtClean="0">
                <a:solidFill>
                  <a:srgbClr val="FF0000"/>
                </a:solidFill>
                <a:ea typeface="굴림" pitchFamily="50" charset="-127"/>
              </a:rPr>
              <a:t>Frequency : 2,40 – 2,4835 GHz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900" dirty="0" smtClean="0">
                <a:ea typeface="굴림" pitchFamily="50" charset="-127"/>
              </a:rPr>
              <a:t>Modulation: DSSS (Direct Sequence Spread Spectrum)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900" dirty="0" smtClean="0">
                <a:ea typeface="굴림" pitchFamily="50" charset="-127"/>
              </a:rPr>
              <a:t>Nominal ERP : +10  -  +23 </a:t>
            </a:r>
            <a:r>
              <a:rPr lang="en-US" altLang="ko-KR" sz="2900" dirty="0" err="1" smtClean="0">
                <a:ea typeface="굴림" pitchFamily="50" charset="-127"/>
              </a:rPr>
              <a:t>dBm</a:t>
            </a:r>
            <a:r>
              <a:rPr lang="en-US" altLang="ko-KR" sz="2900" dirty="0" smtClean="0">
                <a:ea typeface="굴림" pitchFamily="50" charset="-127"/>
              </a:rPr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900" dirty="0" smtClean="0">
                <a:ea typeface="굴림" pitchFamily="50" charset="-127"/>
              </a:rPr>
              <a:t>Range: 90m(indoor) - 450m (outdoor)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800" dirty="0" smtClean="0">
                <a:ea typeface="굴림" pitchFamily="50" charset="-127"/>
              </a:rPr>
              <a:t>Maximum number user: up to 256 per Access Point,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sz="2800" dirty="0" smtClean="0">
                <a:ea typeface="굴림" pitchFamily="50" charset="-127"/>
              </a:rPr>
              <a:t>Roaming between Access Points</a:t>
            </a:r>
            <a:endParaRPr lang="en-US" altLang="ko-KR" sz="2900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IEEE 802.11g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54 Mbps Maximum data 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solidFill>
                  <a:srgbClr val="FF0000"/>
                </a:solidFill>
                <a:ea typeface="굴림" pitchFamily="50" charset="-127"/>
              </a:rPr>
              <a:t>Frequency: 2,40 – 2,4835 GHz</a:t>
            </a:r>
            <a:r>
              <a:rPr lang="en-US" altLang="ko-KR" dirty="0" smtClean="0">
                <a:ea typeface="굴림" pitchFamily="50" charset="-127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Modulation: OFDM (Orthogonal Frequency Division Multiplexing)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Nominal ERP : +10 - +20 </a:t>
            </a:r>
            <a:r>
              <a:rPr lang="en-US" altLang="ko-KR" dirty="0" err="1" smtClean="0">
                <a:ea typeface="굴림" pitchFamily="50" charset="-127"/>
              </a:rPr>
              <a:t>dBm</a:t>
            </a:r>
            <a:endParaRPr lang="en-US" altLang="ko-KR" dirty="0" smtClean="0">
              <a:ea typeface="굴림" pitchFamily="50" charset="-127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Range: 100m (indoor) - 400m (outdoor)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Maximum number user: up to 256 per Access Point,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ea typeface="굴림" pitchFamily="50" charset="-127"/>
              </a:rPr>
              <a:t>Roaming between Access Points</a:t>
            </a:r>
            <a:endParaRPr lang="en-US" dirty="0" smtClean="0"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Cell Radius:</a:t>
            </a:r>
            <a:br>
              <a:rPr lang="en-US" sz="3600" smtClean="0"/>
            </a:br>
            <a:r>
              <a:rPr lang="en-US" sz="3600" smtClean="0"/>
              <a:t>IEEE 802.11a vs IEEE 802.11b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9952" y="1785926"/>
            <a:ext cx="7629700" cy="4656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WiFi (802.11x) vs WiMAX (802.16)</a:t>
            </a:r>
          </a:p>
        </p:txBody>
      </p:sp>
      <p:graphicFrame>
        <p:nvGraphicFramePr>
          <p:cNvPr id="36868" name="Group 4"/>
          <p:cNvGraphicFramePr>
            <a:graphicFrameLocks noGrp="1"/>
          </p:cNvGraphicFramePr>
          <p:nvPr>
            <p:ph sz="quarter" idx="1"/>
          </p:nvPr>
        </p:nvGraphicFramePr>
        <p:xfrm>
          <a:off x="762000" y="1600200"/>
          <a:ext cx="7620000" cy="3566160"/>
        </p:xfrm>
        <a:graphic>
          <a:graphicData uri="http://schemas.openxmlformats.org/drawingml/2006/table">
            <a:tbl>
              <a:tblPr/>
              <a:tblGrid>
                <a:gridCol w="1716088"/>
                <a:gridCol w="1474787"/>
                <a:gridCol w="1477963"/>
                <a:gridCol w="1474787"/>
                <a:gridCol w="1476375"/>
              </a:tblGrid>
              <a:tr h="29686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IEEE 802.11 vs 802.16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802.11b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802.11g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802.16d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 data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Mbps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Freq. Band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2-66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Ch. Size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1.5-20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Spectral Efficiency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 bps/Hz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 bps/Hz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 bps/Hz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bps/Hz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OFDM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410200"/>
            <a:ext cx="8229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We think WiFi and WiMAX can co-exist in the near term, due to less possibility of WiMAX PC card in the market soon because of tech., power, and cost. So, WiMAX could be a backhaul for WiFi hot-spots.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71480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Perbandingan WiFi &amp; WiMax</a:t>
            </a:r>
          </a:p>
        </p:txBody>
      </p:sp>
      <p:graphicFrame>
        <p:nvGraphicFramePr>
          <p:cNvPr id="45097" name="Group 41"/>
          <p:cNvGraphicFramePr>
            <a:graphicFrameLocks noGrp="1"/>
          </p:cNvGraphicFramePr>
          <p:nvPr>
            <p:ph type="tbl" idx="1"/>
          </p:nvPr>
        </p:nvGraphicFramePr>
        <p:xfrm>
          <a:off x="179388" y="1604968"/>
          <a:ext cx="8856662" cy="5038742"/>
        </p:xfrm>
        <a:graphic>
          <a:graphicData uri="http://schemas.openxmlformats.org/drawingml/2006/table">
            <a:tbl>
              <a:tblPr/>
              <a:tblGrid>
                <a:gridCol w="2214562"/>
                <a:gridCol w="2212975"/>
                <a:gridCol w="2212975"/>
                <a:gridCol w="2216150"/>
              </a:tblGrid>
              <a:tr h="633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WiFi (802.11)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WiMAX (802.16)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Technical difference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354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Jarak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 300 kaki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30 mil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diameter 4-6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Lebih toleransi terhadap “multipath delay spread (reflection)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99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Cakupan kualitas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Optimal untuk indoor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Outdoor NLOS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Standar kualitas didukung oleh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teknik antena yang canggih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802.16 : 256 OFDM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(versus 64 OFDM)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modulasi adaptive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45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Skalabilitas frekuensi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Lebar pita frekuensi tetap : 20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MHz, yang menjadi kendala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perencanaan 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Penggunaan spektrum frekuensi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yang ada : fleksibel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 non-everlapping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802.11b channels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 non-overlapping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802.11a channels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802.16 :limited by available spectrum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Kecepatan 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2.7 bps/Hz peak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&gt; 54 Mbps in 20 MHz channel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 bps/Hz peak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&gt; 100 Mbps in a 20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802.16 : kecepatan PHY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bertambah, efisiensi MAC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konstan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1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Tidak didukung QoS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Sesuai standar IEEE 802.11e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QoS built into MAC;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Voice/video dan dibedakan level-level layanan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802.11 : contention-based MAC  (CSMA)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502.16 : grant request MAC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324</TotalTime>
  <Words>1628</Words>
  <Application>Microsoft PowerPoint</Application>
  <PresentationFormat>On-screen Show (4:3)</PresentationFormat>
  <Paragraphs>427</Paragraphs>
  <Slides>49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Module</vt:lpstr>
      <vt:lpstr>Microsoft Office Visio Drawing</vt:lpstr>
      <vt:lpstr>  Teknologi Jaringan WiMAX </vt:lpstr>
      <vt:lpstr>Wireless Fidelity (WiFi)</vt:lpstr>
      <vt:lpstr>Standard WiFi</vt:lpstr>
      <vt:lpstr>IEEE 802.11a</vt:lpstr>
      <vt:lpstr>IEEE 802.11b</vt:lpstr>
      <vt:lpstr>IEEE 802.11g</vt:lpstr>
      <vt:lpstr>Cell Radius: IEEE 802.11a vs IEEE 802.11b</vt:lpstr>
      <vt:lpstr>WiFi (802.11x) vs WiMAX (802.16)</vt:lpstr>
      <vt:lpstr>Perbandingan WiFi &amp; WiMax</vt:lpstr>
      <vt:lpstr>Integrasi WiMAX &amp; WiFi</vt:lpstr>
      <vt:lpstr>WiMAX Overlay dng WiFi</vt:lpstr>
      <vt:lpstr>What is WiMAX? (Worldwide Interoperability for Microwave Access) </vt:lpstr>
      <vt:lpstr>WiMAX Forum</vt:lpstr>
      <vt:lpstr>Overview of WiMAX Technology</vt:lpstr>
      <vt:lpstr>Overview of WiMAX Technology</vt:lpstr>
      <vt:lpstr>DASAR TEORI</vt:lpstr>
      <vt:lpstr>WiMax Network</vt:lpstr>
      <vt:lpstr>Slide 18</vt:lpstr>
      <vt:lpstr>Slide 19</vt:lpstr>
      <vt:lpstr>Slide 20</vt:lpstr>
      <vt:lpstr>Network Description</vt:lpstr>
      <vt:lpstr>WiMAX Applications</vt:lpstr>
      <vt:lpstr>Slide 23</vt:lpstr>
      <vt:lpstr>WiMAX consumer last mile</vt:lpstr>
      <vt:lpstr>Slide 25</vt:lpstr>
      <vt:lpstr>Evolusi Market WiMAX </vt:lpstr>
      <vt:lpstr>IEEE 802.16 Standard</vt:lpstr>
      <vt:lpstr>Perbedaan Teknologi</vt:lpstr>
      <vt:lpstr>Slide 29</vt:lpstr>
      <vt:lpstr>WiMAX Another Broadband Access Technology</vt:lpstr>
      <vt:lpstr>Combine DSL WiMAX</vt:lpstr>
      <vt:lpstr>DSL vs WiMAX</vt:lpstr>
      <vt:lpstr>Interworking WiMAX &amp; 3GPP2</vt:lpstr>
      <vt:lpstr>Propagation : LOS</vt:lpstr>
      <vt:lpstr>Propagation : Non-LOS</vt:lpstr>
      <vt:lpstr>Technology Solutions</vt:lpstr>
      <vt:lpstr>Slide 37</vt:lpstr>
      <vt:lpstr>Slide 38</vt:lpstr>
      <vt:lpstr>Slide 39</vt:lpstr>
      <vt:lpstr>Slide 40</vt:lpstr>
      <vt:lpstr>QoS Layanan WiMax</vt:lpstr>
      <vt:lpstr>Mobile Broadband Infrastructure</vt:lpstr>
      <vt:lpstr>Mobile WiMAX Media Access</vt:lpstr>
      <vt:lpstr>Mobile WiMAX Network Flat &amp; Very-Flat Architectures</vt:lpstr>
      <vt:lpstr>Mobile WiMAX- 3GPP SAE Interworking</vt:lpstr>
      <vt:lpstr>Dasar Teori ( Mobile WiMAX )</vt:lpstr>
      <vt:lpstr>Komponen Dasar Mobile WiMAX</vt:lpstr>
      <vt:lpstr>Arsitektur Mobile WiMAX</vt:lpstr>
      <vt:lpstr>Mobile WiMAX</vt:lpstr>
    </vt:vector>
  </TitlesOfParts>
  <Company>Bandung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: 07  PT3163 SISTEM KOMUNIKASI BERGERAK  Teknologi Jaringan WiMAX</dc:title>
  <dc:creator>Uke Kurniawan</dc:creator>
  <cp:lastModifiedBy>HP Mini</cp:lastModifiedBy>
  <cp:revision>19</cp:revision>
  <dcterms:created xsi:type="dcterms:W3CDTF">2008-01-31T03:08:52Z</dcterms:created>
  <dcterms:modified xsi:type="dcterms:W3CDTF">2010-12-14T13:53:59Z</dcterms:modified>
</cp:coreProperties>
</file>