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A7ED33-FB01-45BD-B6C0-28BEF2F1C2A1}" type="datetimeFigureOut">
              <a:rPr lang="id-ID" smtClean="0"/>
              <a:t>16/12/2010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283A25-9C2F-4A13-8A08-58CEF7EEE97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DIFERENSIASI SOSIAL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Diferensiasi Agama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Diferensiasi</a:t>
            </a:r>
            <a:r>
              <a:rPr lang="en-US" sz="2400" dirty="0" smtClean="0">
                <a:latin typeface="Times New Roman" pitchFamily="84" charset="0"/>
              </a:rPr>
              <a:t> agama </a:t>
            </a:r>
            <a:r>
              <a:rPr lang="en-US" sz="2400" dirty="0" err="1" smtClean="0">
                <a:latin typeface="Times New Roman" pitchFamily="84" charset="0"/>
              </a:rPr>
              <a:t>merupakan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pengelompokan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masyarakat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berdasarkan</a:t>
            </a:r>
            <a:r>
              <a:rPr lang="en-US" sz="2400" dirty="0" smtClean="0">
                <a:latin typeface="Times New Roman" pitchFamily="84" charset="0"/>
              </a:rPr>
              <a:t> agama/</a:t>
            </a:r>
            <a:r>
              <a:rPr lang="en-US" sz="2400" dirty="0" err="1" smtClean="0">
                <a:latin typeface="Times New Roman" pitchFamily="84" charset="0"/>
              </a:rPr>
              <a:t>kepercayaannya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sz="2400" dirty="0" err="1" smtClean="0">
                <a:latin typeface="Times New Roman" pitchFamily="84" charset="0"/>
              </a:rPr>
              <a:t>Komponen-komponen</a:t>
            </a:r>
            <a:r>
              <a:rPr lang="en-US" sz="2400" dirty="0" smtClean="0">
                <a:latin typeface="Times New Roman" pitchFamily="84" charset="0"/>
              </a:rPr>
              <a:t> Agama: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id-ID" sz="2400" dirty="0" smtClean="0">
                <a:latin typeface="Times New Roman" pitchFamily="84" charset="0"/>
                <a:ea typeface="ヒラギノ角ゴ Pro W3" pitchFamily="84" charset="-128"/>
              </a:rPr>
              <a:t>･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Emosi</a:t>
            </a:r>
            <a:r>
              <a:rPr lang="en-US" sz="2000" b="1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keagamaan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yaitu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suatu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sikap</a:t>
            </a:r>
            <a:r>
              <a:rPr lang="en-US" sz="2000" dirty="0" smtClean="0">
                <a:latin typeface="Times New Roman" pitchFamily="84" charset="0"/>
              </a:rPr>
              <a:t> yang </a:t>
            </a:r>
            <a:r>
              <a:rPr lang="en-US" sz="2000" dirty="0" err="1" smtClean="0">
                <a:latin typeface="Times New Roman" pitchFamily="84" charset="0"/>
              </a:rPr>
              <a:t>tidak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rasional</a:t>
            </a:r>
            <a:r>
              <a:rPr lang="en-US" sz="2000" dirty="0" smtClean="0">
                <a:latin typeface="Times New Roman" pitchFamily="84" charset="0"/>
              </a:rPr>
              <a:t> yang </a:t>
            </a:r>
            <a:r>
              <a:rPr lang="en-US" sz="2000" dirty="0" err="1" smtClean="0">
                <a:latin typeface="Times New Roman" pitchFamily="84" charset="0"/>
              </a:rPr>
              <a:t>mampu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menggetarkan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jiwa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misalnya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sikap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takut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bercampur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percaya</a:t>
            </a:r>
            <a:r>
              <a:rPr lang="en-US" sz="20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id-ID" sz="2000" dirty="0" smtClean="0">
                <a:latin typeface="Times New Roman" pitchFamily="84" charset="0"/>
                <a:ea typeface="ヒラギノ角ゴ Pro W3" pitchFamily="84" charset="-128"/>
              </a:rPr>
              <a:t>･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Sistem</a:t>
            </a:r>
            <a:r>
              <a:rPr lang="en-US" sz="2000" b="1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keyakinan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terwujud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dalam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bentuk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pikiran</a:t>
            </a:r>
            <a:r>
              <a:rPr lang="en-US" sz="2000" dirty="0" smtClean="0">
                <a:latin typeface="Times New Roman" pitchFamily="84" charset="0"/>
              </a:rPr>
              <a:t>/</a:t>
            </a:r>
            <a:r>
              <a:rPr lang="en-US" sz="2000" dirty="0" err="1" smtClean="0">
                <a:latin typeface="Times New Roman" pitchFamily="84" charset="0"/>
              </a:rPr>
              <a:t>gagasan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manusia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seperti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keyakinan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akan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sifat-sifat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Tuhan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wujud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alam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gaib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kosmologi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masa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akhirat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cincin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sakti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roh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nenek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moyang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dewa-dewa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dan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sebagainya</a:t>
            </a:r>
            <a:r>
              <a:rPr lang="en-US" sz="20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id-ID" sz="2000" dirty="0" smtClean="0">
                <a:latin typeface="Times New Roman" pitchFamily="84" charset="0"/>
                <a:ea typeface="ヒラギノ角ゴ Pro W3" pitchFamily="84" charset="-128"/>
              </a:rPr>
              <a:t>･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Upacara</a:t>
            </a:r>
            <a:r>
              <a:rPr lang="en-US" sz="2000" b="1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keagamaan</a:t>
            </a:r>
            <a:r>
              <a:rPr lang="en-US" sz="2000" dirty="0" smtClean="0">
                <a:latin typeface="Times New Roman" pitchFamily="84" charset="0"/>
              </a:rPr>
              <a:t>, yang </a:t>
            </a:r>
            <a:r>
              <a:rPr lang="en-US" sz="2000" dirty="0" err="1" smtClean="0">
                <a:latin typeface="Times New Roman" pitchFamily="84" charset="0"/>
              </a:rPr>
              <a:t>berupa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bentuk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ibadah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kepada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Tuhan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Dewa-dewa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dan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Roh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Nenek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Moyang</a:t>
            </a:r>
            <a:r>
              <a:rPr lang="en-US" sz="20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id-ID" sz="2000" dirty="0" smtClean="0">
                <a:latin typeface="Times New Roman" pitchFamily="84" charset="0"/>
                <a:ea typeface="ヒラギノ角ゴ Pro W3" pitchFamily="84" charset="-128"/>
              </a:rPr>
              <a:t>･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Tempat</a:t>
            </a:r>
            <a:r>
              <a:rPr lang="en-US" sz="2000" b="1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ibadah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seperti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Mesjid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Gereja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Pura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Wihara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Kuil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Klenteng</a:t>
            </a:r>
            <a:r>
              <a:rPr lang="en-US" sz="20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id-ID" sz="2000" dirty="0" smtClean="0">
                <a:latin typeface="Times New Roman" pitchFamily="84" charset="0"/>
                <a:ea typeface="ヒラギノ角ゴ Pro W3" pitchFamily="84" charset="-128"/>
              </a:rPr>
              <a:t>･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b="1" dirty="0" err="1" smtClean="0">
                <a:latin typeface="Times New Roman" pitchFamily="84" charset="0"/>
              </a:rPr>
              <a:t>Umat</a:t>
            </a:r>
            <a:r>
              <a:rPr lang="en-US" sz="2000" dirty="0" smtClean="0">
                <a:latin typeface="Times New Roman" pitchFamily="84" charset="0"/>
              </a:rPr>
              <a:t>, </a:t>
            </a:r>
            <a:r>
              <a:rPr lang="en-US" sz="2000" dirty="0" err="1" smtClean="0">
                <a:latin typeface="Times New Roman" pitchFamily="84" charset="0"/>
              </a:rPr>
              <a:t>yakni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anggota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salah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satu</a:t>
            </a:r>
            <a:r>
              <a:rPr lang="en-US" sz="2000" dirty="0" smtClean="0">
                <a:latin typeface="Times New Roman" pitchFamily="84" charset="0"/>
              </a:rPr>
              <a:t> agama yang </a:t>
            </a:r>
            <a:r>
              <a:rPr lang="en-US" sz="2000" dirty="0" err="1" smtClean="0">
                <a:latin typeface="Times New Roman" pitchFamily="84" charset="0"/>
              </a:rPr>
              <a:t>merupakan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kesatuan</a:t>
            </a:r>
            <a:r>
              <a:rPr lang="en-US" sz="2000" dirty="0" smtClean="0">
                <a:latin typeface="Times New Roman" pitchFamily="84" charset="0"/>
              </a:rPr>
              <a:t> </a:t>
            </a:r>
            <a:r>
              <a:rPr lang="en-US" sz="2000" dirty="0" err="1" smtClean="0">
                <a:latin typeface="Times New Roman" pitchFamily="84" charset="0"/>
              </a:rPr>
              <a:t>sosial</a:t>
            </a:r>
            <a:r>
              <a:rPr lang="en-US" sz="20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400" dirty="0" smtClean="0">
              <a:latin typeface="Helvetica" pitchFamily="8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Diferensiasi Agama (lanjutan)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2800" b="1" dirty="0" smtClean="0">
                <a:latin typeface="Times New Roman" pitchFamily="84" charset="0"/>
              </a:rPr>
              <a:t>Agama </a:t>
            </a:r>
            <a:r>
              <a:rPr lang="en-US" sz="2800" b="1" dirty="0" err="1" smtClean="0">
                <a:latin typeface="Times New Roman" pitchFamily="84" charset="0"/>
              </a:rPr>
              <a:t>dan</a:t>
            </a:r>
            <a:r>
              <a:rPr lang="en-US" sz="2800" b="1" dirty="0" smtClean="0">
                <a:latin typeface="Times New Roman" pitchFamily="84" charset="0"/>
              </a:rPr>
              <a:t> </a:t>
            </a:r>
            <a:r>
              <a:rPr lang="en-US" sz="2800" b="1" dirty="0" err="1" smtClean="0">
                <a:latin typeface="Times New Roman" pitchFamily="84" charset="0"/>
              </a:rPr>
              <a:t>Masyarakat</a:t>
            </a:r>
            <a:r>
              <a:rPr lang="en-US" sz="2800" dirty="0" smtClean="0">
                <a:latin typeface="Times New Roman" pitchFamily="84" charset="0"/>
              </a:rPr>
              <a:t>. </a:t>
            </a:r>
            <a:r>
              <a:rPr lang="en-US" sz="2800" dirty="0" err="1" smtClean="0">
                <a:latin typeface="Times New Roman" pitchFamily="84" charset="0"/>
              </a:rPr>
              <a:t>Dalam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perkembangannya</a:t>
            </a:r>
            <a:r>
              <a:rPr lang="en-US" sz="2800" dirty="0" smtClean="0">
                <a:latin typeface="Times New Roman" pitchFamily="84" charset="0"/>
              </a:rPr>
              <a:t> agama </a:t>
            </a:r>
            <a:r>
              <a:rPr lang="en-US" sz="2800" dirty="0" err="1" smtClean="0">
                <a:latin typeface="Times New Roman" pitchFamily="84" charset="0"/>
              </a:rPr>
              <a:t>mempengaruhi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masyarakat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demikian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juga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masyarakat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mempengaruhi</a:t>
            </a:r>
            <a:r>
              <a:rPr lang="en-US" sz="2800" dirty="0" smtClean="0">
                <a:latin typeface="Times New Roman" pitchFamily="84" charset="0"/>
              </a:rPr>
              <a:t> agama </a:t>
            </a:r>
            <a:r>
              <a:rPr lang="en-US" sz="2800" dirty="0" err="1" smtClean="0">
                <a:latin typeface="Times New Roman" pitchFamily="84" charset="0"/>
              </a:rPr>
              <a:t>atau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terjadi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interaksi</a:t>
            </a:r>
            <a:r>
              <a:rPr lang="en-US" sz="2800" dirty="0" smtClean="0">
                <a:latin typeface="Times New Roman" pitchFamily="84" charset="0"/>
              </a:rPr>
              <a:t> yang </a:t>
            </a:r>
            <a:r>
              <a:rPr lang="en-US" sz="2800" dirty="0" err="1" smtClean="0">
                <a:latin typeface="Times New Roman" pitchFamily="84" charset="0"/>
              </a:rPr>
              <a:t>dinamis</a:t>
            </a:r>
            <a:r>
              <a:rPr lang="en-US" sz="2800" dirty="0" smtClean="0">
                <a:latin typeface="Times New Roman" pitchFamily="84" charset="0"/>
              </a:rPr>
              <a:t>. Di Indonesia, </a:t>
            </a:r>
            <a:r>
              <a:rPr lang="en-US" sz="2800" dirty="0" err="1" smtClean="0">
                <a:latin typeface="Times New Roman" pitchFamily="84" charset="0"/>
              </a:rPr>
              <a:t>kita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mengenal</a:t>
            </a:r>
            <a:r>
              <a:rPr lang="en-US" sz="2800" dirty="0" smtClean="0">
                <a:latin typeface="Times New Roman" pitchFamily="84" charset="0"/>
              </a:rPr>
              <a:t> agama Islam, </a:t>
            </a:r>
            <a:r>
              <a:rPr lang="en-US" sz="2800" dirty="0" err="1" smtClean="0">
                <a:latin typeface="Times New Roman" pitchFamily="84" charset="0"/>
              </a:rPr>
              <a:t>Katolik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Protestan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Budha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dan</a:t>
            </a:r>
            <a:r>
              <a:rPr lang="en-US" sz="2800" dirty="0" smtClean="0">
                <a:latin typeface="Times New Roman" pitchFamily="84" charset="0"/>
              </a:rPr>
              <a:t> Hindu. </a:t>
            </a:r>
            <a:r>
              <a:rPr lang="en-US" sz="2800" dirty="0" err="1" smtClean="0">
                <a:latin typeface="Times New Roman" pitchFamily="84" charset="0"/>
              </a:rPr>
              <a:t>Disamping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itu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berkembang</a:t>
            </a:r>
            <a:r>
              <a:rPr lang="en-US" sz="2800" dirty="0" smtClean="0">
                <a:latin typeface="Times New Roman" pitchFamily="84" charset="0"/>
              </a:rPr>
              <a:t> pula agama </a:t>
            </a:r>
            <a:r>
              <a:rPr lang="en-US" sz="2800" dirty="0" err="1" smtClean="0">
                <a:latin typeface="Times New Roman" pitchFamily="84" charset="0"/>
              </a:rPr>
              <a:t>atau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kepercayaan</a:t>
            </a:r>
            <a:r>
              <a:rPr lang="en-US" sz="2800" dirty="0" smtClean="0">
                <a:latin typeface="Times New Roman" pitchFamily="84" charset="0"/>
              </a:rPr>
              <a:t> lain, </a:t>
            </a:r>
            <a:r>
              <a:rPr lang="en-US" sz="2800" dirty="0" err="1" smtClean="0">
                <a:latin typeface="Times New Roman" pitchFamily="84" charset="0"/>
              </a:rPr>
              <a:t>seperti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Khong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Hu</a:t>
            </a:r>
            <a:r>
              <a:rPr lang="en-US" sz="2800" dirty="0" smtClean="0">
                <a:latin typeface="Times New Roman" pitchFamily="84" charset="0"/>
              </a:rPr>
              <a:t> Chu, </a:t>
            </a:r>
            <a:r>
              <a:rPr lang="en-US" sz="2800" dirty="0" err="1" smtClean="0">
                <a:latin typeface="Times New Roman" pitchFamily="84" charset="0"/>
              </a:rPr>
              <a:t>Aliran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Kepercayaan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Kaharingan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Kepercayaan-kepercayaan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asli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lainnya</a:t>
            </a:r>
            <a:r>
              <a:rPr lang="en-US" sz="2800" dirty="0" smtClean="0">
                <a:latin typeface="Helvetica" pitchFamily="84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Diferensiasi Profesi (pekerjaan)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Diferensiasi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merupakan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pengelompokan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masyarakat</a:t>
            </a:r>
            <a:r>
              <a:rPr lang="en-US" sz="2400" dirty="0" smtClean="0">
                <a:latin typeface="Times New Roman" pitchFamily="84" charset="0"/>
              </a:rPr>
              <a:t> yang </a:t>
            </a:r>
            <a:r>
              <a:rPr lang="en-US" sz="2400" dirty="0" err="1" smtClean="0">
                <a:latin typeface="Times New Roman" pitchFamily="84" charset="0"/>
              </a:rPr>
              <a:t>didasarkan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pada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jenis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pekerjaan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atau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profesinya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biasanya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berkaitan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dengan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suatu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ketrampilan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khusus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Misalnya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dosen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memerlukan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ketrampilan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khusus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seperti</a:t>
            </a:r>
            <a:r>
              <a:rPr lang="en-US" sz="2400" dirty="0" smtClean="0">
                <a:latin typeface="Times New Roman" pitchFamily="84" charset="0"/>
              </a:rPr>
              <a:t> : </a:t>
            </a:r>
            <a:r>
              <a:rPr lang="en-US" sz="2400" dirty="0" err="1" smtClean="0">
                <a:latin typeface="Times New Roman" pitchFamily="84" charset="0"/>
              </a:rPr>
              <a:t>pandai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berbicara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suka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membimbing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sabar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dsb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Berdasarkan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perbedaan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kita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mengenal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kelompok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masyarakat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seperti</a:t>
            </a:r>
            <a:r>
              <a:rPr lang="en-US" sz="2400" dirty="0" smtClean="0">
                <a:latin typeface="Times New Roman" pitchFamily="84" charset="0"/>
              </a:rPr>
              <a:t> guru, </a:t>
            </a:r>
            <a:r>
              <a:rPr lang="en-US" sz="2400" dirty="0" err="1" smtClean="0">
                <a:latin typeface="Times New Roman" pitchFamily="84" charset="0"/>
              </a:rPr>
              <a:t>dokter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pedagang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buruh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pegawai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negeri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tentara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dan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sebagainya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Perbedaan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profesi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biasanya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juga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berpengaruh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pada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perilaku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sosialnya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Contohnya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perilaku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seorang</a:t>
            </a:r>
            <a:r>
              <a:rPr lang="en-US" sz="2400" dirty="0" smtClean="0">
                <a:latin typeface="Times New Roman" pitchFamily="84" charset="0"/>
              </a:rPr>
              <a:t> guru </a:t>
            </a:r>
            <a:r>
              <a:rPr lang="en-US" sz="2400" dirty="0" err="1" smtClean="0">
                <a:latin typeface="Times New Roman" pitchFamily="84" charset="0"/>
              </a:rPr>
              <a:t>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berbeda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dengan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seorang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dokter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ketika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keduanya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melaksanakan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pekerjaannya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Diferensiasi Jenis Kelamin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2800" dirty="0" err="1" smtClean="0">
                <a:latin typeface="Times New Roman" pitchFamily="84" charset="0"/>
              </a:rPr>
              <a:t>Jenis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kelamin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merupakan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kategori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dalam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masyarakat</a:t>
            </a:r>
            <a:r>
              <a:rPr lang="en-US" sz="2800" dirty="0" smtClean="0">
                <a:latin typeface="Times New Roman" pitchFamily="84" charset="0"/>
              </a:rPr>
              <a:t> yang </a:t>
            </a:r>
            <a:r>
              <a:rPr lang="en-US" sz="2800" dirty="0" err="1" smtClean="0">
                <a:latin typeface="Times New Roman" pitchFamily="84" charset="0"/>
              </a:rPr>
              <a:t>didasarkan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pada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perbedaan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seks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atau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jenis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kelamin</a:t>
            </a:r>
            <a:r>
              <a:rPr lang="en-US" sz="2800" dirty="0" smtClean="0">
                <a:latin typeface="Times New Roman" pitchFamily="84" charset="0"/>
              </a:rPr>
              <a:t> (</a:t>
            </a:r>
            <a:r>
              <a:rPr lang="en-US" sz="2800" dirty="0" err="1" smtClean="0">
                <a:latin typeface="Times New Roman" pitchFamily="84" charset="0"/>
              </a:rPr>
              <a:t>perbedaan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biologis</a:t>
            </a:r>
            <a:r>
              <a:rPr lang="en-US" sz="2800" dirty="0" smtClean="0">
                <a:latin typeface="Times New Roman" pitchFamily="84" charset="0"/>
              </a:rPr>
              <a:t>).</a:t>
            </a:r>
          </a:p>
          <a:p>
            <a:pPr algn="just" eaLnBrk="1" hangingPunct="1"/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Perbedaan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biologis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ini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dapat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kita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lihat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dari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struktur</a:t>
            </a:r>
            <a:r>
              <a:rPr lang="en-US" sz="2800" dirty="0" smtClean="0">
                <a:latin typeface="Times New Roman" pitchFamily="84" charset="0"/>
              </a:rPr>
              <a:t> organ </a:t>
            </a:r>
            <a:r>
              <a:rPr lang="en-US" sz="2800" dirty="0" err="1" smtClean="0">
                <a:latin typeface="Times New Roman" pitchFamily="84" charset="0"/>
              </a:rPr>
              <a:t>reproduksi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bentuk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tubuh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suara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dan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sebagainya</a:t>
            </a:r>
            <a:r>
              <a:rPr lang="en-US" sz="2800" dirty="0" smtClean="0">
                <a:latin typeface="Times New Roman" pitchFamily="84" charset="0"/>
              </a:rPr>
              <a:t>. </a:t>
            </a:r>
          </a:p>
          <a:p>
            <a:pPr algn="just" eaLnBrk="1" hangingPunct="1"/>
            <a:r>
              <a:rPr lang="en-US" sz="2800" dirty="0" err="1" smtClean="0">
                <a:latin typeface="Times New Roman" pitchFamily="84" charset="0"/>
              </a:rPr>
              <a:t>Atas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dasar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itu</a:t>
            </a:r>
            <a:r>
              <a:rPr lang="en-US" sz="2800" dirty="0" smtClean="0">
                <a:latin typeface="Times New Roman" pitchFamily="84" charset="0"/>
              </a:rPr>
              <a:t>, </a:t>
            </a:r>
            <a:r>
              <a:rPr lang="en-US" sz="2800" dirty="0" err="1" smtClean="0">
                <a:latin typeface="Times New Roman" pitchFamily="84" charset="0"/>
              </a:rPr>
              <a:t>terdapat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kelompok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masyarakat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laki-laki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atau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pria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dan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kelompok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perempuan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atau</a:t>
            </a:r>
            <a:r>
              <a:rPr lang="en-US" sz="2800" dirty="0" smtClean="0">
                <a:latin typeface="Times New Roman" pitchFamily="84" charset="0"/>
              </a:rPr>
              <a:t> </a:t>
            </a:r>
            <a:r>
              <a:rPr lang="en-US" sz="2800" dirty="0" err="1" smtClean="0">
                <a:latin typeface="Times New Roman" pitchFamily="84" charset="0"/>
              </a:rPr>
              <a:t>wanita</a:t>
            </a:r>
            <a:r>
              <a:rPr lang="en-US" sz="2800" dirty="0" smtClean="0">
                <a:latin typeface="Times New Roman" pitchFamily="84" charset="0"/>
              </a:rPr>
              <a:t>.</a:t>
            </a:r>
            <a:r>
              <a:rPr lang="en-US" sz="2800" dirty="0" smtClean="0">
                <a:latin typeface="Helvetica" pitchFamily="8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elvetica" pitchFamily="84" charset="0"/>
              </a:rPr>
              <a:t>Diferensiasi Asal Daerah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err="1" smtClean="0">
                <a:latin typeface="Helvetica" pitchFamily="84" charset="0"/>
              </a:rPr>
              <a:t>Diferensiasi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ini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merupakan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pengelompokan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manusia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berdasarkan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asal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daerah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atau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tempat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tinggalnya</a:t>
            </a:r>
            <a:r>
              <a:rPr lang="en-US" sz="2400" dirty="0" smtClean="0">
                <a:latin typeface="Helvetica" pitchFamily="84" charset="0"/>
              </a:rPr>
              <a:t>, </a:t>
            </a:r>
            <a:r>
              <a:rPr lang="en-US" sz="2400" dirty="0" err="1" smtClean="0">
                <a:latin typeface="Helvetica" pitchFamily="84" charset="0"/>
              </a:rPr>
              <a:t>desa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atau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kota</a:t>
            </a:r>
            <a:r>
              <a:rPr lang="en-US" sz="2400" dirty="0" smtClean="0">
                <a:latin typeface="Helvetica" pitchFamily="84" charset="0"/>
              </a:rPr>
              <a:t>. </a:t>
            </a:r>
          </a:p>
          <a:p>
            <a:pPr algn="just" eaLnBrk="1" hangingPunct="1"/>
            <a:r>
              <a:rPr lang="en-US" sz="2400" dirty="0" err="1" smtClean="0">
                <a:latin typeface="Helvetica" pitchFamily="84" charset="0"/>
              </a:rPr>
              <a:t>Terbagi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menjadi</a:t>
            </a:r>
            <a:r>
              <a:rPr lang="en-US" sz="2400" dirty="0" smtClean="0">
                <a:latin typeface="Helvetica" pitchFamily="84" charset="0"/>
              </a:rPr>
              <a:t>: </a:t>
            </a:r>
          </a:p>
          <a:p>
            <a:pPr lvl="1" algn="just" eaLnBrk="1" hangingPunct="1">
              <a:buFontTx/>
              <a:buChar char="-"/>
            </a:pPr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desa</a:t>
            </a:r>
            <a:r>
              <a:rPr lang="en-US" sz="2200" dirty="0" smtClean="0">
                <a:latin typeface="Helvetica" pitchFamily="84" charset="0"/>
              </a:rPr>
              <a:t> : </a:t>
            </a:r>
            <a:r>
              <a:rPr lang="en-US" sz="2200" dirty="0" err="1" smtClean="0">
                <a:latin typeface="Helvetica" pitchFamily="84" charset="0"/>
              </a:rPr>
              <a:t>kelompok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orang</a:t>
            </a:r>
            <a:r>
              <a:rPr lang="en-US" sz="2200" dirty="0" smtClean="0">
                <a:latin typeface="Helvetica" pitchFamily="84" charset="0"/>
              </a:rPr>
              <a:t> yang </a:t>
            </a:r>
            <a:r>
              <a:rPr lang="en-US" sz="2200" dirty="0" err="1" smtClean="0">
                <a:latin typeface="Helvetica" pitchFamily="84" charset="0"/>
              </a:rPr>
              <a:t>tinggal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di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pedesaan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atau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berasal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dari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desa</a:t>
            </a:r>
            <a:r>
              <a:rPr lang="en-US" sz="2200" dirty="0" smtClean="0">
                <a:latin typeface="Helvetica" pitchFamily="84" charset="0"/>
              </a:rPr>
              <a:t>; </a:t>
            </a:r>
          </a:p>
          <a:p>
            <a:pPr lvl="1" algn="just" eaLnBrk="1" hangingPunct="1">
              <a:buFontTx/>
              <a:buChar char="-"/>
            </a:pPr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kota</a:t>
            </a:r>
            <a:r>
              <a:rPr lang="en-US" sz="2200" dirty="0" smtClean="0">
                <a:latin typeface="Helvetica" pitchFamily="84" charset="0"/>
              </a:rPr>
              <a:t> : </a:t>
            </a:r>
            <a:r>
              <a:rPr lang="en-US" sz="2200" dirty="0" err="1" smtClean="0">
                <a:latin typeface="Helvetica" pitchFamily="84" charset="0"/>
              </a:rPr>
              <a:t>kelompok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orang</a:t>
            </a:r>
            <a:r>
              <a:rPr lang="en-US" sz="2200" dirty="0" smtClean="0">
                <a:latin typeface="Helvetica" pitchFamily="84" charset="0"/>
              </a:rPr>
              <a:t> yang </a:t>
            </a:r>
            <a:r>
              <a:rPr lang="en-US" sz="2200" dirty="0" err="1" smtClean="0">
                <a:latin typeface="Helvetica" pitchFamily="84" charset="0"/>
              </a:rPr>
              <a:t>tinggal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di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perkotaan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atau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berasal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dari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kota</a:t>
            </a:r>
            <a:r>
              <a:rPr lang="en-US" sz="2200" dirty="0" smtClean="0">
                <a:latin typeface="Helvetica" pitchFamily="84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2400" dirty="0" err="1" smtClean="0">
                <a:latin typeface="Helvetica" pitchFamily="84" charset="0"/>
              </a:rPr>
              <a:t>Perbedaan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orang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desa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dengan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orang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kota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dapat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kita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temukan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dalam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hal-hal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berikut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ini</a:t>
            </a:r>
            <a:r>
              <a:rPr lang="en-US" sz="2400" dirty="0" smtClean="0">
                <a:latin typeface="Helvetica" pitchFamily="84" charset="0"/>
              </a:rPr>
              <a:t> : </a:t>
            </a:r>
            <a:r>
              <a:rPr lang="en-US" sz="2400" dirty="0" err="1" smtClean="0">
                <a:latin typeface="Helvetica" pitchFamily="84" charset="0"/>
              </a:rPr>
              <a:t>perilaku,tutur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kata</a:t>
            </a:r>
            <a:r>
              <a:rPr lang="en-US" sz="2400" dirty="0" smtClean="0">
                <a:latin typeface="Helvetica" pitchFamily="84" charset="0"/>
              </a:rPr>
              <a:t>, </a:t>
            </a:r>
            <a:r>
              <a:rPr lang="en-US" sz="2400" dirty="0" err="1" smtClean="0">
                <a:latin typeface="Helvetica" pitchFamily="84" charset="0"/>
              </a:rPr>
              <a:t>cara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berpakaian</a:t>
            </a:r>
            <a:r>
              <a:rPr lang="en-US" sz="2400" dirty="0" smtClean="0">
                <a:latin typeface="Helvetica" pitchFamily="84" charset="0"/>
              </a:rPr>
              <a:t>, </a:t>
            </a:r>
            <a:r>
              <a:rPr lang="en-US" sz="2400" dirty="0" err="1" smtClean="0">
                <a:latin typeface="Helvetica" pitchFamily="84" charset="0"/>
              </a:rPr>
              <a:t>cara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menghias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rumah</a:t>
            </a:r>
            <a:r>
              <a:rPr lang="en-US" sz="2400" dirty="0" smtClean="0">
                <a:latin typeface="Helvetica" pitchFamily="84" charset="0"/>
              </a:rPr>
              <a:t>, </a:t>
            </a:r>
            <a:r>
              <a:rPr lang="en-US" sz="2400" dirty="0" err="1" smtClean="0">
                <a:latin typeface="Helvetica" pitchFamily="84" charset="0"/>
              </a:rPr>
              <a:t>dsb</a:t>
            </a:r>
            <a:r>
              <a:rPr lang="en-US" sz="2400" dirty="0" smtClean="0">
                <a:latin typeface="Helvetica" pitchFamily="84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elvetica" pitchFamily="84" charset="0"/>
              </a:rPr>
              <a:t>Diferensiasi Partai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3200" dirty="0" err="1" smtClean="0">
                <a:latin typeface="Helvetica" pitchFamily="84" charset="0"/>
              </a:rPr>
              <a:t>Demi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menampung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aspirasi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masyarakat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untuk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turut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serta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mengatur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negara</a:t>
            </a:r>
            <a:r>
              <a:rPr lang="en-US" sz="3200" dirty="0" smtClean="0">
                <a:latin typeface="Helvetica" pitchFamily="84" charset="0"/>
              </a:rPr>
              <a:t>/ </a:t>
            </a:r>
            <a:r>
              <a:rPr lang="en-US" sz="3200" dirty="0" err="1" smtClean="0">
                <a:latin typeface="Helvetica" pitchFamily="84" charset="0"/>
              </a:rPr>
              <a:t>berkuasa</a:t>
            </a:r>
            <a:r>
              <a:rPr lang="en-US" sz="3200" dirty="0" smtClean="0">
                <a:latin typeface="Helvetica" pitchFamily="84" charset="0"/>
              </a:rPr>
              <a:t>, </a:t>
            </a:r>
            <a:r>
              <a:rPr lang="en-US" sz="3200" dirty="0" err="1" smtClean="0">
                <a:latin typeface="Helvetica" pitchFamily="84" charset="0"/>
              </a:rPr>
              <a:t>maka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bermunculan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banyak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sekali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partai</a:t>
            </a:r>
            <a:r>
              <a:rPr lang="en-US" sz="3200" dirty="0" smtClean="0">
                <a:latin typeface="Helvetica" pitchFamily="84" charset="0"/>
              </a:rPr>
              <a:t>. </a:t>
            </a:r>
          </a:p>
          <a:p>
            <a:pPr algn="just" eaLnBrk="1" hangingPunct="1"/>
            <a:r>
              <a:rPr lang="en-US" sz="3200" dirty="0" err="1" smtClean="0">
                <a:latin typeface="Helvetica" pitchFamily="84" charset="0"/>
              </a:rPr>
              <a:t>Diferensiasi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partai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adalah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perbedaan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masyarakat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dalam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kegiatannya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mengatur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kekuasaan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negara</a:t>
            </a:r>
            <a:r>
              <a:rPr lang="en-US" sz="3200" dirty="0" smtClean="0">
                <a:latin typeface="Helvetica" pitchFamily="84" charset="0"/>
              </a:rPr>
              <a:t>, yang </a:t>
            </a:r>
            <a:r>
              <a:rPr lang="en-US" sz="3200" dirty="0" err="1" smtClean="0">
                <a:latin typeface="Helvetica" pitchFamily="84" charset="0"/>
              </a:rPr>
              <a:t>berupa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kesatuan-kesatuan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sosial</a:t>
            </a:r>
            <a:r>
              <a:rPr lang="en-US" sz="3200" dirty="0" smtClean="0">
                <a:latin typeface="Helvetica" pitchFamily="84" charset="0"/>
              </a:rPr>
              <a:t>, </a:t>
            </a:r>
            <a:r>
              <a:rPr lang="en-US" sz="3200" dirty="0" err="1" smtClean="0">
                <a:latin typeface="Helvetica" pitchFamily="84" charset="0"/>
              </a:rPr>
              <a:t>seazas</a:t>
            </a:r>
            <a:r>
              <a:rPr lang="en-US" sz="3200" dirty="0" smtClean="0">
                <a:latin typeface="Helvetica" pitchFamily="84" charset="0"/>
              </a:rPr>
              <a:t>, </a:t>
            </a:r>
            <a:r>
              <a:rPr lang="en-US" sz="3200" dirty="0" err="1" smtClean="0">
                <a:latin typeface="Helvetica" pitchFamily="84" charset="0"/>
              </a:rPr>
              <a:t>seideologi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dan</a:t>
            </a:r>
            <a:r>
              <a:rPr lang="en-US" sz="3200" dirty="0" smtClean="0">
                <a:latin typeface="Helvetica" pitchFamily="84" charset="0"/>
              </a:rPr>
              <a:t> </a:t>
            </a:r>
            <a:r>
              <a:rPr lang="en-US" sz="3200" dirty="0" err="1" smtClean="0">
                <a:latin typeface="Helvetica" pitchFamily="84" charset="0"/>
              </a:rPr>
              <a:t>sealiran</a:t>
            </a:r>
            <a:r>
              <a:rPr lang="en-US" sz="3200" dirty="0" smtClean="0">
                <a:latin typeface="Helvetica" pitchFamily="8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DIFERENSIASI SOSIAL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Kalau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kita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memperhatikan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sekitar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kita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banyak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sekali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perbedaan-perbedaan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kita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jumpai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Perbedaan-perbedaan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itu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antara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lain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agama,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ras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etnis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clan (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klen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),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pekerjaan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budaya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maupun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kelamin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Perbedaan-perbedaan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itu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diklasifikasikan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bertingkat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seperti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halnya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tingkatan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lapisan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ekonomi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yaitu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lapisan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tinggi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lapisan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menengah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lapisan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rendah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itu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hanya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horisontal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seperti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sosiologi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dikenal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istilah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84" charset="0"/>
              </a:rPr>
              <a:t>Diferensiasi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84" charset="0"/>
              </a:rPr>
              <a:t>Sosial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84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latin typeface="Helvetica" pitchFamily="84" charset="0"/>
              </a:rPr>
              <a:t> </a:t>
            </a:r>
            <a:br>
              <a:rPr lang="en-US" sz="2400" b="1" dirty="0" smtClean="0">
                <a:solidFill>
                  <a:srgbClr val="000000"/>
                </a:solidFill>
                <a:latin typeface="Helvetica" pitchFamily="84" charset="0"/>
              </a:rPr>
            </a:b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DIFERENSIASI SOSIAL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Diferensiasi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klasifikasi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terhadap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perbedaan-perbedaan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biasanya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sama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Pengertian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84" charset="0"/>
              </a:rPr>
              <a:t>sama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disini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menunjukkan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penggolongan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klasifikasi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horisontal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mendatar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sejajar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Asumsinya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golongan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pembagian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tersebut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tinggi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daripada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golongan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lainnya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Pengelompokan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horisontal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didasarkan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ras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etnis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suku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bangsa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),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klen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agama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disebut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kemajemukan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sosial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sedangkan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pengelompokan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berasarkan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perbedaan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profesi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kelamin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disebut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heterogenitas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84" charset="0"/>
              </a:rPr>
              <a:t>sosial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84" charset="0"/>
              </a:rPr>
              <a:t>. </a:t>
            </a:r>
            <a:endParaRPr lang="en-US" sz="2400" dirty="0" smtClean="0">
              <a:solidFill>
                <a:srgbClr val="000000"/>
              </a:solidFill>
              <a:latin typeface="Helvetica" pitchFamily="8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DIFERENSIASI SOSIAL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47800"/>
            <a:ext cx="8329642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Bagan</a:t>
            </a:r>
            <a:r>
              <a:rPr lang="en-US" dirty="0" smtClean="0"/>
              <a:t>: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357158" y="2143116"/>
          <a:ext cx="8572560" cy="3600450"/>
        </p:xfrm>
        <a:graphic>
          <a:graphicData uri="http://schemas.openxmlformats.org/presentationml/2006/ole">
            <p:oleObj spid="_x0000_s1026" name="Microsoft Organization Chart" r:id="rId3" imgW="11264900" imgH="4394200" progId="MSOrgChart.2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Ciri-ciri yang Mendasari Diferensiasi Sosial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Times New Roman" pitchFamily="84" charset="0"/>
              </a:rPr>
              <a:t>Ciri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Fisik</a:t>
            </a:r>
            <a:r>
              <a:rPr lang="en-US" dirty="0" smtClean="0">
                <a:latin typeface="Times New Roman" pitchFamily="84" charset="0"/>
              </a:rPr>
              <a:t>. </a:t>
            </a:r>
            <a:r>
              <a:rPr lang="en-US" dirty="0" err="1" smtClean="0">
                <a:latin typeface="Times New Roman" pitchFamily="84" charset="0"/>
              </a:rPr>
              <a:t>Diferensiasi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ini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terjadi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karena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perbedaan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ciri-ciri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tertentu</a:t>
            </a:r>
            <a:r>
              <a:rPr lang="en-US" dirty="0" smtClean="0">
                <a:latin typeface="Times New Roman" pitchFamily="84" charset="0"/>
              </a:rPr>
              <a:t>. </a:t>
            </a:r>
            <a:r>
              <a:rPr lang="en-US" dirty="0" err="1" smtClean="0">
                <a:latin typeface="Times New Roman" pitchFamily="84" charset="0"/>
              </a:rPr>
              <a:t>Misalnya</a:t>
            </a:r>
            <a:r>
              <a:rPr lang="en-US" dirty="0" smtClean="0">
                <a:latin typeface="Times New Roman" pitchFamily="84" charset="0"/>
              </a:rPr>
              <a:t> : </a:t>
            </a:r>
            <a:r>
              <a:rPr lang="en-US" dirty="0" err="1" smtClean="0">
                <a:latin typeface="Times New Roman" pitchFamily="84" charset="0"/>
              </a:rPr>
              <a:t>warna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kulit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bentuk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mata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rambut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hidung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muka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dsb</a:t>
            </a:r>
            <a:r>
              <a:rPr lang="en-US" dirty="0" smtClean="0">
                <a:latin typeface="Times New Roman" pitchFamily="84" charset="0"/>
              </a:rPr>
              <a:t>. </a:t>
            </a:r>
          </a:p>
          <a:p>
            <a:pPr algn="just" eaLnBrk="1" hangingPunct="1"/>
            <a:r>
              <a:rPr lang="en-US" dirty="0" err="1" smtClean="0">
                <a:latin typeface="Times New Roman" pitchFamily="84" charset="0"/>
              </a:rPr>
              <a:t>Ciri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Sosia</a:t>
            </a:r>
            <a:r>
              <a:rPr lang="en-US" dirty="0" smtClean="0">
                <a:latin typeface="Times New Roman" pitchFamily="84" charset="0"/>
              </a:rPr>
              <a:t>. </a:t>
            </a:r>
            <a:r>
              <a:rPr lang="en-US" dirty="0" err="1" smtClean="0">
                <a:latin typeface="Times New Roman" pitchFamily="84" charset="0"/>
              </a:rPr>
              <a:t>Muncul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karena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perbedaan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pekerjaan</a:t>
            </a:r>
            <a:r>
              <a:rPr lang="en-US" dirty="0" smtClean="0">
                <a:latin typeface="Times New Roman" pitchFamily="84" charset="0"/>
              </a:rPr>
              <a:t> yang </a:t>
            </a:r>
            <a:r>
              <a:rPr lang="en-US" dirty="0" err="1" smtClean="0">
                <a:latin typeface="Times New Roman" pitchFamily="84" charset="0"/>
              </a:rPr>
              <a:t>menimbulkan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cara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pandang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dan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pola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perilaku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dalam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masyarakat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berbeda</a:t>
            </a:r>
            <a:r>
              <a:rPr lang="en-US" dirty="0" smtClean="0">
                <a:latin typeface="Times New Roman" pitchFamily="84" charset="0"/>
              </a:rPr>
              <a:t>. </a:t>
            </a:r>
            <a:r>
              <a:rPr lang="en-US" dirty="0" err="1" smtClean="0">
                <a:latin typeface="Times New Roman" pitchFamily="84" charset="0"/>
              </a:rPr>
              <a:t>Termasuk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didalam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kategori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ini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adalah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perbedaan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peranan</a:t>
            </a:r>
            <a:r>
              <a:rPr lang="en-US" dirty="0" smtClean="0">
                <a:latin typeface="Times New Roman" pitchFamily="84" charset="0"/>
              </a:rPr>
              <a:t>, </a:t>
            </a:r>
            <a:r>
              <a:rPr lang="en-US" dirty="0" err="1" smtClean="0">
                <a:latin typeface="Times New Roman" pitchFamily="84" charset="0"/>
              </a:rPr>
              <a:t>prestise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dan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kekuasaan</a:t>
            </a:r>
            <a:r>
              <a:rPr lang="en-US" dirty="0" smtClean="0">
                <a:latin typeface="Times New Roman" pitchFamily="84" charset="0"/>
              </a:rPr>
              <a:t>. </a:t>
            </a:r>
            <a:r>
              <a:rPr lang="en-US" dirty="0" err="1" smtClean="0">
                <a:latin typeface="Times New Roman" pitchFamily="84" charset="0"/>
              </a:rPr>
              <a:t>Contohnya</a:t>
            </a:r>
            <a:r>
              <a:rPr lang="en-US" dirty="0" smtClean="0">
                <a:latin typeface="Times New Roman" pitchFamily="84" charset="0"/>
              </a:rPr>
              <a:t> : </a:t>
            </a:r>
            <a:r>
              <a:rPr lang="en-US" dirty="0" err="1" smtClean="0">
                <a:latin typeface="Times New Roman" pitchFamily="84" charset="0"/>
              </a:rPr>
              <a:t>pola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perilaku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seorang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id-ID" dirty="0" smtClean="0">
                <a:latin typeface="Times New Roman" pitchFamily="84" charset="0"/>
              </a:rPr>
              <a:t>P</a:t>
            </a:r>
            <a:r>
              <a:rPr lang="id-ID" dirty="0" smtClean="0">
                <a:latin typeface="Times New Roman" pitchFamily="84" charset="0"/>
              </a:rPr>
              <a:t>olitisi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akan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berbeda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dengan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en-US" dirty="0" err="1" smtClean="0">
                <a:latin typeface="Times New Roman" pitchFamily="84" charset="0"/>
              </a:rPr>
              <a:t>seorang</a:t>
            </a:r>
            <a:r>
              <a:rPr lang="en-US" dirty="0" smtClean="0">
                <a:latin typeface="Times New Roman" pitchFamily="84" charset="0"/>
              </a:rPr>
              <a:t> </a:t>
            </a:r>
            <a:r>
              <a:rPr lang="id-ID" dirty="0" smtClean="0">
                <a:latin typeface="Times New Roman" pitchFamily="84" charset="0"/>
              </a:rPr>
              <a:t>Dosen.</a:t>
            </a:r>
            <a:endParaRPr lang="en-US" dirty="0" smtClean="0">
              <a:latin typeface="Times New Roman" pitchFamily="8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Ciri-ciri yang Mendasari Diferensiasi Sosial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id-ID" sz="3200" dirty="0" smtClean="0">
                <a:latin typeface="Times New Roman" pitchFamily="84" charset="0"/>
              </a:rPr>
              <a:t>	</a:t>
            </a:r>
            <a:r>
              <a:rPr lang="en-US" sz="3200" dirty="0" err="1" smtClean="0">
                <a:latin typeface="Times New Roman" pitchFamily="84" charset="0"/>
              </a:rPr>
              <a:t>Ciri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Budaya</a:t>
            </a:r>
            <a:r>
              <a:rPr lang="en-US" sz="3200" dirty="0" smtClean="0">
                <a:latin typeface="Times New Roman" pitchFamily="84" charset="0"/>
              </a:rPr>
              <a:t>. </a:t>
            </a:r>
            <a:r>
              <a:rPr lang="en-US" sz="3200" dirty="0" err="1" smtClean="0">
                <a:latin typeface="Times New Roman" pitchFamily="84" charset="0"/>
              </a:rPr>
              <a:t>Berhubungan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erat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dengan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pandangan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hidup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suatu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masyarakat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menyangkut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nilai-nilai</a:t>
            </a:r>
            <a:r>
              <a:rPr lang="en-US" sz="3200" dirty="0" smtClean="0">
                <a:latin typeface="Times New Roman" pitchFamily="84" charset="0"/>
              </a:rPr>
              <a:t> yang </a:t>
            </a:r>
            <a:r>
              <a:rPr lang="en-US" sz="3200" dirty="0" err="1" smtClean="0">
                <a:latin typeface="Times New Roman" pitchFamily="84" charset="0"/>
              </a:rPr>
              <a:t>dianutnya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seperti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religi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atau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kepercayaan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sistem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kekeluargaan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keuletan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ketangguhan</a:t>
            </a:r>
            <a:r>
              <a:rPr lang="en-US" sz="3200" dirty="0" smtClean="0">
                <a:latin typeface="Times New Roman" pitchFamily="84" charset="0"/>
              </a:rPr>
              <a:t> (</a:t>
            </a:r>
            <a:r>
              <a:rPr lang="en-US" sz="3200" dirty="0" err="1" smtClean="0">
                <a:latin typeface="Times New Roman" pitchFamily="84" charset="0"/>
              </a:rPr>
              <a:t>etos</a:t>
            </a:r>
            <a:r>
              <a:rPr lang="en-US" sz="3200" dirty="0" smtClean="0">
                <a:latin typeface="Times New Roman" pitchFamily="84" charset="0"/>
              </a:rPr>
              <a:t>). </a:t>
            </a:r>
            <a:r>
              <a:rPr lang="en-US" sz="3200" dirty="0" err="1" smtClean="0">
                <a:latin typeface="Times New Roman" pitchFamily="84" charset="0"/>
              </a:rPr>
              <a:t>Hasil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dari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nilai-nilai</a:t>
            </a:r>
            <a:r>
              <a:rPr lang="en-US" sz="3200" dirty="0" smtClean="0">
                <a:latin typeface="Times New Roman" pitchFamily="84" charset="0"/>
              </a:rPr>
              <a:t> yang </a:t>
            </a:r>
            <a:r>
              <a:rPr lang="en-US" sz="3200" dirty="0" err="1" smtClean="0">
                <a:latin typeface="Times New Roman" pitchFamily="84" charset="0"/>
              </a:rPr>
              <a:t>dianut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suatu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masyarakat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dapat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kita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lihat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dari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bahasa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kesenian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arsitektur</a:t>
            </a:r>
            <a:r>
              <a:rPr lang="en-US" sz="3200" dirty="0" smtClean="0">
                <a:latin typeface="Times New Roman" pitchFamily="84" charset="0"/>
              </a:rPr>
              <a:t>, </a:t>
            </a:r>
            <a:r>
              <a:rPr lang="en-US" sz="3200" dirty="0" err="1" smtClean="0">
                <a:latin typeface="Times New Roman" pitchFamily="84" charset="0"/>
              </a:rPr>
              <a:t>pakaian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adat</a:t>
            </a:r>
            <a:r>
              <a:rPr lang="en-US" sz="3200" dirty="0" smtClean="0">
                <a:latin typeface="Times New Roman" pitchFamily="84" charset="0"/>
              </a:rPr>
              <a:t>, agama, </a:t>
            </a:r>
            <a:r>
              <a:rPr lang="en-US" sz="3200" dirty="0" err="1" smtClean="0">
                <a:latin typeface="Times New Roman" pitchFamily="84" charset="0"/>
              </a:rPr>
              <a:t>dsb</a:t>
            </a:r>
            <a:r>
              <a:rPr lang="en-US" sz="32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buFont typeface="Wingdings" pitchFamily="84" charset="2"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Helvetica" pitchFamily="84" charset="0"/>
              </a:rPr>
              <a:t>Bentuk-bentuk Diferensiasi Sosial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b="1" dirty="0" err="1" smtClean="0">
                <a:latin typeface="Times New Roman" pitchFamily="84" charset="0"/>
              </a:rPr>
              <a:t>Diferensiasi</a:t>
            </a:r>
            <a:r>
              <a:rPr lang="en-US" sz="2400" b="1" dirty="0" smtClean="0">
                <a:latin typeface="Times New Roman" pitchFamily="84" charset="0"/>
              </a:rPr>
              <a:t> </a:t>
            </a:r>
            <a:r>
              <a:rPr lang="en-US" sz="2400" b="1" dirty="0" err="1" smtClean="0">
                <a:latin typeface="Times New Roman" pitchFamily="84" charset="0"/>
              </a:rPr>
              <a:t>Ras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Ras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adalah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suatu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kelompok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manusia</a:t>
            </a:r>
            <a:r>
              <a:rPr lang="en-US" sz="2400" dirty="0" smtClean="0">
                <a:latin typeface="Times New Roman" pitchFamily="84" charset="0"/>
              </a:rPr>
              <a:t> yang </a:t>
            </a:r>
            <a:r>
              <a:rPr lang="en-US" sz="2400" dirty="0" err="1" smtClean="0">
                <a:latin typeface="Times New Roman" pitchFamily="84" charset="0"/>
              </a:rPr>
              <a:t>memiliki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ciri-ciri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fisik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bawan</a:t>
            </a:r>
            <a:r>
              <a:rPr lang="en-US" sz="2400" dirty="0" smtClean="0">
                <a:latin typeface="Times New Roman" pitchFamily="84" charset="0"/>
              </a:rPr>
              <a:t> yang </a:t>
            </a:r>
            <a:r>
              <a:rPr lang="en-US" sz="2400" dirty="0" err="1" smtClean="0">
                <a:latin typeface="Times New Roman" pitchFamily="84" charset="0"/>
              </a:rPr>
              <a:t>sama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Diferensiasi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ras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berarti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pengelompokan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masyarakat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berdasarkan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ciri</a:t>
            </a:r>
            <a:r>
              <a:rPr lang="en-US" sz="2400" dirty="0" smtClean="0">
                <a:latin typeface="Times New Roman" pitchFamily="84" charset="0"/>
              </a:rPr>
              <a:t>- </a:t>
            </a:r>
            <a:r>
              <a:rPr lang="en-US" sz="2400" dirty="0" err="1" smtClean="0">
                <a:latin typeface="Times New Roman" pitchFamily="84" charset="0"/>
              </a:rPr>
              <a:t>ciri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fisiknya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bukan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budayanya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dirty="0" err="1" smtClean="0">
                <a:latin typeface="Times New Roman" pitchFamily="84" charset="0"/>
              </a:rPr>
              <a:t>Diferensiasi</a:t>
            </a:r>
            <a:r>
              <a:rPr lang="en-US" sz="2400" b="1" dirty="0" smtClean="0">
                <a:latin typeface="Times New Roman" pitchFamily="84" charset="0"/>
              </a:rPr>
              <a:t> </a:t>
            </a:r>
            <a:r>
              <a:rPr lang="en-US" sz="2400" b="1" dirty="0" err="1" smtClean="0">
                <a:latin typeface="Times New Roman" pitchFamily="84" charset="0"/>
              </a:rPr>
              <a:t>Suku</a:t>
            </a:r>
            <a:r>
              <a:rPr lang="en-US" sz="2400" b="1" dirty="0" smtClean="0">
                <a:latin typeface="Times New Roman" pitchFamily="84" charset="0"/>
              </a:rPr>
              <a:t> </a:t>
            </a:r>
            <a:r>
              <a:rPr lang="en-US" sz="2400" b="1" dirty="0" err="1" smtClean="0">
                <a:latin typeface="Times New Roman" pitchFamily="84" charset="0"/>
              </a:rPr>
              <a:t>Bangsa</a:t>
            </a:r>
            <a:r>
              <a:rPr lang="en-US" sz="2400" b="1" dirty="0" smtClean="0">
                <a:latin typeface="Times New Roman" pitchFamily="84" charset="0"/>
              </a:rPr>
              <a:t> (</a:t>
            </a:r>
            <a:r>
              <a:rPr lang="en-US" sz="2400" b="1" dirty="0" err="1" smtClean="0">
                <a:latin typeface="Times New Roman" pitchFamily="84" charset="0"/>
              </a:rPr>
              <a:t>Etnis</a:t>
            </a:r>
            <a:r>
              <a:rPr lang="en-US" sz="2400" b="1" dirty="0" smtClean="0">
                <a:latin typeface="Times New Roman" pitchFamily="84" charset="0"/>
              </a:rPr>
              <a:t>).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Menurut</a:t>
            </a:r>
            <a:r>
              <a:rPr lang="en-US" sz="2400" dirty="0" smtClean="0">
                <a:latin typeface="Times New Roman" pitchFamily="84" charset="0"/>
              </a:rPr>
              <a:t> Hassan Shadily MA, </a:t>
            </a:r>
            <a:r>
              <a:rPr lang="en-US" sz="2400" dirty="0" err="1" smtClean="0">
                <a:latin typeface="Times New Roman" pitchFamily="84" charset="0"/>
              </a:rPr>
              <a:t>suku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bangsa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atau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etnis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adalah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segolongan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rakyat</a:t>
            </a:r>
            <a:r>
              <a:rPr lang="en-US" sz="2400" dirty="0" smtClean="0">
                <a:latin typeface="Times New Roman" pitchFamily="84" charset="0"/>
              </a:rPr>
              <a:t> yang </a:t>
            </a:r>
            <a:r>
              <a:rPr lang="en-US" sz="2400" dirty="0" err="1" smtClean="0">
                <a:latin typeface="Times New Roman" pitchFamily="84" charset="0"/>
              </a:rPr>
              <a:t>masih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dianggap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mempunyai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hubungan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biologis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Diferensiasi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suku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bangsa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merupakan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penggologan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manusia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berdasarkan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ciri-ciri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biologis</a:t>
            </a:r>
            <a:r>
              <a:rPr lang="en-US" sz="2400" dirty="0" smtClean="0">
                <a:latin typeface="Times New Roman" pitchFamily="84" charset="0"/>
              </a:rPr>
              <a:t> yang </a:t>
            </a:r>
            <a:r>
              <a:rPr lang="en-US" sz="2400" dirty="0" err="1" smtClean="0">
                <a:latin typeface="Times New Roman" pitchFamily="84" charset="0"/>
              </a:rPr>
              <a:t>sama</a:t>
            </a:r>
            <a:r>
              <a:rPr lang="en-US" sz="2400" dirty="0" smtClean="0">
                <a:latin typeface="Times New Roman" pitchFamily="84" charset="0"/>
              </a:rPr>
              <a:t>, </a:t>
            </a:r>
            <a:r>
              <a:rPr lang="en-US" sz="2400" dirty="0" err="1" smtClean="0">
                <a:latin typeface="Times New Roman" pitchFamily="84" charset="0"/>
              </a:rPr>
              <a:t>seperti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ras</a:t>
            </a:r>
            <a:r>
              <a:rPr lang="en-US" sz="2400" dirty="0" smtClean="0">
                <a:latin typeface="Times New Roman" pitchFamily="84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latin typeface="Times New Roman" pitchFamily="84" charset="0"/>
              </a:rPr>
              <a:t>Namun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suku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bangsa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memiliki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ciri-ciri</a:t>
            </a:r>
            <a:r>
              <a:rPr lang="en-US" sz="2400" dirty="0" smtClean="0">
                <a:latin typeface="Times New Roman" pitchFamily="84" charset="0"/>
              </a:rPr>
              <a:t> paling </a:t>
            </a:r>
            <a:r>
              <a:rPr lang="en-US" sz="2400" dirty="0" err="1" smtClean="0">
                <a:latin typeface="Times New Roman" pitchFamily="84" charset="0"/>
              </a:rPr>
              <a:t>mendasar</a:t>
            </a:r>
            <a:r>
              <a:rPr lang="en-US" sz="2400" dirty="0" smtClean="0">
                <a:latin typeface="Times New Roman" pitchFamily="84" charset="0"/>
              </a:rPr>
              <a:t> yang lain, </a:t>
            </a:r>
            <a:r>
              <a:rPr lang="en-US" sz="2400" dirty="0" err="1" smtClean="0">
                <a:latin typeface="Times New Roman" pitchFamily="84" charset="0"/>
              </a:rPr>
              <a:t>yaitu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adanya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kesamaan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budaya</a:t>
            </a:r>
            <a:r>
              <a:rPr lang="en-US" sz="2400" dirty="0" smtClean="0">
                <a:latin typeface="Times New Roman" pitchFamily="84" charset="0"/>
              </a:rPr>
              <a:t>. </a:t>
            </a:r>
            <a:r>
              <a:rPr lang="en-US" sz="2400" dirty="0" err="1" smtClean="0">
                <a:latin typeface="Times New Roman" pitchFamily="84" charset="0"/>
              </a:rPr>
              <a:t>Suku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bangsa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memiliki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kesamaan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berikut</a:t>
            </a:r>
            <a:r>
              <a:rPr lang="en-US" sz="2400" dirty="0" smtClean="0">
                <a:latin typeface="Times New Roman" pitchFamily="84" charset="0"/>
              </a:rPr>
              <a:t> : - </a:t>
            </a:r>
            <a:r>
              <a:rPr lang="en-US" sz="2400" dirty="0" err="1" smtClean="0">
                <a:latin typeface="Times New Roman" pitchFamily="84" charset="0"/>
              </a:rPr>
              <a:t>ciri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fisik</a:t>
            </a:r>
            <a:r>
              <a:rPr lang="en-US" sz="2400" dirty="0" smtClean="0">
                <a:latin typeface="Times New Roman" pitchFamily="84" charset="0"/>
              </a:rPr>
              <a:t> - </a:t>
            </a:r>
            <a:r>
              <a:rPr lang="en-US" sz="2400" dirty="0" err="1" smtClean="0">
                <a:latin typeface="Times New Roman" pitchFamily="84" charset="0"/>
              </a:rPr>
              <a:t>kesenian</a:t>
            </a:r>
            <a:r>
              <a:rPr lang="en-US" sz="2400" dirty="0" smtClean="0">
                <a:latin typeface="Times New Roman" pitchFamily="84" charset="0"/>
              </a:rPr>
              <a:t> - </a:t>
            </a:r>
            <a:r>
              <a:rPr lang="en-US" sz="2400" dirty="0" err="1" smtClean="0">
                <a:latin typeface="Times New Roman" pitchFamily="84" charset="0"/>
              </a:rPr>
              <a:t>bahasa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daerah</a:t>
            </a:r>
            <a:r>
              <a:rPr lang="en-US" sz="2400" dirty="0" smtClean="0">
                <a:latin typeface="Times New Roman" pitchFamily="84" charset="0"/>
              </a:rPr>
              <a:t> - </a:t>
            </a:r>
            <a:r>
              <a:rPr lang="en-US" sz="2400" dirty="0" err="1" smtClean="0">
                <a:latin typeface="Times New Roman" pitchFamily="84" charset="0"/>
              </a:rPr>
              <a:t>adat</a:t>
            </a:r>
            <a:r>
              <a:rPr lang="en-US" sz="2400" dirty="0" smtClean="0">
                <a:latin typeface="Times New Roman" pitchFamily="84" charset="0"/>
              </a:rPr>
              <a:t> </a:t>
            </a:r>
            <a:r>
              <a:rPr lang="en-US" sz="2400" dirty="0" err="1" smtClean="0">
                <a:latin typeface="Times New Roman" pitchFamily="84" charset="0"/>
              </a:rPr>
              <a:t>istiadat</a:t>
            </a:r>
            <a:r>
              <a:rPr lang="en-US" sz="2400" dirty="0" smtClean="0">
                <a:latin typeface="Times New Roman" pitchFamily="8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400" dirty="0" smtClean="0">
              <a:latin typeface="Times New Roman" pitchFamily="8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Diferensiasi Klen (Clan)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/>
            <a:r>
              <a:rPr lang="en-US" sz="3200" dirty="0" err="1" smtClean="0">
                <a:latin typeface="Times New Roman" pitchFamily="84" charset="0"/>
              </a:rPr>
              <a:t>Klen</a:t>
            </a:r>
            <a:r>
              <a:rPr lang="en-US" sz="3200" dirty="0" smtClean="0">
                <a:latin typeface="Times New Roman" pitchFamily="84" charset="0"/>
              </a:rPr>
              <a:t> (Clan) </a:t>
            </a:r>
            <a:r>
              <a:rPr lang="en-US" sz="3200" dirty="0" err="1" smtClean="0">
                <a:latin typeface="Times New Roman" pitchFamily="84" charset="0"/>
              </a:rPr>
              <a:t>sering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juga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disebut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kerabat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luas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atau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keluarga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besar</a:t>
            </a:r>
            <a:r>
              <a:rPr lang="en-US" sz="3200" dirty="0" smtClean="0">
                <a:latin typeface="Times New Roman" pitchFamily="84" charset="0"/>
              </a:rPr>
              <a:t>. </a:t>
            </a:r>
            <a:r>
              <a:rPr lang="en-US" sz="3200" dirty="0" err="1" smtClean="0">
                <a:latin typeface="Times New Roman" pitchFamily="84" charset="0"/>
              </a:rPr>
              <a:t>Klen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merupakan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kesatuan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keturunan</a:t>
            </a:r>
            <a:r>
              <a:rPr lang="en-US" sz="3200" dirty="0" smtClean="0">
                <a:latin typeface="Times New Roman" pitchFamily="84" charset="0"/>
              </a:rPr>
              <a:t> (</a:t>
            </a:r>
            <a:r>
              <a:rPr lang="en-US" sz="3200" dirty="0" err="1" smtClean="0">
                <a:latin typeface="Times New Roman" pitchFamily="84" charset="0"/>
              </a:rPr>
              <a:t>genealogis</a:t>
            </a:r>
            <a:r>
              <a:rPr lang="en-US" sz="3200" dirty="0" smtClean="0">
                <a:latin typeface="Times New Roman" pitchFamily="84" charset="0"/>
              </a:rPr>
              <a:t>), </a:t>
            </a:r>
            <a:r>
              <a:rPr lang="en-US" sz="3200" dirty="0" err="1" smtClean="0">
                <a:latin typeface="Times New Roman" pitchFamily="84" charset="0"/>
              </a:rPr>
              <a:t>kesatuan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kepercayaan</a:t>
            </a:r>
            <a:r>
              <a:rPr lang="en-US" sz="3200" dirty="0" smtClean="0">
                <a:latin typeface="Times New Roman" pitchFamily="84" charset="0"/>
              </a:rPr>
              <a:t> (</a:t>
            </a:r>
            <a:r>
              <a:rPr lang="en-US" sz="3200" dirty="0" err="1" smtClean="0">
                <a:latin typeface="Times New Roman" pitchFamily="84" charset="0"/>
              </a:rPr>
              <a:t>religiomagis</a:t>
            </a:r>
            <a:r>
              <a:rPr lang="en-US" sz="3200" dirty="0" smtClean="0">
                <a:latin typeface="Times New Roman" pitchFamily="84" charset="0"/>
              </a:rPr>
              <a:t>) </a:t>
            </a:r>
            <a:r>
              <a:rPr lang="en-US" sz="3200" dirty="0" err="1" smtClean="0">
                <a:latin typeface="Times New Roman" pitchFamily="84" charset="0"/>
              </a:rPr>
              <a:t>dan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kesatuan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adat</a:t>
            </a:r>
            <a:r>
              <a:rPr lang="en-US" sz="3200" dirty="0" smtClean="0">
                <a:latin typeface="Times New Roman" pitchFamily="84" charset="0"/>
              </a:rPr>
              <a:t> (</a:t>
            </a:r>
            <a:r>
              <a:rPr lang="en-US" sz="3200" dirty="0" err="1" smtClean="0">
                <a:latin typeface="Times New Roman" pitchFamily="84" charset="0"/>
              </a:rPr>
              <a:t>tradisi</a:t>
            </a:r>
            <a:r>
              <a:rPr lang="en-US" sz="3200" dirty="0" smtClean="0">
                <a:latin typeface="Times New Roman" pitchFamily="84" charset="0"/>
              </a:rPr>
              <a:t>). </a:t>
            </a:r>
            <a:r>
              <a:rPr lang="en-US" sz="3200" dirty="0" err="1" smtClean="0">
                <a:latin typeface="Times New Roman" pitchFamily="84" charset="0"/>
              </a:rPr>
              <a:t>Klen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adalah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sistem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sosial</a:t>
            </a:r>
            <a:r>
              <a:rPr lang="en-US" sz="3200" dirty="0" smtClean="0">
                <a:latin typeface="Times New Roman" pitchFamily="84" charset="0"/>
              </a:rPr>
              <a:t> yang </a:t>
            </a:r>
            <a:r>
              <a:rPr lang="en-US" sz="3200" dirty="0" err="1" smtClean="0">
                <a:latin typeface="Times New Roman" pitchFamily="84" charset="0"/>
              </a:rPr>
              <a:t>berdasarkan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ikatan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darah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atau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keturunan</a:t>
            </a:r>
            <a:r>
              <a:rPr lang="en-US" sz="3200" dirty="0" smtClean="0">
                <a:latin typeface="Times New Roman" pitchFamily="84" charset="0"/>
              </a:rPr>
              <a:t> yang </a:t>
            </a:r>
            <a:r>
              <a:rPr lang="en-US" sz="3200" dirty="0" err="1" smtClean="0">
                <a:latin typeface="Times New Roman" pitchFamily="84" charset="0"/>
              </a:rPr>
              <a:t>sama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umumnya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terjadi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pada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masyarakat</a:t>
            </a:r>
            <a:r>
              <a:rPr lang="en-US" sz="3200" dirty="0" smtClean="0">
                <a:latin typeface="Times New Roman" pitchFamily="84" charset="0"/>
              </a:rPr>
              <a:t> unilateral </a:t>
            </a:r>
            <a:r>
              <a:rPr lang="en-US" sz="3200" dirty="0" err="1" smtClean="0">
                <a:latin typeface="Times New Roman" pitchFamily="84" charset="0"/>
              </a:rPr>
              <a:t>baik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melalui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garis</a:t>
            </a:r>
            <a:r>
              <a:rPr lang="en-US" sz="3200" dirty="0" smtClean="0">
                <a:latin typeface="Times New Roman" pitchFamily="84" charset="0"/>
              </a:rPr>
              <a:t> ayah (</a:t>
            </a:r>
            <a:r>
              <a:rPr lang="en-US" sz="3200" dirty="0" err="1" smtClean="0">
                <a:latin typeface="Times New Roman" pitchFamily="84" charset="0"/>
              </a:rPr>
              <a:t>patrilineal</a:t>
            </a:r>
            <a:r>
              <a:rPr lang="id-ID" sz="3200" dirty="0" smtClean="0">
                <a:latin typeface="Times New Roman" pitchFamily="84" charset="0"/>
              </a:rPr>
              <a:t>/patriakhal</a:t>
            </a:r>
            <a:r>
              <a:rPr lang="en-US" sz="3200" dirty="0" smtClean="0">
                <a:latin typeface="Times New Roman" pitchFamily="84" charset="0"/>
              </a:rPr>
              <a:t>) </a:t>
            </a:r>
            <a:r>
              <a:rPr lang="en-US" sz="3200" dirty="0" err="1" smtClean="0">
                <a:latin typeface="Times New Roman" pitchFamily="84" charset="0"/>
              </a:rPr>
              <a:t>maupun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garis</a:t>
            </a:r>
            <a:r>
              <a:rPr lang="en-US" sz="3200" dirty="0" smtClean="0">
                <a:latin typeface="Times New Roman" pitchFamily="84" charset="0"/>
              </a:rPr>
              <a:t> </a:t>
            </a:r>
            <a:r>
              <a:rPr lang="en-US" sz="3200" dirty="0" err="1" smtClean="0">
                <a:latin typeface="Times New Roman" pitchFamily="84" charset="0"/>
              </a:rPr>
              <a:t>ibu</a:t>
            </a:r>
            <a:r>
              <a:rPr lang="en-US" sz="3200" dirty="0" smtClean="0">
                <a:latin typeface="Times New Roman" pitchFamily="84" charset="0"/>
              </a:rPr>
              <a:t> (</a:t>
            </a:r>
            <a:r>
              <a:rPr lang="en-US" sz="3200" dirty="0" smtClean="0">
                <a:latin typeface="Times New Roman" pitchFamily="84" charset="0"/>
              </a:rPr>
              <a:t>matrilineal</a:t>
            </a:r>
            <a:r>
              <a:rPr lang="id-ID" sz="3200" dirty="0" smtClean="0">
                <a:latin typeface="Times New Roman" pitchFamily="84" charset="0"/>
              </a:rPr>
              <a:t>/matriakhal</a:t>
            </a:r>
            <a:r>
              <a:rPr lang="en-US" sz="3200" dirty="0" smtClean="0">
                <a:latin typeface="Times New Roman" pitchFamily="84" charset="0"/>
              </a:rPr>
              <a:t>).</a:t>
            </a:r>
            <a:endParaRPr lang="en-US" sz="3200" dirty="0" smtClean="0">
              <a:latin typeface="Times New Roman" pitchFamily="8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Diferensiasi Klen (Clan)- lanjutan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err="1" smtClean="0">
                <a:latin typeface="Helvetica" pitchFamily="84" charset="0"/>
              </a:rPr>
              <a:t>Klen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atas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dasar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garis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keturunan</a:t>
            </a:r>
            <a:r>
              <a:rPr lang="en-US" sz="2400" dirty="0" smtClean="0">
                <a:latin typeface="Helvetica" pitchFamily="84" charset="0"/>
              </a:rPr>
              <a:t> ayah (</a:t>
            </a:r>
            <a:r>
              <a:rPr lang="en-US" sz="2400" dirty="0" err="1" smtClean="0">
                <a:latin typeface="Helvetica" pitchFamily="84" charset="0"/>
              </a:rPr>
              <a:t>patrilineal</a:t>
            </a:r>
            <a:r>
              <a:rPr lang="en-US" sz="2400" dirty="0" smtClean="0">
                <a:latin typeface="Helvetica" pitchFamily="84" charset="0"/>
              </a:rPr>
              <a:t>) </a:t>
            </a:r>
            <a:r>
              <a:rPr lang="en-US" sz="2400" dirty="0" err="1" smtClean="0">
                <a:latin typeface="Helvetica" pitchFamily="84" charset="0"/>
              </a:rPr>
              <a:t>antara</a:t>
            </a:r>
            <a:r>
              <a:rPr lang="en-US" sz="2400" dirty="0" smtClean="0">
                <a:latin typeface="Helvetica" pitchFamily="84" charset="0"/>
              </a:rPr>
              <a:t> lain </a:t>
            </a:r>
            <a:r>
              <a:rPr lang="en-US" sz="2400" dirty="0" err="1" smtClean="0">
                <a:latin typeface="Helvetica" pitchFamily="84" charset="0"/>
              </a:rPr>
              <a:t>terdapat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pada</a:t>
            </a:r>
            <a:r>
              <a:rPr lang="en-US" sz="2400" dirty="0" smtClean="0">
                <a:latin typeface="Helvetica" pitchFamily="84" charset="0"/>
              </a:rPr>
              <a:t>:</a:t>
            </a:r>
          </a:p>
          <a:p>
            <a:pPr lvl="1" algn="just" eaLnBrk="1" hangingPunct="1"/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Batak</a:t>
            </a:r>
            <a:r>
              <a:rPr lang="en-US" sz="2200" dirty="0" smtClean="0">
                <a:latin typeface="Helvetica" pitchFamily="84" charset="0"/>
              </a:rPr>
              <a:t> (</a:t>
            </a:r>
            <a:r>
              <a:rPr lang="en-US" sz="2200" dirty="0" err="1" smtClean="0">
                <a:latin typeface="Helvetica" pitchFamily="84" charset="0"/>
              </a:rPr>
              <a:t>dengan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sebutan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Marga</a:t>
            </a:r>
            <a:r>
              <a:rPr lang="en-US" sz="2200" dirty="0" smtClean="0">
                <a:latin typeface="Helvetica" pitchFamily="84" charset="0"/>
              </a:rPr>
              <a:t>)</a:t>
            </a:r>
          </a:p>
          <a:p>
            <a:pPr lvl="1" algn="just" eaLnBrk="1" hangingPunct="1"/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Minahasa</a:t>
            </a:r>
            <a:r>
              <a:rPr lang="en-US" sz="2200" dirty="0" smtClean="0">
                <a:latin typeface="Helvetica" pitchFamily="84" charset="0"/>
              </a:rPr>
              <a:t> (</a:t>
            </a:r>
            <a:r>
              <a:rPr lang="en-US" sz="2200" dirty="0" err="1" smtClean="0">
                <a:latin typeface="Helvetica" pitchFamily="84" charset="0"/>
              </a:rPr>
              <a:t>klennya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disebut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Fam</a:t>
            </a:r>
            <a:r>
              <a:rPr lang="en-US" sz="2200" dirty="0" smtClean="0">
                <a:latin typeface="Helvetica" pitchFamily="84" charset="0"/>
              </a:rPr>
              <a:t>), </a:t>
            </a:r>
          </a:p>
          <a:p>
            <a:pPr lvl="1" algn="just" eaLnBrk="1" hangingPunct="1"/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Ambon (</a:t>
            </a:r>
            <a:r>
              <a:rPr lang="en-US" sz="2200" dirty="0" err="1" smtClean="0">
                <a:latin typeface="Helvetica" pitchFamily="84" charset="0"/>
              </a:rPr>
              <a:t>klennya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disebut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Fam</a:t>
            </a:r>
            <a:r>
              <a:rPr lang="en-US" sz="2200" dirty="0" smtClean="0">
                <a:latin typeface="Helvetica" pitchFamily="84" charset="0"/>
              </a:rPr>
              <a:t>)</a:t>
            </a:r>
          </a:p>
          <a:p>
            <a:pPr lvl="1" algn="just" eaLnBrk="1" hangingPunct="1"/>
            <a:r>
              <a:rPr lang="en-US" sz="2200" dirty="0" err="1" smtClean="0">
                <a:latin typeface="Helvetica" pitchFamily="84" charset="0"/>
              </a:rPr>
              <a:t>Masyarakat</a:t>
            </a:r>
            <a:r>
              <a:rPr lang="en-US" sz="2200" dirty="0" smtClean="0">
                <a:latin typeface="Helvetica" pitchFamily="84" charset="0"/>
              </a:rPr>
              <a:t> Flores (</a:t>
            </a:r>
            <a:r>
              <a:rPr lang="en-US" sz="2200" dirty="0" err="1" smtClean="0">
                <a:latin typeface="Helvetica" pitchFamily="84" charset="0"/>
              </a:rPr>
              <a:t>klennya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disebut</a:t>
            </a:r>
            <a:r>
              <a:rPr lang="en-US" sz="2200" dirty="0" smtClean="0">
                <a:latin typeface="Helvetica" pitchFamily="84" charset="0"/>
              </a:rPr>
              <a:t> </a:t>
            </a:r>
            <a:r>
              <a:rPr lang="en-US" sz="2200" dirty="0" err="1" smtClean="0">
                <a:latin typeface="Helvetica" pitchFamily="84" charset="0"/>
              </a:rPr>
              <a:t>Fam</a:t>
            </a:r>
            <a:r>
              <a:rPr lang="en-US" sz="2200" dirty="0" smtClean="0">
                <a:latin typeface="Helvetica" pitchFamily="84" charset="0"/>
              </a:rPr>
              <a:t>)</a:t>
            </a:r>
          </a:p>
          <a:p>
            <a:pPr algn="just" eaLnBrk="1" hangingPunct="1"/>
            <a:r>
              <a:rPr lang="en-US" sz="2400" dirty="0" err="1" smtClean="0">
                <a:latin typeface="Helvetica" pitchFamily="84" charset="0"/>
              </a:rPr>
              <a:t>Klen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atas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dasar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garis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keturunan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ibu</a:t>
            </a:r>
            <a:r>
              <a:rPr lang="en-US" sz="2400" dirty="0" smtClean="0">
                <a:latin typeface="Helvetica" pitchFamily="84" charset="0"/>
              </a:rPr>
              <a:t> (matrilineal) </a:t>
            </a:r>
            <a:r>
              <a:rPr lang="en-US" sz="2400" dirty="0" err="1" smtClean="0">
                <a:latin typeface="Helvetica" pitchFamily="84" charset="0"/>
              </a:rPr>
              <a:t>antara</a:t>
            </a:r>
            <a:r>
              <a:rPr lang="en-US" sz="2400" dirty="0" smtClean="0">
                <a:latin typeface="Helvetica" pitchFamily="84" charset="0"/>
              </a:rPr>
              <a:t> lain </a:t>
            </a:r>
            <a:r>
              <a:rPr lang="en-US" sz="2400" dirty="0" err="1" smtClean="0">
                <a:latin typeface="Helvetica" pitchFamily="84" charset="0"/>
              </a:rPr>
              <a:t>terdapat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pada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masyarakat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Minangkabau</a:t>
            </a:r>
            <a:r>
              <a:rPr lang="en-US" sz="2400" dirty="0" smtClean="0">
                <a:latin typeface="Helvetica" pitchFamily="84" charset="0"/>
              </a:rPr>
              <a:t>, </a:t>
            </a:r>
            <a:r>
              <a:rPr lang="en-US" sz="2400" dirty="0" err="1" smtClean="0">
                <a:latin typeface="Helvetica" pitchFamily="84" charset="0"/>
              </a:rPr>
              <a:t>Klennya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disebut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suku</a:t>
            </a:r>
            <a:r>
              <a:rPr lang="en-US" sz="2400" dirty="0" smtClean="0">
                <a:latin typeface="Helvetica" pitchFamily="84" charset="0"/>
              </a:rPr>
              <a:t> yang </a:t>
            </a:r>
            <a:r>
              <a:rPr lang="en-US" sz="2400" dirty="0" err="1" smtClean="0">
                <a:latin typeface="Helvetica" pitchFamily="84" charset="0"/>
              </a:rPr>
              <a:t>merupakan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gabungan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dari</a:t>
            </a:r>
            <a:r>
              <a:rPr lang="en-US" sz="2400" dirty="0" smtClean="0">
                <a:latin typeface="Helvetica" pitchFamily="84" charset="0"/>
              </a:rPr>
              <a:t> </a:t>
            </a:r>
            <a:r>
              <a:rPr lang="en-US" sz="2400" dirty="0" err="1" smtClean="0">
                <a:latin typeface="Helvetica" pitchFamily="84" charset="0"/>
              </a:rPr>
              <a:t>kampuang-kampuang</a:t>
            </a:r>
            <a:r>
              <a:rPr lang="en-US" sz="2400" dirty="0" smtClean="0">
                <a:latin typeface="Helvetica" pitchFamily="84" charset="0"/>
              </a:rPr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940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Microsoft Organization Chart</vt:lpstr>
      <vt:lpstr>DIFERENSIASI SOSIAL</vt:lpstr>
      <vt:lpstr>DIFERENSIASI SOSIAL</vt:lpstr>
      <vt:lpstr>DIFERENSIASI SOSIAL</vt:lpstr>
      <vt:lpstr>DIFERENSIASI SOSIAL</vt:lpstr>
      <vt:lpstr>Ciri-ciri yang Mendasari Diferensiasi Sosial </vt:lpstr>
      <vt:lpstr>Ciri-ciri yang Mendasari Diferensiasi Sosial</vt:lpstr>
      <vt:lpstr>Bentuk-bentuk Diferensiasi Sosial</vt:lpstr>
      <vt:lpstr>Diferensiasi Klen (Clan)</vt:lpstr>
      <vt:lpstr>Diferensiasi Klen (Clan)- lanjutan</vt:lpstr>
      <vt:lpstr>Diferensiasi Agama</vt:lpstr>
      <vt:lpstr>Diferensiasi Agama (lanjutan)</vt:lpstr>
      <vt:lpstr>Diferensiasi Profesi (pekerjaan)</vt:lpstr>
      <vt:lpstr>Diferensiasi Jenis Kelamin</vt:lpstr>
      <vt:lpstr>Diferensiasi Asal Daerah</vt:lpstr>
      <vt:lpstr>Diferensiasi Partai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DIFERENSIASI SOSIAL</dc:title>
  <dc:creator>PRADIPA</dc:creator>
  <cp:lastModifiedBy>PRADIPA</cp:lastModifiedBy>
  <cp:revision>4</cp:revision>
  <dcterms:created xsi:type="dcterms:W3CDTF">2010-12-16T01:09:56Z</dcterms:created>
  <dcterms:modified xsi:type="dcterms:W3CDTF">2010-12-16T02:00:24Z</dcterms:modified>
</cp:coreProperties>
</file>