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837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5837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id-ID" sz="2400">
                <a:latin typeface="Times New Roman" pitchFamily="18" charset="0"/>
              </a:endParaRPr>
            </a:p>
          </p:txBody>
        </p:sp>
        <p:grpSp>
          <p:nvGrpSpPr>
            <p:cNvPr id="5837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837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id-ID" sz="2400">
                  <a:latin typeface="Times New Roman" pitchFamily="18" charset="0"/>
                </a:endParaRPr>
              </a:p>
            </p:txBody>
          </p:sp>
          <p:sp>
            <p:nvSpPr>
              <p:cNvPr id="5837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id-ID" sz="2400">
                  <a:latin typeface="Times New Roman" pitchFamily="18" charset="0"/>
                </a:endParaRPr>
              </a:p>
            </p:txBody>
          </p:sp>
          <p:sp>
            <p:nvSpPr>
              <p:cNvPr id="5837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id-ID" sz="2400">
                  <a:latin typeface="Times New Roman" pitchFamily="18" charset="0"/>
                </a:endParaRPr>
              </a:p>
            </p:txBody>
          </p:sp>
          <p:sp>
            <p:nvSpPr>
              <p:cNvPr id="5837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id-ID" sz="2400">
                  <a:latin typeface="Times New Roman" pitchFamily="18" charset="0"/>
                </a:endParaRPr>
              </a:p>
            </p:txBody>
          </p:sp>
          <p:sp>
            <p:nvSpPr>
              <p:cNvPr id="5837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id-ID" sz="2400">
                  <a:latin typeface="Times New Roman" pitchFamily="18" charset="0"/>
                </a:endParaRPr>
              </a:p>
            </p:txBody>
          </p:sp>
          <p:sp>
            <p:nvSpPr>
              <p:cNvPr id="5837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id-ID" sz="2400">
                  <a:latin typeface="Times New Roman" pitchFamily="18" charset="0"/>
                </a:endParaRPr>
              </a:p>
            </p:txBody>
          </p:sp>
          <p:sp>
            <p:nvSpPr>
              <p:cNvPr id="5838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id-ID" sz="2400">
                  <a:latin typeface="Times New Roman" pitchFamily="18" charset="0"/>
                </a:endParaRPr>
              </a:p>
            </p:txBody>
          </p:sp>
          <p:sp>
            <p:nvSpPr>
              <p:cNvPr id="5838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id-ID" sz="2400">
                  <a:latin typeface="Times New Roman" pitchFamily="18" charset="0"/>
                </a:endParaRPr>
              </a:p>
            </p:txBody>
          </p:sp>
          <p:sp>
            <p:nvSpPr>
              <p:cNvPr id="5838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id-ID" sz="2400">
                  <a:latin typeface="Times New Roman" pitchFamily="18" charset="0"/>
                </a:endParaRPr>
              </a:p>
            </p:txBody>
          </p:sp>
          <p:sp>
            <p:nvSpPr>
              <p:cNvPr id="5838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id-ID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838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838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838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6EA9E9E-7D4A-4545-AE57-01FBC9D9C7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83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3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A9C2F0-D7E2-4BA7-B379-69F088DDCA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67B9BE-464A-41F9-BA97-81A7C65EE1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52E792-8BEE-4832-8651-69B279A68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C99EAC-79EF-4A46-A58A-149BF3DBC60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4091E7-7B56-4189-AD5C-9E4D0D4C32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0EEA0B-E144-4119-A7E0-91A11AA883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9D29BF-4D21-4E08-BB9E-0655BF3025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45B264-72F7-43DB-A144-B06CB4E407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6B7BB8-C66A-4733-884B-201B96DC4E5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792974-6B62-45AC-B107-BF511D1A7D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3CB7A32-DAB9-4054-9030-F89AB5DF018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73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73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573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573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id-ID">
                <a:solidFill>
                  <a:schemeClr val="hlink"/>
                </a:solidFill>
              </a:endParaRPr>
            </a:p>
          </p:txBody>
        </p:sp>
        <p:sp>
          <p:nvSpPr>
            <p:cNvPr id="573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id-ID">
                <a:solidFill>
                  <a:schemeClr val="hlink"/>
                </a:solidFill>
              </a:endParaRPr>
            </a:p>
          </p:txBody>
        </p:sp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id-ID">
                <a:solidFill>
                  <a:schemeClr val="accent2"/>
                </a:solidFill>
              </a:endParaRPr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id-ID">
                <a:solidFill>
                  <a:schemeClr val="hlink"/>
                </a:solidFill>
              </a:endParaRPr>
            </a:p>
          </p:txBody>
        </p:sp>
        <p:sp>
          <p:nvSpPr>
            <p:cNvPr id="573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id-ID" sz="2400">
                <a:latin typeface="Times New Roman" pitchFamily="18" charset="0"/>
              </a:endParaRPr>
            </a:p>
          </p:txBody>
        </p:sp>
        <p:sp>
          <p:nvSpPr>
            <p:cNvPr id="573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id-ID">
                <a:solidFill>
                  <a:schemeClr val="accent2"/>
                </a:solidFill>
              </a:endParaRPr>
            </a:p>
          </p:txBody>
        </p:sp>
        <p:sp>
          <p:nvSpPr>
            <p:cNvPr id="573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id-ID">
                <a:solidFill>
                  <a:schemeClr val="accent2"/>
                </a:solidFill>
              </a:endParaRPr>
            </a:p>
          </p:txBody>
        </p:sp>
      </p:grpSp>
      <p:sp>
        <p:nvSpPr>
          <p:cNvPr id="573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73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286000"/>
            <a:ext cx="7162800" cy="1752600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Implikasi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perkembangan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</a:p>
          <a:p>
            <a:r>
              <a:rPr lang="en-US" b="1" dirty="0" err="1">
                <a:solidFill>
                  <a:schemeClr val="bg1"/>
                </a:solidFill>
              </a:rPr>
              <a:t>Teknologi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Terhadap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Bisnis</a:t>
            </a:r>
            <a:r>
              <a:rPr lang="en-US" b="1" dirty="0">
                <a:solidFill>
                  <a:schemeClr val="bg1"/>
                </a:solidFill>
              </a:rPr>
              <a:t> Media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1066800"/>
          </a:xfrm>
        </p:spPr>
        <p:txBody>
          <a:bodyPr/>
          <a:lstStyle/>
          <a:p>
            <a:pPr algn="ctr"/>
            <a:r>
              <a:rPr lang="en-US" b="1"/>
              <a:t>Medium </a:t>
            </a:r>
            <a:r>
              <a:rPr lang="en-US" sz="3600" b="1" i="1"/>
              <a:t>dan</a:t>
            </a:r>
            <a:r>
              <a:rPr lang="en-US" b="1" i="1"/>
              <a:t> </a:t>
            </a:r>
            <a:r>
              <a:rPr lang="en-US" b="1"/>
              <a:t>Media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	</a:t>
            </a:r>
            <a:r>
              <a:rPr lang="en-US" sz="1600" b="1" i="1"/>
              <a:t> Medium</a:t>
            </a:r>
            <a:endParaRPr lang="en-US" sz="16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1. That which lies in the middle, or between other things; intervening body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          or quantity.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2. A substance thmugh which an effect is transmitted from one thing to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    another; as, air is the common medium of sound. Hence: The condition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    upon which any event or action occurs; necessary means of motion or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    action; that through or by which anything is accomplished, conveyed, or carried on. (Webster's, 1913)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</a:t>
            </a:r>
            <a:r>
              <a:rPr lang="en-US" sz="1600" b="1" i="1"/>
              <a:t>Media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"Latin plural form of </a:t>
            </a:r>
            <a:r>
              <a:rPr lang="en-US" sz="1600" i="1"/>
              <a:t>medium“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In the present wnteM, medium and media </a:t>
            </a:r>
            <a:r>
              <a:rPr lang="en-US" sz="1600" i="1"/>
              <a:t>are of course restricted to </a:t>
            </a:r>
            <a:r>
              <a:rPr lang="en-US" sz="1600"/>
              <a:t>communicative purposes but that does not exclude very much (depending on how "communication" is interpreted)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i="1"/>
              <a:t>	</a:t>
            </a:r>
            <a:r>
              <a:rPr lang="en-US" sz="1600" b="1" i="1"/>
              <a:t>Mass media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i="1"/>
              <a:t>	"</a:t>
            </a:r>
            <a:r>
              <a:rPr lang="en-US" sz="1600"/>
              <a:t>Term used to denote, as a class, that section of the media specifically conceived i»d designed to reach a very large audience such as the population </a:t>
            </a:r>
            <a:r>
              <a:rPr lang="en-US" sz="1600" i="1"/>
              <a:t>of </a:t>
            </a:r>
            <a:r>
              <a:rPr lang="en-US" sz="1600"/>
              <a:t>a nation ,rate. It was coined in the iqzos with the advent </a:t>
            </a:r>
            <a:r>
              <a:rPr lang="en-US" sz="1600" i="1"/>
              <a:t>of </a:t>
            </a:r>
            <a:r>
              <a:rPr lang="en-US" sz="1600"/>
              <a:t>nationwide radio networks, mass-circulation newspapers and magazines. (Wikipedia, March zoo7)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5562600" cy="609600"/>
          </a:xfrm>
        </p:spPr>
        <p:txBody>
          <a:bodyPr/>
          <a:lstStyle/>
          <a:p>
            <a:pPr algn="ctr"/>
            <a:r>
              <a:rPr lang="en-US" sz="4000" b="1"/>
              <a:t>Revolusi IT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3886200"/>
          </a:xfrm>
        </p:spPr>
        <p:txBody>
          <a:bodyPr/>
          <a:lstStyle/>
          <a:p>
            <a:pPr>
              <a:buSzTx/>
              <a:buFontTx/>
              <a:buChar char="•"/>
            </a:pPr>
            <a:r>
              <a:rPr lang="en-US" sz="2200" b="1"/>
              <a:t>Writing technology (approx. 5000 years ago)</a:t>
            </a:r>
          </a:p>
          <a:p>
            <a:pPr>
              <a:buSzTx/>
              <a:buFontTx/>
              <a:buChar char="•"/>
            </a:pPr>
            <a:r>
              <a:rPr lang="en-US" sz="2200" b="1"/>
              <a:t>Printing technology (approx, 500 years ago); </a:t>
            </a:r>
          </a:p>
          <a:p>
            <a:pPr>
              <a:buSzTx/>
              <a:buFontTx/>
              <a:buChar char="•"/>
            </a:pPr>
            <a:r>
              <a:rPr lang="en-US" sz="2200" b="1"/>
              <a:t>Modern information technology (approx. now)</a:t>
            </a:r>
          </a:p>
          <a:p>
            <a:pPr>
              <a:buSzTx/>
              <a:buFontTx/>
              <a:buNone/>
            </a:pPr>
            <a:r>
              <a:rPr lang="en-US" sz="2800"/>
              <a:t>	Signs:</a:t>
            </a:r>
          </a:p>
          <a:p>
            <a:pPr>
              <a:buSzTx/>
              <a:buFontTx/>
              <a:buNone/>
            </a:pPr>
            <a:r>
              <a:rPr lang="en-US" sz="2800"/>
              <a:t>		-information explosion,</a:t>
            </a:r>
          </a:p>
          <a:p>
            <a:pPr>
              <a:buSzTx/>
              <a:buFontTx/>
              <a:buNone/>
            </a:pPr>
            <a:r>
              <a:rPr lang="en-US" sz="2800"/>
              <a:t>		-exponential growth of the Internet </a:t>
            </a:r>
          </a:p>
          <a:p>
            <a:pPr>
              <a:buSzTx/>
              <a:buFontTx/>
              <a:buNone/>
            </a:pPr>
            <a:r>
              <a:rPr lang="en-US" sz="2800"/>
              <a:t>		-globalisation of computerized economy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6019800" cy="1003300"/>
          </a:xfrm>
        </p:spPr>
        <p:txBody>
          <a:bodyPr/>
          <a:lstStyle/>
          <a:p>
            <a:pPr algn="ctr"/>
            <a:r>
              <a:rPr lang="en-US" b="1"/>
              <a:t>New Media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3581400" cy="46482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Today,. "new media" are media that rely on </a:t>
            </a:r>
            <a:r>
              <a:rPr lang="en-US" sz="2000" i="1"/>
              <a:t>digital </a:t>
            </a:r>
            <a:r>
              <a:rPr lang="en-US" sz="2000"/>
              <a:t>infrastructure for distributing and accessing.: content, andwhere this digitall infrastructure is used for new </a:t>
            </a:r>
            <a:r>
              <a:rPr lang="en-US" sz="2000" i="1"/>
              <a:t>ways </a:t>
            </a:r>
            <a:r>
              <a:rPr lang="en-US" sz="2000"/>
              <a:t>of authoring, sharing, interpreting, and using information </a:t>
            </a:r>
            <a:r>
              <a:rPr lang="en-US" sz="2000" i="1"/>
              <a:t>(in </a:t>
            </a:r>
            <a:r>
              <a:rPr lang="en-US" sz="2000"/>
              <a:t>a broad sense).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In short, (today) a new medium consists of (digital) infrastructure plus culture (of use)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4724400" y="1676400"/>
            <a:ext cx="396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id-ID" sz="3200"/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4572000" y="1524000"/>
            <a:ext cx="396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/>
              <a:t>	Obviously, "old media" were once new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/>
              <a:t>	New media are new as long as we do not fully understand them and continue to develop </a:t>
            </a:r>
            <a:r>
              <a:rPr lang="en-US" sz="2000" i="1"/>
              <a:t>Them</a:t>
            </a:r>
            <a:r>
              <a:rPr lang="en-US" sz="2000"/>
              <a:t>"which may take considerabletime", e.g. cinema, telephone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/>
              <a:t>	Sometimes a medium is new because people have found new ways of using or "perverting" an 'old," established medium" e.g. "scratching" usinggramophones with vinyl records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Pengelompokkan New Media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Hypermedia</a:t>
            </a:r>
          </a:p>
          <a:p>
            <a:r>
              <a:rPr lang="en-US"/>
              <a:t>Multimedia</a:t>
            </a:r>
          </a:p>
          <a:p>
            <a:r>
              <a:rPr lang="en-US"/>
              <a:t>Virtual media</a:t>
            </a:r>
          </a:p>
          <a:p>
            <a:r>
              <a:rPr lang="en-US"/>
              <a:t>Cyberspace, the totality of the new world of information, with internet and www as important part of the infrastructurenew media + network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6705600" cy="838200"/>
          </a:xfrm>
        </p:spPr>
        <p:txBody>
          <a:bodyPr/>
          <a:lstStyle/>
          <a:p>
            <a:pPr algn="ctr"/>
            <a:r>
              <a:rPr lang="en-US" b="1"/>
              <a:t>Karakteristik new media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Interactive</a:t>
            </a:r>
          </a:p>
          <a:p>
            <a:pPr>
              <a:lnSpc>
                <a:spcPct val="80000"/>
              </a:lnSpc>
            </a:pPr>
            <a:r>
              <a:rPr lang="en-US" sz="2400" b="1"/>
              <a:t>Flexible</a:t>
            </a:r>
          </a:p>
          <a:p>
            <a:pPr>
              <a:lnSpc>
                <a:spcPct val="80000"/>
              </a:lnSpc>
            </a:pPr>
            <a:r>
              <a:rPr lang="en-US" sz="2400" b="1"/>
              <a:t>Sensuous (appeal to senses rather than intellect)</a:t>
            </a:r>
          </a:p>
          <a:p>
            <a:pPr>
              <a:lnSpc>
                <a:spcPct val="80000"/>
              </a:lnSpc>
            </a:pPr>
            <a:r>
              <a:rPr lang="en-US" sz="2400" b="1"/>
              <a:t>Structuration </a:t>
            </a:r>
            <a:r>
              <a:rPr lang="en-US" sz="2400"/>
              <a:t>/ </a:t>
            </a:r>
            <a:r>
              <a:rPr lang="en-US" sz="2400" b="1"/>
              <a:t>symbolization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	- </a:t>
            </a:r>
            <a:r>
              <a:rPr lang="en-US" sz="2400"/>
              <a:t>cp. fax vs ascii-code, wav-format vs midi-file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400" b="1"/>
              <a:t>- </a:t>
            </a:r>
            <a:r>
              <a:rPr lang="en-US" sz="2400"/>
              <a:t>more symbolic structure means more amenable to automatic analysis, interpretation, transformation, presentation, etc.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400" b="1"/>
              <a:t>- </a:t>
            </a:r>
            <a:r>
              <a:rPr lang="en-US" sz="2400"/>
              <a:t>eg. cp. the ease with which we can change the looks of an electronic book (layout, fonts, margins, etc.) </a:t>
            </a:r>
          </a:p>
          <a:p>
            <a:pPr>
              <a:lnSpc>
                <a:spcPct val="80000"/>
              </a:lnSpc>
            </a:pPr>
            <a:r>
              <a:rPr lang="en-US" sz="2400" b="1"/>
              <a:t>Integration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6934200" cy="762000"/>
          </a:xfrm>
        </p:spPr>
        <p:txBody>
          <a:bodyPr/>
          <a:lstStyle/>
          <a:p>
            <a:pPr algn="ctr"/>
            <a:r>
              <a:rPr lang="en-US" sz="3600" b="1"/>
              <a:t>Beberapa "new media issues"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31242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</a:t>
            </a:r>
            <a:r>
              <a:rPr lang="en-US" sz="1600" b="1"/>
              <a:t>Hypermedia</a:t>
            </a:r>
          </a:p>
          <a:p>
            <a:pPr>
              <a:lnSpc>
                <a:spcPct val="80000"/>
              </a:lnSpc>
              <a:buSzPct val="150000"/>
              <a:buFontTx/>
              <a:buChar char="•"/>
            </a:pPr>
            <a:r>
              <a:rPr lang="en-US" sz="1600"/>
              <a:t>Orientation</a:t>
            </a:r>
          </a:p>
          <a:p>
            <a:pPr>
              <a:lnSpc>
                <a:spcPct val="80000"/>
              </a:lnSpc>
              <a:buSzPct val="150000"/>
              <a:buFontTx/>
              <a:buChar char="•"/>
            </a:pPr>
            <a:r>
              <a:rPr lang="en-US" sz="1600"/>
              <a:t>Navigation</a:t>
            </a:r>
          </a:p>
          <a:p>
            <a:pPr>
              <a:lnSpc>
                <a:spcPct val="80000"/>
              </a:lnSpc>
              <a:buSzPct val="150000"/>
              <a:buFontTx/>
              <a:buChar char="•"/>
            </a:pPr>
            <a:r>
              <a:rPr lang="en-US" sz="1600"/>
              <a:t>Overview</a:t>
            </a:r>
          </a:p>
          <a:p>
            <a:pPr>
              <a:lnSpc>
                <a:spcPct val="80000"/>
              </a:lnSpc>
              <a:buSzPct val="150000"/>
              <a:buFontTx/>
              <a:buNone/>
            </a:pPr>
            <a:r>
              <a:rPr lang="en-US" sz="1600"/>
              <a:t>	</a:t>
            </a:r>
          </a:p>
          <a:p>
            <a:pPr>
              <a:lnSpc>
                <a:spcPct val="80000"/>
              </a:lnSpc>
              <a:buSzPct val="150000"/>
              <a:buFontTx/>
              <a:buNone/>
            </a:pPr>
            <a:r>
              <a:rPr lang="en-US" sz="1600"/>
              <a:t>	</a:t>
            </a:r>
            <a:r>
              <a:rPr lang="en-US" sz="1600" b="1"/>
              <a:t>Cyberspace</a:t>
            </a:r>
          </a:p>
          <a:p>
            <a:pPr>
              <a:lnSpc>
                <a:spcPct val="80000"/>
              </a:lnSpc>
              <a:buSzPct val="150000"/>
              <a:buFontTx/>
              <a:buChar char="•"/>
            </a:pPr>
            <a:r>
              <a:rPr lang="en-US" sz="1600"/>
              <a:t>designing the architecture</a:t>
            </a:r>
          </a:p>
          <a:p>
            <a:pPr>
              <a:lnSpc>
                <a:spcPct val="80000"/>
              </a:lnSpc>
              <a:buSzPct val="150000"/>
              <a:buFontTx/>
              <a:buChar char="•"/>
            </a:pPr>
            <a:r>
              <a:rPr lang="en-US" sz="1600"/>
              <a:t>getting a working informationeconomy</a:t>
            </a:r>
          </a:p>
          <a:p>
            <a:pPr>
              <a:lnSpc>
                <a:spcPct val="80000"/>
              </a:lnSpc>
              <a:buSzPct val="150000"/>
              <a:buFontTx/>
              <a:buChar char="•"/>
            </a:pPr>
            <a:r>
              <a:rPr lang="en-US" sz="1600"/>
              <a:t>taking advantage of the utopianpossibility</a:t>
            </a:r>
          </a:p>
          <a:p>
            <a:pPr>
              <a:lnSpc>
                <a:spcPct val="80000"/>
              </a:lnSpc>
              <a:buSzPct val="150000"/>
              <a:buFontTx/>
              <a:buChar char="•"/>
            </a:pPr>
            <a:r>
              <a:rPr lang="en-US" sz="1600"/>
              <a:t>security, integrity, privacy </a:t>
            </a:r>
          </a:p>
          <a:p>
            <a:pPr>
              <a:lnSpc>
                <a:spcPct val="80000"/>
              </a:lnSpc>
              <a:buSzPct val="150000"/>
              <a:buFontTx/>
              <a:buChar char="•"/>
            </a:pPr>
            <a:r>
              <a:rPr lang="en-US" sz="1600"/>
              <a:t>social issues (e.g virtualcommunities)</a:t>
            </a:r>
          </a:p>
          <a:p>
            <a:pPr>
              <a:lnSpc>
                <a:spcPct val="80000"/>
              </a:lnSpc>
              <a:buSzPct val="150000"/>
              <a:buFontTx/>
              <a:buChar char="•"/>
            </a:pPr>
            <a:r>
              <a:rPr lang="en-US" sz="1600"/>
              <a:t>knowledge issues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419600" y="1676400"/>
            <a:ext cx="4114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150000"/>
            </a:pPr>
            <a:r>
              <a:rPr lang="en-US" sz="2000"/>
              <a:t>Capacity limitations, quality of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150000"/>
            </a:pPr>
            <a:r>
              <a:rPr lang="en-US" sz="2000"/>
              <a:t>service, trade-off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150000"/>
            </a:pPr>
            <a:r>
              <a:rPr lang="en-US" sz="2000"/>
              <a:t>	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150000"/>
            </a:pPr>
            <a:r>
              <a:rPr lang="en-US" sz="2000" b="1"/>
              <a:t>Information presentation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150000"/>
            </a:pPr>
            <a:r>
              <a:rPr lang="en-US"/>
              <a:t>Choosing the right medium </a:t>
            </a:r>
            <a:r>
              <a:rPr lang="en-US" i="1"/>
              <a:t>for </a:t>
            </a:r>
            <a:r>
              <a:rPr lang="en-US"/>
              <a:t>the right situation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150000"/>
            </a:pPr>
            <a:endParaRPr lang="en-US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150000"/>
            </a:pPr>
            <a:r>
              <a:rPr lang="en-US" sz="2000" b="1"/>
              <a:t>Storytelling / narration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150000"/>
            </a:pPr>
            <a:r>
              <a:rPr lang="en-US"/>
              <a:t>How to best convey a story or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150000"/>
            </a:pPr>
            <a:r>
              <a:rPr lang="en-US"/>
              <a:t>a message through specific 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150000"/>
            </a:pPr>
            <a:r>
              <a:rPr lang="en-US"/>
              <a:t>new media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150000"/>
            </a:pPr>
            <a:r>
              <a:rPr lang="en-US"/>
              <a:t>The author-reader relationship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150000"/>
            </a:pPr>
            <a:endParaRPr lang="en-US"/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150000"/>
            </a:pPr>
            <a:r>
              <a:rPr lang="en-US" sz="2000" b="1"/>
              <a:t>Political aspects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150000"/>
              <a:buFontTx/>
              <a:buChar char="•"/>
            </a:pPr>
            <a:r>
              <a:rPr lang="en-US" sz="1600"/>
              <a:t>Who has the power of specific new media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150000"/>
              <a:buFontTx/>
              <a:buChar char="•"/>
            </a:pPr>
            <a:r>
              <a:rPr lang="en-US" sz="1600"/>
              <a:t>What role can new media play in political process?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Two converging roads into the future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150000"/>
              <a:buFontTx/>
              <a:buChar char="•"/>
            </a:pPr>
            <a:r>
              <a:rPr lang="en-US" sz="3000" b="1"/>
              <a:t>The inner road </a:t>
            </a:r>
            <a:r>
              <a:rPr lang="en-US" sz="3000" i="1"/>
              <a:t>(the world in the computer): </a:t>
            </a:r>
            <a:r>
              <a:rPr lang="en-US" sz="3000"/>
              <a:t>The Internet, Virtual Reality, etc. - Cyberspace</a:t>
            </a:r>
          </a:p>
          <a:p>
            <a:pPr>
              <a:buSzPct val="150000"/>
              <a:buFontTx/>
              <a:buChar char="•"/>
            </a:pPr>
            <a:r>
              <a:rPr lang="en-US" sz="3000" b="1"/>
              <a:t>The outer road </a:t>
            </a:r>
            <a:r>
              <a:rPr lang="en-US" sz="3000" i="1"/>
              <a:t>(the computer in the world):</a:t>
            </a:r>
          </a:p>
          <a:p>
            <a:pPr>
              <a:buSzPct val="150000"/>
              <a:buFontTx/>
              <a:buNone/>
            </a:pPr>
            <a:r>
              <a:rPr lang="en-US" sz="3000"/>
              <a:t>	Ubiquitous Computing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65</TotalTime>
  <Words>137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Slide 1</vt:lpstr>
      <vt:lpstr>Medium dan Media</vt:lpstr>
      <vt:lpstr>Revolusi IT</vt:lpstr>
      <vt:lpstr>New Media</vt:lpstr>
      <vt:lpstr>Pengelompokkan New Media</vt:lpstr>
      <vt:lpstr>Karakteristik new media</vt:lpstr>
      <vt:lpstr>Beberapa "new media issues"</vt:lpstr>
      <vt:lpstr>Two converging roads into the future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ISLAMIC</dc:creator>
  <cp:lastModifiedBy>Manap</cp:lastModifiedBy>
  <cp:revision>102</cp:revision>
  <dcterms:created xsi:type="dcterms:W3CDTF">2009-02-20T02:18:03Z</dcterms:created>
  <dcterms:modified xsi:type="dcterms:W3CDTF">2010-12-17T07:24:54Z</dcterms:modified>
</cp:coreProperties>
</file>